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7" r:id="rId2"/>
    <p:sldId id="356" r:id="rId3"/>
    <p:sldId id="348" r:id="rId4"/>
    <p:sldId id="349" r:id="rId5"/>
    <p:sldId id="350" r:id="rId6"/>
    <p:sldId id="351" r:id="rId7"/>
    <p:sldId id="352" r:id="rId8"/>
    <p:sldId id="353" r:id="rId9"/>
    <p:sldId id="35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34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30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98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4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9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58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2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1D1FE-074A-4C66-BB48-6180E0308B13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01EC-1262-4C75-BCB0-FF93F3EA14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98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8" y="-9526"/>
            <a:ext cx="9128972" cy="3026351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53128" y="3016825"/>
            <a:ext cx="9239250" cy="624388"/>
          </a:xfrm>
        </p:spPr>
        <p:txBody>
          <a:bodyPr>
            <a:noAutofit/>
          </a:bodyPr>
          <a:lstStyle/>
          <a:p>
            <a:pPr algn="l"/>
            <a:r>
              <a:rPr lang="fr-FR" sz="3200" dirty="0">
                <a:latin typeface="Century Gothic" panose="020B0502020202020204" pitchFamily="34" charset="0"/>
              </a:rPr>
              <a:t>niveau 2 – module de renforcement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114300" y="4353334"/>
            <a:ext cx="7886700" cy="69852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latin typeface="Century Gothic" panose="020B0502020202020204" pitchFamily="34" charset="0"/>
              </a:rPr>
              <a:t>Version mars 2023</a:t>
            </a:r>
          </a:p>
          <a:p>
            <a:pPr marL="0" indent="0">
              <a:buNone/>
            </a:pPr>
            <a:r>
              <a:rPr lang="fr-FR" sz="1800" dirty="0">
                <a:latin typeface="Century Gothic" panose="020B0502020202020204" pitchFamily="34" charset="0"/>
              </a:rPr>
              <a:t>Jean-Yves </a:t>
            </a:r>
            <a:r>
              <a:rPr lang="fr-FR" sz="1800" dirty="0" err="1">
                <a:latin typeface="Century Gothic" panose="020B0502020202020204" pitchFamily="34" charset="0"/>
              </a:rPr>
              <a:t>Barnagaud</a:t>
            </a:r>
            <a:r>
              <a:rPr lang="fr-FR" sz="1800" dirty="0">
                <a:latin typeface="Century Gothic" panose="020B0502020202020204" pitchFamily="34" charset="0"/>
              </a:rPr>
              <a:t> – EPHE : jean-yves.barnagaud@ephe.psl.eu</a:t>
            </a:r>
            <a:endParaRPr lang="fr-FR" sz="2400" dirty="0">
              <a:latin typeface="Century Gothic" panose="020B0502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26" y="5634611"/>
            <a:ext cx="5859895" cy="9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2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933" y="719666"/>
            <a:ext cx="634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Découverte :</a:t>
            </a:r>
            <a:r>
              <a:rPr lang="fr-FR" dirty="0"/>
              <a:t> Comprendre de quoi il s’agit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933" y="2429757"/>
            <a:ext cx="671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Renforcement :</a:t>
            </a:r>
            <a:r>
              <a:rPr lang="fr-FR" dirty="0"/>
              <a:t> Acquérir des compétences pratiques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33" y="4300721"/>
            <a:ext cx="7374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Perfectionnement :</a:t>
            </a:r>
            <a:r>
              <a:rPr lang="fr-FR" dirty="0"/>
              <a:t> Devenir force de proposition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9265" y="1206730"/>
            <a:ext cx="4959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Questionnement</a:t>
            </a:r>
          </a:p>
          <a:p>
            <a:r>
              <a:rPr lang="fr-FR" sz="1600" i="1" dirty="0"/>
              <a:t>Echantillonnage</a:t>
            </a:r>
          </a:p>
          <a:p>
            <a:r>
              <a:rPr lang="fr-FR" sz="1600" i="1" dirty="0"/>
              <a:t>Synthèses quantitatives et graphiques</a:t>
            </a:r>
          </a:p>
          <a:p>
            <a:r>
              <a:rPr lang="fr-FR" sz="1600" i="1" dirty="0"/>
              <a:t>Estimateurs et incertitudes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37932" y="2881876"/>
            <a:ext cx="4959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Exploration de données</a:t>
            </a:r>
          </a:p>
          <a:p>
            <a:r>
              <a:rPr lang="fr-FR" sz="1600" i="1" dirty="0"/>
              <a:t>Construction de modèles</a:t>
            </a:r>
          </a:p>
          <a:p>
            <a:r>
              <a:rPr lang="fr-FR" sz="1600" i="1" dirty="0"/>
              <a:t>Inférence </a:t>
            </a:r>
          </a:p>
          <a:p>
            <a:r>
              <a:rPr lang="fr-FR" sz="1600" i="1" dirty="0"/>
              <a:t>Communication de résultats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20335" y="4681241"/>
            <a:ext cx="6815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Identification et priorisation des enjeux</a:t>
            </a:r>
            <a:endParaRPr lang="fr-FR" sz="1600" b="1" i="1" dirty="0"/>
          </a:p>
          <a:p>
            <a:r>
              <a:rPr lang="fr-FR" sz="1600" i="1" dirty="0"/>
              <a:t>Modification du cadre d’inférence</a:t>
            </a:r>
            <a:endParaRPr lang="fr-FR" sz="1600" b="1" i="1" dirty="0"/>
          </a:p>
          <a:p>
            <a:r>
              <a:rPr lang="fr-FR" sz="1600" i="1" dirty="0"/>
              <a:t>Elaboration de solutions à des problèmes nouveaux</a:t>
            </a:r>
            <a:endParaRPr lang="fr-FR" sz="1600" b="1" i="1" dirty="0"/>
          </a:p>
          <a:p>
            <a:r>
              <a:rPr lang="fr-FR" sz="1600" i="1" dirty="0"/>
              <a:t>Compréhension de </a:t>
            </a:r>
            <a:r>
              <a:rPr lang="fr-FR" sz="1600" i="1"/>
              <a:t>la littérature</a:t>
            </a:r>
            <a:endParaRPr lang="fr-FR" sz="1600" b="1" i="1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3327398" y="1146705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3327398" y="212312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 flipV="1">
            <a:off x="3327398" y="1880057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327398" y="1634159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3327398" y="137466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2387598" y="2811835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2387598" y="378825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 flipV="1">
            <a:off x="2387598" y="3545187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 flipV="1">
            <a:off x="2387598" y="3299289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387598" y="303979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473199" y="4625412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1473199" y="5601830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1473199" y="5358764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1473199" y="5112866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1473199" y="4853370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29657" y="2354863"/>
            <a:ext cx="7998883" cy="1854200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5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8836C3A3-ADDD-7329-C3BD-B77E71CC4B3C}"/>
              </a:ext>
            </a:extLst>
          </p:cNvPr>
          <p:cNvSpPr/>
          <p:nvPr/>
        </p:nvSpPr>
        <p:spPr>
          <a:xfrm>
            <a:off x="7086600" y="5114925"/>
            <a:ext cx="1066800" cy="685800"/>
          </a:xfrm>
          <a:custGeom>
            <a:avLst/>
            <a:gdLst>
              <a:gd name="connsiteX0" fmla="*/ 19050 w 1066800"/>
              <a:gd name="connsiteY0" fmla="*/ 276225 h 685800"/>
              <a:gd name="connsiteX1" fmla="*/ 361950 w 1066800"/>
              <a:gd name="connsiteY1" fmla="*/ 228600 h 685800"/>
              <a:gd name="connsiteX2" fmla="*/ 1066800 w 1066800"/>
              <a:gd name="connsiteY2" fmla="*/ 0 h 685800"/>
              <a:gd name="connsiteX3" fmla="*/ 1038225 w 1066800"/>
              <a:gd name="connsiteY3" fmla="*/ 581025 h 685800"/>
              <a:gd name="connsiteX4" fmla="*/ 457200 w 1066800"/>
              <a:gd name="connsiteY4" fmla="*/ 542925 h 685800"/>
              <a:gd name="connsiteX5" fmla="*/ 0 w 1066800"/>
              <a:gd name="connsiteY5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685800">
                <a:moveTo>
                  <a:pt x="19050" y="276225"/>
                </a:moveTo>
                <a:lnTo>
                  <a:pt x="361950" y="228600"/>
                </a:lnTo>
                <a:lnTo>
                  <a:pt x="1066800" y="0"/>
                </a:lnTo>
                <a:lnTo>
                  <a:pt x="1038225" y="581025"/>
                </a:lnTo>
                <a:lnTo>
                  <a:pt x="457200" y="542925"/>
                </a:lnTo>
                <a:lnTo>
                  <a:pt x="0" y="68580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C5BA5-A543-8C99-3F76-77695194753F}"/>
              </a:ext>
            </a:extLst>
          </p:cNvPr>
          <p:cNvSpPr/>
          <p:nvPr/>
        </p:nvSpPr>
        <p:spPr>
          <a:xfrm>
            <a:off x="6905625" y="10382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14184-B31C-5001-6822-E99E11C66441}"/>
              </a:ext>
            </a:extLst>
          </p:cNvPr>
          <p:cNvSpPr/>
          <p:nvPr/>
        </p:nvSpPr>
        <p:spPr>
          <a:xfrm>
            <a:off x="7058025" y="11906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E8E5C-7149-938F-E44A-3360114C5A22}"/>
              </a:ext>
            </a:extLst>
          </p:cNvPr>
          <p:cNvSpPr/>
          <p:nvPr/>
        </p:nvSpPr>
        <p:spPr>
          <a:xfrm>
            <a:off x="7210425" y="13430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691AB-834A-B8B9-2CEC-3C84903DA4E1}"/>
              </a:ext>
            </a:extLst>
          </p:cNvPr>
          <p:cNvSpPr/>
          <p:nvPr/>
        </p:nvSpPr>
        <p:spPr>
          <a:xfrm>
            <a:off x="7362825" y="14954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F3E831-E40B-46D6-71D4-C76346DEF8C5}"/>
              </a:ext>
            </a:extLst>
          </p:cNvPr>
          <p:cNvCxnSpPr/>
          <p:nvPr/>
        </p:nvCxnSpPr>
        <p:spPr>
          <a:xfrm>
            <a:off x="7496175" y="2524125"/>
            <a:ext cx="0" cy="6477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2168689-F7AB-E5B8-CAA7-063E9DB9B4E6}"/>
              </a:ext>
            </a:extLst>
          </p:cNvPr>
          <p:cNvCxnSpPr/>
          <p:nvPr/>
        </p:nvCxnSpPr>
        <p:spPr>
          <a:xfrm>
            <a:off x="7134225" y="3305175"/>
            <a:ext cx="0" cy="8096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88AB1C-151E-934B-12D5-B900E1AFCF78}"/>
              </a:ext>
            </a:extLst>
          </p:cNvPr>
          <p:cNvCxnSpPr>
            <a:cxnSpLocks/>
          </p:cNvCxnSpPr>
          <p:nvPr/>
        </p:nvCxnSpPr>
        <p:spPr>
          <a:xfrm flipH="1">
            <a:off x="7134225" y="4114800"/>
            <a:ext cx="96202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33B1421-EDEA-B6C5-FC95-2EE3C28C3733}"/>
              </a:ext>
            </a:extLst>
          </p:cNvPr>
          <p:cNvSpPr/>
          <p:nvPr/>
        </p:nvSpPr>
        <p:spPr>
          <a:xfrm>
            <a:off x="7593331" y="3657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28AAA94-175D-D354-0F80-7BC4EA9C4DF1}"/>
              </a:ext>
            </a:extLst>
          </p:cNvPr>
          <p:cNvSpPr/>
          <p:nvPr/>
        </p:nvSpPr>
        <p:spPr>
          <a:xfrm>
            <a:off x="7745731" y="3810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6A49EFC-0F16-8FD0-47F6-7400566E5EEF}"/>
              </a:ext>
            </a:extLst>
          </p:cNvPr>
          <p:cNvSpPr/>
          <p:nvPr/>
        </p:nvSpPr>
        <p:spPr>
          <a:xfrm>
            <a:off x="7898131" y="35433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51F60D-6168-CFA2-09A7-D54E1C62681D}"/>
              </a:ext>
            </a:extLst>
          </p:cNvPr>
          <p:cNvSpPr/>
          <p:nvPr/>
        </p:nvSpPr>
        <p:spPr>
          <a:xfrm>
            <a:off x="7269481" y="3705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539673-D4F8-C948-0C8E-4DD6AE748524}"/>
              </a:ext>
            </a:extLst>
          </p:cNvPr>
          <p:cNvSpPr/>
          <p:nvPr/>
        </p:nvSpPr>
        <p:spPr>
          <a:xfrm>
            <a:off x="7269481" y="38766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025ADF0-5ADB-84D0-F01A-E506C9928F15}"/>
              </a:ext>
            </a:extLst>
          </p:cNvPr>
          <p:cNvSpPr/>
          <p:nvPr/>
        </p:nvSpPr>
        <p:spPr>
          <a:xfrm>
            <a:off x="7269481" y="36957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3290698-9E6E-EB32-82D5-0049F3CF97A4}"/>
              </a:ext>
            </a:extLst>
          </p:cNvPr>
          <p:cNvCxnSpPr/>
          <p:nvPr/>
        </p:nvCxnSpPr>
        <p:spPr>
          <a:xfrm>
            <a:off x="7105650" y="5067300"/>
            <a:ext cx="0" cy="8096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8F081F9-37B8-55B2-E97E-09AC41F54890}"/>
              </a:ext>
            </a:extLst>
          </p:cNvPr>
          <p:cNvCxnSpPr>
            <a:cxnSpLocks/>
          </p:cNvCxnSpPr>
          <p:nvPr/>
        </p:nvCxnSpPr>
        <p:spPr>
          <a:xfrm flipH="1">
            <a:off x="7105650" y="5876925"/>
            <a:ext cx="96202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4B71822-ED81-B1C9-45C3-710164ED91D3}"/>
              </a:ext>
            </a:extLst>
          </p:cNvPr>
          <p:cNvSpPr/>
          <p:nvPr/>
        </p:nvSpPr>
        <p:spPr>
          <a:xfrm>
            <a:off x="7564756" y="54197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31C375-131B-7783-7BB4-C30DF7F015AB}"/>
              </a:ext>
            </a:extLst>
          </p:cNvPr>
          <p:cNvSpPr/>
          <p:nvPr/>
        </p:nvSpPr>
        <p:spPr>
          <a:xfrm>
            <a:off x="7717156" y="55721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6BEB3A9-86D9-0038-F72B-8EEC5DA5C8CD}"/>
              </a:ext>
            </a:extLst>
          </p:cNvPr>
          <p:cNvSpPr/>
          <p:nvPr/>
        </p:nvSpPr>
        <p:spPr>
          <a:xfrm>
            <a:off x="7869556" y="53054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2DB5F13-9029-EB08-5EEC-6FA935250CD9}"/>
              </a:ext>
            </a:extLst>
          </p:cNvPr>
          <p:cNvSpPr/>
          <p:nvPr/>
        </p:nvSpPr>
        <p:spPr>
          <a:xfrm>
            <a:off x="7240906" y="54673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1845278-524F-61CE-B23B-235AD2CBB4F6}"/>
              </a:ext>
            </a:extLst>
          </p:cNvPr>
          <p:cNvSpPr/>
          <p:nvPr/>
        </p:nvSpPr>
        <p:spPr>
          <a:xfrm>
            <a:off x="7240906" y="5638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33D42CA-9B10-5EBF-8CEB-02EC12D95F8C}"/>
              </a:ext>
            </a:extLst>
          </p:cNvPr>
          <p:cNvSpPr/>
          <p:nvPr/>
        </p:nvSpPr>
        <p:spPr>
          <a:xfrm>
            <a:off x="7240906" y="54578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18B8825-6C3C-5986-29F3-8BCD91D0F54D}"/>
              </a:ext>
            </a:extLst>
          </p:cNvPr>
          <p:cNvCxnSpPr/>
          <p:nvPr/>
        </p:nvCxnSpPr>
        <p:spPr>
          <a:xfrm flipV="1">
            <a:off x="7105650" y="5351144"/>
            <a:ext cx="1047750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FD7F25-0976-B197-91AF-1A8B779149D6}"/>
              </a:ext>
            </a:extLst>
          </p:cNvPr>
          <p:cNvCxnSpPr/>
          <p:nvPr/>
        </p:nvCxnSpPr>
        <p:spPr>
          <a:xfrm>
            <a:off x="7507606" y="4343400"/>
            <a:ext cx="0" cy="6477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92931CF-5B83-1E8E-ADA3-28E86C73A2EA}"/>
              </a:ext>
            </a:extLst>
          </p:cNvPr>
          <p:cNvSpPr txBox="1"/>
          <p:nvPr/>
        </p:nvSpPr>
        <p:spPr>
          <a:xfrm>
            <a:off x="779143" y="3569864"/>
            <a:ext cx="48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DAD48C-4B2E-4B43-9C6F-95C70819D09F}"/>
              </a:ext>
            </a:extLst>
          </p:cNvPr>
          <p:cNvSpPr/>
          <p:nvPr/>
        </p:nvSpPr>
        <p:spPr>
          <a:xfrm>
            <a:off x="2609850" y="2847975"/>
            <a:ext cx="2762249" cy="23431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tx2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9E453-2DE2-330F-EB04-3F0C9EDA4CE2}"/>
              </a:ext>
            </a:extLst>
          </p:cNvPr>
          <p:cNvSpPr/>
          <p:nvPr/>
        </p:nvSpPr>
        <p:spPr>
          <a:xfrm>
            <a:off x="3000375" y="32649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701FDD-EA22-1B8C-7848-84E02E0C8CA8}"/>
              </a:ext>
            </a:extLst>
          </p:cNvPr>
          <p:cNvSpPr/>
          <p:nvPr/>
        </p:nvSpPr>
        <p:spPr>
          <a:xfrm>
            <a:off x="3152775" y="36269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12A1-8DBD-6AB1-8243-EA200494CFCA}"/>
              </a:ext>
            </a:extLst>
          </p:cNvPr>
          <p:cNvSpPr/>
          <p:nvPr/>
        </p:nvSpPr>
        <p:spPr>
          <a:xfrm>
            <a:off x="4429125" y="37793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4A0EFE-649B-D8A6-8B83-49A89B88904E}"/>
              </a:ext>
            </a:extLst>
          </p:cNvPr>
          <p:cNvSpPr/>
          <p:nvPr/>
        </p:nvSpPr>
        <p:spPr>
          <a:xfrm>
            <a:off x="4581525" y="46746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68F2F-59DB-DB9E-73EE-4D538A67F623}"/>
              </a:ext>
            </a:extLst>
          </p:cNvPr>
          <p:cNvSpPr/>
          <p:nvPr/>
        </p:nvSpPr>
        <p:spPr>
          <a:xfrm>
            <a:off x="3057525" y="48270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7018AB-48CA-2D30-92ED-37A016778E8B}"/>
              </a:ext>
            </a:extLst>
          </p:cNvPr>
          <p:cNvSpPr/>
          <p:nvPr/>
        </p:nvSpPr>
        <p:spPr>
          <a:xfrm>
            <a:off x="3705225" y="416983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74FDC-8CEE-DFB4-6AA5-7DD43A03DC12}"/>
              </a:ext>
            </a:extLst>
          </p:cNvPr>
          <p:cNvSpPr/>
          <p:nvPr/>
        </p:nvSpPr>
        <p:spPr>
          <a:xfrm>
            <a:off x="3857625" y="319828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2907B7-A2A2-E5D0-4384-37839C79AE8F}"/>
              </a:ext>
            </a:extLst>
          </p:cNvPr>
          <p:cNvSpPr/>
          <p:nvPr/>
        </p:nvSpPr>
        <p:spPr>
          <a:xfrm>
            <a:off x="4895850" y="31316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ED8B321-BE33-A263-15C3-E253981AE2B6}"/>
              </a:ext>
            </a:extLst>
          </p:cNvPr>
          <p:cNvCxnSpPr>
            <a:cxnSpLocks/>
          </p:cNvCxnSpPr>
          <p:nvPr/>
        </p:nvCxnSpPr>
        <p:spPr>
          <a:xfrm flipV="1">
            <a:off x="5372099" y="1581150"/>
            <a:ext cx="1362076" cy="24384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06673E-3FAC-FA31-0662-A278A581C8E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372099" y="4019549"/>
            <a:ext cx="1626871" cy="155257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016E0FD-DF4B-D297-2950-0EFD3B74F6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519237" y="4019549"/>
            <a:ext cx="1090613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1E526B-1897-9FC2-E77F-36ED111D41E9}"/>
              </a:ext>
            </a:extLst>
          </p:cNvPr>
          <p:cNvSpPr txBox="1"/>
          <p:nvPr/>
        </p:nvSpPr>
        <p:spPr>
          <a:xfrm>
            <a:off x="0" y="0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LA SÉQUENCE D’ANALYSE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36750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B92931CF-5B83-1E8E-ADA3-28E86C73A2EA}"/>
              </a:ext>
            </a:extLst>
          </p:cNvPr>
          <p:cNvSpPr txBox="1"/>
          <p:nvPr/>
        </p:nvSpPr>
        <p:spPr>
          <a:xfrm>
            <a:off x="779143" y="3569864"/>
            <a:ext cx="48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?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01E526B-1897-9FC2-E77F-36ED111D41E9}"/>
              </a:ext>
            </a:extLst>
          </p:cNvPr>
          <p:cNvSpPr txBox="1"/>
          <p:nvPr/>
        </p:nvSpPr>
        <p:spPr>
          <a:xfrm>
            <a:off x="0" y="0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entury Gothic" panose="020B0502020202020204" pitchFamily="34" charset="0"/>
              </a:rPr>
              <a:t>LA QUESTION STATISTIQUE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F132A1-A0CC-9B12-0DC8-3B1CB6803FBF}"/>
              </a:ext>
            </a:extLst>
          </p:cNvPr>
          <p:cNvSpPr txBox="1"/>
          <p:nvPr/>
        </p:nvSpPr>
        <p:spPr>
          <a:xfrm>
            <a:off x="3600450" y="984541"/>
            <a:ext cx="5886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entury Gothic" panose="020B0502020202020204" pitchFamily="34" charset="0"/>
              </a:rPr>
              <a:t>Population statistique</a:t>
            </a:r>
          </a:p>
          <a:p>
            <a:endParaRPr lang="fr-FR" sz="3600" dirty="0">
              <a:latin typeface="Century Gothic" panose="020B0502020202020204" pitchFamily="34" charset="0"/>
            </a:endParaRPr>
          </a:p>
          <a:p>
            <a:r>
              <a:rPr lang="fr-FR" sz="3600" dirty="0">
                <a:latin typeface="Century Gothic" panose="020B0502020202020204" pitchFamily="34" charset="0"/>
              </a:rPr>
              <a:t>Individu statistique</a:t>
            </a:r>
          </a:p>
          <a:p>
            <a:endParaRPr lang="fr-FR" sz="3600" dirty="0">
              <a:latin typeface="Century Gothic" panose="020B0502020202020204" pitchFamily="34" charset="0"/>
            </a:endParaRPr>
          </a:p>
          <a:p>
            <a:r>
              <a:rPr lang="fr-FR" sz="3600" dirty="0">
                <a:latin typeface="Century Gothic" panose="020B0502020202020204" pitchFamily="34" charset="0"/>
              </a:rPr>
              <a:t>Variabilité étudiée</a:t>
            </a:r>
          </a:p>
          <a:p>
            <a:endParaRPr lang="fr-FR" sz="3600" dirty="0">
              <a:latin typeface="Century Gothic" panose="020B0502020202020204" pitchFamily="34" charset="0"/>
            </a:endParaRPr>
          </a:p>
          <a:p>
            <a:r>
              <a:rPr lang="fr-FR" sz="3600" dirty="0">
                <a:latin typeface="Century Gothic" panose="020B0502020202020204" pitchFamily="34" charset="0"/>
              </a:rPr>
              <a:t>Mesure</a:t>
            </a:r>
          </a:p>
          <a:p>
            <a:endParaRPr lang="fr-FR" sz="3600" dirty="0">
              <a:latin typeface="Century Gothic" panose="020B0502020202020204" pitchFamily="34" charset="0"/>
            </a:endParaRPr>
          </a:p>
          <a:p>
            <a:r>
              <a:rPr lang="fr-FR" sz="3600" dirty="0">
                <a:latin typeface="Century Gothic" panose="020B0502020202020204" pitchFamily="34" charset="0"/>
              </a:rPr>
              <a:t>Paramètre estimé</a:t>
            </a:r>
          </a:p>
          <a:p>
            <a:endParaRPr lang="fr-FR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B92931CF-5B83-1E8E-ADA3-28E86C73A2EA}"/>
              </a:ext>
            </a:extLst>
          </p:cNvPr>
          <p:cNvSpPr txBox="1"/>
          <p:nvPr/>
        </p:nvSpPr>
        <p:spPr>
          <a:xfrm>
            <a:off x="779143" y="3569864"/>
            <a:ext cx="48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DAD48C-4B2E-4B43-9C6F-95C70819D09F}"/>
              </a:ext>
            </a:extLst>
          </p:cNvPr>
          <p:cNvSpPr/>
          <p:nvPr/>
        </p:nvSpPr>
        <p:spPr>
          <a:xfrm>
            <a:off x="2609850" y="2847975"/>
            <a:ext cx="2762249" cy="23431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tx2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9E453-2DE2-330F-EB04-3F0C9EDA4CE2}"/>
              </a:ext>
            </a:extLst>
          </p:cNvPr>
          <p:cNvSpPr/>
          <p:nvPr/>
        </p:nvSpPr>
        <p:spPr>
          <a:xfrm>
            <a:off x="3000375" y="32649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701FDD-EA22-1B8C-7848-84E02E0C8CA8}"/>
              </a:ext>
            </a:extLst>
          </p:cNvPr>
          <p:cNvSpPr/>
          <p:nvPr/>
        </p:nvSpPr>
        <p:spPr>
          <a:xfrm>
            <a:off x="3152775" y="36269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12A1-8DBD-6AB1-8243-EA200494CFCA}"/>
              </a:ext>
            </a:extLst>
          </p:cNvPr>
          <p:cNvSpPr/>
          <p:nvPr/>
        </p:nvSpPr>
        <p:spPr>
          <a:xfrm>
            <a:off x="4429125" y="37793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4A0EFE-649B-D8A6-8B83-49A89B88904E}"/>
              </a:ext>
            </a:extLst>
          </p:cNvPr>
          <p:cNvSpPr/>
          <p:nvPr/>
        </p:nvSpPr>
        <p:spPr>
          <a:xfrm>
            <a:off x="4581525" y="46746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68F2F-59DB-DB9E-73EE-4D538A67F623}"/>
              </a:ext>
            </a:extLst>
          </p:cNvPr>
          <p:cNvSpPr/>
          <p:nvPr/>
        </p:nvSpPr>
        <p:spPr>
          <a:xfrm>
            <a:off x="3057525" y="48270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7018AB-48CA-2D30-92ED-37A016778E8B}"/>
              </a:ext>
            </a:extLst>
          </p:cNvPr>
          <p:cNvSpPr/>
          <p:nvPr/>
        </p:nvSpPr>
        <p:spPr>
          <a:xfrm>
            <a:off x="3705225" y="416983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74FDC-8CEE-DFB4-6AA5-7DD43A03DC12}"/>
              </a:ext>
            </a:extLst>
          </p:cNvPr>
          <p:cNvSpPr/>
          <p:nvPr/>
        </p:nvSpPr>
        <p:spPr>
          <a:xfrm>
            <a:off x="3857625" y="319828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2907B7-A2A2-E5D0-4384-37839C79AE8F}"/>
              </a:ext>
            </a:extLst>
          </p:cNvPr>
          <p:cNvSpPr/>
          <p:nvPr/>
        </p:nvSpPr>
        <p:spPr>
          <a:xfrm>
            <a:off x="4895850" y="31316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016E0FD-DF4B-D297-2950-0EFD3B74F6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519237" y="4019549"/>
            <a:ext cx="1090613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1E526B-1897-9FC2-E77F-36ED111D41E9}"/>
              </a:ext>
            </a:extLst>
          </p:cNvPr>
          <p:cNvSpPr txBox="1"/>
          <p:nvPr/>
        </p:nvSpPr>
        <p:spPr>
          <a:xfrm>
            <a:off x="0" y="0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entury Gothic" panose="020B0502020202020204" pitchFamily="34" charset="0"/>
              </a:rPr>
              <a:t>L’ECHANTILLONNAGE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509673-A870-F203-8390-4FE904A48D5F}"/>
              </a:ext>
            </a:extLst>
          </p:cNvPr>
          <p:cNvSpPr txBox="1"/>
          <p:nvPr/>
        </p:nvSpPr>
        <p:spPr>
          <a:xfrm>
            <a:off x="5557838" y="1569316"/>
            <a:ext cx="36052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entury Gothic" panose="020B0502020202020204" pitchFamily="34" charset="0"/>
              </a:rPr>
              <a:t>Représentativité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>
                <a:latin typeface="Century Gothic" panose="020B0502020202020204" pitchFamily="34" charset="0"/>
              </a:rPr>
              <a:t>	Homogénéité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>
                <a:latin typeface="Century Gothic" panose="020B0502020202020204" pitchFamily="34" charset="0"/>
              </a:rPr>
              <a:t>	Indépendance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>
                <a:latin typeface="Century Gothic" panose="020B0502020202020204" pitchFamily="34" charset="0"/>
              </a:rPr>
              <a:t>	Orthogonalité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>
                <a:latin typeface="Century Gothic" panose="020B0502020202020204" pitchFamily="34" charset="0"/>
              </a:rPr>
              <a:t>	Reproductibilité</a:t>
            </a:r>
          </a:p>
          <a:p>
            <a:endParaRPr lang="fr-FR" sz="2800" dirty="0">
              <a:latin typeface="Century Gothic" panose="020B0502020202020204" pitchFamily="34" charset="0"/>
            </a:endParaRPr>
          </a:p>
          <a:p>
            <a:r>
              <a:rPr lang="fr-FR" sz="2800" dirty="0">
                <a:latin typeface="Century Gothic" panose="020B0502020202020204" pitchFamily="34" charset="0"/>
              </a:rPr>
              <a:t>	Robustesse</a:t>
            </a:r>
          </a:p>
        </p:txBody>
      </p:sp>
    </p:spTree>
    <p:extLst>
      <p:ext uri="{BB962C8B-B14F-4D97-AF65-F5344CB8AC3E}">
        <p14:creationId xmlns:p14="http://schemas.microsoft.com/office/powerpoint/2010/main" val="27695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1C5BA5-A543-8C99-3F76-77695194753F}"/>
              </a:ext>
            </a:extLst>
          </p:cNvPr>
          <p:cNvSpPr/>
          <p:nvPr/>
        </p:nvSpPr>
        <p:spPr>
          <a:xfrm>
            <a:off x="6905625" y="10382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14184-B31C-5001-6822-E99E11C66441}"/>
              </a:ext>
            </a:extLst>
          </p:cNvPr>
          <p:cNvSpPr/>
          <p:nvPr/>
        </p:nvSpPr>
        <p:spPr>
          <a:xfrm>
            <a:off x="7058025" y="11906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E8E5C-7149-938F-E44A-3360114C5A22}"/>
              </a:ext>
            </a:extLst>
          </p:cNvPr>
          <p:cNvSpPr/>
          <p:nvPr/>
        </p:nvSpPr>
        <p:spPr>
          <a:xfrm>
            <a:off x="7210425" y="13430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691AB-834A-B8B9-2CEC-3C84903DA4E1}"/>
              </a:ext>
            </a:extLst>
          </p:cNvPr>
          <p:cNvSpPr/>
          <p:nvPr/>
        </p:nvSpPr>
        <p:spPr>
          <a:xfrm>
            <a:off x="7362825" y="14954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92931CF-5B83-1E8E-ADA3-28E86C73A2EA}"/>
              </a:ext>
            </a:extLst>
          </p:cNvPr>
          <p:cNvSpPr txBox="1"/>
          <p:nvPr/>
        </p:nvSpPr>
        <p:spPr>
          <a:xfrm>
            <a:off x="779143" y="3569864"/>
            <a:ext cx="48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DAD48C-4B2E-4B43-9C6F-95C70819D09F}"/>
              </a:ext>
            </a:extLst>
          </p:cNvPr>
          <p:cNvSpPr/>
          <p:nvPr/>
        </p:nvSpPr>
        <p:spPr>
          <a:xfrm>
            <a:off x="2609850" y="2847975"/>
            <a:ext cx="2762249" cy="23431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tx2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9E453-2DE2-330F-EB04-3F0C9EDA4CE2}"/>
              </a:ext>
            </a:extLst>
          </p:cNvPr>
          <p:cNvSpPr/>
          <p:nvPr/>
        </p:nvSpPr>
        <p:spPr>
          <a:xfrm>
            <a:off x="3000375" y="32649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701FDD-EA22-1B8C-7848-84E02E0C8CA8}"/>
              </a:ext>
            </a:extLst>
          </p:cNvPr>
          <p:cNvSpPr/>
          <p:nvPr/>
        </p:nvSpPr>
        <p:spPr>
          <a:xfrm>
            <a:off x="3152775" y="36269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12A1-8DBD-6AB1-8243-EA200494CFCA}"/>
              </a:ext>
            </a:extLst>
          </p:cNvPr>
          <p:cNvSpPr/>
          <p:nvPr/>
        </p:nvSpPr>
        <p:spPr>
          <a:xfrm>
            <a:off x="4429125" y="37793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4A0EFE-649B-D8A6-8B83-49A89B88904E}"/>
              </a:ext>
            </a:extLst>
          </p:cNvPr>
          <p:cNvSpPr/>
          <p:nvPr/>
        </p:nvSpPr>
        <p:spPr>
          <a:xfrm>
            <a:off x="4581525" y="46746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68F2F-59DB-DB9E-73EE-4D538A67F623}"/>
              </a:ext>
            </a:extLst>
          </p:cNvPr>
          <p:cNvSpPr/>
          <p:nvPr/>
        </p:nvSpPr>
        <p:spPr>
          <a:xfrm>
            <a:off x="3057525" y="48270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7018AB-48CA-2D30-92ED-37A016778E8B}"/>
              </a:ext>
            </a:extLst>
          </p:cNvPr>
          <p:cNvSpPr/>
          <p:nvPr/>
        </p:nvSpPr>
        <p:spPr>
          <a:xfrm>
            <a:off x="3705225" y="416983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74FDC-8CEE-DFB4-6AA5-7DD43A03DC12}"/>
              </a:ext>
            </a:extLst>
          </p:cNvPr>
          <p:cNvSpPr/>
          <p:nvPr/>
        </p:nvSpPr>
        <p:spPr>
          <a:xfrm>
            <a:off x="3857625" y="319828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2907B7-A2A2-E5D0-4384-37839C79AE8F}"/>
              </a:ext>
            </a:extLst>
          </p:cNvPr>
          <p:cNvSpPr/>
          <p:nvPr/>
        </p:nvSpPr>
        <p:spPr>
          <a:xfrm>
            <a:off x="4895850" y="31316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ED8B321-BE33-A263-15C3-E253981AE2B6}"/>
              </a:ext>
            </a:extLst>
          </p:cNvPr>
          <p:cNvCxnSpPr>
            <a:cxnSpLocks/>
          </p:cNvCxnSpPr>
          <p:nvPr/>
        </p:nvCxnSpPr>
        <p:spPr>
          <a:xfrm flipV="1">
            <a:off x="5372099" y="1581150"/>
            <a:ext cx="1362076" cy="24384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016E0FD-DF4B-D297-2950-0EFD3B74F6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519237" y="4019549"/>
            <a:ext cx="1090613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1E526B-1897-9FC2-E77F-36ED111D41E9}"/>
              </a:ext>
            </a:extLst>
          </p:cNvPr>
          <p:cNvSpPr txBox="1"/>
          <p:nvPr/>
        </p:nvSpPr>
        <p:spPr>
          <a:xfrm>
            <a:off x="0" y="0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entury Gothic" panose="020B0502020202020204" pitchFamily="34" charset="0"/>
              </a:rPr>
              <a:t>LA MODELISATION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D681B7-6534-A0CF-44FA-DA980F88B73B}"/>
              </a:ext>
            </a:extLst>
          </p:cNvPr>
          <p:cNvSpPr txBox="1"/>
          <p:nvPr/>
        </p:nvSpPr>
        <p:spPr>
          <a:xfrm>
            <a:off x="6610350" y="3212752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Structure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Simplicité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83755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1C5BA5-A543-8C99-3F76-77695194753F}"/>
              </a:ext>
            </a:extLst>
          </p:cNvPr>
          <p:cNvSpPr/>
          <p:nvPr/>
        </p:nvSpPr>
        <p:spPr>
          <a:xfrm>
            <a:off x="6905625" y="10382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14184-B31C-5001-6822-E99E11C66441}"/>
              </a:ext>
            </a:extLst>
          </p:cNvPr>
          <p:cNvSpPr/>
          <p:nvPr/>
        </p:nvSpPr>
        <p:spPr>
          <a:xfrm>
            <a:off x="7058025" y="11906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E8E5C-7149-938F-E44A-3360114C5A22}"/>
              </a:ext>
            </a:extLst>
          </p:cNvPr>
          <p:cNvSpPr/>
          <p:nvPr/>
        </p:nvSpPr>
        <p:spPr>
          <a:xfrm>
            <a:off x="7210425" y="13430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691AB-834A-B8B9-2CEC-3C84903DA4E1}"/>
              </a:ext>
            </a:extLst>
          </p:cNvPr>
          <p:cNvSpPr/>
          <p:nvPr/>
        </p:nvSpPr>
        <p:spPr>
          <a:xfrm>
            <a:off x="7362825" y="14954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F3E831-E40B-46D6-71D4-C76346DEF8C5}"/>
              </a:ext>
            </a:extLst>
          </p:cNvPr>
          <p:cNvCxnSpPr/>
          <p:nvPr/>
        </p:nvCxnSpPr>
        <p:spPr>
          <a:xfrm>
            <a:off x="7496175" y="2524125"/>
            <a:ext cx="0" cy="6477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2168689-F7AB-E5B8-CAA7-063E9DB9B4E6}"/>
              </a:ext>
            </a:extLst>
          </p:cNvPr>
          <p:cNvCxnSpPr/>
          <p:nvPr/>
        </p:nvCxnSpPr>
        <p:spPr>
          <a:xfrm>
            <a:off x="7134225" y="3305175"/>
            <a:ext cx="0" cy="8096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88AB1C-151E-934B-12D5-B900E1AFCF78}"/>
              </a:ext>
            </a:extLst>
          </p:cNvPr>
          <p:cNvCxnSpPr>
            <a:cxnSpLocks/>
          </p:cNvCxnSpPr>
          <p:nvPr/>
        </p:nvCxnSpPr>
        <p:spPr>
          <a:xfrm flipH="1">
            <a:off x="7134225" y="4114800"/>
            <a:ext cx="96202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33B1421-EDEA-B6C5-FC95-2EE3C28C3733}"/>
              </a:ext>
            </a:extLst>
          </p:cNvPr>
          <p:cNvSpPr/>
          <p:nvPr/>
        </p:nvSpPr>
        <p:spPr>
          <a:xfrm>
            <a:off x="7593331" y="3657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28AAA94-175D-D354-0F80-7BC4EA9C4DF1}"/>
              </a:ext>
            </a:extLst>
          </p:cNvPr>
          <p:cNvSpPr/>
          <p:nvPr/>
        </p:nvSpPr>
        <p:spPr>
          <a:xfrm>
            <a:off x="7745731" y="3810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6A49EFC-0F16-8FD0-47F6-7400566E5EEF}"/>
              </a:ext>
            </a:extLst>
          </p:cNvPr>
          <p:cNvSpPr/>
          <p:nvPr/>
        </p:nvSpPr>
        <p:spPr>
          <a:xfrm>
            <a:off x="7898131" y="35433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51F60D-6168-CFA2-09A7-D54E1C62681D}"/>
              </a:ext>
            </a:extLst>
          </p:cNvPr>
          <p:cNvSpPr/>
          <p:nvPr/>
        </p:nvSpPr>
        <p:spPr>
          <a:xfrm>
            <a:off x="7269481" y="3705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539673-D4F8-C948-0C8E-4DD6AE748524}"/>
              </a:ext>
            </a:extLst>
          </p:cNvPr>
          <p:cNvSpPr/>
          <p:nvPr/>
        </p:nvSpPr>
        <p:spPr>
          <a:xfrm>
            <a:off x="7269481" y="38766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025ADF0-5ADB-84D0-F01A-E506C9928F15}"/>
              </a:ext>
            </a:extLst>
          </p:cNvPr>
          <p:cNvSpPr/>
          <p:nvPr/>
        </p:nvSpPr>
        <p:spPr>
          <a:xfrm>
            <a:off x="7269481" y="36957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92931CF-5B83-1E8E-ADA3-28E86C73A2EA}"/>
              </a:ext>
            </a:extLst>
          </p:cNvPr>
          <p:cNvSpPr txBox="1"/>
          <p:nvPr/>
        </p:nvSpPr>
        <p:spPr>
          <a:xfrm>
            <a:off x="779143" y="3569864"/>
            <a:ext cx="48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DAD48C-4B2E-4B43-9C6F-95C70819D09F}"/>
              </a:ext>
            </a:extLst>
          </p:cNvPr>
          <p:cNvSpPr/>
          <p:nvPr/>
        </p:nvSpPr>
        <p:spPr>
          <a:xfrm>
            <a:off x="2609850" y="2847975"/>
            <a:ext cx="2762249" cy="23431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tx2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9E453-2DE2-330F-EB04-3F0C9EDA4CE2}"/>
              </a:ext>
            </a:extLst>
          </p:cNvPr>
          <p:cNvSpPr/>
          <p:nvPr/>
        </p:nvSpPr>
        <p:spPr>
          <a:xfrm>
            <a:off x="3000375" y="32649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701FDD-EA22-1B8C-7848-84E02E0C8CA8}"/>
              </a:ext>
            </a:extLst>
          </p:cNvPr>
          <p:cNvSpPr/>
          <p:nvPr/>
        </p:nvSpPr>
        <p:spPr>
          <a:xfrm>
            <a:off x="3152775" y="36269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12A1-8DBD-6AB1-8243-EA200494CFCA}"/>
              </a:ext>
            </a:extLst>
          </p:cNvPr>
          <p:cNvSpPr/>
          <p:nvPr/>
        </p:nvSpPr>
        <p:spPr>
          <a:xfrm>
            <a:off x="4429125" y="37793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4A0EFE-649B-D8A6-8B83-49A89B88904E}"/>
              </a:ext>
            </a:extLst>
          </p:cNvPr>
          <p:cNvSpPr/>
          <p:nvPr/>
        </p:nvSpPr>
        <p:spPr>
          <a:xfrm>
            <a:off x="4581525" y="46746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68F2F-59DB-DB9E-73EE-4D538A67F623}"/>
              </a:ext>
            </a:extLst>
          </p:cNvPr>
          <p:cNvSpPr/>
          <p:nvPr/>
        </p:nvSpPr>
        <p:spPr>
          <a:xfrm>
            <a:off x="3057525" y="48270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7018AB-48CA-2D30-92ED-37A016778E8B}"/>
              </a:ext>
            </a:extLst>
          </p:cNvPr>
          <p:cNvSpPr/>
          <p:nvPr/>
        </p:nvSpPr>
        <p:spPr>
          <a:xfrm>
            <a:off x="3705225" y="416983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74FDC-8CEE-DFB4-6AA5-7DD43A03DC12}"/>
              </a:ext>
            </a:extLst>
          </p:cNvPr>
          <p:cNvSpPr/>
          <p:nvPr/>
        </p:nvSpPr>
        <p:spPr>
          <a:xfrm>
            <a:off x="3857625" y="319828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2907B7-A2A2-E5D0-4384-37839C79AE8F}"/>
              </a:ext>
            </a:extLst>
          </p:cNvPr>
          <p:cNvSpPr/>
          <p:nvPr/>
        </p:nvSpPr>
        <p:spPr>
          <a:xfrm>
            <a:off x="4895850" y="31316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ED8B321-BE33-A263-15C3-E253981AE2B6}"/>
              </a:ext>
            </a:extLst>
          </p:cNvPr>
          <p:cNvCxnSpPr>
            <a:cxnSpLocks/>
          </p:cNvCxnSpPr>
          <p:nvPr/>
        </p:nvCxnSpPr>
        <p:spPr>
          <a:xfrm flipV="1">
            <a:off x="5372099" y="1581150"/>
            <a:ext cx="1362076" cy="24384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016E0FD-DF4B-D297-2950-0EFD3B74F6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519237" y="4019549"/>
            <a:ext cx="1090613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1E526B-1897-9FC2-E77F-36ED111D41E9}"/>
              </a:ext>
            </a:extLst>
          </p:cNvPr>
          <p:cNvSpPr txBox="1"/>
          <p:nvPr/>
        </p:nvSpPr>
        <p:spPr>
          <a:xfrm>
            <a:off x="9525" y="0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entury Gothic" panose="020B0502020202020204" pitchFamily="34" charset="0"/>
              </a:rPr>
              <a:t>L’EXPLORATION DES DONNEES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FC1702-31A9-D4CB-FCF8-7E58EFC454AA}"/>
              </a:ext>
            </a:extLst>
          </p:cNvPr>
          <p:cNvSpPr txBox="1"/>
          <p:nvPr/>
        </p:nvSpPr>
        <p:spPr>
          <a:xfrm>
            <a:off x="6491287" y="4755802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Synthèse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Public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Honnêteté</a:t>
            </a:r>
          </a:p>
        </p:txBody>
      </p:sp>
    </p:spTree>
    <p:extLst>
      <p:ext uri="{BB962C8B-B14F-4D97-AF65-F5344CB8AC3E}">
        <p14:creationId xmlns:p14="http://schemas.microsoft.com/office/powerpoint/2010/main" val="16619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8836C3A3-ADDD-7329-C3BD-B77E71CC4B3C}"/>
              </a:ext>
            </a:extLst>
          </p:cNvPr>
          <p:cNvSpPr/>
          <p:nvPr/>
        </p:nvSpPr>
        <p:spPr>
          <a:xfrm>
            <a:off x="7086600" y="5114925"/>
            <a:ext cx="1066800" cy="685800"/>
          </a:xfrm>
          <a:custGeom>
            <a:avLst/>
            <a:gdLst>
              <a:gd name="connsiteX0" fmla="*/ 19050 w 1066800"/>
              <a:gd name="connsiteY0" fmla="*/ 276225 h 685800"/>
              <a:gd name="connsiteX1" fmla="*/ 361950 w 1066800"/>
              <a:gd name="connsiteY1" fmla="*/ 228600 h 685800"/>
              <a:gd name="connsiteX2" fmla="*/ 1066800 w 1066800"/>
              <a:gd name="connsiteY2" fmla="*/ 0 h 685800"/>
              <a:gd name="connsiteX3" fmla="*/ 1038225 w 1066800"/>
              <a:gd name="connsiteY3" fmla="*/ 581025 h 685800"/>
              <a:gd name="connsiteX4" fmla="*/ 457200 w 1066800"/>
              <a:gd name="connsiteY4" fmla="*/ 542925 h 685800"/>
              <a:gd name="connsiteX5" fmla="*/ 0 w 1066800"/>
              <a:gd name="connsiteY5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685800">
                <a:moveTo>
                  <a:pt x="19050" y="276225"/>
                </a:moveTo>
                <a:lnTo>
                  <a:pt x="361950" y="228600"/>
                </a:lnTo>
                <a:lnTo>
                  <a:pt x="1066800" y="0"/>
                </a:lnTo>
                <a:lnTo>
                  <a:pt x="1038225" y="581025"/>
                </a:lnTo>
                <a:lnTo>
                  <a:pt x="457200" y="542925"/>
                </a:lnTo>
                <a:lnTo>
                  <a:pt x="0" y="68580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C5BA5-A543-8C99-3F76-77695194753F}"/>
              </a:ext>
            </a:extLst>
          </p:cNvPr>
          <p:cNvSpPr/>
          <p:nvPr/>
        </p:nvSpPr>
        <p:spPr>
          <a:xfrm>
            <a:off x="6905625" y="10382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14184-B31C-5001-6822-E99E11C66441}"/>
              </a:ext>
            </a:extLst>
          </p:cNvPr>
          <p:cNvSpPr/>
          <p:nvPr/>
        </p:nvSpPr>
        <p:spPr>
          <a:xfrm>
            <a:off x="7058025" y="11906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E8E5C-7149-938F-E44A-3360114C5A22}"/>
              </a:ext>
            </a:extLst>
          </p:cNvPr>
          <p:cNvSpPr/>
          <p:nvPr/>
        </p:nvSpPr>
        <p:spPr>
          <a:xfrm>
            <a:off x="7210425" y="13430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691AB-834A-B8B9-2CEC-3C84903DA4E1}"/>
              </a:ext>
            </a:extLst>
          </p:cNvPr>
          <p:cNvSpPr/>
          <p:nvPr/>
        </p:nvSpPr>
        <p:spPr>
          <a:xfrm>
            <a:off x="7362825" y="1495425"/>
            <a:ext cx="847725" cy="781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F3E831-E40B-46D6-71D4-C76346DEF8C5}"/>
              </a:ext>
            </a:extLst>
          </p:cNvPr>
          <p:cNvCxnSpPr/>
          <p:nvPr/>
        </p:nvCxnSpPr>
        <p:spPr>
          <a:xfrm>
            <a:off x="7496175" y="2524125"/>
            <a:ext cx="0" cy="6477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2168689-F7AB-E5B8-CAA7-063E9DB9B4E6}"/>
              </a:ext>
            </a:extLst>
          </p:cNvPr>
          <p:cNvCxnSpPr/>
          <p:nvPr/>
        </p:nvCxnSpPr>
        <p:spPr>
          <a:xfrm>
            <a:off x="7134225" y="3305175"/>
            <a:ext cx="0" cy="8096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F88AB1C-151E-934B-12D5-B900E1AFCF78}"/>
              </a:ext>
            </a:extLst>
          </p:cNvPr>
          <p:cNvCxnSpPr>
            <a:cxnSpLocks/>
          </p:cNvCxnSpPr>
          <p:nvPr/>
        </p:nvCxnSpPr>
        <p:spPr>
          <a:xfrm flipH="1">
            <a:off x="7134225" y="4114800"/>
            <a:ext cx="96202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33B1421-EDEA-B6C5-FC95-2EE3C28C3733}"/>
              </a:ext>
            </a:extLst>
          </p:cNvPr>
          <p:cNvSpPr/>
          <p:nvPr/>
        </p:nvSpPr>
        <p:spPr>
          <a:xfrm>
            <a:off x="7593331" y="36576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28AAA94-175D-D354-0F80-7BC4EA9C4DF1}"/>
              </a:ext>
            </a:extLst>
          </p:cNvPr>
          <p:cNvSpPr/>
          <p:nvPr/>
        </p:nvSpPr>
        <p:spPr>
          <a:xfrm>
            <a:off x="7745731" y="3810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6A49EFC-0F16-8FD0-47F6-7400566E5EEF}"/>
              </a:ext>
            </a:extLst>
          </p:cNvPr>
          <p:cNvSpPr/>
          <p:nvPr/>
        </p:nvSpPr>
        <p:spPr>
          <a:xfrm>
            <a:off x="7898131" y="35433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51F60D-6168-CFA2-09A7-D54E1C62681D}"/>
              </a:ext>
            </a:extLst>
          </p:cNvPr>
          <p:cNvSpPr/>
          <p:nvPr/>
        </p:nvSpPr>
        <p:spPr>
          <a:xfrm>
            <a:off x="7269481" y="3705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8539673-D4F8-C948-0C8E-4DD6AE748524}"/>
              </a:ext>
            </a:extLst>
          </p:cNvPr>
          <p:cNvSpPr/>
          <p:nvPr/>
        </p:nvSpPr>
        <p:spPr>
          <a:xfrm>
            <a:off x="7269481" y="38766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025ADF0-5ADB-84D0-F01A-E506C9928F15}"/>
              </a:ext>
            </a:extLst>
          </p:cNvPr>
          <p:cNvSpPr/>
          <p:nvPr/>
        </p:nvSpPr>
        <p:spPr>
          <a:xfrm>
            <a:off x="7269481" y="36957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3290698-9E6E-EB32-82D5-0049F3CF97A4}"/>
              </a:ext>
            </a:extLst>
          </p:cNvPr>
          <p:cNvCxnSpPr/>
          <p:nvPr/>
        </p:nvCxnSpPr>
        <p:spPr>
          <a:xfrm>
            <a:off x="7105650" y="5067300"/>
            <a:ext cx="0" cy="80962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8F081F9-37B8-55B2-E97E-09AC41F54890}"/>
              </a:ext>
            </a:extLst>
          </p:cNvPr>
          <p:cNvCxnSpPr>
            <a:cxnSpLocks/>
          </p:cNvCxnSpPr>
          <p:nvPr/>
        </p:nvCxnSpPr>
        <p:spPr>
          <a:xfrm flipH="1">
            <a:off x="7105650" y="5876925"/>
            <a:ext cx="962025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4B71822-ED81-B1C9-45C3-710164ED91D3}"/>
              </a:ext>
            </a:extLst>
          </p:cNvPr>
          <p:cNvSpPr/>
          <p:nvPr/>
        </p:nvSpPr>
        <p:spPr>
          <a:xfrm>
            <a:off x="7564756" y="54197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331C375-131B-7783-7BB4-C30DF7F015AB}"/>
              </a:ext>
            </a:extLst>
          </p:cNvPr>
          <p:cNvSpPr/>
          <p:nvPr/>
        </p:nvSpPr>
        <p:spPr>
          <a:xfrm>
            <a:off x="7717156" y="55721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6BEB3A9-86D9-0038-F72B-8EEC5DA5C8CD}"/>
              </a:ext>
            </a:extLst>
          </p:cNvPr>
          <p:cNvSpPr/>
          <p:nvPr/>
        </p:nvSpPr>
        <p:spPr>
          <a:xfrm>
            <a:off x="7869556" y="53054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2DB5F13-9029-EB08-5EEC-6FA935250CD9}"/>
              </a:ext>
            </a:extLst>
          </p:cNvPr>
          <p:cNvSpPr/>
          <p:nvPr/>
        </p:nvSpPr>
        <p:spPr>
          <a:xfrm>
            <a:off x="7240906" y="54673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1845278-524F-61CE-B23B-235AD2CBB4F6}"/>
              </a:ext>
            </a:extLst>
          </p:cNvPr>
          <p:cNvSpPr/>
          <p:nvPr/>
        </p:nvSpPr>
        <p:spPr>
          <a:xfrm>
            <a:off x="7240906" y="56388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33D42CA-9B10-5EBF-8CEB-02EC12D95F8C}"/>
              </a:ext>
            </a:extLst>
          </p:cNvPr>
          <p:cNvSpPr/>
          <p:nvPr/>
        </p:nvSpPr>
        <p:spPr>
          <a:xfrm>
            <a:off x="7240906" y="54578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18B8825-6C3C-5986-29F3-8BCD91D0F54D}"/>
              </a:ext>
            </a:extLst>
          </p:cNvPr>
          <p:cNvCxnSpPr/>
          <p:nvPr/>
        </p:nvCxnSpPr>
        <p:spPr>
          <a:xfrm flipV="1">
            <a:off x="7105650" y="5351144"/>
            <a:ext cx="1047750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3FD7F25-0976-B197-91AF-1A8B779149D6}"/>
              </a:ext>
            </a:extLst>
          </p:cNvPr>
          <p:cNvCxnSpPr/>
          <p:nvPr/>
        </p:nvCxnSpPr>
        <p:spPr>
          <a:xfrm>
            <a:off x="7507606" y="4343400"/>
            <a:ext cx="0" cy="6477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92931CF-5B83-1E8E-ADA3-28E86C73A2EA}"/>
              </a:ext>
            </a:extLst>
          </p:cNvPr>
          <p:cNvSpPr txBox="1"/>
          <p:nvPr/>
        </p:nvSpPr>
        <p:spPr>
          <a:xfrm>
            <a:off x="779143" y="3569864"/>
            <a:ext cx="48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DAD48C-4B2E-4B43-9C6F-95C70819D09F}"/>
              </a:ext>
            </a:extLst>
          </p:cNvPr>
          <p:cNvSpPr/>
          <p:nvPr/>
        </p:nvSpPr>
        <p:spPr>
          <a:xfrm>
            <a:off x="2609850" y="2847975"/>
            <a:ext cx="2762249" cy="23431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6000">
                <a:schemeClr val="tx2">
                  <a:lumMod val="75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E9E453-2DE2-330F-EB04-3F0C9EDA4CE2}"/>
              </a:ext>
            </a:extLst>
          </p:cNvPr>
          <p:cNvSpPr/>
          <p:nvPr/>
        </p:nvSpPr>
        <p:spPr>
          <a:xfrm>
            <a:off x="3000375" y="32649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701FDD-EA22-1B8C-7848-84E02E0C8CA8}"/>
              </a:ext>
            </a:extLst>
          </p:cNvPr>
          <p:cNvSpPr/>
          <p:nvPr/>
        </p:nvSpPr>
        <p:spPr>
          <a:xfrm>
            <a:off x="3152775" y="36269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12A1-8DBD-6AB1-8243-EA200494CFCA}"/>
              </a:ext>
            </a:extLst>
          </p:cNvPr>
          <p:cNvSpPr/>
          <p:nvPr/>
        </p:nvSpPr>
        <p:spPr>
          <a:xfrm>
            <a:off x="4429125" y="37793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4A0EFE-649B-D8A6-8B83-49A89B88904E}"/>
              </a:ext>
            </a:extLst>
          </p:cNvPr>
          <p:cNvSpPr/>
          <p:nvPr/>
        </p:nvSpPr>
        <p:spPr>
          <a:xfrm>
            <a:off x="4581525" y="46746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68F2F-59DB-DB9E-73EE-4D538A67F623}"/>
              </a:ext>
            </a:extLst>
          </p:cNvPr>
          <p:cNvSpPr/>
          <p:nvPr/>
        </p:nvSpPr>
        <p:spPr>
          <a:xfrm>
            <a:off x="3057525" y="482706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7018AB-48CA-2D30-92ED-37A016778E8B}"/>
              </a:ext>
            </a:extLst>
          </p:cNvPr>
          <p:cNvSpPr/>
          <p:nvPr/>
        </p:nvSpPr>
        <p:spPr>
          <a:xfrm>
            <a:off x="3705225" y="416983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74FDC-8CEE-DFB4-6AA5-7DD43A03DC12}"/>
              </a:ext>
            </a:extLst>
          </p:cNvPr>
          <p:cNvSpPr/>
          <p:nvPr/>
        </p:nvSpPr>
        <p:spPr>
          <a:xfrm>
            <a:off x="3857625" y="3198285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2907B7-A2A2-E5D0-4384-37839C79AE8F}"/>
              </a:ext>
            </a:extLst>
          </p:cNvPr>
          <p:cNvSpPr/>
          <p:nvPr/>
        </p:nvSpPr>
        <p:spPr>
          <a:xfrm>
            <a:off x="4895850" y="3131610"/>
            <a:ext cx="247650" cy="278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ED8B321-BE33-A263-15C3-E253981AE2B6}"/>
              </a:ext>
            </a:extLst>
          </p:cNvPr>
          <p:cNvCxnSpPr>
            <a:cxnSpLocks/>
          </p:cNvCxnSpPr>
          <p:nvPr/>
        </p:nvCxnSpPr>
        <p:spPr>
          <a:xfrm flipV="1">
            <a:off x="5372099" y="1581150"/>
            <a:ext cx="1362076" cy="243840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06673E-3FAC-FA31-0662-A278A581C8E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372099" y="4019549"/>
            <a:ext cx="1626871" cy="155257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016E0FD-DF4B-D297-2950-0EFD3B74F66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519237" y="4019549"/>
            <a:ext cx="1090613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01E526B-1897-9FC2-E77F-36ED111D41E9}"/>
              </a:ext>
            </a:extLst>
          </p:cNvPr>
          <p:cNvSpPr txBox="1"/>
          <p:nvPr/>
        </p:nvSpPr>
        <p:spPr>
          <a:xfrm>
            <a:off x="0" y="0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Century Gothic" panose="020B0502020202020204" pitchFamily="34" charset="0"/>
              </a:rPr>
              <a:t>L’INFERENCE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398773-0AC6-B732-CB5E-F25E53F5D639}"/>
              </a:ext>
            </a:extLst>
          </p:cNvPr>
          <p:cNvSpPr txBox="1"/>
          <p:nvPr/>
        </p:nvSpPr>
        <p:spPr>
          <a:xfrm>
            <a:off x="323849" y="802927"/>
            <a:ext cx="5981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Réponse à la question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Magnitude de l’effet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Incertitude sur l’échantillonnage</a:t>
            </a:r>
          </a:p>
          <a:p>
            <a:r>
              <a:rPr lang="fr-FR" sz="2800" dirty="0">
                <a:latin typeface="Century Gothic" panose="020B0502020202020204" pitchFamily="34" charset="0"/>
              </a:rPr>
              <a:t>Significativité </a:t>
            </a:r>
            <a:r>
              <a:rPr lang="fr-FR" sz="2800" u="sng" dirty="0">
                <a:latin typeface="Century Gothic" panose="020B0502020202020204" pitchFamily="34" charset="0"/>
              </a:rPr>
              <a:t>biologique</a:t>
            </a:r>
          </a:p>
        </p:txBody>
      </p:sp>
    </p:spTree>
    <p:extLst>
      <p:ext uri="{BB962C8B-B14F-4D97-AF65-F5344CB8AC3E}">
        <p14:creationId xmlns:p14="http://schemas.microsoft.com/office/powerpoint/2010/main" val="417998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4A59DD7-8D36-73BF-26AD-B92869ED5C85}"/>
              </a:ext>
            </a:extLst>
          </p:cNvPr>
          <p:cNvSpPr txBox="1"/>
          <p:nvPr/>
        </p:nvSpPr>
        <p:spPr>
          <a:xfrm>
            <a:off x="1333499" y="863560"/>
            <a:ext cx="461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OBJECTIFS de la SEMAINE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CB9961-80F0-E1C2-0690-7AFDB55A032B}"/>
              </a:ext>
            </a:extLst>
          </p:cNvPr>
          <p:cNvSpPr txBox="1"/>
          <p:nvPr/>
        </p:nvSpPr>
        <p:spPr>
          <a:xfrm>
            <a:off x="1333500" y="1386780"/>
            <a:ext cx="6267450" cy="1384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entury Gothic" panose="020B0502020202020204" pitchFamily="34" charset="0"/>
              </a:rPr>
              <a:t>Savoir analyser un jeu de données écologiques constitué de multiples variables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6CD8110-5D99-4C4F-852E-887BE5BA65C0}"/>
              </a:ext>
            </a:extLst>
          </p:cNvPr>
          <p:cNvCxnSpPr>
            <a:cxnSpLocks/>
          </p:cNvCxnSpPr>
          <p:nvPr/>
        </p:nvCxnSpPr>
        <p:spPr>
          <a:xfrm>
            <a:off x="1333500" y="2771775"/>
            <a:ext cx="0" cy="285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45983EE-4FA5-EC36-428B-6BBDB7F62850}"/>
              </a:ext>
            </a:extLst>
          </p:cNvPr>
          <p:cNvCxnSpPr>
            <a:cxnSpLocks/>
          </p:cNvCxnSpPr>
          <p:nvPr/>
        </p:nvCxnSpPr>
        <p:spPr>
          <a:xfrm>
            <a:off x="1333500" y="3267075"/>
            <a:ext cx="5524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DED639F-412C-BAA2-08A5-D4C9C2B849D8}"/>
              </a:ext>
            </a:extLst>
          </p:cNvPr>
          <p:cNvCxnSpPr>
            <a:cxnSpLocks/>
          </p:cNvCxnSpPr>
          <p:nvPr/>
        </p:nvCxnSpPr>
        <p:spPr>
          <a:xfrm>
            <a:off x="1333500" y="4105275"/>
            <a:ext cx="5524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59F807C-715A-39EE-66FC-B399C095B332}"/>
              </a:ext>
            </a:extLst>
          </p:cNvPr>
          <p:cNvCxnSpPr>
            <a:cxnSpLocks/>
          </p:cNvCxnSpPr>
          <p:nvPr/>
        </p:nvCxnSpPr>
        <p:spPr>
          <a:xfrm>
            <a:off x="1333500" y="4895850"/>
            <a:ext cx="5524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8F381FA-4DC3-CF56-A3B2-2DDD5AEFA356}"/>
              </a:ext>
            </a:extLst>
          </p:cNvPr>
          <p:cNvCxnSpPr>
            <a:cxnSpLocks/>
          </p:cNvCxnSpPr>
          <p:nvPr/>
        </p:nvCxnSpPr>
        <p:spPr>
          <a:xfrm>
            <a:off x="1333500" y="5629275"/>
            <a:ext cx="5524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B0A0EEE-189D-84EE-E22B-AA11DA97D35F}"/>
              </a:ext>
            </a:extLst>
          </p:cNvPr>
          <p:cNvSpPr txBox="1"/>
          <p:nvPr/>
        </p:nvSpPr>
        <p:spPr>
          <a:xfrm>
            <a:off x="1981201" y="2913132"/>
            <a:ext cx="606742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Explorer des jeux de données constitués de nombreuses variables </a:t>
            </a:r>
            <a:r>
              <a:rPr lang="fr-FR" sz="2000" b="1" i="1" dirty="0">
                <a:latin typeface="Century Gothic" panose="020B0502020202020204" pitchFamily="34" charset="0"/>
              </a:rPr>
              <a:t>LUNDI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540258-1BCA-1CD5-7ED2-BB04737C864F}"/>
              </a:ext>
            </a:extLst>
          </p:cNvPr>
          <p:cNvSpPr txBox="1"/>
          <p:nvPr/>
        </p:nvSpPr>
        <p:spPr>
          <a:xfrm>
            <a:off x="1981200" y="3762375"/>
            <a:ext cx="61341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Construire et interpréter un modèle statistique pour l’inférence et la prédiction </a:t>
            </a:r>
            <a:r>
              <a:rPr lang="fr-FR" sz="2000" b="1" i="1" dirty="0">
                <a:latin typeface="Century Gothic" panose="020B0502020202020204" pitchFamily="34" charset="0"/>
              </a:rPr>
              <a:t>MARDI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014CDE-CC55-66E8-2620-C93E44F3FCD4}"/>
              </a:ext>
            </a:extLst>
          </p:cNvPr>
          <p:cNvSpPr txBox="1"/>
          <p:nvPr/>
        </p:nvSpPr>
        <p:spPr>
          <a:xfrm>
            <a:off x="1952624" y="4541907"/>
            <a:ext cx="58769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Analyser des données de présence/absence et de comptages </a:t>
            </a:r>
            <a:r>
              <a:rPr lang="fr-FR" sz="2000" b="1" i="1" dirty="0">
                <a:latin typeface="Century Gothic" panose="020B0502020202020204" pitchFamily="34" charset="0"/>
              </a:rPr>
              <a:t>MERCREDI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C9576A1-A5E0-9BB4-8E77-3DE423B75785}"/>
              </a:ext>
            </a:extLst>
          </p:cNvPr>
          <p:cNvSpPr txBox="1"/>
          <p:nvPr/>
        </p:nvSpPr>
        <p:spPr>
          <a:xfrm>
            <a:off x="1952624" y="5249793"/>
            <a:ext cx="587691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Adapter un modèle à des hypothèses écologiques complexes </a:t>
            </a:r>
            <a:r>
              <a:rPr lang="fr-FR" sz="2000" b="1" i="1" dirty="0">
                <a:latin typeface="Century Gothic" panose="020B0502020202020204" pitchFamily="34" charset="0"/>
              </a:rPr>
              <a:t>JEUDI</a:t>
            </a:r>
          </a:p>
        </p:txBody>
      </p:sp>
    </p:spTree>
    <p:extLst>
      <p:ext uri="{BB962C8B-B14F-4D97-AF65-F5344CB8AC3E}">
        <p14:creationId xmlns:p14="http://schemas.microsoft.com/office/powerpoint/2010/main" val="325695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</TotalTime>
  <Words>198</Words>
  <Application>Microsoft Office PowerPoint</Application>
  <PresentationFormat>Affichage à l'écran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Thème Office</vt:lpstr>
      <vt:lpstr>niveau 2 – module de renforcement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25</cp:revision>
  <dcterms:created xsi:type="dcterms:W3CDTF">2023-02-24T06:16:36Z</dcterms:created>
  <dcterms:modified xsi:type="dcterms:W3CDTF">2024-03-18T08:23:46Z</dcterms:modified>
</cp:coreProperties>
</file>