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0" r:id="rId2"/>
    <p:sldId id="313" r:id="rId3"/>
    <p:sldId id="314" r:id="rId4"/>
    <p:sldId id="315" r:id="rId5"/>
    <p:sldId id="316" r:id="rId6"/>
    <p:sldId id="317" r:id="rId7"/>
    <p:sldId id="301" r:id="rId8"/>
    <p:sldId id="318" r:id="rId9"/>
    <p:sldId id="319" r:id="rId10"/>
    <p:sldId id="320" r:id="rId11"/>
    <p:sldId id="260" r:id="rId12"/>
    <p:sldId id="322" r:id="rId13"/>
    <p:sldId id="306" r:id="rId14"/>
    <p:sldId id="305" r:id="rId15"/>
    <p:sldId id="309" r:id="rId16"/>
    <p:sldId id="308" r:id="rId17"/>
    <p:sldId id="324" r:id="rId18"/>
    <p:sldId id="325" r:id="rId19"/>
    <p:sldId id="326" r:id="rId20"/>
    <p:sldId id="327" r:id="rId21"/>
    <p:sldId id="307" r:id="rId22"/>
    <p:sldId id="323" r:id="rId23"/>
    <p:sldId id="502" r:id="rId24"/>
    <p:sldId id="32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CC66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32B6-9C77-4AAE-AE32-BC4E1DBB57AE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7C442-5345-4E36-99E0-44AF15A1D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37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4B5-1D9F-4B38-B04C-CDF79E6DE625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8F1-27B7-4C9A-849B-1C6BF398BAEE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1009-9D13-46BF-A29D-ECD912B857DB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49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CC3E27C-9EEC-4DEA-99EF-CEA793B32779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697765D-F622-4BC4-AC55-80A3CC4A834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5492-459E-4914-9B3D-878FCF8C7DB8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623-FA3A-498B-8030-E379CECF8B23}" type="datetime1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B75-8742-4038-854B-6036B5F961F4}" type="datetime1">
              <a:rPr lang="fr-FR" smtClean="0"/>
              <a:t>31/03/2025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413-4157-4295-97E0-CF79B466227E}" type="datetime1">
              <a:rPr lang="fr-FR" smtClean="0"/>
              <a:t>31/03/2025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1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A39A-6CF6-4CA9-9210-E2C153DE94BC}" type="datetime1">
              <a:rPr lang="fr-FR" smtClean="0"/>
              <a:t>31/03/2025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08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6FD3-610D-4EC8-9A58-443A3A2B3BAE}" type="datetime1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8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3D9-C52F-4662-B1E8-D24F05164AAD}" type="datetime1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2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9543-86AA-4FF0-AE0E-51CE4264A11A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2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36"/>
          <a:stretch/>
        </p:blipFill>
        <p:spPr>
          <a:xfrm>
            <a:off x="1" y="0"/>
            <a:ext cx="9194275" cy="304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273890" y="3540952"/>
            <a:ext cx="8387510" cy="1790700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dirty="0"/>
              <a:t>Analyse</a:t>
            </a:r>
            <a:br>
              <a:rPr lang="fr-FR" sz="3600" dirty="0"/>
            </a:br>
            <a:r>
              <a:rPr lang="fr-FR" sz="3600" dirty="0"/>
              <a:t>statistique </a:t>
            </a:r>
            <a:br>
              <a:rPr lang="fr-FR" sz="3600" dirty="0"/>
            </a:br>
            <a:r>
              <a:rPr lang="fr-FR" sz="3600" dirty="0"/>
              <a:t>de données pour les écologues</a:t>
            </a:r>
            <a:br>
              <a:rPr lang="fr-FR" sz="3600" dirty="0"/>
            </a:br>
            <a:r>
              <a:rPr lang="fr-FR" sz="3600" dirty="0"/>
              <a:t>niveau 3 – module de perfectionnement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273890" y="5755279"/>
            <a:ext cx="6007923" cy="931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Version mars 2025</a:t>
            </a:r>
          </a:p>
          <a:p>
            <a:pPr marL="0" indent="0">
              <a:buNone/>
            </a:pPr>
            <a:r>
              <a:rPr lang="fr-FR" sz="1400" dirty="0"/>
              <a:t>Jean-Yves </a:t>
            </a:r>
            <a:r>
              <a:rPr lang="fr-FR" sz="1400" dirty="0" err="1"/>
              <a:t>Barnagaud</a:t>
            </a:r>
            <a:r>
              <a:rPr lang="fr-FR" sz="1400" dirty="0"/>
              <a:t> – EPHE : </a:t>
            </a:r>
          </a:p>
          <a:p>
            <a:pPr marL="0" indent="0">
              <a:buNone/>
            </a:pPr>
            <a:r>
              <a:rPr lang="fr-FR" sz="1400" dirty="0"/>
              <a:t>jean-yves.barnagaud@ephe.psl.eu</a:t>
            </a:r>
            <a:endParaRPr lang="fr-FR" sz="1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72" y="6077029"/>
            <a:ext cx="3188295" cy="5432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EDF52F-A1F1-49A7-9D42-807320EF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0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130301" y="2494637"/>
            <a:ext cx="3401483" cy="3182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08510" y="286086"/>
            <a:ext cx="46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Vérifiez votre analyse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55" y="254672"/>
            <a:ext cx="4114269" cy="3022600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1326093" y="5342443"/>
            <a:ext cx="2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Plausibilité biologique du résultat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-214840" y="3928507"/>
            <a:ext cx="2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Adéquation aux données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315760" y="3651509"/>
            <a:ext cx="2432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Sensibilité du résultat à la structure de l’analyse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540931" y="2118170"/>
            <a:ext cx="2432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Impact des déviations aux hypothèses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284600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34313" y="930876"/>
            <a:ext cx="352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Des </a:t>
            </a:r>
            <a:r>
              <a:rPr lang="fr-F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questions 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claires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89653" y="2269352"/>
            <a:ext cx="622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Une analyse en </a:t>
            </a:r>
            <a:r>
              <a:rPr lang="fr-F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adéquation 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avec les questions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4313" y="3808454"/>
            <a:ext cx="565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Des résultats </a:t>
            </a:r>
            <a:r>
              <a:rPr lang="fr-F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interprétables 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biologiquement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86897" y="5506995"/>
            <a:ext cx="227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Parcimonie</a:t>
            </a:r>
            <a:endParaRPr lang="fr-F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14984" y="5506995"/>
            <a:ext cx="252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Critique</a:t>
            </a:r>
            <a:endParaRPr lang="fr-F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8324" y="5506995"/>
            <a:ext cx="299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Anticipation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0E893E-431E-477C-9463-B25838CB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42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52800" cy="684690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2331" y="484103"/>
            <a:ext cx="481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L’analyse statistique peut s’assimiler à un jeu de construction impliquant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67664" y="1847236"/>
            <a:ext cx="48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Des </a:t>
            </a:r>
            <a:r>
              <a:rPr lang="fr-FR" b="1" u="sng" dirty="0"/>
              <a:t>pièces</a:t>
            </a:r>
            <a:r>
              <a:rPr lang="fr-FR" dirty="0"/>
              <a:t> : les données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767664" y="2748704"/>
            <a:ext cx="48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Des </a:t>
            </a:r>
            <a:r>
              <a:rPr lang="fr-FR" b="1" u="sng" dirty="0"/>
              <a:t>rivets</a:t>
            </a:r>
            <a:r>
              <a:rPr lang="fr-FR" b="1" dirty="0"/>
              <a:t> </a:t>
            </a:r>
            <a:r>
              <a:rPr lang="fr-FR" dirty="0"/>
              <a:t>: les paramètres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67664" y="3798571"/>
            <a:ext cx="48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construction de qualité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62398" y="4479106"/>
            <a:ext cx="4817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Optimise le </a:t>
            </a:r>
            <a:r>
              <a:rPr lang="fr-FR" b="1" u="sng" dirty="0"/>
              <a:t>ratio pièces / rivets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Est </a:t>
            </a:r>
            <a:r>
              <a:rPr lang="fr-FR" b="1" u="sng" dirty="0"/>
              <a:t>stable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Répond à l’</a:t>
            </a:r>
            <a:r>
              <a:rPr lang="fr-FR" b="1" u="sng" dirty="0"/>
              <a:t>objectif</a:t>
            </a:r>
            <a:r>
              <a:rPr lang="fr-FR" dirty="0"/>
              <a:t> fixé initialement </a:t>
            </a:r>
          </a:p>
        </p:txBody>
      </p:sp>
    </p:spTree>
    <p:extLst>
      <p:ext uri="{BB962C8B-B14F-4D97-AF65-F5344CB8AC3E}">
        <p14:creationId xmlns:p14="http://schemas.microsoft.com/office/powerpoint/2010/main" val="43669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004889" y="216485"/>
            <a:ext cx="687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Deux cultures de la modélisation écologique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48842" y="4547232"/>
            <a:ext cx="2014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Régression</a:t>
            </a:r>
          </a:p>
          <a:p>
            <a:r>
              <a:rPr lang="fr-FR" i="1" dirty="0"/>
              <a:t>Classifications</a:t>
            </a:r>
          </a:p>
          <a:p>
            <a:r>
              <a:rPr lang="fr-FR" i="1" dirty="0"/>
              <a:t>Réseaux</a:t>
            </a:r>
          </a:p>
          <a:p>
            <a:r>
              <a:rPr lang="fr-FR" i="1" dirty="0"/>
              <a:t>IA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05563" y="4426390"/>
            <a:ext cx="2738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Equations de diffusion</a:t>
            </a:r>
          </a:p>
          <a:p>
            <a:r>
              <a:rPr lang="fr-FR" i="1" dirty="0"/>
              <a:t>Modèles neutres</a:t>
            </a:r>
          </a:p>
          <a:p>
            <a:r>
              <a:rPr lang="fr-FR" i="1" dirty="0"/>
              <a:t>Modèles démographiques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4313" y="1010070"/>
            <a:ext cx="3338513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Modèle statistique</a:t>
            </a:r>
          </a:p>
          <a:p>
            <a:r>
              <a:rPr lang="fr-FR" dirty="0"/>
              <a:t>Pas de relation causale explicite</a:t>
            </a:r>
          </a:p>
          <a:p>
            <a:endParaRPr lang="fr-FR" dirty="0"/>
          </a:p>
          <a:p>
            <a:r>
              <a:rPr lang="fr-FR" dirty="0"/>
              <a:t>Approche « data-</a:t>
            </a:r>
            <a:r>
              <a:rPr lang="fr-FR" dirty="0" err="1"/>
              <a:t>driven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Parcimonie &gt; Réalisme</a:t>
            </a:r>
          </a:p>
          <a:p>
            <a:endParaRPr lang="fr-FR" dirty="0"/>
          </a:p>
          <a:p>
            <a:r>
              <a:rPr lang="fr-FR" dirty="0"/>
              <a:t>Inférence &gt; Prédiction </a:t>
            </a:r>
          </a:p>
          <a:p>
            <a:endParaRPr lang="fr-FR" dirty="0"/>
          </a:p>
          <a:p>
            <a:r>
              <a:rPr lang="fr-FR" dirty="0"/>
              <a:t>Précision / Généralité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604272" y="1096300"/>
            <a:ext cx="3338513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Modèle mécaniste</a:t>
            </a:r>
          </a:p>
          <a:p>
            <a:r>
              <a:rPr lang="fr-FR" dirty="0"/>
              <a:t>Processus causal explicite</a:t>
            </a:r>
          </a:p>
          <a:p>
            <a:endParaRPr lang="fr-FR" dirty="0"/>
          </a:p>
          <a:p>
            <a:r>
              <a:rPr lang="fr-FR" dirty="0"/>
              <a:t>Approche « model-</a:t>
            </a:r>
            <a:r>
              <a:rPr lang="fr-FR" dirty="0" err="1"/>
              <a:t>driven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Réalisme &gt; Parcimonie</a:t>
            </a:r>
          </a:p>
          <a:p>
            <a:endParaRPr lang="fr-FR" dirty="0"/>
          </a:p>
          <a:p>
            <a:r>
              <a:rPr lang="fr-FR" dirty="0"/>
              <a:t>Prédiction &gt; Inférence</a:t>
            </a:r>
          </a:p>
          <a:p>
            <a:endParaRPr lang="fr-FR" dirty="0"/>
          </a:p>
          <a:p>
            <a:r>
              <a:rPr lang="fr-FR" dirty="0"/>
              <a:t>Précision / Réalisme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926557" y="4016837"/>
            <a:ext cx="3338513" cy="2308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Modèle </a:t>
            </a:r>
            <a:r>
              <a:rPr lang="fr-FR" b="1" dirty="0" err="1"/>
              <a:t>méca</a:t>
            </a:r>
            <a:r>
              <a:rPr lang="fr-FR" b="1" dirty="0"/>
              <a:t>-statistique</a:t>
            </a:r>
          </a:p>
          <a:p>
            <a:endParaRPr lang="fr-FR" dirty="0"/>
          </a:p>
          <a:p>
            <a:r>
              <a:rPr lang="fr-FR" dirty="0"/>
              <a:t>Processus biologique par équations de diffusion</a:t>
            </a:r>
          </a:p>
          <a:p>
            <a:endParaRPr lang="fr-FR" dirty="0"/>
          </a:p>
          <a:p>
            <a:r>
              <a:rPr lang="fr-FR" dirty="0"/>
              <a:t>Processus d’échantillonnage par modèle statistique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413158-0CFF-4433-825C-BD848979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2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750" y="437252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statistique : le modèle de régression linéaire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42888" y="2038351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Composante </a:t>
            </a:r>
            <a:r>
              <a:rPr lang="fr-FR" b="1" u="sng" dirty="0"/>
              <a:t>stochastique</a:t>
            </a:r>
            <a:r>
              <a:rPr lang="fr-FR" dirty="0"/>
              <a:t> : </a:t>
            </a:r>
          </a:p>
          <a:p>
            <a:r>
              <a:rPr lang="fr-FR" dirty="0"/>
              <a:t>Décrit la variabilité aléatoire de la variable de réponse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42888" y="3624645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Composante </a:t>
            </a:r>
            <a:r>
              <a:rPr lang="fr-FR" b="1" u="sng" dirty="0"/>
              <a:t>déterministe</a:t>
            </a:r>
            <a:r>
              <a:rPr lang="fr-FR" dirty="0"/>
              <a:t> : </a:t>
            </a:r>
          </a:p>
          <a:p>
            <a:r>
              <a:rPr lang="fr-FR" dirty="0"/>
              <a:t>Décrit l’hypothèse biologique sous forme d’une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802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95288" y="5210939"/>
            <a:ext cx="812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L’erreur résiduelle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ϕ</a:t>
            </a:r>
            <a:r>
              <a:rPr lang="fr-FR" dirty="0">
                <a:latin typeface="Century Gothic" panose="020B0502020202020204" pitchFamily="34" charset="0"/>
                <a:cs typeface="Calibri" panose="020F0502020204030204" pitchFamily="34" charset="0"/>
              </a:rPr>
              <a:t>) est supposée </a:t>
            </a:r>
            <a:r>
              <a:rPr lang="fr-FR" b="1" u="sng" dirty="0">
                <a:latin typeface="Century Gothic" panose="020B0502020202020204" pitchFamily="34" charset="0"/>
                <a:cs typeface="Calibri" panose="020F0502020204030204" pitchFamily="34" charset="0"/>
              </a:rPr>
              <a:t>aléatoire</a:t>
            </a:r>
            <a:r>
              <a:rPr lang="fr-FR" b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entury Gothic" panose="020B0502020202020204" pitchFamily="34" charset="0"/>
                <a:cs typeface="Calibri" panose="020F0502020204030204" pitchFamily="34" charset="0"/>
              </a:rPr>
              <a:t>et de moyenne nulle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paramètres du modèle sont supposés </a:t>
            </a:r>
            <a:r>
              <a:rPr lang="fr-FR" b="1" u="sng" dirty="0"/>
              <a:t>stationnaires</a:t>
            </a:r>
            <a:endParaRPr lang="fr-FR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22ACD2-30A8-4237-86A1-60651A6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42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750" y="437252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statistique : le modèle de régression linéaire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42888" y="2038351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Composante </a:t>
            </a:r>
            <a:r>
              <a:rPr lang="fr-FR" b="1" u="sng" dirty="0"/>
              <a:t>stochastique</a:t>
            </a:r>
            <a:r>
              <a:rPr lang="fr-FR" dirty="0"/>
              <a:t> : </a:t>
            </a:r>
          </a:p>
          <a:p>
            <a:r>
              <a:rPr lang="fr-FR" dirty="0"/>
              <a:t>Décrit la variabilité aléatoire de la variable de réponse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42888" y="3624645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Composante </a:t>
            </a:r>
            <a:r>
              <a:rPr lang="fr-FR" b="1" u="sng" dirty="0"/>
              <a:t>déterministe</a:t>
            </a:r>
            <a:r>
              <a:rPr lang="fr-FR" dirty="0"/>
              <a:t> : </a:t>
            </a:r>
          </a:p>
          <a:p>
            <a:r>
              <a:rPr lang="fr-FR" dirty="0"/>
              <a:t>Décrit l’hypothèse biologique sous forme d’une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802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95288" y="5210939"/>
            <a:ext cx="8124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L’objectif : le modèle le plus </a:t>
            </a:r>
            <a:r>
              <a:rPr lang="fr-FR" b="1" u="sng" dirty="0"/>
              <a:t>vraisemblable</a:t>
            </a:r>
            <a:r>
              <a:rPr lang="fr-FR" dirty="0"/>
              <a:t> possible, sachant les données et l’hypothèse biologique</a:t>
            </a:r>
          </a:p>
          <a:p>
            <a:endParaRPr lang="fr-FR" dirty="0"/>
          </a:p>
          <a:p>
            <a:r>
              <a:rPr lang="fr-FR" dirty="0">
                <a:latin typeface="Century Gothic" panose="020B0502020202020204" pitchFamily="34" charset="0"/>
              </a:rPr>
              <a:t>= le jeu de paramètres qui maximise la probabilité que les données soient générées par le modèle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E170F6-C397-480E-9F82-06BFF365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7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802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14313" y="1100138"/>
            <a:ext cx="37719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Priorités :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b="1" u="sng" dirty="0"/>
              <a:t>paramètres </a:t>
            </a:r>
            <a:r>
              <a:rPr lang="fr-FR" dirty="0"/>
              <a:t>(</a:t>
            </a:r>
            <a:r>
              <a:rPr lang="el-GR" dirty="0"/>
              <a:t>α</a:t>
            </a:r>
            <a:r>
              <a:rPr lang="fr-FR" dirty="0"/>
              <a:t>, </a:t>
            </a:r>
            <a:r>
              <a:rPr lang="el-GR" dirty="0"/>
              <a:t>β</a:t>
            </a:r>
            <a:r>
              <a:rPr lang="fr-FR" dirty="0"/>
              <a:t>) conditionnent l’inférence et la prédiction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Ils portent l’information biologique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ym typeface="Wingdings" panose="05000000000000000000" pitchFamily="2" charset="2"/>
              </a:rPr>
              <a:t>L’erreur </a:t>
            </a:r>
            <a:r>
              <a:rPr lang="fr-FR" dirty="0">
                <a:sym typeface="Wingdings" panose="05000000000000000000" pitchFamily="2" charset="2"/>
              </a:rPr>
              <a:t>conditionne les intervalles de confiance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Elle porte l’information sur la robustesse du modèle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* </a:t>
            </a:r>
            <a:r>
              <a:rPr lang="fr-FR" b="1" u="sng" dirty="0">
                <a:sym typeface="Wingdings" panose="05000000000000000000" pitchFamily="2" charset="2"/>
              </a:rPr>
              <a:t>L’ajustement </a:t>
            </a:r>
            <a:r>
              <a:rPr lang="fr-FR" dirty="0">
                <a:sym typeface="Wingdings" panose="05000000000000000000" pitchFamily="2" charset="2"/>
              </a:rPr>
              <a:t>donne une indication de la proximité des données au modèle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D40BEB-1778-415A-A7CF-F8B5DCDE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00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D3615DE-5BDA-18B9-571A-4C849DD6C626}"/>
              </a:ext>
            </a:extLst>
          </p:cNvPr>
          <p:cNvSpPr/>
          <p:nvPr/>
        </p:nvSpPr>
        <p:spPr>
          <a:xfrm>
            <a:off x="3057525" y="1104900"/>
            <a:ext cx="2771760" cy="2943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E0B363-0A4F-F7AB-9B5E-E4FA59E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17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8C0B7DE-409B-C260-E2AA-F6105134D738}"/>
              </a:ext>
            </a:extLst>
          </p:cNvPr>
          <p:cNvCxnSpPr/>
          <p:nvPr/>
        </p:nvCxnSpPr>
        <p:spPr>
          <a:xfrm>
            <a:off x="2295525" y="952500"/>
            <a:ext cx="0" cy="31432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B46BF8F-6AA3-1C96-60BB-E05D5BA4BA47}"/>
              </a:ext>
            </a:extLst>
          </p:cNvPr>
          <p:cNvCxnSpPr>
            <a:cxnSpLocks/>
          </p:cNvCxnSpPr>
          <p:nvPr/>
        </p:nvCxnSpPr>
        <p:spPr>
          <a:xfrm flipH="1">
            <a:off x="2276475" y="4095750"/>
            <a:ext cx="42672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4B32B3C-35D3-AD76-9E44-FB1B95CC819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095750"/>
            <a:ext cx="3990975" cy="18097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2E48-6C0E-64A0-89DA-879357075E02}"/>
              </a:ext>
            </a:extLst>
          </p:cNvPr>
          <p:cNvSpPr txBox="1"/>
          <p:nvPr/>
        </p:nvSpPr>
        <p:spPr>
          <a:xfrm>
            <a:off x="2190750" y="523875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B6E875-A89F-BD6D-CC40-0001FF44BFDC}"/>
              </a:ext>
            </a:extLst>
          </p:cNvPr>
          <p:cNvSpPr txBox="1"/>
          <p:nvPr/>
        </p:nvSpPr>
        <p:spPr>
          <a:xfrm>
            <a:off x="6600824" y="391108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2D149-0729-5AB6-4F50-126876C6415C}"/>
              </a:ext>
            </a:extLst>
          </p:cNvPr>
          <p:cNvSpPr txBox="1"/>
          <p:nvPr/>
        </p:nvSpPr>
        <p:spPr>
          <a:xfrm>
            <a:off x="6334123" y="580235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9F4A62-8C34-A822-6759-D65626E8D604}"/>
              </a:ext>
            </a:extLst>
          </p:cNvPr>
          <p:cNvSpPr txBox="1"/>
          <p:nvPr/>
        </p:nvSpPr>
        <p:spPr>
          <a:xfrm>
            <a:off x="3362325" y="3610489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j</a:t>
            </a:r>
          </a:p>
        </p:txBody>
      </p:sp>
    </p:spTree>
    <p:extLst>
      <p:ext uri="{BB962C8B-B14F-4D97-AF65-F5344CB8AC3E}">
        <p14:creationId xmlns:p14="http://schemas.microsoft.com/office/powerpoint/2010/main" val="2105887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D3615DE-5BDA-18B9-571A-4C849DD6C626}"/>
              </a:ext>
            </a:extLst>
          </p:cNvPr>
          <p:cNvSpPr/>
          <p:nvPr/>
        </p:nvSpPr>
        <p:spPr>
          <a:xfrm>
            <a:off x="3057525" y="1104900"/>
            <a:ext cx="2771760" cy="2943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E0B363-0A4F-F7AB-9B5E-E4FA59E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18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8C0B7DE-409B-C260-E2AA-F6105134D738}"/>
              </a:ext>
            </a:extLst>
          </p:cNvPr>
          <p:cNvCxnSpPr/>
          <p:nvPr/>
        </p:nvCxnSpPr>
        <p:spPr>
          <a:xfrm>
            <a:off x="2295525" y="952500"/>
            <a:ext cx="0" cy="31432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B46BF8F-6AA3-1C96-60BB-E05D5BA4BA47}"/>
              </a:ext>
            </a:extLst>
          </p:cNvPr>
          <p:cNvCxnSpPr>
            <a:cxnSpLocks/>
          </p:cNvCxnSpPr>
          <p:nvPr/>
        </p:nvCxnSpPr>
        <p:spPr>
          <a:xfrm flipH="1">
            <a:off x="2276475" y="4095750"/>
            <a:ext cx="42672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4B32B3C-35D3-AD76-9E44-FB1B95CC819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095750"/>
            <a:ext cx="3990975" cy="18097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2E48-6C0E-64A0-89DA-879357075E02}"/>
              </a:ext>
            </a:extLst>
          </p:cNvPr>
          <p:cNvSpPr txBox="1"/>
          <p:nvPr/>
        </p:nvSpPr>
        <p:spPr>
          <a:xfrm>
            <a:off x="2190750" y="523875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B6E875-A89F-BD6D-CC40-0001FF44BFDC}"/>
              </a:ext>
            </a:extLst>
          </p:cNvPr>
          <p:cNvSpPr txBox="1"/>
          <p:nvPr/>
        </p:nvSpPr>
        <p:spPr>
          <a:xfrm>
            <a:off x="6600824" y="391108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2D149-0729-5AB6-4F50-126876C6415C}"/>
              </a:ext>
            </a:extLst>
          </p:cNvPr>
          <p:cNvSpPr txBox="1"/>
          <p:nvPr/>
        </p:nvSpPr>
        <p:spPr>
          <a:xfrm>
            <a:off x="6334123" y="580235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9F4A62-8C34-A822-6759-D65626E8D604}"/>
              </a:ext>
            </a:extLst>
          </p:cNvPr>
          <p:cNvSpPr txBox="1"/>
          <p:nvPr/>
        </p:nvSpPr>
        <p:spPr>
          <a:xfrm>
            <a:off x="3362325" y="3610489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4148BD-425C-1E1C-2EF7-22F190D3F29F}"/>
              </a:ext>
            </a:extLst>
          </p:cNvPr>
          <p:cNvSpPr/>
          <p:nvPr/>
        </p:nvSpPr>
        <p:spPr>
          <a:xfrm rot="5400000">
            <a:off x="3524252" y="381004"/>
            <a:ext cx="1781169" cy="4086225"/>
          </a:xfrm>
          <a:prstGeom prst="rect">
            <a:avLst/>
          </a:prstGeom>
          <a:solidFill>
            <a:srgbClr val="FBE5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0B5E4C-D856-2938-7B0B-B42260EEF289}"/>
              </a:ext>
            </a:extLst>
          </p:cNvPr>
          <p:cNvSpPr txBox="1"/>
          <p:nvPr/>
        </p:nvSpPr>
        <p:spPr>
          <a:xfrm>
            <a:off x="2495550" y="1719219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i</a:t>
            </a:r>
          </a:p>
        </p:txBody>
      </p:sp>
    </p:spTree>
    <p:extLst>
      <p:ext uri="{BB962C8B-B14F-4D97-AF65-F5344CB8AC3E}">
        <p14:creationId xmlns:p14="http://schemas.microsoft.com/office/powerpoint/2010/main" val="366866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D3615DE-5BDA-18B9-571A-4C849DD6C626}"/>
              </a:ext>
            </a:extLst>
          </p:cNvPr>
          <p:cNvSpPr/>
          <p:nvPr/>
        </p:nvSpPr>
        <p:spPr>
          <a:xfrm>
            <a:off x="3057525" y="1104900"/>
            <a:ext cx="2771760" cy="2943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E0B363-0A4F-F7AB-9B5E-E4FA59E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19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8C0B7DE-409B-C260-E2AA-F6105134D738}"/>
              </a:ext>
            </a:extLst>
          </p:cNvPr>
          <p:cNvCxnSpPr/>
          <p:nvPr/>
        </p:nvCxnSpPr>
        <p:spPr>
          <a:xfrm>
            <a:off x="2295525" y="952500"/>
            <a:ext cx="0" cy="31432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B46BF8F-6AA3-1C96-60BB-E05D5BA4BA47}"/>
              </a:ext>
            </a:extLst>
          </p:cNvPr>
          <p:cNvCxnSpPr>
            <a:cxnSpLocks/>
          </p:cNvCxnSpPr>
          <p:nvPr/>
        </p:nvCxnSpPr>
        <p:spPr>
          <a:xfrm flipH="1">
            <a:off x="2276475" y="4095750"/>
            <a:ext cx="42672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4B32B3C-35D3-AD76-9E44-FB1B95CC819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095750"/>
            <a:ext cx="3990975" cy="18097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2E48-6C0E-64A0-89DA-879357075E02}"/>
              </a:ext>
            </a:extLst>
          </p:cNvPr>
          <p:cNvSpPr txBox="1"/>
          <p:nvPr/>
        </p:nvSpPr>
        <p:spPr>
          <a:xfrm>
            <a:off x="2190750" y="523875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B6E875-A89F-BD6D-CC40-0001FF44BFDC}"/>
              </a:ext>
            </a:extLst>
          </p:cNvPr>
          <p:cNvSpPr txBox="1"/>
          <p:nvPr/>
        </p:nvSpPr>
        <p:spPr>
          <a:xfrm>
            <a:off x="6600824" y="391108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2D149-0729-5AB6-4F50-126876C6415C}"/>
              </a:ext>
            </a:extLst>
          </p:cNvPr>
          <p:cNvSpPr txBox="1"/>
          <p:nvPr/>
        </p:nvSpPr>
        <p:spPr>
          <a:xfrm>
            <a:off x="6334123" y="580235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9F4A62-8C34-A822-6759-D65626E8D604}"/>
              </a:ext>
            </a:extLst>
          </p:cNvPr>
          <p:cNvSpPr txBox="1"/>
          <p:nvPr/>
        </p:nvSpPr>
        <p:spPr>
          <a:xfrm>
            <a:off x="3362325" y="3610489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4148BD-425C-1E1C-2EF7-22F190D3F29F}"/>
              </a:ext>
            </a:extLst>
          </p:cNvPr>
          <p:cNvSpPr/>
          <p:nvPr/>
        </p:nvSpPr>
        <p:spPr>
          <a:xfrm rot="5400000">
            <a:off x="3524252" y="381004"/>
            <a:ext cx="1781169" cy="4086225"/>
          </a:xfrm>
          <a:prstGeom prst="rect">
            <a:avLst/>
          </a:prstGeom>
          <a:solidFill>
            <a:srgbClr val="FBE5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0B5E4C-D856-2938-7B0B-B42260EEF289}"/>
              </a:ext>
            </a:extLst>
          </p:cNvPr>
          <p:cNvSpPr txBox="1"/>
          <p:nvPr/>
        </p:nvSpPr>
        <p:spPr>
          <a:xfrm>
            <a:off x="2495550" y="1719219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DDF5E-1A5C-93DF-BE13-8717EFE5B143}"/>
              </a:ext>
            </a:extLst>
          </p:cNvPr>
          <p:cNvSpPr/>
          <p:nvPr/>
        </p:nvSpPr>
        <p:spPr>
          <a:xfrm rot="1396246">
            <a:off x="3356415" y="819273"/>
            <a:ext cx="2746135" cy="4086225"/>
          </a:xfrm>
          <a:prstGeom prst="rect">
            <a:avLst/>
          </a:prstGeom>
          <a:solidFill>
            <a:srgbClr val="9966FF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54BF83-1A94-F9C7-C26B-C188FC713778}"/>
              </a:ext>
            </a:extLst>
          </p:cNvPr>
          <p:cNvSpPr txBox="1"/>
          <p:nvPr/>
        </p:nvSpPr>
        <p:spPr>
          <a:xfrm rot="1557723">
            <a:off x="4480366" y="1013953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k</a:t>
            </a:r>
          </a:p>
        </p:txBody>
      </p:sp>
    </p:spTree>
    <p:extLst>
      <p:ext uri="{BB962C8B-B14F-4D97-AF65-F5344CB8AC3E}">
        <p14:creationId xmlns:p14="http://schemas.microsoft.com/office/powerpoint/2010/main" val="18856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5B8FCA-3D03-2C2C-D00A-53A9C22D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AD2C3E-1FD3-0E42-0B89-DB2F1B7833AF}"/>
              </a:ext>
            </a:extLst>
          </p:cNvPr>
          <p:cNvSpPr txBox="1"/>
          <p:nvPr/>
        </p:nvSpPr>
        <p:spPr>
          <a:xfrm>
            <a:off x="2828924" y="442436"/>
            <a:ext cx="6200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 L'analyse statistique n'est vraiment utile qu'à des personnes qui n'en n'ont pas la maîtrise, et n'est maîtrisée que par des personnes qui n'en n'ont pas vraiment l'usage » (D. </a:t>
            </a:r>
            <a:r>
              <a:rPr lang="fr-FR" dirty="0" err="1"/>
              <a:t>Chessel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70657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D3615DE-5BDA-18B9-571A-4C849DD6C626}"/>
              </a:ext>
            </a:extLst>
          </p:cNvPr>
          <p:cNvSpPr/>
          <p:nvPr/>
        </p:nvSpPr>
        <p:spPr>
          <a:xfrm>
            <a:off x="3057525" y="1104900"/>
            <a:ext cx="2771760" cy="2943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E0B363-0A4F-F7AB-9B5E-E4FA59E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20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8C0B7DE-409B-C260-E2AA-F6105134D738}"/>
              </a:ext>
            </a:extLst>
          </p:cNvPr>
          <p:cNvCxnSpPr/>
          <p:nvPr/>
        </p:nvCxnSpPr>
        <p:spPr>
          <a:xfrm>
            <a:off x="2295525" y="952500"/>
            <a:ext cx="0" cy="31432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B46BF8F-6AA3-1C96-60BB-E05D5BA4BA47}"/>
              </a:ext>
            </a:extLst>
          </p:cNvPr>
          <p:cNvCxnSpPr>
            <a:cxnSpLocks/>
          </p:cNvCxnSpPr>
          <p:nvPr/>
        </p:nvCxnSpPr>
        <p:spPr>
          <a:xfrm flipH="1">
            <a:off x="2276475" y="4095750"/>
            <a:ext cx="42672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4B32B3C-35D3-AD76-9E44-FB1B95CC819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095750"/>
            <a:ext cx="3990975" cy="18097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2E48-6C0E-64A0-89DA-879357075E02}"/>
              </a:ext>
            </a:extLst>
          </p:cNvPr>
          <p:cNvSpPr txBox="1"/>
          <p:nvPr/>
        </p:nvSpPr>
        <p:spPr>
          <a:xfrm>
            <a:off x="2190750" y="523875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B6E875-A89F-BD6D-CC40-0001FF44BFDC}"/>
              </a:ext>
            </a:extLst>
          </p:cNvPr>
          <p:cNvSpPr txBox="1"/>
          <p:nvPr/>
        </p:nvSpPr>
        <p:spPr>
          <a:xfrm>
            <a:off x="6600824" y="391108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2D149-0729-5AB6-4F50-126876C6415C}"/>
              </a:ext>
            </a:extLst>
          </p:cNvPr>
          <p:cNvSpPr txBox="1"/>
          <p:nvPr/>
        </p:nvSpPr>
        <p:spPr>
          <a:xfrm>
            <a:off x="6334123" y="580235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4148BD-425C-1E1C-2EF7-22F190D3F29F}"/>
              </a:ext>
            </a:extLst>
          </p:cNvPr>
          <p:cNvSpPr/>
          <p:nvPr/>
        </p:nvSpPr>
        <p:spPr>
          <a:xfrm rot="5400000">
            <a:off x="3524252" y="381004"/>
            <a:ext cx="1781169" cy="4086225"/>
          </a:xfrm>
          <a:prstGeom prst="rect">
            <a:avLst/>
          </a:prstGeom>
          <a:solidFill>
            <a:srgbClr val="FBE5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DDF5E-1A5C-93DF-BE13-8717EFE5B143}"/>
              </a:ext>
            </a:extLst>
          </p:cNvPr>
          <p:cNvSpPr/>
          <p:nvPr/>
        </p:nvSpPr>
        <p:spPr>
          <a:xfrm rot="1396246">
            <a:off x="3406854" y="903803"/>
            <a:ext cx="2746135" cy="4086225"/>
          </a:xfrm>
          <a:prstGeom prst="rect">
            <a:avLst/>
          </a:prstGeom>
          <a:solidFill>
            <a:srgbClr val="9966FF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1C176DA-F3D6-EA69-0582-EEBE5408991D}"/>
              </a:ext>
            </a:extLst>
          </p:cNvPr>
          <p:cNvSpPr/>
          <p:nvPr/>
        </p:nvSpPr>
        <p:spPr>
          <a:xfrm>
            <a:off x="3105150" y="1495425"/>
            <a:ext cx="2724150" cy="1819275"/>
          </a:xfrm>
          <a:custGeom>
            <a:avLst/>
            <a:gdLst>
              <a:gd name="connsiteX0" fmla="*/ 819150 w 2724150"/>
              <a:gd name="connsiteY0" fmla="*/ 66675 h 1819275"/>
              <a:gd name="connsiteX1" fmla="*/ 2724150 w 2724150"/>
              <a:gd name="connsiteY1" fmla="*/ 0 h 1819275"/>
              <a:gd name="connsiteX2" fmla="*/ 2705100 w 2724150"/>
              <a:gd name="connsiteY2" fmla="*/ 1819275 h 1819275"/>
              <a:gd name="connsiteX3" fmla="*/ 0 w 2724150"/>
              <a:gd name="connsiteY3" fmla="*/ 1781175 h 1819275"/>
              <a:gd name="connsiteX4" fmla="*/ 819150 w 2724150"/>
              <a:gd name="connsiteY4" fmla="*/ 66675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150" h="1819275">
                <a:moveTo>
                  <a:pt x="819150" y="66675"/>
                </a:moveTo>
                <a:lnTo>
                  <a:pt x="2724150" y="0"/>
                </a:lnTo>
                <a:lnTo>
                  <a:pt x="2705100" y="1819275"/>
                </a:lnTo>
                <a:lnTo>
                  <a:pt x="0" y="1781175"/>
                </a:lnTo>
                <a:lnTo>
                  <a:pt x="819150" y="66675"/>
                </a:lnTo>
                <a:close/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E955F1-9F3A-6AAC-DF38-6E169209AC18}"/>
              </a:ext>
            </a:extLst>
          </p:cNvPr>
          <p:cNvSpPr txBox="1"/>
          <p:nvPr/>
        </p:nvSpPr>
        <p:spPr>
          <a:xfrm>
            <a:off x="3771883" y="2010849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Étendue de l’inférence et de la prédiction</a:t>
            </a:r>
          </a:p>
        </p:txBody>
      </p:sp>
    </p:spTree>
    <p:extLst>
      <p:ext uri="{BB962C8B-B14F-4D97-AF65-F5344CB8AC3E}">
        <p14:creationId xmlns:p14="http://schemas.microsoft.com/office/powerpoint/2010/main" val="351317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00137" y="2200275"/>
            <a:ext cx="70437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Ajustement </a:t>
            </a:r>
            <a:r>
              <a:rPr lang="fr-FR" sz="2400" dirty="0">
                <a:cs typeface="Calibri" panose="020F0502020204030204" pitchFamily="34" charset="0"/>
              </a:rPr>
              <a:t>≠ Qualité prédictive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Effet statistique </a:t>
            </a:r>
            <a:r>
              <a:rPr lang="fr-FR" sz="2400" dirty="0">
                <a:cs typeface="Calibri" panose="020F0502020204030204" pitchFamily="34" charset="0"/>
              </a:rPr>
              <a:t>≠ Effet biologique</a:t>
            </a:r>
          </a:p>
          <a:p>
            <a:endParaRPr lang="fr-FR" sz="2400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cs typeface="Calibri" panose="020F0502020204030204" pitchFamily="34" charset="0"/>
              </a:rPr>
              <a:t>Significativité statistique ≠ Force d’un effet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100137" y="428626"/>
            <a:ext cx="760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Trois erreurs fréquentes à ne pas commettre lors de l’interprétation d’un modèle statistique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95E95D-1096-4252-8221-235BCA37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9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4E9DE2-D09D-06A3-2E9A-4AF1D6A3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808CFE-2CE1-6EB9-13B9-7E866432690A}"/>
              </a:ext>
            </a:extLst>
          </p:cNvPr>
          <p:cNvSpPr txBox="1"/>
          <p:nvPr/>
        </p:nvSpPr>
        <p:spPr>
          <a:xfrm>
            <a:off x="2209800" y="1595735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construction du modèle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03B0F5-DA4A-400E-0204-3BB78C70238B}"/>
              </a:ext>
            </a:extLst>
          </p:cNvPr>
          <p:cNvSpPr txBox="1"/>
          <p:nvPr/>
        </p:nvSpPr>
        <p:spPr>
          <a:xfrm>
            <a:off x="333375" y="314920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hypothèse écologique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FDCB78-22BA-F5ED-A690-AFBFECB68578}"/>
              </a:ext>
            </a:extLst>
          </p:cNvPr>
          <p:cNvSpPr txBox="1"/>
          <p:nvPr/>
        </p:nvSpPr>
        <p:spPr>
          <a:xfrm>
            <a:off x="4962525" y="314919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plan d’échantillonnage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F934E12-CAD0-23EB-DBE6-ABC89E5307E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328863" y="776585"/>
            <a:ext cx="1876425" cy="81915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8B70E2C-40D0-251D-8789-E3618A8C6383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205288" y="776584"/>
            <a:ext cx="2752725" cy="81915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3B00BE1-071A-0971-69C8-95777D33205C}"/>
              </a:ext>
            </a:extLst>
          </p:cNvPr>
          <p:cNvCxnSpPr>
            <a:cxnSpLocks/>
          </p:cNvCxnSpPr>
          <p:nvPr/>
        </p:nvCxnSpPr>
        <p:spPr>
          <a:xfrm>
            <a:off x="3883819" y="597841"/>
            <a:ext cx="1031083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3D05068-CD37-E337-C2E5-801BE366342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205287" y="2057400"/>
            <a:ext cx="1" cy="7334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AC6D882-269D-0B70-F756-F23A448B49D6}"/>
              </a:ext>
            </a:extLst>
          </p:cNvPr>
          <p:cNvSpPr txBox="1"/>
          <p:nvPr/>
        </p:nvSpPr>
        <p:spPr>
          <a:xfrm>
            <a:off x="2209800" y="2790825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inférence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C4C7117-DA31-952B-D0D8-C5DBF64248F7}"/>
              </a:ext>
            </a:extLst>
          </p:cNvPr>
          <p:cNvSpPr txBox="1"/>
          <p:nvPr/>
        </p:nvSpPr>
        <p:spPr>
          <a:xfrm>
            <a:off x="6200775" y="1907053"/>
            <a:ext cx="2838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structure</a:t>
            </a:r>
          </a:p>
          <a:p>
            <a:r>
              <a:rPr lang="fr-FR" sz="2000" dirty="0"/>
              <a:t>dimensionnalité</a:t>
            </a:r>
          </a:p>
          <a:p>
            <a:r>
              <a:rPr lang="fr-FR" sz="2000" dirty="0"/>
              <a:t>paramétrage</a:t>
            </a:r>
          </a:p>
          <a:p>
            <a:endParaRPr lang="fr-FR" sz="2000" dirty="0"/>
          </a:p>
          <a:p>
            <a:endParaRPr lang="fr-FR" sz="200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A4CA586-90F6-ACBC-6EEB-E0C9CEB8281D}"/>
              </a:ext>
            </a:extLst>
          </p:cNvPr>
          <p:cNvCxnSpPr/>
          <p:nvPr/>
        </p:nvCxnSpPr>
        <p:spPr>
          <a:xfrm>
            <a:off x="5753100" y="2057400"/>
            <a:ext cx="0" cy="73342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395F040-65AF-454F-6E33-3B9D49DE7BE9}"/>
              </a:ext>
            </a:extLst>
          </p:cNvPr>
          <p:cNvCxnSpPr>
            <a:cxnSpLocks/>
          </p:cNvCxnSpPr>
          <p:nvPr/>
        </p:nvCxnSpPr>
        <p:spPr>
          <a:xfrm>
            <a:off x="5753100" y="2171700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3307C58-18DF-22DA-FD88-8AF40F6D43DB}"/>
              </a:ext>
            </a:extLst>
          </p:cNvPr>
          <p:cNvCxnSpPr>
            <a:cxnSpLocks/>
          </p:cNvCxnSpPr>
          <p:nvPr/>
        </p:nvCxnSpPr>
        <p:spPr>
          <a:xfrm>
            <a:off x="5753100" y="2471737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5F03664-05C6-A2F9-5708-E0A418DDFD08}"/>
              </a:ext>
            </a:extLst>
          </p:cNvPr>
          <p:cNvCxnSpPr>
            <a:cxnSpLocks/>
          </p:cNvCxnSpPr>
          <p:nvPr/>
        </p:nvCxnSpPr>
        <p:spPr>
          <a:xfrm>
            <a:off x="5753100" y="2722661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727EE9E-7A08-885C-13D6-7B5C9E1A544F}"/>
              </a:ext>
            </a:extLst>
          </p:cNvPr>
          <p:cNvSpPr txBox="1"/>
          <p:nvPr/>
        </p:nvSpPr>
        <p:spPr>
          <a:xfrm>
            <a:off x="5057775" y="3134431"/>
            <a:ext cx="2838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portée</a:t>
            </a:r>
          </a:p>
          <a:p>
            <a:r>
              <a:rPr lang="fr-FR" sz="2000" dirty="0"/>
              <a:t>incertitude</a:t>
            </a:r>
          </a:p>
          <a:p>
            <a:r>
              <a:rPr lang="fr-FR" sz="2000" dirty="0"/>
              <a:t>complexité</a:t>
            </a:r>
          </a:p>
          <a:p>
            <a:endParaRPr lang="fr-FR" sz="2000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B42BA14-67F1-2078-52CD-54FE9F5A82E3}"/>
              </a:ext>
            </a:extLst>
          </p:cNvPr>
          <p:cNvCxnSpPr>
            <a:cxnSpLocks/>
          </p:cNvCxnSpPr>
          <p:nvPr/>
        </p:nvCxnSpPr>
        <p:spPr>
          <a:xfrm>
            <a:off x="4610100" y="3246678"/>
            <a:ext cx="0" cy="73342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A8209EF-DE79-3D2F-6B3B-7436013F8520}"/>
              </a:ext>
            </a:extLst>
          </p:cNvPr>
          <p:cNvCxnSpPr>
            <a:cxnSpLocks/>
          </p:cNvCxnSpPr>
          <p:nvPr/>
        </p:nvCxnSpPr>
        <p:spPr>
          <a:xfrm>
            <a:off x="4610100" y="3360978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3504475-67F2-155A-2BFE-28A39131D9FF}"/>
              </a:ext>
            </a:extLst>
          </p:cNvPr>
          <p:cNvCxnSpPr>
            <a:cxnSpLocks/>
          </p:cNvCxnSpPr>
          <p:nvPr/>
        </p:nvCxnSpPr>
        <p:spPr>
          <a:xfrm>
            <a:off x="4610100" y="3661015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F2116D1-E504-7F65-4383-417B8763106C}"/>
              </a:ext>
            </a:extLst>
          </p:cNvPr>
          <p:cNvCxnSpPr>
            <a:cxnSpLocks/>
          </p:cNvCxnSpPr>
          <p:nvPr/>
        </p:nvCxnSpPr>
        <p:spPr>
          <a:xfrm>
            <a:off x="4610100" y="3911939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BF9772DA-FAC5-FFA9-30D4-FC2CD9A35D70}"/>
              </a:ext>
            </a:extLst>
          </p:cNvPr>
          <p:cNvSpPr txBox="1"/>
          <p:nvPr/>
        </p:nvSpPr>
        <p:spPr>
          <a:xfrm>
            <a:off x="609600" y="4380739"/>
            <a:ext cx="8000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Poser son modèle sur le papier est un préalable nécessaire à :</a:t>
            </a:r>
          </a:p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i="1" dirty="0"/>
              <a:t>comprendre les paramètres</a:t>
            </a:r>
          </a:p>
          <a:p>
            <a:pPr marL="342900" indent="-342900">
              <a:buFontTx/>
              <a:buChar char="-"/>
            </a:pPr>
            <a:r>
              <a:rPr lang="fr-FR" sz="2400" i="1" dirty="0"/>
              <a:t> vérifier que les données sont suffisantes</a:t>
            </a:r>
          </a:p>
          <a:p>
            <a:pPr marL="342900" indent="-342900">
              <a:buFontTx/>
              <a:buChar char="-"/>
            </a:pPr>
            <a:r>
              <a:rPr lang="fr-FR" sz="2400" i="1" dirty="0"/>
              <a:t>cerner la portée de l’inférence</a:t>
            </a:r>
          </a:p>
        </p:txBody>
      </p:sp>
    </p:spTree>
    <p:extLst>
      <p:ext uri="{BB962C8B-B14F-4D97-AF65-F5344CB8AC3E}">
        <p14:creationId xmlns:p14="http://schemas.microsoft.com/office/powerpoint/2010/main" val="11590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E69CE4-1D33-73B4-75B0-CD52E4D1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8149-0202-48DD-B0CD-6908EF5896EA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BAA193-FE9A-B482-3CD2-A15B847E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97"/>
            <a:ext cx="4749800" cy="68496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AEC0171-7C3B-A7CB-03FB-2E5E47230F25}"/>
              </a:ext>
            </a:extLst>
          </p:cNvPr>
          <p:cNvSpPr txBox="1"/>
          <p:nvPr/>
        </p:nvSpPr>
        <p:spPr>
          <a:xfrm>
            <a:off x="5245100" y="711200"/>
            <a:ext cx="327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 paraître – </a:t>
            </a:r>
            <a:r>
              <a:rPr lang="fr-FR" sz="2800"/>
              <a:t>mi 2025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5313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2C8D9-9B4A-D399-07FA-E600AC9E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35275"/>
            <a:ext cx="7886700" cy="879475"/>
          </a:xfrm>
        </p:spPr>
        <p:txBody>
          <a:bodyPr/>
          <a:lstStyle/>
          <a:p>
            <a:r>
              <a:rPr lang="fr-FR" i="1" dirty="0"/>
              <a:t>Un premier exemple pour reprendre la construction d’un modèle statistique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295688-5792-1DBF-F1CE-98275682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33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933" y="719666"/>
            <a:ext cx="634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Découverte :</a:t>
            </a:r>
            <a:r>
              <a:rPr lang="fr-FR" dirty="0"/>
              <a:t> Comprendre de quoi il s’agit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933" y="2429757"/>
            <a:ext cx="671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Renforcement :</a:t>
            </a:r>
            <a:r>
              <a:rPr lang="fr-FR" dirty="0"/>
              <a:t> Acquérir des compétences pratiques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33" y="4300721"/>
            <a:ext cx="7374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Perfectionnement :</a:t>
            </a:r>
            <a:r>
              <a:rPr lang="fr-FR" dirty="0"/>
              <a:t> Devenir force de proposition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9265" y="1206730"/>
            <a:ext cx="4959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Questionnement</a:t>
            </a:r>
          </a:p>
          <a:p>
            <a:r>
              <a:rPr lang="fr-FR" sz="1600" i="1" dirty="0"/>
              <a:t>Echantillonnage</a:t>
            </a:r>
          </a:p>
          <a:p>
            <a:r>
              <a:rPr lang="fr-FR" sz="1600" i="1" dirty="0"/>
              <a:t>Synthèses quantitatives et graphiques</a:t>
            </a:r>
          </a:p>
          <a:p>
            <a:r>
              <a:rPr lang="fr-FR" sz="1600" i="1" dirty="0"/>
              <a:t>Estimateurs et incertitudes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37932" y="2881876"/>
            <a:ext cx="4959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Exploration de données</a:t>
            </a:r>
          </a:p>
          <a:p>
            <a:r>
              <a:rPr lang="fr-FR" sz="1600" i="1" dirty="0"/>
              <a:t>Construction de modèles</a:t>
            </a:r>
          </a:p>
          <a:p>
            <a:r>
              <a:rPr lang="fr-FR" sz="1600" i="1" dirty="0"/>
              <a:t>Inférence </a:t>
            </a:r>
          </a:p>
          <a:p>
            <a:r>
              <a:rPr lang="fr-FR" sz="1600" i="1" dirty="0"/>
              <a:t>Communication de résultats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20335" y="4681241"/>
            <a:ext cx="6815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Identification et priorisation des enjeux </a:t>
            </a:r>
            <a:r>
              <a:rPr lang="fr-FR" sz="1600" b="1" i="1" dirty="0"/>
              <a:t>Lundi</a:t>
            </a:r>
          </a:p>
          <a:p>
            <a:r>
              <a:rPr lang="fr-FR" sz="1600" i="1" dirty="0"/>
              <a:t>Flexibilisation du cadre d’inférence </a:t>
            </a:r>
            <a:r>
              <a:rPr lang="fr-FR" sz="1600" b="1" i="1" dirty="0"/>
              <a:t>Mardi</a:t>
            </a:r>
          </a:p>
          <a:p>
            <a:r>
              <a:rPr lang="fr-FR" sz="1600" i="1" dirty="0"/>
              <a:t>Elaboration de solutions à des problèmes nouveaux </a:t>
            </a:r>
            <a:r>
              <a:rPr lang="fr-FR" sz="1600" b="1" i="1" dirty="0"/>
              <a:t>Mercredi</a:t>
            </a:r>
          </a:p>
          <a:p>
            <a:r>
              <a:rPr lang="fr-FR" sz="1600" i="1" dirty="0"/>
              <a:t>Compréhension de la littérature </a:t>
            </a:r>
            <a:r>
              <a:rPr lang="fr-FR" sz="1600" b="1" i="1" dirty="0"/>
              <a:t>Jeudi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3327398" y="1146705"/>
            <a:ext cx="0" cy="9764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3327398" y="212312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 flipV="1">
            <a:off x="3327398" y="1880057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327398" y="1634159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3327398" y="137466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2387598" y="2811835"/>
            <a:ext cx="0" cy="9764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2387598" y="378825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 flipV="1">
            <a:off x="2387598" y="3545187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 flipV="1">
            <a:off x="2387598" y="3299289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387598" y="303979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473199" y="4625412"/>
            <a:ext cx="0" cy="9764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1473199" y="5601830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1473199" y="5358764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 flipV="1">
            <a:off x="1473199" y="5112866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1473199" y="4853370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7067" y="4139848"/>
            <a:ext cx="7998883" cy="1854200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46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347883" y="5679018"/>
            <a:ext cx="2057400" cy="365125"/>
          </a:xfrm>
        </p:spPr>
        <p:txBody>
          <a:bodyPr/>
          <a:lstStyle/>
          <a:p>
            <a:fld id="{6697765D-F622-4BC4-AC55-80A3CC4A834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17481" y="3620234"/>
            <a:ext cx="3397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Dynamique de populations</a:t>
            </a:r>
          </a:p>
          <a:p>
            <a:pPr algn="ctr"/>
            <a:r>
              <a:rPr lang="fr-FR" sz="1400" dirty="0"/>
              <a:t>Distributions d’espèces</a:t>
            </a:r>
          </a:p>
          <a:p>
            <a:pPr algn="ctr"/>
            <a:r>
              <a:rPr lang="fr-FR" sz="1400" dirty="0"/>
              <a:t>Prédiction – projection</a:t>
            </a:r>
          </a:p>
          <a:p>
            <a:pPr algn="ctr"/>
            <a:r>
              <a:rPr lang="fr-FR" sz="1400" dirty="0"/>
              <a:t>Statistique spatiale</a:t>
            </a:r>
          </a:p>
          <a:p>
            <a:pPr algn="ctr"/>
            <a:r>
              <a:rPr lang="fr-FR" sz="1400" dirty="0"/>
              <a:t>Séries temporelles</a:t>
            </a:r>
          </a:p>
          <a:p>
            <a:pPr algn="ctr"/>
            <a:r>
              <a:rPr lang="fr-FR" sz="1400" dirty="0"/>
              <a:t>Mouvements animaux</a:t>
            </a:r>
          </a:p>
          <a:p>
            <a:pPr algn="ctr"/>
            <a:r>
              <a:rPr lang="fr-FR" sz="1400" dirty="0"/>
              <a:t>Analyse de signaux</a:t>
            </a:r>
          </a:p>
          <a:p>
            <a:pPr algn="ctr"/>
            <a:r>
              <a:rPr lang="fr-FR" sz="1400" dirty="0"/>
              <a:t>Epidémiologie</a:t>
            </a:r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30813" y="4266564"/>
            <a:ext cx="316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Formations spécialisées</a:t>
            </a:r>
          </a:p>
          <a:p>
            <a:pPr algn="ctr"/>
            <a:r>
              <a:rPr lang="fr-FR" b="1" i="1" dirty="0"/>
              <a:t>Applications disciplinaires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255178" y="1954020"/>
            <a:ext cx="316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Formations généralistes</a:t>
            </a:r>
          </a:p>
          <a:p>
            <a:pPr algn="ctr"/>
            <a:r>
              <a:rPr lang="fr-FR" b="1" i="1" dirty="0"/>
              <a:t>Base commune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15364" y="1584689"/>
            <a:ext cx="3397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Echantillonnage</a:t>
            </a:r>
          </a:p>
          <a:p>
            <a:pPr algn="ctr"/>
            <a:r>
              <a:rPr lang="fr-FR" sz="1400" dirty="0"/>
              <a:t>Modélisation statistique</a:t>
            </a:r>
          </a:p>
          <a:p>
            <a:pPr algn="ctr"/>
            <a:r>
              <a:rPr lang="fr-FR" sz="1400" dirty="0"/>
              <a:t>Méthodes d’inférence</a:t>
            </a:r>
          </a:p>
          <a:p>
            <a:pPr algn="ctr"/>
            <a:r>
              <a:rPr lang="fr-FR" sz="1400" dirty="0"/>
              <a:t>Ordinations</a:t>
            </a:r>
          </a:p>
          <a:p>
            <a:pPr algn="ctr"/>
            <a:r>
              <a:rPr lang="fr-FR" sz="1400" dirty="0"/>
              <a:t>Elaboration de solutions</a:t>
            </a:r>
          </a:p>
          <a:p>
            <a:pPr algn="ctr"/>
            <a:r>
              <a:rPr lang="fr-FR" sz="1400" dirty="0"/>
              <a:t>Communication des résultats</a:t>
            </a:r>
          </a:p>
        </p:txBody>
      </p:sp>
      <p:sp>
        <p:nvSpPr>
          <p:cNvPr id="13" name="Flèche courbée vers la droite 12"/>
          <p:cNvSpPr/>
          <p:nvPr/>
        </p:nvSpPr>
        <p:spPr>
          <a:xfrm>
            <a:off x="270933" y="2497667"/>
            <a:ext cx="759880" cy="2092062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179" y="1338467"/>
            <a:ext cx="6320372" cy="1854200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347883" y="5679018"/>
            <a:ext cx="2057400" cy="365125"/>
          </a:xfrm>
        </p:spPr>
        <p:txBody>
          <a:bodyPr/>
          <a:lstStyle/>
          <a:p>
            <a:fld id="{6697765D-F622-4BC4-AC55-80A3CC4A834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8310" y="497753"/>
            <a:ext cx="474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Objectifs de cette semaine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8309" y="1364838"/>
            <a:ext cx="4606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1 – L’état d’esprit « analyste »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Evoluer de l’</a:t>
            </a:r>
            <a:r>
              <a:rPr lang="fr-FR" sz="1400" b="1" u="sng" dirty="0"/>
              <a:t>utilisation</a:t>
            </a:r>
            <a:r>
              <a:rPr lang="fr-FR" sz="1400" b="1" dirty="0"/>
              <a:t> </a:t>
            </a:r>
            <a:r>
              <a:rPr lang="fr-FR" sz="1400" dirty="0"/>
              <a:t>d’outils statistiques préexistants pour des problèmes prédéfinis à l’</a:t>
            </a:r>
            <a:r>
              <a:rPr lang="fr-FR" sz="1400" b="1" u="sng" dirty="0"/>
              <a:t>adaptation</a:t>
            </a:r>
            <a:r>
              <a:rPr lang="fr-FR" sz="1400" dirty="0"/>
              <a:t> à des problèmes inconnus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3892" y="3032142"/>
            <a:ext cx="43751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2 – L’interface écologue - analyste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Comprendre la </a:t>
            </a:r>
            <a:r>
              <a:rPr lang="fr-FR" sz="1400" b="1" u="sng" dirty="0"/>
              <a:t>transcription</a:t>
            </a:r>
            <a:r>
              <a:rPr lang="fr-FR" sz="1400" b="1" dirty="0"/>
              <a:t> </a:t>
            </a:r>
            <a:r>
              <a:rPr lang="fr-FR" sz="1400" dirty="0"/>
              <a:t>statistique d’un problème écologique afin de déterminer les enjeux méthodologiques à résoudre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59269" y="4874592"/>
            <a:ext cx="4808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 – L’équilibre autonomie - collaboration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Savoir dépasser les limites de sa propre compétence afin d’</a:t>
            </a:r>
            <a:r>
              <a:rPr lang="fr-FR" sz="1400" b="1" u="sng" dirty="0"/>
              <a:t>interagir</a:t>
            </a:r>
            <a:r>
              <a:rPr lang="fr-FR" sz="1400" dirty="0"/>
              <a:t> efficacement avec les personnes-ressources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r="29288"/>
          <a:stretch/>
        </p:blipFill>
        <p:spPr>
          <a:xfrm>
            <a:off x="4684635" y="0"/>
            <a:ext cx="445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7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71444" y="294553"/>
            <a:ext cx="373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Les clés de la créativité en analyse de données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456511" y="1203972"/>
            <a:ext cx="4606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Des questions écologiques claires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L’analyse statistique est un </a:t>
            </a:r>
            <a:r>
              <a:rPr lang="fr-FR" sz="1400" b="1" u="sng" dirty="0"/>
              <a:t>moyen</a:t>
            </a:r>
            <a:r>
              <a:rPr lang="fr-FR" sz="1400" dirty="0"/>
              <a:t>. La </a:t>
            </a:r>
            <a:r>
              <a:rPr lang="fr-FR" sz="1400" b="1" u="sng" dirty="0"/>
              <a:t>finalité</a:t>
            </a:r>
            <a:r>
              <a:rPr lang="fr-FR" sz="1400" dirty="0"/>
              <a:t> est de comprendre un patron ou un processus écologique.</a:t>
            </a:r>
            <a:endParaRPr lang="fr-FR" sz="1400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71444" y="2913137"/>
            <a:ext cx="4606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Se détacher du prêt-à-analyser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Chaque problème écologique est unique, donc chaque analyse est unique. Les recettes sont rarement une bonne solution.</a:t>
            </a:r>
            <a:endParaRPr lang="fr-FR" sz="1400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3649126" y="4669946"/>
            <a:ext cx="486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Connaître les règles de construction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Toute analyse statistique a pour but de </a:t>
            </a:r>
            <a:r>
              <a:rPr lang="fr-FR" sz="1400" b="1" u="sng" dirty="0"/>
              <a:t>partitionner la variabilité</a:t>
            </a:r>
            <a:r>
              <a:rPr lang="fr-FR" sz="1400" b="1" dirty="0"/>
              <a:t> </a:t>
            </a:r>
            <a:r>
              <a:rPr lang="fr-FR" sz="1400" dirty="0"/>
              <a:t>d’un ensemble de données. Ce n’est que la manière de le faire qui change, mais toutes les méthodes sont liées par les mêmes grands principes</a:t>
            </a:r>
            <a:endParaRPr lang="fr-FR" sz="1400" b="1" u="sng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" y="4205288"/>
            <a:ext cx="1952625" cy="23336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27" y="2503488"/>
            <a:ext cx="1616928" cy="17018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87" y="1063484"/>
            <a:ext cx="1645394" cy="16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>
          <a:xfrm>
            <a:off x="546102" y="1908437"/>
            <a:ext cx="4322232" cy="374226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830">
                <a:srgbClr val="DBE2EA"/>
              </a:gs>
              <a:gs pos="45000">
                <a:schemeClr val="tx2">
                  <a:lumMod val="40000"/>
                  <a:lumOff val="60000"/>
                </a:schemeClr>
              </a:gs>
              <a:gs pos="69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7367" y="583536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Précision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80685" y="150713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84134" y="583536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Généralité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55" y="479219"/>
            <a:ext cx="2094765" cy="24251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67" y="2904389"/>
            <a:ext cx="3915833" cy="115876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DBDE986-12CB-4CB8-A1C0-1E0340D8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1444" y="294553"/>
            <a:ext cx="46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Identifiez clairement votre objectif</a:t>
            </a:r>
          </a:p>
        </p:txBody>
      </p:sp>
    </p:spTree>
    <p:extLst>
      <p:ext uri="{BB962C8B-B14F-4D97-AF65-F5344CB8AC3E}">
        <p14:creationId xmlns:p14="http://schemas.microsoft.com/office/powerpoint/2010/main" val="97468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08510" y="286086"/>
            <a:ext cx="46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Explorez vos données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40" y="208285"/>
            <a:ext cx="3709286" cy="338844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326218" y="2235265"/>
            <a:ext cx="2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Origine / Protocole d’échantillonnage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1642" y="4138277"/>
            <a:ext cx="170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Interprétation biologique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48200" y="4091621"/>
            <a:ext cx="161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Quantité / Qualité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33897" y="5892582"/>
            <a:ext cx="161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Structure / composition</a:t>
            </a:r>
          </a:p>
        </p:txBody>
      </p:sp>
      <p:cxnSp>
        <p:nvCxnSpPr>
          <p:cNvPr id="12" name="Connecteur droit avec flèche 11"/>
          <p:cNvCxnSpPr>
            <a:endCxn id="7" idx="2"/>
          </p:cNvCxnSpPr>
          <p:nvPr/>
        </p:nvCxnSpPr>
        <p:spPr>
          <a:xfrm flipV="1">
            <a:off x="3542241" y="2881596"/>
            <a:ext cx="1" cy="121051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679822" y="4461443"/>
            <a:ext cx="1177927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0" idx="0"/>
          </p:cNvCxnSpPr>
          <p:nvPr/>
        </p:nvCxnSpPr>
        <p:spPr>
          <a:xfrm>
            <a:off x="3542241" y="4737952"/>
            <a:ext cx="1" cy="115463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2226734" y="4461443"/>
            <a:ext cx="1170509" cy="8467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655733" y="4309533"/>
            <a:ext cx="3405713" cy="23595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0" y="2167467"/>
            <a:ext cx="2509837" cy="1998134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08510" y="286086"/>
            <a:ext cx="46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Elaborez votre analyse en amont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3664385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observées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99266" y="3588182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Paramètres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1533" y="4766709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latentes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70626" y="4766709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 attendus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14" y="271702"/>
            <a:ext cx="4385732" cy="2205356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6" idx="3"/>
          </p:cNvCxnSpPr>
          <p:nvPr/>
        </p:nvCxnSpPr>
        <p:spPr>
          <a:xfrm>
            <a:off x="2432048" y="3849051"/>
            <a:ext cx="55880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699933" y="3957514"/>
            <a:ext cx="0" cy="80919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9" idx="1"/>
          </p:cNvCxnSpPr>
          <p:nvPr/>
        </p:nvCxnSpPr>
        <p:spPr>
          <a:xfrm>
            <a:off x="4851400" y="4951375"/>
            <a:ext cx="1419226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599266" y="2980267"/>
            <a:ext cx="2432048" cy="3183466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577570" y="2595597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tx2">
                    <a:lumMod val="75000"/>
                  </a:schemeClr>
                </a:solidFill>
              </a:rPr>
              <a:t>Modèle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1998133" y="2599267"/>
            <a:ext cx="1080557" cy="731324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-1588" y="2292392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Hypothèses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8894" y="1742136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accent4">
                    <a:lumMod val="75000"/>
                  </a:schemeClr>
                </a:solidFill>
              </a:rPr>
              <a:t>Entrées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6189133" y="5136041"/>
            <a:ext cx="1297517" cy="460426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2"/>
          </p:cNvCxnSpPr>
          <p:nvPr/>
        </p:nvCxnSpPr>
        <p:spPr>
          <a:xfrm>
            <a:off x="7486650" y="5136041"/>
            <a:ext cx="1297517" cy="53395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2"/>
          </p:cNvCxnSpPr>
          <p:nvPr/>
        </p:nvCxnSpPr>
        <p:spPr>
          <a:xfrm>
            <a:off x="7486650" y="5136041"/>
            <a:ext cx="0" cy="759884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436666" y="5669996"/>
            <a:ext cx="17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Inférences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587069" y="6039328"/>
            <a:ext cx="17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Prédictions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737473" y="5669996"/>
            <a:ext cx="17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Erreurs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352119" y="3935351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C00000"/>
                </a:solidFill>
              </a:rPr>
              <a:t>Sorties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-1588" y="4192427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Entrées</a:t>
            </a:r>
          </a:p>
        </p:txBody>
      </p:sp>
    </p:spTree>
    <p:extLst>
      <p:ext uri="{BB962C8B-B14F-4D97-AF65-F5344CB8AC3E}">
        <p14:creationId xmlns:p14="http://schemas.microsoft.com/office/powerpoint/2010/main" val="3004669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2944</TotalTime>
  <Words>856</Words>
  <Application>Microsoft Office PowerPoint</Application>
  <PresentationFormat>Affichage à l'écran (4:3)</PresentationFormat>
  <Paragraphs>233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Wingdings</vt:lpstr>
      <vt:lpstr>Thème Office</vt:lpstr>
      <vt:lpstr>Analyse statistique  de données pour les écologues niveau 3 – module de perfectionnement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Jean-Yves Barnagaud</cp:lastModifiedBy>
  <cp:revision>267</cp:revision>
  <dcterms:created xsi:type="dcterms:W3CDTF">2018-03-12T11:02:05Z</dcterms:created>
  <dcterms:modified xsi:type="dcterms:W3CDTF">2025-03-31T07:42:02Z</dcterms:modified>
</cp:coreProperties>
</file>