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300" r:id="rId2"/>
    <p:sldId id="313" r:id="rId3"/>
    <p:sldId id="314" r:id="rId4"/>
    <p:sldId id="315" r:id="rId5"/>
    <p:sldId id="316" r:id="rId6"/>
    <p:sldId id="317" r:id="rId7"/>
    <p:sldId id="301" r:id="rId8"/>
    <p:sldId id="318" r:id="rId9"/>
    <p:sldId id="319" r:id="rId10"/>
    <p:sldId id="320" r:id="rId11"/>
    <p:sldId id="260" r:id="rId12"/>
    <p:sldId id="322" r:id="rId13"/>
    <p:sldId id="306" r:id="rId14"/>
    <p:sldId id="305" r:id="rId15"/>
    <p:sldId id="309" r:id="rId16"/>
    <p:sldId id="308" r:id="rId17"/>
    <p:sldId id="324" r:id="rId18"/>
    <p:sldId id="325" r:id="rId19"/>
    <p:sldId id="326" r:id="rId20"/>
    <p:sldId id="327" r:id="rId21"/>
    <p:sldId id="307" r:id="rId22"/>
    <p:sldId id="323" r:id="rId23"/>
    <p:sldId id="32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FF"/>
    <a:srgbClr val="CC66FF"/>
    <a:srgbClr val="FBE5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7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6A32B6-9C77-4AAE-AE32-BC4E1DBB57AE}" type="datetimeFigureOut">
              <a:rPr lang="fr-FR" smtClean="0"/>
              <a:t>18/03/2023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7C442-5345-4E36-99E0-44AF15A1D05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93733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BD4B5-1D9F-4B38-B04C-CDF79E6DE625}" type="datetime1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47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368F1-27B7-4C9A-849B-1C6BF398BAEE}" type="datetime1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274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51009-9D13-46BF-A29D-ECD912B857DB}" type="datetime1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3497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  <a:lvl2pPr>
              <a:defRPr>
                <a:latin typeface="Century Gothic" panose="020B0502020202020204" pitchFamily="34" charset="0"/>
              </a:defRPr>
            </a:lvl2pPr>
            <a:lvl3pPr>
              <a:defRPr>
                <a:latin typeface="Century Gothic" panose="020B0502020202020204" pitchFamily="34" charset="0"/>
              </a:defRPr>
            </a:lvl3pPr>
            <a:lvl4pPr>
              <a:defRPr>
                <a:latin typeface="Century Gothic" panose="020B0502020202020204" pitchFamily="34" charset="0"/>
              </a:defRPr>
            </a:lvl4pPr>
            <a:lvl5pPr>
              <a:defRPr>
                <a:latin typeface="Century Gothic" panose="020B0502020202020204" pitchFamily="34" charset="0"/>
              </a:defRPr>
            </a:lvl5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2CC3E27C-9EEC-4DEA-99EF-CEA793B32779}" type="datetime1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fld id="{6697765D-F622-4BC4-AC55-80A3CC4A834C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7766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35492-459E-4914-9B3D-878FCF8C7DB8}" type="datetime1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314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D2623-FA3A-498B-8030-E379CECF8B23}" type="datetime1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2831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D9B75-8742-4038-854B-6036B5F961F4}" type="datetime1">
              <a:rPr lang="fr-FR" smtClean="0"/>
              <a:t>18/03/2023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5770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74413-4157-4295-97E0-CF79B466227E}" type="datetime1">
              <a:rPr lang="fr-FR" smtClean="0"/>
              <a:t>18/03/2023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09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9A39A-6CF6-4CA9-9210-E2C153DE94BC}" type="datetime1">
              <a:rPr lang="fr-FR" smtClean="0"/>
              <a:t>18/03/2023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10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A6FD3-610D-4EC8-9A58-443A3A2B3BAE}" type="datetime1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68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33D9-C52F-4662-B1E8-D24F05164AAD}" type="datetime1">
              <a:rPr lang="fr-FR" smtClean="0"/>
              <a:t>18/03/2023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21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69543-86AA-4FF0-AE0E-51CE4264A11A}" type="datetime1">
              <a:rPr lang="fr-FR" smtClean="0"/>
              <a:t>18/03/2023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97765D-F622-4BC4-AC55-80A3CC4A834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1260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236"/>
          <a:stretch/>
        </p:blipFill>
        <p:spPr>
          <a:xfrm>
            <a:off x="1" y="0"/>
            <a:ext cx="9194275" cy="3048000"/>
          </a:xfrm>
          <a:prstGeom prst="rect">
            <a:avLst/>
          </a:prstGeom>
        </p:spPr>
      </p:pic>
      <p:sp>
        <p:nvSpPr>
          <p:cNvPr id="10" name="Titre 1"/>
          <p:cNvSpPr>
            <a:spLocks noGrp="1"/>
          </p:cNvSpPr>
          <p:nvPr>
            <p:ph type="ctrTitle"/>
          </p:nvPr>
        </p:nvSpPr>
        <p:spPr>
          <a:xfrm>
            <a:off x="273890" y="3540952"/>
            <a:ext cx="8387510" cy="1790700"/>
          </a:xfrm>
        </p:spPr>
        <p:txBody>
          <a:bodyPr>
            <a:normAutofit fontScale="90000"/>
          </a:bodyPr>
          <a:lstStyle/>
          <a:p>
            <a:pPr algn="l"/>
            <a:r>
              <a:rPr lang="fr-FR" sz="3600" dirty="0"/>
              <a:t>Analyse</a:t>
            </a:r>
            <a:br>
              <a:rPr lang="fr-FR" sz="3600" dirty="0"/>
            </a:br>
            <a:r>
              <a:rPr lang="fr-FR" sz="3600" dirty="0"/>
              <a:t>statistique </a:t>
            </a:r>
            <a:br>
              <a:rPr lang="fr-FR" sz="3600" dirty="0"/>
            </a:br>
            <a:r>
              <a:rPr lang="fr-FR" sz="3600" dirty="0"/>
              <a:t>de données pour les écologues</a:t>
            </a:r>
            <a:br>
              <a:rPr lang="fr-FR" sz="3600" dirty="0"/>
            </a:br>
            <a:r>
              <a:rPr lang="fr-FR" sz="3600" dirty="0"/>
              <a:t>niveau 3 – module de perfectionnement</a:t>
            </a:r>
          </a:p>
        </p:txBody>
      </p:sp>
      <p:sp>
        <p:nvSpPr>
          <p:cNvPr id="11" name="Sous-titre 2"/>
          <p:cNvSpPr txBox="1">
            <a:spLocks/>
          </p:cNvSpPr>
          <p:nvPr/>
        </p:nvSpPr>
        <p:spPr>
          <a:xfrm>
            <a:off x="273890" y="5755279"/>
            <a:ext cx="6007923" cy="9313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600" dirty="0"/>
              <a:t>Version mars 2023</a:t>
            </a:r>
          </a:p>
          <a:p>
            <a:pPr marL="0" indent="0">
              <a:buNone/>
            </a:pPr>
            <a:r>
              <a:rPr lang="fr-FR" sz="1400" dirty="0"/>
              <a:t>Jean-Yves </a:t>
            </a:r>
            <a:r>
              <a:rPr lang="fr-FR" sz="1400" dirty="0" err="1"/>
              <a:t>Barnagaud</a:t>
            </a:r>
            <a:r>
              <a:rPr lang="fr-FR" sz="1400" dirty="0"/>
              <a:t> – EPHE : </a:t>
            </a:r>
          </a:p>
          <a:p>
            <a:pPr marL="0" indent="0">
              <a:buNone/>
            </a:pPr>
            <a:r>
              <a:rPr lang="fr-FR" sz="1400" dirty="0"/>
              <a:t>jean-yves.barnagaud@ephe.psl.eu</a:t>
            </a:r>
            <a:endParaRPr lang="fr-FR" sz="1600" dirty="0"/>
          </a:p>
        </p:txBody>
      </p:sp>
      <p:pic>
        <p:nvPicPr>
          <p:cNvPr id="12" name="Imag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972" y="6077029"/>
            <a:ext cx="3188295" cy="543259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6BEDF52F-A1F1-49A7-9D42-807320EFB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006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lipse 2"/>
          <p:cNvSpPr/>
          <p:nvPr/>
        </p:nvSpPr>
        <p:spPr>
          <a:xfrm>
            <a:off x="1130301" y="2494637"/>
            <a:ext cx="3401483" cy="3182933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8510" y="286086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Vérifiez votre analyse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6355" y="254672"/>
            <a:ext cx="4114269" cy="3022600"/>
          </a:xfrm>
          <a:prstGeom prst="rect">
            <a:avLst/>
          </a:prstGeom>
        </p:spPr>
      </p:pic>
      <p:sp>
        <p:nvSpPr>
          <p:cNvPr id="29" name="ZoneTexte 28"/>
          <p:cNvSpPr txBox="1"/>
          <p:nvPr/>
        </p:nvSpPr>
        <p:spPr>
          <a:xfrm>
            <a:off x="1326093" y="5342443"/>
            <a:ext cx="24320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Plausibilité biologique du résultat</a:t>
            </a:r>
          </a:p>
        </p:txBody>
      </p:sp>
      <p:sp>
        <p:nvSpPr>
          <p:cNvPr id="30" name="ZoneTexte 29"/>
          <p:cNvSpPr txBox="1"/>
          <p:nvPr/>
        </p:nvSpPr>
        <p:spPr>
          <a:xfrm>
            <a:off x="-214840" y="3928507"/>
            <a:ext cx="2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Adéquation aux données</a:t>
            </a:r>
          </a:p>
        </p:txBody>
      </p:sp>
      <p:sp>
        <p:nvSpPr>
          <p:cNvPr id="32" name="ZoneTexte 31"/>
          <p:cNvSpPr txBox="1"/>
          <p:nvPr/>
        </p:nvSpPr>
        <p:spPr>
          <a:xfrm>
            <a:off x="3315760" y="3651509"/>
            <a:ext cx="2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Sensibilité du résultat à la structure de l’analyse</a:t>
            </a:r>
          </a:p>
        </p:txBody>
      </p:sp>
      <p:sp>
        <p:nvSpPr>
          <p:cNvPr id="33" name="ZoneTexte 32"/>
          <p:cNvSpPr txBox="1"/>
          <p:nvPr/>
        </p:nvSpPr>
        <p:spPr>
          <a:xfrm>
            <a:off x="1540931" y="2118170"/>
            <a:ext cx="2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Impact des déviations aux hypothèses statistiques</a:t>
            </a:r>
          </a:p>
        </p:txBody>
      </p:sp>
    </p:spTree>
    <p:extLst>
      <p:ext uri="{BB962C8B-B14F-4D97-AF65-F5344CB8AC3E}">
        <p14:creationId xmlns:p14="http://schemas.microsoft.com/office/powerpoint/2010/main" val="2846006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634313" y="930876"/>
            <a:ext cx="3525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 </a:t>
            </a:r>
            <a:r>
              <a:rPr lang="fr-F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questions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claires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2689653" y="2269352"/>
            <a:ext cx="6223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Une analyse en </a:t>
            </a:r>
            <a:r>
              <a:rPr lang="fr-F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adéquation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avec les questions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634313" y="3808454"/>
            <a:ext cx="5651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Des résultats </a:t>
            </a:r>
            <a:r>
              <a:rPr lang="fr-FR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interprétables </a:t>
            </a:r>
            <a:r>
              <a:rPr lang="fr-FR" dirty="0">
                <a:solidFill>
                  <a:schemeClr val="bg1"/>
                </a:solidFill>
                <a:latin typeface="Century Gothic" panose="020B0502020202020204" pitchFamily="34" charset="0"/>
              </a:rPr>
              <a:t>biologiquement</a:t>
            </a:r>
            <a:endParaRPr lang="fr-FR" sz="28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3286897" y="5506995"/>
            <a:ext cx="2273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Parcimonie</a:t>
            </a:r>
            <a:endParaRPr lang="fr-F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6614984" y="5506995"/>
            <a:ext cx="2529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Critique</a:t>
            </a:r>
            <a:endParaRPr lang="fr-FR" sz="4000" dirty="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88324" y="5506995"/>
            <a:ext cx="2998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  <a:latin typeface="Century Gothic" panose="020B0502020202020204" pitchFamily="34" charset="0"/>
              </a:rPr>
              <a:t>Anticipation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500E893E-431E-477C-9463-B25838CB1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423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12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352800" cy="6846906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852331" y="484103"/>
            <a:ext cx="4817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L’analyse statistique peut s’assimiler à un jeu de construction impliquant : 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3767664" y="1847236"/>
            <a:ext cx="48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Des </a:t>
            </a:r>
            <a:r>
              <a:rPr lang="fr-FR" b="1" u="sng" dirty="0"/>
              <a:t>pièces</a:t>
            </a:r>
            <a:r>
              <a:rPr lang="fr-FR" dirty="0"/>
              <a:t> : les données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767664" y="2748704"/>
            <a:ext cx="48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- Des </a:t>
            </a:r>
            <a:r>
              <a:rPr lang="fr-FR" b="1" u="sng" dirty="0"/>
              <a:t>rivets</a:t>
            </a:r>
            <a:r>
              <a:rPr lang="fr-FR" b="1" dirty="0"/>
              <a:t> </a:t>
            </a:r>
            <a:r>
              <a:rPr lang="fr-FR" dirty="0"/>
              <a:t>: les paramètres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767664" y="3798571"/>
            <a:ext cx="4817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construction de qualité :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3962398" y="4479106"/>
            <a:ext cx="4817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/>
              <a:t>Optimise le </a:t>
            </a:r>
            <a:r>
              <a:rPr lang="fr-FR" b="1" u="sng" dirty="0"/>
              <a:t>ratio pièces / rivets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Est </a:t>
            </a:r>
            <a:r>
              <a:rPr lang="fr-FR" b="1" u="sng" dirty="0"/>
              <a:t>stable 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Répond à l’</a:t>
            </a:r>
            <a:r>
              <a:rPr lang="fr-FR" b="1" u="sng" dirty="0"/>
              <a:t>objectif</a:t>
            </a:r>
            <a:r>
              <a:rPr lang="fr-FR" dirty="0"/>
              <a:t> fixé initialement </a:t>
            </a:r>
          </a:p>
        </p:txBody>
      </p:sp>
    </p:spTree>
    <p:extLst>
      <p:ext uri="{BB962C8B-B14F-4D97-AF65-F5344CB8AC3E}">
        <p14:creationId xmlns:p14="http://schemas.microsoft.com/office/powerpoint/2010/main" val="43669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1004889" y="216485"/>
            <a:ext cx="68770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Deux cultures de la modélisation écologique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48842" y="4547232"/>
            <a:ext cx="20145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Régression</a:t>
            </a:r>
          </a:p>
          <a:p>
            <a:r>
              <a:rPr lang="fr-FR" i="1" dirty="0"/>
              <a:t>Classifications</a:t>
            </a:r>
          </a:p>
          <a:p>
            <a:r>
              <a:rPr lang="fr-FR" i="1" dirty="0"/>
              <a:t>Réseaux</a:t>
            </a:r>
          </a:p>
          <a:p>
            <a:r>
              <a:rPr lang="fr-FR" i="1" dirty="0"/>
              <a:t>IA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405563" y="4426390"/>
            <a:ext cx="2738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i="1" dirty="0"/>
              <a:t>Equations de diffusion</a:t>
            </a:r>
          </a:p>
          <a:p>
            <a:r>
              <a:rPr lang="fr-FR" i="1" dirty="0"/>
              <a:t>Modèles neutres</a:t>
            </a:r>
          </a:p>
          <a:p>
            <a:r>
              <a:rPr lang="fr-FR" i="1" dirty="0"/>
              <a:t>Modèles démographiques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214313" y="1010070"/>
            <a:ext cx="3338513" cy="341632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Modèle statistique</a:t>
            </a:r>
          </a:p>
          <a:p>
            <a:r>
              <a:rPr lang="fr-FR" dirty="0"/>
              <a:t>Pas de relation causale explicite</a:t>
            </a:r>
          </a:p>
          <a:p>
            <a:endParaRPr lang="fr-FR" dirty="0"/>
          </a:p>
          <a:p>
            <a:r>
              <a:rPr lang="fr-FR" dirty="0"/>
              <a:t>Approche « data-</a:t>
            </a:r>
            <a:r>
              <a:rPr lang="fr-FR" dirty="0" err="1"/>
              <a:t>driven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Parcimonie &gt; Réalisme</a:t>
            </a:r>
          </a:p>
          <a:p>
            <a:endParaRPr lang="fr-FR" dirty="0"/>
          </a:p>
          <a:p>
            <a:r>
              <a:rPr lang="fr-FR" dirty="0"/>
              <a:t>Inférence &gt; Prédiction </a:t>
            </a:r>
          </a:p>
          <a:p>
            <a:endParaRPr lang="fr-FR" dirty="0"/>
          </a:p>
          <a:p>
            <a:r>
              <a:rPr lang="fr-FR" dirty="0"/>
              <a:t>Précision / Généralité</a:t>
            </a:r>
          </a:p>
          <a:p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5604272" y="1096300"/>
            <a:ext cx="3338513" cy="313932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Modèle mécaniste</a:t>
            </a:r>
          </a:p>
          <a:p>
            <a:r>
              <a:rPr lang="fr-FR" dirty="0"/>
              <a:t>Processus causal explicite</a:t>
            </a:r>
          </a:p>
          <a:p>
            <a:endParaRPr lang="fr-FR" dirty="0"/>
          </a:p>
          <a:p>
            <a:r>
              <a:rPr lang="fr-FR" dirty="0"/>
              <a:t>Approche « model-</a:t>
            </a:r>
            <a:r>
              <a:rPr lang="fr-FR" dirty="0" err="1"/>
              <a:t>driven</a:t>
            </a:r>
            <a:r>
              <a:rPr lang="fr-FR" dirty="0"/>
              <a:t> »</a:t>
            </a:r>
          </a:p>
          <a:p>
            <a:endParaRPr lang="fr-FR" dirty="0"/>
          </a:p>
          <a:p>
            <a:r>
              <a:rPr lang="fr-FR" dirty="0"/>
              <a:t>Réalisme &gt; Parcimonie</a:t>
            </a:r>
          </a:p>
          <a:p>
            <a:endParaRPr lang="fr-FR" dirty="0"/>
          </a:p>
          <a:p>
            <a:r>
              <a:rPr lang="fr-FR" dirty="0"/>
              <a:t>Prédiction &gt; Inférence</a:t>
            </a:r>
          </a:p>
          <a:p>
            <a:endParaRPr lang="fr-FR" dirty="0"/>
          </a:p>
          <a:p>
            <a:r>
              <a:rPr lang="fr-FR" dirty="0"/>
              <a:t>Précision / Réalisme</a:t>
            </a:r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2926557" y="4016837"/>
            <a:ext cx="3338513" cy="230832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Modèle </a:t>
            </a:r>
            <a:r>
              <a:rPr lang="fr-FR" b="1" dirty="0" err="1"/>
              <a:t>méca</a:t>
            </a:r>
            <a:r>
              <a:rPr lang="fr-FR" b="1" dirty="0"/>
              <a:t>-statistique</a:t>
            </a:r>
          </a:p>
          <a:p>
            <a:endParaRPr lang="fr-FR" dirty="0"/>
          </a:p>
          <a:p>
            <a:r>
              <a:rPr lang="fr-FR" dirty="0"/>
              <a:t>Processus biologique par équations de diffusion</a:t>
            </a:r>
          </a:p>
          <a:p>
            <a:endParaRPr lang="fr-FR" dirty="0"/>
          </a:p>
          <a:p>
            <a:r>
              <a:rPr lang="fr-FR" dirty="0"/>
              <a:t>Processus d’échantillonnage par modèle statistique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25413158-0CFF-4433-825C-BD848979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621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750" y="437252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statistique : le modèle de régression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2888" y="2038351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stochastique</a:t>
            </a:r>
            <a:r>
              <a:rPr lang="fr-FR" dirty="0"/>
              <a:t> : </a:t>
            </a:r>
          </a:p>
          <a:p>
            <a:r>
              <a:rPr lang="fr-FR" dirty="0"/>
              <a:t>Décrit la variabilité aléatoire de la variable de réponse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2888" y="3624645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déterministe</a:t>
            </a:r>
            <a:r>
              <a:rPr lang="fr-FR" dirty="0"/>
              <a:t> : </a:t>
            </a:r>
          </a:p>
          <a:p>
            <a:r>
              <a:rPr lang="fr-FR" dirty="0"/>
              <a:t>Décrit l’hypothèse biologique sous forme d’une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0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95288" y="5210939"/>
            <a:ext cx="81248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L’erreur résiduelle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ϕ</a:t>
            </a:r>
            <a:r>
              <a:rPr lang="fr-FR" dirty="0">
                <a:latin typeface="Century Gothic" panose="020B0502020202020204" pitchFamily="34" charset="0"/>
                <a:cs typeface="Calibri" panose="020F0502020204030204" pitchFamily="34" charset="0"/>
              </a:rPr>
              <a:t>) est supposée </a:t>
            </a:r>
            <a:r>
              <a:rPr lang="fr-FR" b="1" u="sng" dirty="0">
                <a:latin typeface="Century Gothic" panose="020B0502020202020204" pitchFamily="34" charset="0"/>
                <a:cs typeface="Calibri" panose="020F0502020204030204" pitchFamily="34" charset="0"/>
              </a:rPr>
              <a:t>aléatoire</a:t>
            </a:r>
            <a:r>
              <a:rPr lang="fr-FR" b="1" dirty="0">
                <a:latin typeface="Century Gothic" panose="020B0502020202020204" pitchFamily="34" charset="0"/>
                <a:cs typeface="Calibri" panose="020F0502020204030204" pitchFamily="34" charset="0"/>
              </a:rPr>
              <a:t> </a:t>
            </a:r>
            <a:r>
              <a:rPr lang="fr-FR" dirty="0">
                <a:latin typeface="Century Gothic" panose="020B0502020202020204" pitchFamily="34" charset="0"/>
                <a:cs typeface="Calibri" panose="020F0502020204030204" pitchFamily="34" charset="0"/>
              </a:rPr>
              <a:t>et de moyenne nulle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Les paramètres du modèle sont supposés </a:t>
            </a:r>
            <a:r>
              <a:rPr lang="fr-FR" b="1" u="sng" dirty="0"/>
              <a:t>stationnaires</a:t>
            </a:r>
            <a:endParaRPr lang="fr-FR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endParaRPr lang="fr-FR" dirty="0">
              <a:latin typeface="Century Gothic" panose="020B050202020202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A522ACD2-30A8-4237-86A1-60651A6E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3429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428750" y="437252"/>
            <a:ext cx="605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Modèle statistique : le modèle de régression linéaire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242888" y="2038351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stochastique</a:t>
            </a:r>
            <a:r>
              <a:rPr lang="fr-FR" dirty="0"/>
              <a:t> : </a:t>
            </a:r>
          </a:p>
          <a:p>
            <a:r>
              <a:rPr lang="fr-FR" dirty="0"/>
              <a:t>Décrit la variabilité aléatoire de la variable de réponse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42888" y="3624645"/>
            <a:ext cx="3529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Composante </a:t>
            </a:r>
            <a:r>
              <a:rPr lang="fr-FR" b="1" u="sng" dirty="0"/>
              <a:t>déterministe</a:t>
            </a:r>
            <a:r>
              <a:rPr lang="fr-FR" dirty="0"/>
              <a:t> : </a:t>
            </a:r>
          </a:p>
          <a:p>
            <a:r>
              <a:rPr lang="fr-FR" dirty="0"/>
              <a:t>Décrit l’hypothèse biologique sous forme d’une régression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ZoneTexte 8"/>
              <p:cNvSpPr txBox="1"/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9" name="ZoneTexte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/>
              <p:cNvSpPr txBox="1"/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10" name="ZoneTexte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0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ZoneTexte 10"/>
          <p:cNvSpPr txBox="1"/>
          <p:nvPr/>
        </p:nvSpPr>
        <p:spPr>
          <a:xfrm>
            <a:off x="395288" y="5210939"/>
            <a:ext cx="81248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dirty="0"/>
              <a:t>L’objectif : le modèle le plus </a:t>
            </a:r>
            <a:r>
              <a:rPr lang="fr-FR" b="1" u="sng" dirty="0"/>
              <a:t>vraisemblable</a:t>
            </a:r>
            <a:r>
              <a:rPr lang="fr-FR" dirty="0"/>
              <a:t> possible, sachant les données et l’hypothèse biologique</a:t>
            </a:r>
          </a:p>
          <a:p>
            <a:endParaRPr lang="fr-FR" dirty="0"/>
          </a:p>
          <a:p>
            <a:r>
              <a:rPr lang="fr-FR" dirty="0">
                <a:latin typeface="Century Gothic" panose="020B0502020202020204" pitchFamily="34" charset="0"/>
              </a:rPr>
              <a:t>= le jeu de paramètres qui maximise la probabilité que les données soient générées par le modèle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43E170F6-C397-480E-9F82-06BFF3650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81761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ZoneTexte 4"/>
              <p:cNvSpPr txBox="1"/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sup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fr-FR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5" name="ZoneText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508" y="3567066"/>
                <a:ext cx="2670155" cy="1038489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/>
              <p:cNvSpPr txBox="1"/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fr-FR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fr-F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fr-F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fr-FR" sz="2400" dirty="0"/>
              </a:p>
            </p:txBody>
          </p:sp>
        </mc:Choice>
        <mc:Fallback xmlns="">
          <p:sp>
            <p:nvSpPr>
              <p:cNvPr id="6" name="ZoneTexte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050" y="2315350"/>
                <a:ext cx="160685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802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ZoneTexte 6"/>
          <p:cNvSpPr txBox="1"/>
          <p:nvPr/>
        </p:nvSpPr>
        <p:spPr>
          <a:xfrm>
            <a:off x="214313" y="1100138"/>
            <a:ext cx="37719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Priorités : </a:t>
            </a:r>
          </a:p>
          <a:p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b="1" u="sng" dirty="0"/>
              <a:t>paramètres </a:t>
            </a:r>
            <a:r>
              <a:rPr lang="fr-FR" dirty="0"/>
              <a:t>(</a:t>
            </a:r>
            <a:r>
              <a:rPr lang="el-GR" dirty="0"/>
              <a:t>α</a:t>
            </a:r>
            <a:r>
              <a:rPr lang="fr-FR" dirty="0"/>
              <a:t>, </a:t>
            </a:r>
            <a:r>
              <a:rPr lang="el-GR" dirty="0"/>
              <a:t>β</a:t>
            </a:r>
            <a:r>
              <a:rPr lang="fr-FR" dirty="0"/>
              <a:t>) conditionnent l’inférence et la prédiction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Ils portent l’information biologique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b="1" u="sng" dirty="0">
                <a:sym typeface="Wingdings" panose="05000000000000000000" pitchFamily="2" charset="2"/>
              </a:rPr>
              <a:t>L’erreur </a:t>
            </a:r>
            <a:r>
              <a:rPr lang="fr-FR" dirty="0">
                <a:sym typeface="Wingdings" panose="05000000000000000000" pitchFamily="2" charset="2"/>
              </a:rPr>
              <a:t>conditionne les intervalles de confiance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fr-FR" dirty="0">
                <a:sym typeface="Wingdings" panose="05000000000000000000" pitchFamily="2" charset="2"/>
              </a:rPr>
              <a:t>Elle porte l’information sur la robustesse du modèle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r>
              <a:rPr lang="fr-FR" dirty="0">
                <a:sym typeface="Wingdings" panose="05000000000000000000" pitchFamily="2" charset="2"/>
              </a:rPr>
              <a:t>* </a:t>
            </a:r>
            <a:r>
              <a:rPr lang="fr-FR" b="1" u="sng" dirty="0">
                <a:sym typeface="Wingdings" panose="05000000000000000000" pitchFamily="2" charset="2"/>
              </a:rPr>
              <a:t>L’ajustement </a:t>
            </a:r>
            <a:r>
              <a:rPr lang="fr-FR" dirty="0">
                <a:sym typeface="Wingdings" panose="05000000000000000000" pitchFamily="2" charset="2"/>
              </a:rPr>
              <a:t>donne une indication de la proximité des données au modèle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endParaRPr lang="fr-FR" dirty="0">
              <a:sym typeface="Wingdings" panose="05000000000000000000" pitchFamily="2" charset="2"/>
            </a:endParaRPr>
          </a:p>
          <a:p>
            <a:endParaRPr lang="fr-FR" dirty="0">
              <a:sym typeface="Wingdings" panose="05000000000000000000" pitchFamily="2" charset="2"/>
            </a:endParaRPr>
          </a:p>
          <a:p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9BD40BEB-1778-415A-A7CF-F8B5DCDE8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0072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17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49F4A62-8C34-A822-6759-D65626E8D604}"/>
              </a:ext>
            </a:extLst>
          </p:cNvPr>
          <p:cNvSpPr txBox="1"/>
          <p:nvPr/>
        </p:nvSpPr>
        <p:spPr>
          <a:xfrm>
            <a:off x="3362325" y="361048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j</a:t>
            </a:r>
          </a:p>
        </p:txBody>
      </p:sp>
    </p:spTree>
    <p:extLst>
      <p:ext uri="{BB962C8B-B14F-4D97-AF65-F5344CB8AC3E}">
        <p14:creationId xmlns:p14="http://schemas.microsoft.com/office/powerpoint/2010/main" val="2105887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18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49F4A62-8C34-A822-6759-D65626E8D604}"/>
              </a:ext>
            </a:extLst>
          </p:cNvPr>
          <p:cNvSpPr txBox="1"/>
          <p:nvPr/>
        </p:nvSpPr>
        <p:spPr>
          <a:xfrm>
            <a:off x="3362325" y="361048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148BD-425C-1E1C-2EF7-22F190D3F29F}"/>
              </a:ext>
            </a:extLst>
          </p:cNvPr>
          <p:cNvSpPr/>
          <p:nvPr/>
        </p:nvSpPr>
        <p:spPr>
          <a:xfrm rot="5400000">
            <a:off x="3524252" y="381004"/>
            <a:ext cx="1781169" cy="4086225"/>
          </a:xfrm>
          <a:prstGeom prst="rect">
            <a:avLst/>
          </a:prstGeom>
          <a:solidFill>
            <a:srgbClr val="FBE5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050B5E4C-D856-2938-7B0B-B42260EEF289}"/>
              </a:ext>
            </a:extLst>
          </p:cNvPr>
          <p:cNvSpPr txBox="1"/>
          <p:nvPr/>
        </p:nvSpPr>
        <p:spPr>
          <a:xfrm>
            <a:off x="2495550" y="171921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i</a:t>
            </a:r>
          </a:p>
        </p:txBody>
      </p:sp>
    </p:spTree>
    <p:extLst>
      <p:ext uri="{BB962C8B-B14F-4D97-AF65-F5344CB8AC3E}">
        <p14:creationId xmlns:p14="http://schemas.microsoft.com/office/powerpoint/2010/main" val="3668663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19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649F4A62-8C34-A822-6759-D65626E8D604}"/>
              </a:ext>
            </a:extLst>
          </p:cNvPr>
          <p:cNvSpPr txBox="1"/>
          <p:nvPr/>
        </p:nvSpPr>
        <p:spPr>
          <a:xfrm>
            <a:off x="3362325" y="361048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j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148BD-425C-1E1C-2EF7-22F190D3F29F}"/>
              </a:ext>
            </a:extLst>
          </p:cNvPr>
          <p:cNvSpPr/>
          <p:nvPr/>
        </p:nvSpPr>
        <p:spPr>
          <a:xfrm rot="5400000">
            <a:off x="3524252" y="381004"/>
            <a:ext cx="1781169" cy="4086225"/>
          </a:xfrm>
          <a:prstGeom prst="rect">
            <a:avLst/>
          </a:prstGeom>
          <a:solidFill>
            <a:srgbClr val="FBE5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xmlns="" id="{050B5E4C-D856-2938-7B0B-B42260EEF289}"/>
              </a:ext>
            </a:extLst>
          </p:cNvPr>
          <p:cNvSpPr txBox="1"/>
          <p:nvPr/>
        </p:nvSpPr>
        <p:spPr>
          <a:xfrm>
            <a:off x="2495550" y="1719219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FDDF5E-1A5C-93DF-BE13-8717EFE5B143}"/>
              </a:ext>
            </a:extLst>
          </p:cNvPr>
          <p:cNvSpPr/>
          <p:nvPr/>
        </p:nvSpPr>
        <p:spPr>
          <a:xfrm rot="1396246">
            <a:off x="3356415" y="819273"/>
            <a:ext cx="2746135" cy="4086225"/>
          </a:xfrm>
          <a:prstGeom prst="rect">
            <a:avLst/>
          </a:prstGeom>
          <a:solidFill>
            <a:srgbClr val="9966FF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EB54BF83-1A94-F9C7-C26B-C188FC713778}"/>
              </a:ext>
            </a:extLst>
          </p:cNvPr>
          <p:cNvSpPr txBox="1"/>
          <p:nvPr/>
        </p:nvSpPr>
        <p:spPr>
          <a:xfrm rot="1557723">
            <a:off x="4480366" y="1013953"/>
            <a:ext cx="21717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covariables</a:t>
            </a:r>
            <a:r>
              <a:rPr lang="fr-FR" dirty="0"/>
              <a:t> sur k</a:t>
            </a:r>
          </a:p>
        </p:txBody>
      </p:sp>
    </p:spTree>
    <p:extLst>
      <p:ext uri="{BB962C8B-B14F-4D97-AF65-F5344CB8AC3E}">
        <p14:creationId xmlns:p14="http://schemas.microsoft.com/office/powerpoint/2010/main" val="188565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175B8FCA-3D03-2C2C-D00A-53A9C22D1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7DAD2C3E-1FD3-0E42-0B89-DB2F1B7833AF}"/>
              </a:ext>
            </a:extLst>
          </p:cNvPr>
          <p:cNvSpPr txBox="1"/>
          <p:nvPr/>
        </p:nvSpPr>
        <p:spPr>
          <a:xfrm>
            <a:off x="2828924" y="442436"/>
            <a:ext cx="62007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« L'analyse statistique n'est vraiment utile qu'à des personnes qui n'en n'ont pas la maîtrise, et n'est maîtrisée que par des personnes qui n'en n'ont pas vraiment l'usage » (D. </a:t>
            </a:r>
            <a:r>
              <a:rPr lang="fr-FR" dirty="0" err="1"/>
              <a:t>Chessel</a:t>
            </a:r>
            <a:r>
              <a:rPr lang="fr-F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70657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xmlns="" id="{FD3615DE-5BDA-18B9-571A-4C849DD6C626}"/>
              </a:ext>
            </a:extLst>
          </p:cNvPr>
          <p:cNvSpPr/>
          <p:nvPr/>
        </p:nvSpPr>
        <p:spPr>
          <a:xfrm>
            <a:off x="3057525" y="1104900"/>
            <a:ext cx="2771760" cy="29432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6CE0B363-0A4F-F7AB-9B5E-E4FA59E7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20</a:t>
            </a:fld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xmlns="" id="{C8C0B7DE-409B-C260-E2AA-F6105134D738}"/>
              </a:ext>
            </a:extLst>
          </p:cNvPr>
          <p:cNvCxnSpPr/>
          <p:nvPr/>
        </p:nvCxnSpPr>
        <p:spPr>
          <a:xfrm>
            <a:off x="2295525" y="952500"/>
            <a:ext cx="0" cy="31432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xmlns="" id="{3B46BF8F-6AA3-1C96-60BB-E05D5BA4BA47}"/>
              </a:ext>
            </a:extLst>
          </p:cNvPr>
          <p:cNvCxnSpPr>
            <a:cxnSpLocks/>
          </p:cNvCxnSpPr>
          <p:nvPr/>
        </p:nvCxnSpPr>
        <p:spPr>
          <a:xfrm flipH="1">
            <a:off x="2276475" y="4095750"/>
            <a:ext cx="4267200" cy="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xmlns="" id="{84B32B3C-35D3-AD76-9E44-FB1B95CC8198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095750"/>
            <a:ext cx="3990975" cy="1809750"/>
          </a:xfrm>
          <a:prstGeom prst="line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xmlns="" id="{B0B62E48-6C0E-64A0-89DA-879357075E02}"/>
              </a:ext>
            </a:extLst>
          </p:cNvPr>
          <p:cNvSpPr txBox="1"/>
          <p:nvPr/>
        </p:nvSpPr>
        <p:spPr>
          <a:xfrm>
            <a:off x="2190750" y="523875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xmlns="" id="{F5B6E875-A89F-BD6D-CC40-0001FF44BFDC}"/>
              </a:ext>
            </a:extLst>
          </p:cNvPr>
          <p:cNvSpPr txBox="1"/>
          <p:nvPr/>
        </p:nvSpPr>
        <p:spPr>
          <a:xfrm>
            <a:off x="6600824" y="391108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7742D149-0729-5AB6-4F50-126876C6415C}"/>
              </a:ext>
            </a:extLst>
          </p:cNvPr>
          <p:cNvSpPr txBox="1"/>
          <p:nvPr/>
        </p:nvSpPr>
        <p:spPr>
          <a:xfrm>
            <a:off x="6334123" y="5802354"/>
            <a:ext cx="752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D74148BD-425C-1E1C-2EF7-22F190D3F29F}"/>
              </a:ext>
            </a:extLst>
          </p:cNvPr>
          <p:cNvSpPr/>
          <p:nvPr/>
        </p:nvSpPr>
        <p:spPr>
          <a:xfrm rot="5400000">
            <a:off x="3524252" y="381004"/>
            <a:ext cx="1781169" cy="4086225"/>
          </a:xfrm>
          <a:prstGeom prst="rect">
            <a:avLst/>
          </a:prstGeom>
          <a:solidFill>
            <a:srgbClr val="FBE5D6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6FDDF5E-1A5C-93DF-BE13-8717EFE5B143}"/>
              </a:ext>
            </a:extLst>
          </p:cNvPr>
          <p:cNvSpPr/>
          <p:nvPr/>
        </p:nvSpPr>
        <p:spPr>
          <a:xfrm rot="1396246">
            <a:off x="3406854" y="903803"/>
            <a:ext cx="2746135" cy="4086225"/>
          </a:xfrm>
          <a:prstGeom prst="rect">
            <a:avLst/>
          </a:prstGeom>
          <a:solidFill>
            <a:srgbClr val="9966FF">
              <a:alpha val="2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orme libre : forme 8">
            <a:extLst>
              <a:ext uri="{FF2B5EF4-FFF2-40B4-BE49-F238E27FC236}">
                <a16:creationId xmlns:a16="http://schemas.microsoft.com/office/drawing/2014/main" xmlns="" id="{01C176DA-F3D6-EA69-0582-EEBE5408991D}"/>
              </a:ext>
            </a:extLst>
          </p:cNvPr>
          <p:cNvSpPr/>
          <p:nvPr/>
        </p:nvSpPr>
        <p:spPr>
          <a:xfrm>
            <a:off x="3105150" y="1495425"/>
            <a:ext cx="2724150" cy="1819275"/>
          </a:xfrm>
          <a:custGeom>
            <a:avLst/>
            <a:gdLst>
              <a:gd name="connsiteX0" fmla="*/ 819150 w 2724150"/>
              <a:gd name="connsiteY0" fmla="*/ 66675 h 1819275"/>
              <a:gd name="connsiteX1" fmla="*/ 2724150 w 2724150"/>
              <a:gd name="connsiteY1" fmla="*/ 0 h 1819275"/>
              <a:gd name="connsiteX2" fmla="*/ 2705100 w 2724150"/>
              <a:gd name="connsiteY2" fmla="*/ 1819275 h 1819275"/>
              <a:gd name="connsiteX3" fmla="*/ 0 w 2724150"/>
              <a:gd name="connsiteY3" fmla="*/ 1781175 h 1819275"/>
              <a:gd name="connsiteX4" fmla="*/ 819150 w 2724150"/>
              <a:gd name="connsiteY4" fmla="*/ 66675 h 1819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4150" h="1819275">
                <a:moveTo>
                  <a:pt x="819150" y="66675"/>
                </a:moveTo>
                <a:lnTo>
                  <a:pt x="2724150" y="0"/>
                </a:lnTo>
                <a:lnTo>
                  <a:pt x="2705100" y="1819275"/>
                </a:lnTo>
                <a:lnTo>
                  <a:pt x="0" y="1781175"/>
                </a:lnTo>
                <a:lnTo>
                  <a:pt x="819150" y="66675"/>
                </a:lnTo>
                <a:close/>
              </a:path>
            </a:pathLst>
          </a:cu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A0E955F1-9F3A-6AAC-DF38-6E169209AC18}"/>
              </a:ext>
            </a:extLst>
          </p:cNvPr>
          <p:cNvSpPr txBox="1"/>
          <p:nvPr/>
        </p:nvSpPr>
        <p:spPr>
          <a:xfrm>
            <a:off x="3771883" y="2010849"/>
            <a:ext cx="217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Étendue de l’inférence et de la prédiction</a:t>
            </a:r>
          </a:p>
        </p:txBody>
      </p:sp>
    </p:spTree>
    <p:extLst>
      <p:ext uri="{BB962C8B-B14F-4D97-AF65-F5344CB8AC3E}">
        <p14:creationId xmlns:p14="http://schemas.microsoft.com/office/powerpoint/2010/main" val="3513172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00137" y="2200275"/>
            <a:ext cx="704373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Ajustement </a:t>
            </a:r>
            <a:r>
              <a:rPr lang="fr-FR" sz="2400" dirty="0">
                <a:cs typeface="Calibri" panose="020F0502020204030204" pitchFamily="34" charset="0"/>
              </a:rPr>
              <a:t>≠ Qualité prédictive</a:t>
            </a: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Effet statistique </a:t>
            </a:r>
            <a:r>
              <a:rPr lang="fr-FR" sz="2400" dirty="0">
                <a:cs typeface="Calibri" panose="020F0502020204030204" pitchFamily="34" charset="0"/>
              </a:rPr>
              <a:t>≠ Effet biologique</a:t>
            </a:r>
          </a:p>
          <a:p>
            <a:endParaRPr lang="fr-FR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>
              <a:cs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>
                <a:cs typeface="Calibri" panose="020F0502020204030204" pitchFamily="34" charset="0"/>
              </a:rPr>
              <a:t>Significativité statistique ≠ Force d’un effet</a:t>
            </a:r>
            <a:endParaRPr lang="fr-FR" sz="2400" dirty="0"/>
          </a:p>
        </p:txBody>
      </p:sp>
      <p:sp>
        <p:nvSpPr>
          <p:cNvPr id="5" name="ZoneTexte 4"/>
          <p:cNvSpPr txBox="1"/>
          <p:nvPr/>
        </p:nvSpPr>
        <p:spPr>
          <a:xfrm>
            <a:off x="1100137" y="428626"/>
            <a:ext cx="76009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Trois erreurs fréquentes à ne pas commettre lors de l’interprétation d’un modèle statistique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AE95E95D-1096-4252-8221-235BCA37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19937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A04E9DE2-D09D-06A3-2E9A-4AF1D6A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xmlns="" id="{5C808CFE-2CE1-6EB9-13B9-7E866432690A}"/>
              </a:ext>
            </a:extLst>
          </p:cNvPr>
          <p:cNvSpPr txBox="1"/>
          <p:nvPr/>
        </p:nvSpPr>
        <p:spPr>
          <a:xfrm>
            <a:off x="2209800" y="1595735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construction du modèle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AA03B0F5-DA4A-400E-0204-3BB78C70238B}"/>
              </a:ext>
            </a:extLst>
          </p:cNvPr>
          <p:cNvSpPr txBox="1"/>
          <p:nvPr/>
        </p:nvSpPr>
        <p:spPr>
          <a:xfrm>
            <a:off x="333375" y="314920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hypothèse écologique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xmlns="" id="{D7FDCB78-22BA-F5ED-A690-AFBFECB68578}"/>
              </a:ext>
            </a:extLst>
          </p:cNvPr>
          <p:cNvSpPr txBox="1"/>
          <p:nvPr/>
        </p:nvSpPr>
        <p:spPr>
          <a:xfrm>
            <a:off x="4962525" y="314919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plan d’échantillonnage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xmlns="" id="{BF934E12-CAD0-23EB-DBE6-ABC89E5307E2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2328863" y="776585"/>
            <a:ext cx="1876425" cy="81915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xmlns="" id="{18B70E2C-40D0-251D-8789-E3618A8C6383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 flipH="1">
            <a:off x="4205288" y="776584"/>
            <a:ext cx="2752725" cy="819151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xmlns="" id="{93B00BE1-071A-0971-69C8-95777D33205C}"/>
              </a:ext>
            </a:extLst>
          </p:cNvPr>
          <p:cNvCxnSpPr>
            <a:cxnSpLocks/>
          </p:cNvCxnSpPr>
          <p:nvPr/>
        </p:nvCxnSpPr>
        <p:spPr>
          <a:xfrm>
            <a:off x="3883819" y="597841"/>
            <a:ext cx="1031083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xmlns="" id="{13D05068-CD37-E337-C2E5-801BE366342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205287" y="2057400"/>
            <a:ext cx="1" cy="73342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xmlns="" id="{0AC6D882-269D-0B70-F756-F23A448B49D6}"/>
              </a:ext>
            </a:extLst>
          </p:cNvPr>
          <p:cNvSpPr txBox="1"/>
          <p:nvPr/>
        </p:nvSpPr>
        <p:spPr>
          <a:xfrm>
            <a:off x="2209800" y="2790825"/>
            <a:ext cx="3990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inférence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xmlns="" id="{2C4C7117-DA31-952B-D0D8-C5DBF64248F7}"/>
              </a:ext>
            </a:extLst>
          </p:cNvPr>
          <p:cNvSpPr txBox="1"/>
          <p:nvPr/>
        </p:nvSpPr>
        <p:spPr>
          <a:xfrm>
            <a:off x="6200775" y="1907053"/>
            <a:ext cx="28384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structure</a:t>
            </a:r>
          </a:p>
          <a:p>
            <a:r>
              <a:rPr lang="fr-FR" sz="2000" dirty="0"/>
              <a:t>dimensionnalité</a:t>
            </a:r>
          </a:p>
          <a:p>
            <a:r>
              <a:rPr lang="fr-FR" sz="2000" dirty="0"/>
              <a:t>paramétrage</a:t>
            </a:r>
          </a:p>
          <a:p>
            <a:endParaRPr lang="fr-FR" sz="2000" dirty="0"/>
          </a:p>
          <a:p>
            <a:endParaRPr lang="fr-FR" sz="2000" dirty="0"/>
          </a:p>
        </p:txBody>
      </p: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xmlns="" id="{CA4CA586-90F6-ACBC-6EEB-E0C9CEB8281D}"/>
              </a:ext>
            </a:extLst>
          </p:cNvPr>
          <p:cNvCxnSpPr/>
          <p:nvPr/>
        </p:nvCxnSpPr>
        <p:spPr>
          <a:xfrm>
            <a:off x="5753100" y="2057400"/>
            <a:ext cx="0" cy="73342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xmlns="" id="{E395F040-65AF-454F-6E33-3B9D49DE7BE9}"/>
              </a:ext>
            </a:extLst>
          </p:cNvPr>
          <p:cNvCxnSpPr>
            <a:cxnSpLocks/>
          </p:cNvCxnSpPr>
          <p:nvPr/>
        </p:nvCxnSpPr>
        <p:spPr>
          <a:xfrm>
            <a:off x="5753100" y="2171700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xmlns="" id="{E3307C58-18DF-22DA-FD88-8AF40F6D43DB}"/>
              </a:ext>
            </a:extLst>
          </p:cNvPr>
          <p:cNvCxnSpPr>
            <a:cxnSpLocks/>
          </p:cNvCxnSpPr>
          <p:nvPr/>
        </p:nvCxnSpPr>
        <p:spPr>
          <a:xfrm>
            <a:off x="5753100" y="2471737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xmlns="" id="{F5F03664-05C6-A2F9-5708-E0A418DDFD08}"/>
              </a:ext>
            </a:extLst>
          </p:cNvPr>
          <p:cNvCxnSpPr>
            <a:cxnSpLocks/>
          </p:cNvCxnSpPr>
          <p:nvPr/>
        </p:nvCxnSpPr>
        <p:spPr>
          <a:xfrm>
            <a:off x="5753100" y="2722661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xmlns="" id="{3727EE9E-7A08-885C-13D6-7B5C9E1A544F}"/>
              </a:ext>
            </a:extLst>
          </p:cNvPr>
          <p:cNvSpPr txBox="1"/>
          <p:nvPr/>
        </p:nvSpPr>
        <p:spPr>
          <a:xfrm>
            <a:off x="5057775" y="3134431"/>
            <a:ext cx="2838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portée</a:t>
            </a:r>
          </a:p>
          <a:p>
            <a:r>
              <a:rPr lang="fr-FR" sz="2000" dirty="0"/>
              <a:t>incertitude</a:t>
            </a:r>
          </a:p>
          <a:p>
            <a:r>
              <a:rPr lang="fr-FR" sz="2000" dirty="0"/>
              <a:t>complexité</a:t>
            </a:r>
          </a:p>
          <a:p>
            <a:endParaRPr lang="fr-FR" sz="2000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xmlns="" id="{6B42BA14-67F1-2078-52CD-54FE9F5A82E3}"/>
              </a:ext>
            </a:extLst>
          </p:cNvPr>
          <p:cNvCxnSpPr>
            <a:cxnSpLocks/>
          </p:cNvCxnSpPr>
          <p:nvPr/>
        </p:nvCxnSpPr>
        <p:spPr>
          <a:xfrm>
            <a:off x="4610100" y="3246678"/>
            <a:ext cx="0" cy="733425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xmlns="" id="{2A8209EF-DE79-3D2F-6B3B-7436013F8520}"/>
              </a:ext>
            </a:extLst>
          </p:cNvPr>
          <p:cNvCxnSpPr>
            <a:cxnSpLocks/>
          </p:cNvCxnSpPr>
          <p:nvPr/>
        </p:nvCxnSpPr>
        <p:spPr>
          <a:xfrm>
            <a:off x="4610100" y="3360978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xmlns="" id="{F3504475-67F2-155A-2BFE-28A39131D9FF}"/>
              </a:ext>
            </a:extLst>
          </p:cNvPr>
          <p:cNvCxnSpPr>
            <a:cxnSpLocks/>
          </p:cNvCxnSpPr>
          <p:nvPr/>
        </p:nvCxnSpPr>
        <p:spPr>
          <a:xfrm>
            <a:off x="4610100" y="3661015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xmlns="" id="{1F2116D1-E504-7F65-4383-417B8763106C}"/>
              </a:ext>
            </a:extLst>
          </p:cNvPr>
          <p:cNvCxnSpPr>
            <a:cxnSpLocks/>
          </p:cNvCxnSpPr>
          <p:nvPr/>
        </p:nvCxnSpPr>
        <p:spPr>
          <a:xfrm>
            <a:off x="4610100" y="3911939"/>
            <a:ext cx="295275" cy="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xmlns="" id="{BF9772DA-FAC5-FFA9-30D4-FC2CD9A35D70}"/>
              </a:ext>
            </a:extLst>
          </p:cNvPr>
          <p:cNvSpPr txBox="1"/>
          <p:nvPr/>
        </p:nvSpPr>
        <p:spPr>
          <a:xfrm>
            <a:off x="609600" y="4380739"/>
            <a:ext cx="800099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Poser son modèle sur le papier est un préalable nécessaire à :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i="1" dirty="0"/>
              <a:t>comprendre les paramètres</a:t>
            </a:r>
          </a:p>
          <a:p>
            <a:pPr marL="342900" indent="-342900">
              <a:buFontTx/>
              <a:buChar char="-"/>
            </a:pPr>
            <a:r>
              <a:rPr lang="fr-FR" sz="2400" i="1" dirty="0"/>
              <a:t> vérifier que les données sont suffisantes</a:t>
            </a:r>
          </a:p>
          <a:p>
            <a:pPr marL="342900" indent="-342900">
              <a:buFontTx/>
              <a:buChar char="-"/>
            </a:pPr>
            <a:r>
              <a:rPr lang="fr-FR" sz="2400" i="1" dirty="0"/>
              <a:t>cerner la portée de l’inférence</a:t>
            </a:r>
          </a:p>
        </p:txBody>
      </p:sp>
    </p:spTree>
    <p:extLst>
      <p:ext uri="{BB962C8B-B14F-4D97-AF65-F5344CB8AC3E}">
        <p14:creationId xmlns:p14="http://schemas.microsoft.com/office/powerpoint/2010/main" val="115902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6DC2C8D9-9B4A-D399-07FA-E600AC9E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835275"/>
            <a:ext cx="7886700" cy="879475"/>
          </a:xfrm>
        </p:spPr>
        <p:txBody>
          <a:bodyPr/>
          <a:lstStyle/>
          <a:p>
            <a:r>
              <a:rPr lang="fr-FR" i="1" dirty="0"/>
              <a:t>Un premier exemple pour reprendre la construction d’un modèle statistique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C295688-5792-1DBF-F1CE-98275682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339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933" y="719666"/>
            <a:ext cx="6341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Découverte :</a:t>
            </a:r>
            <a:r>
              <a:rPr lang="fr-FR" dirty="0"/>
              <a:t> Comprendre de quoi il s’agit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933" y="2429757"/>
            <a:ext cx="67140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Renforcement :</a:t>
            </a:r>
            <a:r>
              <a:rPr lang="fr-FR" dirty="0"/>
              <a:t> Acquérir des compétences pratiques</a:t>
            </a:r>
          </a:p>
        </p:txBody>
      </p:sp>
      <p:sp>
        <p:nvSpPr>
          <p:cNvPr id="7" name="Rectangle 6"/>
          <p:cNvSpPr/>
          <p:nvPr/>
        </p:nvSpPr>
        <p:spPr>
          <a:xfrm>
            <a:off x="651933" y="4300721"/>
            <a:ext cx="73744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dirty="0"/>
              <a:t>Perfectionnement :</a:t>
            </a:r>
            <a:r>
              <a:rPr lang="fr-FR" dirty="0"/>
              <a:t> Devenir force de proposition 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3869265" y="1206730"/>
            <a:ext cx="4959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Questionnement</a:t>
            </a:r>
          </a:p>
          <a:p>
            <a:r>
              <a:rPr lang="fr-FR" sz="1600" i="1" dirty="0"/>
              <a:t>Echantillonnage</a:t>
            </a:r>
          </a:p>
          <a:p>
            <a:r>
              <a:rPr lang="fr-FR" sz="1600" i="1" dirty="0"/>
              <a:t>Synthèses quantitatives et graphiques</a:t>
            </a:r>
          </a:p>
          <a:p>
            <a:r>
              <a:rPr lang="fr-FR" sz="1600" i="1" dirty="0"/>
              <a:t>Estimateurs et incertitudes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937932" y="2881876"/>
            <a:ext cx="4959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Exploration de données</a:t>
            </a:r>
          </a:p>
          <a:p>
            <a:r>
              <a:rPr lang="fr-FR" sz="1600" i="1" dirty="0"/>
              <a:t>Construction de modèles</a:t>
            </a:r>
          </a:p>
          <a:p>
            <a:r>
              <a:rPr lang="fr-FR" sz="1600" i="1" dirty="0"/>
              <a:t>Inférence </a:t>
            </a:r>
          </a:p>
          <a:p>
            <a:r>
              <a:rPr lang="fr-FR" sz="1600" i="1" dirty="0"/>
              <a:t>Communication de résultats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820335" y="4681241"/>
            <a:ext cx="6815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i="1" dirty="0"/>
              <a:t>Identification et priorisation des enjeux </a:t>
            </a:r>
            <a:r>
              <a:rPr lang="fr-FR" sz="1600" b="1" i="1" dirty="0"/>
              <a:t>Lundi</a:t>
            </a:r>
          </a:p>
          <a:p>
            <a:r>
              <a:rPr lang="fr-FR" sz="1600" i="1" dirty="0" smtClean="0"/>
              <a:t>Flexibilisation </a:t>
            </a:r>
            <a:r>
              <a:rPr lang="fr-FR" sz="1600" i="1" dirty="0"/>
              <a:t>du cadre d’inférence </a:t>
            </a:r>
            <a:r>
              <a:rPr lang="fr-FR" sz="1600" b="1" i="1" dirty="0"/>
              <a:t>Mardi</a:t>
            </a:r>
          </a:p>
          <a:p>
            <a:r>
              <a:rPr lang="fr-FR" sz="1600" i="1" dirty="0"/>
              <a:t>Elaboration de solutions à des problèmes nouveaux </a:t>
            </a:r>
            <a:r>
              <a:rPr lang="fr-FR" sz="1600" b="1" i="1" dirty="0"/>
              <a:t>Mercredi</a:t>
            </a:r>
          </a:p>
          <a:p>
            <a:r>
              <a:rPr lang="fr-FR" sz="1600" i="1" dirty="0"/>
              <a:t>Compréhension de la littérature </a:t>
            </a:r>
            <a:r>
              <a:rPr lang="fr-FR" sz="1600" b="1" i="1" dirty="0"/>
              <a:t>Jeudi</a:t>
            </a:r>
          </a:p>
        </p:txBody>
      </p:sp>
      <p:cxnSp>
        <p:nvCxnSpPr>
          <p:cNvPr id="12" name="Connecteur droit 11"/>
          <p:cNvCxnSpPr/>
          <p:nvPr/>
        </p:nvCxnSpPr>
        <p:spPr>
          <a:xfrm>
            <a:off x="3327398" y="1146705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 flipV="1">
            <a:off x="3327398" y="212312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 flipV="1">
            <a:off x="3327398" y="1880057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 flipH="1" flipV="1">
            <a:off x="3327398" y="1634159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 flipV="1">
            <a:off x="3327398" y="137466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2387598" y="2811835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 flipV="1">
            <a:off x="2387598" y="378825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 flipH="1" flipV="1">
            <a:off x="2387598" y="3545187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H="1" flipV="1">
            <a:off x="2387598" y="3299289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>
          <a:xfrm flipH="1" flipV="1">
            <a:off x="2387598" y="3039793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26"/>
          <p:cNvCxnSpPr/>
          <p:nvPr/>
        </p:nvCxnSpPr>
        <p:spPr>
          <a:xfrm>
            <a:off x="1473199" y="4625412"/>
            <a:ext cx="0" cy="97641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>
          <a:xfrm flipH="1" flipV="1">
            <a:off x="1473199" y="5601830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H="1" flipV="1">
            <a:off x="1473199" y="5358764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 flipH="1" flipV="1">
            <a:off x="1473199" y="5112866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 flipV="1">
            <a:off x="1473199" y="4853370"/>
            <a:ext cx="304802" cy="172"/>
          </a:xfrm>
          <a:prstGeom prst="line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237067" y="4139848"/>
            <a:ext cx="7998883" cy="185420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8465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347883" y="5679018"/>
            <a:ext cx="2057400" cy="365125"/>
          </a:xfrm>
        </p:spPr>
        <p:txBody>
          <a:bodyPr/>
          <a:lstStyle/>
          <a:p>
            <a:fld id="{6697765D-F622-4BC4-AC55-80A3CC4A834C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4417481" y="3620234"/>
            <a:ext cx="33972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Dynamique de populations</a:t>
            </a:r>
          </a:p>
          <a:p>
            <a:pPr algn="ctr"/>
            <a:r>
              <a:rPr lang="fr-FR" sz="1400" dirty="0"/>
              <a:t>Distributions d’espèces</a:t>
            </a:r>
          </a:p>
          <a:p>
            <a:pPr algn="ctr"/>
            <a:r>
              <a:rPr lang="fr-FR" sz="1400" dirty="0"/>
              <a:t>Prédiction – projection</a:t>
            </a:r>
          </a:p>
          <a:p>
            <a:pPr algn="ctr"/>
            <a:r>
              <a:rPr lang="fr-FR" sz="1400" dirty="0"/>
              <a:t>Statistique spatiale</a:t>
            </a:r>
          </a:p>
          <a:p>
            <a:pPr algn="ctr"/>
            <a:r>
              <a:rPr lang="fr-FR" sz="1400" dirty="0"/>
              <a:t>Séries temporelles</a:t>
            </a:r>
          </a:p>
          <a:p>
            <a:pPr algn="ctr"/>
            <a:r>
              <a:rPr lang="fr-FR" sz="1400" dirty="0"/>
              <a:t>Mouvements animaux</a:t>
            </a:r>
          </a:p>
          <a:p>
            <a:pPr algn="ctr"/>
            <a:r>
              <a:rPr lang="fr-FR" sz="1400" dirty="0"/>
              <a:t>Analyse de signaux</a:t>
            </a:r>
          </a:p>
          <a:p>
            <a:pPr algn="ctr"/>
            <a:r>
              <a:rPr lang="fr-FR" sz="1400" dirty="0"/>
              <a:t>Epidémiologie</a:t>
            </a:r>
          </a:p>
          <a:p>
            <a:pPr algn="ctr"/>
            <a:r>
              <a:rPr lang="fr-FR" sz="1400" dirty="0"/>
              <a:t>…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30813" y="4266564"/>
            <a:ext cx="316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Formations spécialisées</a:t>
            </a:r>
          </a:p>
          <a:p>
            <a:pPr algn="ctr"/>
            <a:r>
              <a:rPr lang="fr-FR" b="1" i="1" dirty="0"/>
              <a:t>Applications disciplinaires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255178" y="1954020"/>
            <a:ext cx="3160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Formations généralistes</a:t>
            </a:r>
          </a:p>
          <a:p>
            <a:pPr algn="ctr"/>
            <a:r>
              <a:rPr lang="fr-FR" b="1" i="1" dirty="0"/>
              <a:t>Base commune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4415364" y="1584689"/>
            <a:ext cx="33972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Echantillonnage</a:t>
            </a:r>
          </a:p>
          <a:p>
            <a:pPr algn="ctr"/>
            <a:r>
              <a:rPr lang="fr-FR" sz="1400" dirty="0"/>
              <a:t>Modélisation statistique</a:t>
            </a:r>
          </a:p>
          <a:p>
            <a:pPr algn="ctr"/>
            <a:r>
              <a:rPr lang="fr-FR" sz="1400" dirty="0"/>
              <a:t>Méthodes d’inférence</a:t>
            </a:r>
          </a:p>
          <a:p>
            <a:pPr algn="ctr"/>
            <a:r>
              <a:rPr lang="fr-FR" sz="1400" dirty="0"/>
              <a:t>Ordinations</a:t>
            </a:r>
          </a:p>
          <a:p>
            <a:pPr algn="ctr"/>
            <a:r>
              <a:rPr lang="fr-FR" sz="1400" dirty="0"/>
              <a:t>Elaboration de solutions</a:t>
            </a:r>
          </a:p>
          <a:p>
            <a:pPr algn="ctr"/>
            <a:r>
              <a:rPr lang="fr-FR" sz="1400" dirty="0"/>
              <a:t>Communication des résultats</a:t>
            </a:r>
          </a:p>
        </p:txBody>
      </p:sp>
      <p:sp>
        <p:nvSpPr>
          <p:cNvPr id="13" name="Flèche courbée vers la droite 12"/>
          <p:cNvSpPr/>
          <p:nvPr/>
        </p:nvSpPr>
        <p:spPr>
          <a:xfrm>
            <a:off x="270933" y="2497667"/>
            <a:ext cx="759880" cy="2092062"/>
          </a:xfrm>
          <a:prstGeom prst="curvedRigh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55179" y="1338467"/>
            <a:ext cx="6320372" cy="1854200"/>
          </a:xfrm>
          <a:prstGeom prst="rect">
            <a:avLst/>
          </a:prstGeom>
          <a:noFill/>
          <a:ln w="5715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9700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347883" y="5679018"/>
            <a:ext cx="2057400" cy="365125"/>
          </a:xfrm>
        </p:spPr>
        <p:txBody>
          <a:bodyPr/>
          <a:lstStyle/>
          <a:p>
            <a:fld id="{6697765D-F622-4BC4-AC55-80A3CC4A834C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1" name="ZoneTexte 10"/>
          <p:cNvSpPr txBox="1"/>
          <p:nvPr/>
        </p:nvSpPr>
        <p:spPr>
          <a:xfrm>
            <a:off x="78310" y="497753"/>
            <a:ext cx="4747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Objectifs de cette semaine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78309" y="1364838"/>
            <a:ext cx="460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1 – L’état d’esprit « analyste »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Evoluer de l’</a:t>
            </a:r>
            <a:r>
              <a:rPr lang="fr-FR" sz="1400" b="1" u="sng" dirty="0"/>
              <a:t>utilisation</a:t>
            </a:r>
            <a:r>
              <a:rPr lang="fr-FR" sz="1400" b="1" dirty="0"/>
              <a:t> </a:t>
            </a:r>
            <a:r>
              <a:rPr lang="fr-FR" sz="1400" dirty="0"/>
              <a:t>d’outils statistiques préexistants pour des problèmes prédéfinis à l’</a:t>
            </a:r>
            <a:r>
              <a:rPr lang="fr-FR" sz="1400" b="1" u="sng" dirty="0"/>
              <a:t>adaptation</a:t>
            </a:r>
            <a:r>
              <a:rPr lang="fr-FR" sz="1400" dirty="0"/>
              <a:t> à des problèmes inconnus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3892" y="3032142"/>
            <a:ext cx="43751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2 – L’interface écologue - analyste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Comprendre la </a:t>
            </a:r>
            <a:r>
              <a:rPr lang="fr-FR" sz="1400" b="1" u="sng" dirty="0"/>
              <a:t>transcription</a:t>
            </a:r>
            <a:r>
              <a:rPr lang="fr-FR" sz="1400" b="1" dirty="0"/>
              <a:t> </a:t>
            </a:r>
            <a:r>
              <a:rPr lang="fr-FR" sz="1400" dirty="0"/>
              <a:t>statistique d’un problème écologique afin de déterminer les enjeux méthodologiques à résoudre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-59269" y="4874592"/>
            <a:ext cx="480801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3 – L’équilibre autonomie - collaboration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Savoir dépasser les limites de sa propre compétence afin d’</a:t>
            </a:r>
            <a:r>
              <a:rPr lang="fr-FR" sz="1400" b="1" u="sng" dirty="0"/>
              <a:t>interagir</a:t>
            </a:r>
            <a:r>
              <a:rPr lang="fr-FR" sz="1400" dirty="0"/>
              <a:t> efficacement avec les personnes-ressources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04" r="29288"/>
          <a:stretch/>
        </p:blipFill>
        <p:spPr>
          <a:xfrm>
            <a:off x="4684635" y="0"/>
            <a:ext cx="44593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472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171444" y="294553"/>
            <a:ext cx="37316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Les clés de la créativité en analyse de données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3456511" y="1203972"/>
            <a:ext cx="460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Des questions écologiques claires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L’analyse statistique est un </a:t>
            </a:r>
            <a:r>
              <a:rPr lang="fr-FR" sz="1400" b="1" u="sng" dirty="0"/>
              <a:t>moyen</a:t>
            </a:r>
            <a:r>
              <a:rPr lang="fr-FR" sz="1400" dirty="0"/>
              <a:t>. La </a:t>
            </a:r>
            <a:r>
              <a:rPr lang="fr-FR" sz="1400" b="1" u="sng" dirty="0"/>
              <a:t>finalité</a:t>
            </a:r>
            <a:r>
              <a:rPr lang="fr-FR" sz="1400" dirty="0"/>
              <a:t> est de comprendre un patron ou un processus écologique.</a:t>
            </a:r>
            <a:endParaRPr lang="fr-FR" sz="1400" b="1" u="sng" dirty="0"/>
          </a:p>
        </p:txBody>
      </p:sp>
      <p:sp>
        <p:nvSpPr>
          <p:cNvPr id="7" name="ZoneTexte 6"/>
          <p:cNvSpPr txBox="1"/>
          <p:nvPr/>
        </p:nvSpPr>
        <p:spPr>
          <a:xfrm>
            <a:off x="171444" y="2913137"/>
            <a:ext cx="46063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Se détacher du prêt-à-analyser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Chaque problème écologique est unique, donc chaque analyse est unique. Les recettes sont rarement une bonne solution.</a:t>
            </a:r>
            <a:endParaRPr lang="fr-FR" sz="1400" b="1" u="sng" dirty="0"/>
          </a:p>
        </p:txBody>
      </p:sp>
      <p:sp>
        <p:nvSpPr>
          <p:cNvPr id="8" name="ZoneTexte 7"/>
          <p:cNvSpPr txBox="1"/>
          <p:nvPr/>
        </p:nvSpPr>
        <p:spPr>
          <a:xfrm>
            <a:off x="3649126" y="4669946"/>
            <a:ext cx="48662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Connaître les règles de construction</a:t>
            </a:r>
          </a:p>
          <a:p>
            <a:pPr algn="ctr"/>
            <a:endParaRPr lang="fr-FR" sz="1400" dirty="0"/>
          </a:p>
          <a:p>
            <a:pPr algn="ctr"/>
            <a:r>
              <a:rPr lang="fr-FR" sz="1400" dirty="0"/>
              <a:t>Toute analyse statistique a pour but de </a:t>
            </a:r>
            <a:r>
              <a:rPr lang="fr-FR" sz="1400" b="1" u="sng" dirty="0"/>
              <a:t>partitionner la variabilité</a:t>
            </a:r>
            <a:r>
              <a:rPr lang="fr-FR" sz="1400" b="1" dirty="0"/>
              <a:t> </a:t>
            </a:r>
            <a:r>
              <a:rPr lang="fr-FR" sz="1400" dirty="0"/>
              <a:t>d’un ensemble de données. Ce n’est que la manière de le faire qui change, mais toutes les méthodes sont liées par les mêmes grands principes</a:t>
            </a:r>
            <a:endParaRPr lang="fr-FR" sz="1400" b="1" u="sng" dirty="0"/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7" y="4205288"/>
            <a:ext cx="1952625" cy="2333625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3127" y="2503488"/>
            <a:ext cx="1616928" cy="1701800"/>
          </a:xfrm>
          <a:prstGeom prst="rect">
            <a:avLst/>
          </a:prstGeom>
        </p:spPr>
      </p:pic>
      <p:pic>
        <p:nvPicPr>
          <p:cNvPr id="14" name="Imag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5087" y="1063484"/>
            <a:ext cx="1645394" cy="16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321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isocèle 3"/>
          <p:cNvSpPr/>
          <p:nvPr/>
        </p:nvSpPr>
        <p:spPr>
          <a:xfrm>
            <a:off x="546102" y="1908437"/>
            <a:ext cx="4322232" cy="374226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6830">
                <a:srgbClr val="DBE2EA"/>
              </a:gs>
              <a:gs pos="45000">
                <a:schemeClr val="tx2">
                  <a:lumMod val="40000"/>
                  <a:lumOff val="60000"/>
                </a:schemeClr>
              </a:gs>
              <a:gs pos="69000">
                <a:schemeClr val="tx2">
                  <a:lumMod val="60000"/>
                  <a:lumOff val="40000"/>
                </a:schemeClr>
              </a:gs>
              <a:gs pos="100000">
                <a:schemeClr val="tx2">
                  <a:lumMod val="50000"/>
                </a:schemeClr>
              </a:gs>
            </a:gsLst>
            <a:path path="shap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97367" y="58353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Précision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080685" y="1507138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Réalisme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284134" y="583536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Généralité</a:t>
            </a:r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655" y="479219"/>
            <a:ext cx="2094765" cy="2425170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8167" y="2904389"/>
            <a:ext cx="3915833" cy="1158767"/>
          </a:xfrm>
          <a:prstGeom prst="rect">
            <a:avLst/>
          </a:prstGeom>
        </p:spPr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xmlns="" id="{8DBDE986-12CB-4CB8-A1C0-1E0340D85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171444" y="294553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Identifiez clairement votre objectif</a:t>
            </a:r>
          </a:p>
        </p:txBody>
      </p:sp>
    </p:spTree>
    <p:extLst>
      <p:ext uri="{BB962C8B-B14F-4D97-AF65-F5344CB8AC3E}">
        <p14:creationId xmlns:p14="http://schemas.microsoft.com/office/powerpoint/2010/main" val="974689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8510" y="286086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Explorez vos données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9040" y="208285"/>
            <a:ext cx="3709286" cy="3388447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326218" y="2235265"/>
            <a:ext cx="24320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Origine / Protocole d’échantillonnage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501642" y="4138277"/>
            <a:ext cx="17018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Interprétation biologique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48200" y="4091621"/>
            <a:ext cx="161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Quantité / Qualité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733897" y="5892582"/>
            <a:ext cx="16166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Structure / composition</a:t>
            </a:r>
          </a:p>
        </p:txBody>
      </p:sp>
      <p:cxnSp>
        <p:nvCxnSpPr>
          <p:cNvPr id="12" name="Connecteur droit avec flèche 11"/>
          <p:cNvCxnSpPr>
            <a:endCxn id="7" idx="2"/>
          </p:cNvCxnSpPr>
          <p:nvPr/>
        </p:nvCxnSpPr>
        <p:spPr>
          <a:xfrm flipV="1">
            <a:off x="3542241" y="2881596"/>
            <a:ext cx="1" cy="121051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679822" y="4461443"/>
            <a:ext cx="1177927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10" idx="0"/>
          </p:cNvCxnSpPr>
          <p:nvPr/>
        </p:nvCxnSpPr>
        <p:spPr>
          <a:xfrm>
            <a:off x="3542241" y="4737952"/>
            <a:ext cx="1" cy="115463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flipH="1" flipV="1">
            <a:off x="2226734" y="4461443"/>
            <a:ext cx="1170509" cy="8467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65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>
          <a:xfrm>
            <a:off x="5655733" y="4309533"/>
            <a:ext cx="3405713" cy="235952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/>
          <p:cNvSpPr/>
          <p:nvPr/>
        </p:nvSpPr>
        <p:spPr>
          <a:xfrm>
            <a:off x="0" y="2167467"/>
            <a:ext cx="2509837" cy="1998134"/>
          </a:xfrm>
          <a:prstGeom prst="rect">
            <a:avLst/>
          </a:prstGeom>
          <a:noFill/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7765D-F622-4BC4-AC55-80A3CC4A834C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408510" y="286086"/>
            <a:ext cx="4696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Elaborez votre analyse en amont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0" y="3664385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observées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599266" y="3588182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Paramètres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2531533" y="4766709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Variables latentes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6270626" y="4766709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Résultats attendus</a:t>
            </a: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714" y="271702"/>
            <a:ext cx="4385732" cy="2205356"/>
          </a:xfrm>
          <a:prstGeom prst="rect">
            <a:avLst/>
          </a:prstGeom>
        </p:spPr>
      </p:pic>
      <p:cxnSp>
        <p:nvCxnSpPr>
          <p:cNvPr id="12" name="Connecteur droit avec flèche 11"/>
          <p:cNvCxnSpPr>
            <a:stCxn id="6" idx="3"/>
          </p:cNvCxnSpPr>
          <p:nvPr/>
        </p:nvCxnSpPr>
        <p:spPr>
          <a:xfrm>
            <a:off x="2432048" y="3849051"/>
            <a:ext cx="558800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3699933" y="3957514"/>
            <a:ext cx="0" cy="80919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>
            <a:endCxn id="9" idx="1"/>
          </p:cNvCxnSpPr>
          <p:nvPr/>
        </p:nvCxnSpPr>
        <p:spPr>
          <a:xfrm>
            <a:off x="4851400" y="4951375"/>
            <a:ext cx="1419226" cy="0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/>
          <p:cNvSpPr/>
          <p:nvPr/>
        </p:nvSpPr>
        <p:spPr>
          <a:xfrm>
            <a:off x="2599266" y="2980267"/>
            <a:ext cx="2432048" cy="3183466"/>
          </a:xfrm>
          <a:prstGeom prst="ellipse">
            <a:avLst/>
          </a:prstGeom>
          <a:noFill/>
          <a:ln w="57150"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577570" y="2595597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tx2">
                    <a:lumMod val="75000"/>
                  </a:schemeClr>
                </a:solidFill>
              </a:rPr>
              <a:t>Modèle</a:t>
            </a:r>
          </a:p>
        </p:txBody>
      </p:sp>
      <p:cxnSp>
        <p:nvCxnSpPr>
          <p:cNvPr id="20" name="Connecteur droit avec flèche 19"/>
          <p:cNvCxnSpPr/>
          <p:nvPr/>
        </p:nvCxnSpPr>
        <p:spPr>
          <a:xfrm>
            <a:off x="1998133" y="2599267"/>
            <a:ext cx="1080557" cy="731324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-1588" y="2292392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Hypothèses</a:t>
            </a:r>
          </a:p>
        </p:txBody>
      </p:sp>
      <p:sp>
        <p:nvSpPr>
          <p:cNvPr id="25" name="ZoneTexte 24"/>
          <p:cNvSpPr txBox="1"/>
          <p:nvPr/>
        </p:nvSpPr>
        <p:spPr>
          <a:xfrm>
            <a:off x="38894" y="1742136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chemeClr val="accent4">
                    <a:lumMod val="75000"/>
                  </a:schemeClr>
                </a:solidFill>
              </a:rPr>
              <a:t>Entrées</a:t>
            </a:r>
          </a:p>
        </p:txBody>
      </p:sp>
      <p:cxnSp>
        <p:nvCxnSpPr>
          <p:cNvPr id="26" name="Connecteur droit avec flèche 25"/>
          <p:cNvCxnSpPr/>
          <p:nvPr/>
        </p:nvCxnSpPr>
        <p:spPr>
          <a:xfrm flipH="1">
            <a:off x="6189133" y="5136041"/>
            <a:ext cx="1297517" cy="460426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/>
          <p:cNvCxnSpPr>
            <a:stCxn id="9" idx="2"/>
          </p:cNvCxnSpPr>
          <p:nvPr/>
        </p:nvCxnSpPr>
        <p:spPr>
          <a:xfrm>
            <a:off x="7486650" y="5136041"/>
            <a:ext cx="1297517" cy="533955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9" idx="2"/>
          </p:cNvCxnSpPr>
          <p:nvPr/>
        </p:nvCxnSpPr>
        <p:spPr>
          <a:xfrm>
            <a:off x="7486650" y="5136041"/>
            <a:ext cx="0" cy="759884"/>
          </a:xfrm>
          <a:prstGeom prst="straightConnector1">
            <a:avLst/>
          </a:prstGeom>
          <a:ln w="571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666" y="5669996"/>
            <a:ext cx="17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Inférences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6587069" y="6039328"/>
            <a:ext cx="17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Prédictions</a:t>
            </a:r>
          </a:p>
        </p:txBody>
      </p:sp>
      <p:sp>
        <p:nvSpPr>
          <p:cNvPr id="36" name="ZoneTexte 35"/>
          <p:cNvSpPr txBox="1"/>
          <p:nvPr/>
        </p:nvSpPr>
        <p:spPr>
          <a:xfrm>
            <a:off x="7737473" y="5669996"/>
            <a:ext cx="17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Erreurs</a:t>
            </a:r>
          </a:p>
        </p:txBody>
      </p:sp>
      <p:sp>
        <p:nvSpPr>
          <p:cNvPr id="38" name="ZoneTexte 37"/>
          <p:cNvSpPr txBox="1"/>
          <p:nvPr/>
        </p:nvSpPr>
        <p:spPr>
          <a:xfrm>
            <a:off x="6352119" y="3935351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i="1" dirty="0">
                <a:solidFill>
                  <a:srgbClr val="C00000"/>
                </a:solidFill>
              </a:rPr>
              <a:t>Sorties</a:t>
            </a:r>
          </a:p>
        </p:txBody>
      </p:sp>
      <p:sp>
        <p:nvSpPr>
          <p:cNvPr id="39" name="ZoneTexte 38"/>
          <p:cNvSpPr txBox="1"/>
          <p:nvPr/>
        </p:nvSpPr>
        <p:spPr>
          <a:xfrm>
            <a:off x="-1588" y="4192427"/>
            <a:ext cx="2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i="1" dirty="0"/>
              <a:t>Entrées</a:t>
            </a:r>
          </a:p>
        </p:txBody>
      </p:sp>
    </p:spTree>
    <p:extLst>
      <p:ext uri="{BB962C8B-B14F-4D97-AF65-F5344CB8AC3E}">
        <p14:creationId xmlns:p14="http://schemas.microsoft.com/office/powerpoint/2010/main" val="300466902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2900</TotalTime>
  <Words>760</Words>
  <Application>Microsoft Office PowerPoint</Application>
  <PresentationFormat>Affichage à l'écran (4:3)</PresentationFormat>
  <Paragraphs>231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Century Gothic</vt:lpstr>
      <vt:lpstr>Wingdings</vt:lpstr>
      <vt:lpstr>Thème Office</vt:lpstr>
      <vt:lpstr>Analyse statistique  de données pour les écologues niveau 3 – module de perfectionnement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Jean-Yves BARNAGAUD</dc:creator>
  <cp:lastModifiedBy>JYB</cp:lastModifiedBy>
  <cp:revision>265</cp:revision>
  <dcterms:created xsi:type="dcterms:W3CDTF">2018-03-12T11:02:05Z</dcterms:created>
  <dcterms:modified xsi:type="dcterms:W3CDTF">2023-03-18T19:17:55Z</dcterms:modified>
</cp:coreProperties>
</file>