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32" r:id="rId4"/>
    <p:sldId id="309" r:id="rId5"/>
    <p:sldId id="310" r:id="rId6"/>
    <p:sldId id="311" r:id="rId7"/>
    <p:sldId id="312" r:id="rId8"/>
    <p:sldId id="308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0" r:id="rId1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B928B-94CE-7488-F88F-755914EAC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C49E56-033B-7FDA-5E9B-6175FE7C2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6A591D-5D7B-311F-99CE-43957753A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455BAD-5A65-D55C-AC0C-0183FA2F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F490A4-3282-801B-6193-D59D11B4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8413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EA2C6-991D-C7A3-D119-01A5D4C7B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F67F2B-0ED8-A789-EA36-B08659E07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ED01E2-5766-09CF-FF36-965173A4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08EDF0-32CF-1BDD-84EA-20FAC2F6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CEC821-2A52-CEB6-D57E-2BD812E2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154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B76D323-A042-94E6-94BC-9F8A2CD654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02E51C-CB0B-BF84-C4BB-477342314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B373C-52EA-EC0F-DE03-EC79400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9CAAE-4E8A-A642-652C-540C849F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D79D71-2BF9-2DD8-C262-384DA123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326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8FC7D-B8C0-73A6-B845-B9619E5A9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04829-2862-2474-1981-31C56426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67BC4-719B-F65D-5B50-F1863399D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EE8AC4-032B-C9E3-057A-E7FD353E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56E84-337D-7CD6-0016-02E92D2D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327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E46B43-3730-9583-23A3-0449FDD1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DCF4C-316D-98BD-2CBA-B679F8E9E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B3E254-13D2-2C2D-3778-E7ABC0A5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31FD44-DE12-B641-8D97-22997300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770BA-517E-2196-230D-8455957AE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1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2C10F-7A6A-6C1D-7E61-A07232ED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ECA0CD-3B02-79F7-0FA0-9522C847F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D353AF-77A2-7E09-3570-968392CF0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A3E32A-EB71-883D-4327-322007A7B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06DDCA-67B9-0593-4ABA-3899B181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AD191-A16D-30EC-46C7-3602462D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447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15E404-EBA5-9E2B-D60E-3E39BC050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35B8ED-5D75-10B3-B1CE-C779025EC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6B69BA-6315-2444-41DC-FF5D8389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8A319C-D1BC-443A-509E-0291524B1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11D628-23E6-B8D4-5409-89C7A2734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4B91DCB-6819-BC86-BFEC-9C2CC1B11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6D3DEBC-6CA9-307E-6B4F-25B0CC1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BF38D0A-C7F7-66FF-1C39-89216115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75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5F2969-3CC4-9BEC-5C54-E0B70AA1F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0F22C9C-A9C0-DD06-F5C9-77234127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68365A-2224-CF1A-4169-913094F5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5AC0BB-6D46-2763-0815-DE8E4FE4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61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16FC7D-1510-A819-68C0-EB743C56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247D15D-E4F2-F916-8FC2-BDD80B56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D82182-2078-04E3-F0A7-6D9B18B6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8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22373-5438-AC0F-9579-487DB1D16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82218-68F6-770B-BF83-2A7DD9163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7347B6-4470-B551-BD32-8040C4FD06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09A172-5298-058C-760D-EF9484954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2482F0-BC52-A1CF-5C6C-51AA77C8D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F39AF-1FC9-6E0F-C0CD-D9220447B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012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77DE4-282E-8B39-F733-31D6DC9FC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3F74C3-5BEB-3C99-14C5-AAB68022E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E0D4EC-2DF7-8BFA-0447-6C69FC04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DF19767-FEA8-72E7-346D-73064D08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23D1A9-67C6-6F2E-AD2C-8B668D00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DC30FF-FFBB-FC9A-4A8D-59A8C37C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093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532CB6-B7AE-806D-F3A1-E65D2DA3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083FC5-48EA-9EB8-347F-854FB3A40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213773-E739-B0AB-D078-F2666D438E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000B1-3ED1-4A27-921D-9BF2919D7799}" type="datetimeFigureOut">
              <a:rPr lang="fr-FR" smtClean="0"/>
              <a:t>26/03/2024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0F3974-181E-E912-8011-203E71199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B039A8-9D16-7E4E-70DF-31162DC0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B7E278-5072-4043-936F-2D4A483F339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8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190" y="1144792"/>
            <a:ext cx="4313757" cy="2943079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110" y="1144792"/>
            <a:ext cx="3568411" cy="294307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690" y="4422538"/>
            <a:ext cx="2473831" cy="210217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6190" y="4422539"/>
            <a:ext cx="1207019" cy="144842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442" y="4422539"/>
            <a:ext cx="1173758" cy="1795159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7435" y="4422539"/>
            <a:ext cx="1057809" cy="127921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0" name="ZoneTexte 9"/>
          <p:cNvSpPr txBox="1"/>
          <p:nvPr/>
        </p:nvSpPr>
        <p:spPr>
          <a:xfrm>
            <a:off x="1848740" y="192628"/>
            <a:ext cx="8544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Cas pratiques : coder un modèle mixte</a:t>
            </a:r>
          </a:p>
          <a:p>
            <a:r>
              <a:rPr lang="fr-FR" sz="2800" dirty="0"/>
              <a:t>			coder un modèle « n-mixture »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C34B24-ABD8-4324-B4F2-6BA47009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704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678" y="247213"/>
            <a:ext cx="5142594" cy="32992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29002" y="330218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fr-FR" dirty="0">
                <a:solidFill>
                  <a:srgbClr val="C00000"/>
                </a:solidFill>
              </a:rPr>
              <a:t>2006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632" y="3478352"/>
            <a:ext cx="5166640" cy="32642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29001" y="3578450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>
                <a:solidFill>
                  <a:srgbClr val="C00000"/>
                </a:solidFill>
              </a:rPr>
              <a:t>μ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908319" y="2101123"/>
            <a:ext cx="3484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chaînes des effets aléatoires convergent mais manquent un peu de stabilité</a:t>
            </a:r>
          </a:p>
          <a:p>
            <a:endParaRPr lang="fr-FR" dirty="0"/>
          </a:p>
          <a:p>
            <a:r>
              <a:rPr lang="fr-FR" dirty="0"/>
              <a:t>Classique sur des modèles mixtes</a:t>
            </a:r>
          </a:p>
          <a:p>
            <a:endParaRPr lang="fr-FR" dirty="0"/>
          </a:p>
          <a:p>
            <a:r>
              <a:rPr lang="fr-FR" u="sng" dirty="0"/>
              <a:t>Options:</a:t>
            </a:r>
          </a:p>
          <a:p>
            <a:endParaRPr lang="fr-FR" dirty="0"/>
          </a:p>
          <a:p>
            <a:r>
              <a:rPr lang="fr-FR" dirty="0"/>
              <a:t> &gt; N itérations</a:t>
            </a:r>
          </a:p>
          <a:p>
            <a:endParaRPr lang="fr-FR" dirty="0"/>
          </a:p>
          <a:p>
            <a:r>
              <a:rPr lang="fr-FR" dirty="0"/>
              <a:t>Simplifier le modèle</a:t>
            </a:r>
          </a:p>
          <a:p>
            <a:r>
              <a:rPr lang="fr-FR" dirty="0"/>
              <a:t>(! Seulement 2 années)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8E809E7-96EC-4605-A779-8DEADD76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68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09" y="768634"/>
            <a:ext cx="2999083" cy="299908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Corrélations des paramètres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4199" y="4257097"/>
            <a:ext cx="8410575" cy="176212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164508" y="1542873"/>
            <a:ext cx="49736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Forte corrélation entre </a:t>
            </a:r>
            <a:r>
              <a:rPr lang="fr-FR" dirty="0" err="1"/>
              <a:t>pmean</a:t>
            </a:r>
            <a:r>
              <a:rPr lang="fr-FR" dirty="0"/>
              <a:t> et </a:t>
            </a:r>
            <a:r>
              <a:rPr lang="fr-FR" dirty="0" err="1"/>
              <a:t>fit.new</a:t>
            </a:r>
            <a:endParaRPr lang="fr-FR" dirty="0"/>
          </a:p>
          <a:p>
            <a:endParaRPr lang="fr-FR" dirty="0"/>
          </a:p>
          <a:p>
            <a:r>
              <a:rPr lang="fr-FR" dirty="0"/>
              <a:t>Les prédictions sont très influencées par la probabilité de détection</a:t>
            </a:r>
          </a:p>
          <a:p>
            <a:endParaRPr lang="fr-FR" dirty="0"/>
          </a:p>
          <a:p>
            <a:r>
              <a:rPr lang="fr-FR" dirty="0"/>
              <a:t>Pas très grave sur des quantités dérivées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621BD46-8A1B-4D47-AD73-5587D546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373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Mesure d’ajustement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72583" y="1006356"/>
            <a:ext cx="7665578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2400" dirty="0" err="1"/>
              <a:t>Posterior</a:t>
            </a:r>
            <a:r>
              <a:rPr lang="fr-FR" sz="2400" dirty="0"/>
              <a:t> </a:t>
            </a:r>
            <a:r>
              <a:rPr lang="fr-FR" sz="2400" dirty="0" err="1"/>
              <a:t>predictive</a:t>
            </a:r>
            <a:r>
              <a:rPr lang="fr-FR" sz="2400" dirty="0"/>
              <a:t> check </a:t>
            </a:r>
            <a:r>
              <a:rPr lang="fr-FR" dirty="0"/>
              <a:t>basé sur une mesure de Chi²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373909" y="5878502"/>
                <a:ext cx="3608295" cy="979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/>
                          </m:eqAr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+0,5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909" y="5878502"/>
                <a:ext cx="3608295" cy="9794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1659309" y="3261915"/>
                <a:ext cx="4052391" cy="9551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𝑓𝑖𝑡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𝑟𝑒𝑝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/>
                          </m:eqAr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𝑜𝑏𝑠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.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𝑟𝑒𝑝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×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𝑝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fr-FR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+0,5</m:t>
                                  </m:r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09" y="3261915"/>
                <a:ext cx="4052391" cy="9551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082" y="1614690"/>
            <a:ext cx="4191712" cy="4249585"/>
          </a:xfrm>
          <a:prstGeom prst="rect">
            <a:avLst/>
          </a:prstGeom>
        </p:spPr>
      </p:pic>
      <p:sp>
        <p:nvSpPr>
          <p:cNvPr id="15" name="ZoneTexte 14"/>
          <p:cNvSpPr txBox="1"/>
          <p:nvPr/>
        </p:nvSpPr>
        <p:spPr>
          <a:xfrm>
            <a:off x="6480562" y="1949469"/>
            <a:ext cx="242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p(</a:t>
            </a:r>
            <a:r>
              <a:rPr lang="fr-FR" sz="1200" dirty="0" err="1"/>
              <a:t>obs</a:t>
            </a:r>
            <a:r>
              <a:rPr lang="fr-FR" sz="1200" dirty="0"/>
              <a:t>&gt;</a:t>
            </a:r>
            <a:r>
              <a:rPr lang="fr-FR" sz="1200" dirty="0" err="1"/>
              <a:t>rep</a:t>
            </a:r>
            <a:r>
              <a:rPr lang="fr-FR" sz="1200" dirty="0"/>
              <a:t>) = 0,44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BFC262D-334D-4080-841E-84B902E0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03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442" y="804596"/>
            <a:ext cx="5410200" cy="54197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du modèle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5442" y="5815413"/>
            <a:ext cx="4969736" cy="1965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295472" y="5531970"/>
            <a:ext cx="4969736" cy="28344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/>
          <p:cNvGrpSpPr/>
          <p:nvPr/>
        </p:nvGrpSpPr>
        <p:grpSpPr>
          <a:xfrm>
            <a:off x="3276952" y="4704320"/>
            <a:ext cx="4998226" cy="1448653"/>
            <a:chOff x="1752952" y="4704319"/>
            <a:chExt cx="4998226" cy="1448653"/>
          </a:xfrm>
        </p:grpSpPr>
        <p:grpSp>
          <p:nvGrpSpPr>
            <p:cNvPr id="10" name="Groupe 9"/>
            <p:cNvGrpSpPr/>
            <p:nvPr/>
          </p:nvGrpSpPr>
          <p:grpSpPr>
            <a:xfrm>
              <a:off x="1752952" y="5059109"/>
              <a:ext cx="4998226" cy="1093863"/>
              <a:chOff x="1752952" y="5059109"/>
              <a:chExt cx="4998226" cy="109386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781442" y="5956419"/>
                <a:ext cx="4969736" cy="19655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1752952" y="5059109"/>
                <a:ext cx="4969736" cy="216493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1781442" y="4704319"/>
              <a:ext cx="4969736" cy="28344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76952" y="4940315"/>
            <a:ext cx="4969736" cy="1965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3309709" y="4485962"/>
            <a:ext cx="4969736" cy="19655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39AE83-8470-4BCC-9F51-EBDD5A5B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2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du modèle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57" y="1176176"/>
            <a:ext cx="3947409" cy="4229367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822534" y="1271081"/>
            <a:ext cx="64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sz="1200" dirty="0"/>
              <a:t>i </a:t>
            </a:r>
            <a:r>
              <a:rPr lang="fr-FR" dirty="0"/>
              <a:t> ~ Poisson (</a:t>
            </a:r>
            <a:r>
              <a:rPr lang="el-GR" dirty="0"/>
              <a:t>λ</a:t>
            </a:r>
            <a:r>
              <a:rPr lang="fr-FR" sz="1200" dirty="0"/>
              <a:t>i </a:t>
            </a:r>
            <a:r>
              <a:rPr lang="fr-FR" dirty="0"/>
              <a:t>)</a:t>
            </a:r>
          </a:p>
          <a:p>
            <a:r>
              <a:rPr lang="fr-FR" dirty="0"/>
              <a:t>log(</a:t>
            </a:r>
            <a:r>
              <a:rPr lang="el-GR" dirty="0"/>
              <a:t>λ</a:t>
            </a:r>
            <a:r>
              <a:rPr lang="fr-FR" sz="1200" dirty="0"/>
              <a:t>i</a:t>
            </a:r>
            <a:r>
              <a:rPr lang="fr-FR" dirty="0"/>
              <a:t>) = </a:t>
            </a:r>
            <a:r>
              <a:rPr lang="el-GR" dirty="0"/>
              <a:t>α</a:t>
            </a:r>
            <a:r>
              <a:rPr lang="fr-FR" sz="1200" dirty="0"/>
              <a:t>i</a:t>
            </a:r>
            <a:r>
              <a:rPr lang="fr-FR" dirty="0"/>
              <a:t> + </a:t>
            </a:r>
            <a:r>
              <a:rPr lang="el-GR" dirty="0"/>
              <a:t>β</a:t>
            </a:r>
            <a:r>
              <a:rPr lang="fr-FR" dirty="0"/>
              <a:t> x </a:t>
            </a:r>
            <a:r>
              <a:rPr lang="fr-FR" dirty="0" err="1"/>
              <a:t>PropNatFor</a:t>
            </a:r>
            <a:r>
              <a:rPr lang="fr-FR" sz="1200" dirty="0" err="1"/>
              <a:t>i</a:t>
            </a:r>
            <a:r>
              <a:rPr lang="fr-FR" dirty="0"/>
              <a:t> + </a:t>
            </a:r>
            <a:r>
              <a:rPr lang="el-GR" dirty="0"/>
              <a:t>δ</a:t>
            </a:r>
            <a:r>
              <a:rPr lang="fr-FR" dirty="0"/>
              <a:t> x </a:t>
            </a:r>
            <a:r>
              <a:rPr lang="fr-FR" dirty="0" err="1"/>
              <a:t>altitude</a:t>
            </a:r>
            <a:r>
              <a:rPr lang="fr-FR" sz="1200" dirty="0" err="1"/>
              <a:t>i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54E2FF-4964-4AAA-9721-232EDBC1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834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198" y="1555334"/>
            <a:ext cx="3737844" cy="400228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du modèle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6185732" y="3419047"/>
            <a:ext cx="440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obs</a:t>
            </a:r>
            <a:r>
              <a:rPr lang="fr-FR" sz="1200" dirty="0" err="1">
                <a:solidFill>
                  <a:srgbClr val="0000FF"/>
                </a:solidFill>
              </a:rPr>
              <a:t>i</a:t>
            </a:r>
            <a:r>
              <a:rPr lang="fr-FR" sz="1200" b="1" dirty="0" err="1">
                <a:solidFill>
                  <a:srgbClr val="0000FF"/>
                </a:solidFill>
              </a:rPr>
              <a:t>,j</a:t>
            </a:r>
            <a:r>
              <a:rPr lang="fr-FR" dirty="0">
                <a:solidFill>
                  <a:srgbClr val="0000FF"/>
                </a:solidFill>
              </a:rPr>
              <a:t> ~ </a:t>
            </a:r>
            <a:r>
              <a:rPr lang="fr-FR" dirty="0" err="1">
                <a:solidFill>
                  <a:srgbClr val="0000FF"/>
                </a:solidFill>
              </a:rPr>
              <a:t>Binom</a:t>
            </a:r>
            <a:r>
              <a:rPr lang="fr-FR" dirty="0">
                <a:solidFill>
                  <a:srgbClr val="0000FF"/>
                </a:solidFill>
              </a:rPr>
              <a:t>(N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, p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</a:rPr>
              <a:t>logit</a:t>
            </a:r>
            <a:r>
              <a:rPr lang="fr-FR" dirty="0">
                <a:solidFill>
                  <a:srgbClr val="0000FF"/>
                </a:solidFill>
              </a:rPr>
              <a:t>(p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) =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fr-FR" sz="1200" dirty="0" err="1">
                <a:solidFill>
                  <a:srgbClr val="0000FF"/>
                </a:solidFill>
              </a:rPr>
              <a:t>det,i</a:t>
            </a:r>
            <a:r>
              <a:rPr lang="fr-FR" dirty="0">
                <a:solidFill>
                  <a:srgbClr val="0000FF"/>
                </a:solidFill>
              </a:rPr>
              <a:t> +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fr-FR" sz="1200" dirty="0" err="1">
                <a:solidFill>
                  <a:srgbClr val="0000FF"/>
                </a:solidFill>
              </a:rPr>
              <a:t>det,année</a:t>
            </a:r>
            <a:r>
              <a:rPr lang="fr-FR" sz="1200" dirty="0">
                <a:solidFill>
                  <a:srgbClr val="0000FF"/>
                </a:solidFill>
              </a:rPr>
              <a:t>(i) </a:t>
            </a:r>
            <a:r>
              <a:rPr lang="fr-FR" dirty="0">
                <a:solidFill>
                  <a:srgbClr val="0000FF"/>
                </a:solidFill>
              </a:rPr>
              <a:t>x </a:t>
            </a:r>
            <a:r>
              <a:rPr lang="fr-FR" dirty="0" err="1">
                <a:solidFill>
                  <a:srgbClr val="0000FF"/>
                </a:solidFill>
              </a:rPr>
              <a:t>date</a:t>
            </a:r>
            <a:r>
              <a:rPr lang="fr-FR" sz="1200" dirty="0" err="1">
                <a:solidFill>
                  <a:srgbClr val="0000FF"/>
                </a:solidFill>
              </a:rPr>
              <a:t>i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FEF663D-E91D-4A9A-B0F9-5F7684AF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294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10" y="1256232"/>
            <a:ext cx="3919887" cy="4257808"/>
          </a:xfrm>
          <a:prstGeom prst="rect">
            <a:avLst/>
          </a:prstGeom>
        </p:spPr>
      </p:pic>
      <p:grpSp>
        <p:nvGrpSpPr>
          <p:cNvPr id="5" name="Groupe 4"/>
          <p:cNvGrpSpPr/>
          <p:nvPr/>
        </p:nvGrpSpPr>
        <p:grpSpPr>
          <a:xfrm>
            <a:off x="6771119" y="2576333"/>
            <a:ext cx="4195983" cy="1084874"/>
            <a:chOff x="2350094" y="2979495"/>
            <a:chExt cx="4195983" cy="1241610"/>
          </a:xfrm>
        </p:grpSpPr>
        <p:sp>
          <p:nvSpPr>
            <p:cNvPr id="6" name="ZoneTexte 5"/>
            <p:cNvSpPr txBox="1"/>
            <p:nvPr/>
          </p:nvSpPr>
          <p:spPr>
            <a:xfrm>
              <a:off x="2350094" y="2979495"/>
              <a:ext cx="2828658" cy="42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α</a:t>
              </a:r>
              <a:r>
                <a:rPr lang="fr-FR" sz="1200" dirty="0">
                  <a:solidFill>
                    <a:srgbClr val="C00000"/>
                  </a:solidFill>
                </a:rPr>
                <a:t>i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62742" y="3392650"/>
              <a:ext cx="3083335" cy="42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’)</a:t>
              </a:r>
              <a:endParaRPr lang="fr-FR" sz="120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178752" y="3798414"/>
              <a:ext cx="184731" cy="422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9" name="ZoneTexte 8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Interprétation du modèle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3F4D16-D5BE-4F83-8823-EFAA6348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809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51335" y="2297395"/>
            <a:ext cx="2768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2005: 350 points</a:t>
            </a:r>
          </a:p>
          <a:p>
            <a:r>
              <a:rPr lang="fr-FR" dirty="0"/>
              <a:t>2006: 293 points </a:t>
            </a:r>
          </a:p>
          <a:p>
            <a:r>
              <a:rPr lang="fr-FR" dirty="0"/>
              <a:t>Total = 643 points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052416" y="375306"/>
            <a:ext cx="5598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L’abondance du Pinson des arbres diffère-t-elle entre forêts </a:t>
            </a:r>
            <a:r>
              <a:rPr lang="fr-FR" u="sng" dirty="0"/>
              <a:t>natives</a:t>
            </a:r>
            <a:r>
              <a:rPr lang="fr-FR" dirty="0"/>
              <a:t> et </a:t>
            </a:r>
            <a:r>
              <a:rPr lang="fr-FR" u="sng" dirty="0"/>
              <a:t>plantées</a:t>
            </a:r>
            <a:r>
              <a:rPr lang="fr-FR" dirty="0"/>
              <a:t>?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1335" y="351945"/>
            <a:ext cx="2704343" cy="19454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7" name="Ellipse 6"/>
          <p:cNvSpPr/>
          <p:nvPr/>
        </p:nvSpPr>
        <p:spPr>
          <a:xfrm>
            <a:off x="1712007" y="2861419"/>
            <a:ext cx="2751746" cy="259079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0210" y="3784749"/>
            <a:ext cx="415340" cy="851241"/>
          </a:xfrm>
          <a:prstGeom prst="rect">
            <a:avLst/>
          </a:prstGeom>
        </p:spPr>
      </p:pic>
      <p:cxnSp>
        <p:nvCxnSpPr>
          <p:cNvPr id="10" name="Connecteur droit avec flèche 9"/>
          <p:cNvCxnSpPr>
            <a:endCxn id="7" idx="6"/>
          </p:cNvCxnSpPr>
          <p:nvPr/>
        </p:nvCxnSpPr>
        <p:spPr>
          <a:xfrm>
            <a:off x="3173339" y="4156818"/>
            <a:ext cx="1290415" cy="1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481404" y="4156817"/>
            <a:ext cx="1566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 m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596" y="5671574"/>
            <a:ext cx="456692" cy="62135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581289" y="5520584"/>
            <a:ext cx="154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 – 5 min</a:t>
            </a:r>
          </a:p>
          <a:p>
            <a:r>
              <a:rPr lang="fr-FR" dirty="0"/>
              <a:t>5 – 10 min</a:t>
            </a:r>
          </a:p>
          <a:p>
            <a:r>
              <a:rPr lang="fr-FR" dirty="0"/>
              <a:t>10 – 15 min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5631957" y="3992995"/>
            <a:ext cx="45049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400" dirty="0"/>
              <a:t>Effet confondant </a:t>
            </a:r>
            <a:r>
              <a:rPr lang="fr-FR" dirty="0"/>
              <a:t>de l’altitude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2400" dirty="0"/>
              <a:t>Facteur structurant</a:t>
            </a:r>
            <a:r>
              <a:rPr lang="fr-FR" dirty="0"/>
              <a:t>: année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sz="2400" dirty="0"/>
              <a:t>Détectabilité</a:t>
            </a:r>
            <a:r>
              <a:rPr lang="fr-FR" dirty="0"/>
              <a:t> imparfaite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5A8B753-7C05-42E6-8401-43DB4DAF7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11BE7E5-A030-2B4A-AC0A-55FDE4C3AC1F}"/>
              </a:ext>
            </a:extLst>
          </p:cNvPr>
          <p:cNvSpPr txBox="1"/>
          <p:nvPr/>
        </p:nvSpPr>
        <p:spPr>
          <a:xfrm>
            <a:off x="2110188" y="1135131"/>
            <a:ext cx="4707131" cy="16004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400" i="1" dirty="0"/>
              <a:t>On veut modéliser l’abondance du Pinson </a:t>
            </a:r>
          </a:p>
          <a:p>
            <a:r>
              <a:rPr lang="fr-FR" sz="1400" i="1" dirty="0"/>
              <a:t>en fonction du type de forêt et de l’altitude</a:t>
            </a:r>
          </a:p>
          <a:p>
            <a:endParaRPr lang="fr-FR" sz="1400" i="1" dirty="0"/>
          </a:p>
          <a:p>
            <a:r>
              <a:rPr lang="fr-FR" sz="1400" i="1" dirty="0"/>
              <a:t>Il y a une structure par an (2 années)</a:t>
            </a:r>
          </a:p>
          <a:p>
            <a:endParaRPr lang="fr-FR" sz="1400" i="1" dirty="0"/>
          </a:p>
          <a:p>
            <a:r>
              <a:rPr lang="fr-FR" sz="1400" i="1" dirty="0"/>
              <a:t>On ne connaît pas la vraie abondance, </a:t>
            </a:r>
          </a:p>
          <a:p>
            <a:r>
              <a:rPr lang="fr-FR" sz="1400" i="1" dirty="0"/>
              <a:t>mais on dispose de 3 </a:t>
            </a:r>
            <a:r>
              <a:rPr lang="fr-FR" sz="1400" i="1" dirty="0" err="1"/>
              <a:t>réplicats</a:t>
            </a:r>
            <a:r>
              <a:rPr lang="fr-FR" sz="1400" i="1" dirty="0"/>
              <a:t> par point d’écoute</a:t>
            </a:r>
          </a:p>
        </p:txBody>
      </p:sp>
    </p:spTree>
    <p:extLst>
      <p:ext uri="{BB962C8B-B14F-4D97-AF65-F5344CB8AC3E}">
        <p14:creationId xmlns:p14="http://schemas.microsoft.com/office/powerpoint/2010/main" val="3007188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BC3D5C-7CAD-9098-60B7-6B638907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D44ACB6-884C-8A90-FB23-559A52F31893}"/>
              </a:ext>
            </a:extLst>
          </p:cNvPr>
          <p:cNvSpPr txBox="1"/>
          <p:nvPr/>
        </p:nvSpPr>
        <p:spPr>
          <a:xfrm>
            <a:off x="1848740" y="192627"/>
            <a:ext cx="854419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Le cas pratique étape par étape</a:t>
            </a:r>
          </a:p>
          <a:p>
            <a:endParaRPr lang="fr-F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Commencer par ajuster le modèle d’abondance sans se préoccuper de la question de la détectabilité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Ensuite, on va incorporer la détectabilité et ajuster le modèle complet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dirty="0"/>
              <a:t>A chaque étape : </a:t>
            </a:r>
            <a:endParaRPr lang="fr-FR" sz="2800" i="1" dirty="0"/>
          </a:p>
          <a:p>
            <a:pPr marL="1371600" lvl="2" indent="-457200">
              <a:buFontTx/>
              <a:buChar char="-"/>
            </a:pPr>
            <a:r>
              <a:rPr lang="fr-FR" sz="2800" i="1" dirty="0"/>
              <a:t>Le modèle converge-t-il? </a:t>
            </a:r>
          </a:p>
          <a:p>
            <a:pPr marL="1371600" lvl="2" indent="-457200">
              <a:buFontTx/>
              <a:buChar char="-"/>
            </a:pPr>
            <a:r>
              <a:rPr lang="fr-FR" sz="2800" i="1" dirty="0"/>
              <a:t>Le modèle s’ajuste-t-il? </a:t>
            </a:r>
          </a:p>
          <a:p>
            <a:pPr marL="1371600" lvl="2" indent="-457200">
              <a:buFontTx/>
              <a:buChar char="-"/>
            </a:pPr>
            <a:r>
              <a:rPr lang="fr-FR" sz="2800" i="1" dirty="0"/>
              <a:t>Les paramètres sont-ils crédibles?</a:t>
            </a:r>
          </a:p>
        </p:txBody>
      </p:sp>
    </p:spTree>
    <p:extLst>
      <p:ext uri="{BB962C8B-B14F-4D97-AF65-F5344CB8AC3E}">
        <p14:creationId xmlns:p14="http://schemas.microsoft.com/office/powerpoint/2010/main" val="199994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8921" y="222191"/>
            <a:ext cx="442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B8A8252-A598-4A96-87BC-5E32DCC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8921" y="222191"/>
            <a:ext cx="442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60520" y="922948"/>
            <a:ext cx="58325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On veut modéliser l’abondance du Pinson </a:t>
            </a:r>
          </a:p>
          <a:p>
            <a:r>
              <a:rPr lang="fr-FR" dirty="0"/>
              <a:t>en fonction du type de forêt et de l’altitude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3094288" y="1773704"/>
            <a:ext cx="64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sz="1200" dirty="0"/>
              <a:t>i </a:t>
            </a:r>
            <a:r>
              <a:rPr lang="fr-FR" dirty="0"/>
              <a:t> ~ Poisson (</a:t>
            </a:r>
            <a:r>
              <a:rPr lang="el-GR" dirty="0"/>
              <a:t>λ</a:t>
            </a:r>
            <a:r>
              <a:rPr lang="fr-FR" sz="1200" dirty="0"/>
              <a:t>i </a:t>
            </a:r>
            <a:r>
              <a:rPr lang="fr-FR" dirty="0"/>
              <a:t>)</a:t>
            </a:r>
          </a:p>
          <a:p>
            <a:r>
              <a:rPr lang="fr-FR" dirty="0"/>
              <a:t>log(</a:t>
            </a:r>
            <a:r>
              <a:rPr lang="el-GR" dirty="0"/>
              <a:t>λ</a:t>
            </a:r>
            <a:r>
              <a:rPr lang="fr-FR" sz="1200" dirty="0"/>
              <a:t>i</a:t>
            </a:r>
            <a:r>
              <a:rPr lang="fr-FR" dirty="0"/>
              <a:t>) = </a:t>
            </a:r>
            <a:r>
              <a:rPr lang="el-GR" dirty="0"/>
              <a:t>α</a:t>
            </a:r>
            <a:r>
              <a:rPr lang="fr-FR" sz="1200" dirty="0"/>
              <a:t>i</a:t>
            </a:r>
            <a:r>
              <a:rPr lang="fr-FR" dirty="0"/>
              <a:t> + </a:t>
            </a:r>
            <a:r>
              <a:rPr lang="el-GR" dirty="0"/>
              <a:t>β</a:t>
            </a:r>
            <a:r>
              <a:rPr lang="fr-FR" dirty="0"/>
              <a:t> x </a:t>
            </a:r>
            <a:r>
              <a:rPr lang="fr-FR" dirty="0" err="1"/>
              <a:t>PropNatFor</a:t>
            </a:r>
            <a:r>
              <a:rPr lang="fr-FR" sz="1200" dirty="0" err="1"/>
              <a:t>i</a:t>
            </a:r>
            <a:r>
              <a:rPr lang="fr-FR" dirty="0"/>
              <a:t> + </a:t>
            </a:r>
            <a:r>
              <a:rPr lang="el-GR" dirty="0"/>
              <a:t>δ</a:t>
            </a:r>
            <a:r>
              <a:rPr lang="fr-FR" dirty="0"/>
              <a:t> x </a:t>
            </a:r>
            <a:r>
              <a:rPr lang="fr-FR" dirty="0" err="1"/>
              <a:t>altitude</a:t>
            </a:r>
            <a:r>
              <a:rPr lang="fr-FR" sz="1200" dirty="0" err="1"/>
              <a:t>i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077054" y="2751459"/>
            <a:ext cx="448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/>
              <a:t>PropNatFor</a:t>
            </a:r>
            <a:r>
              <a:rPr lang="fr-FR" sz="1200" dirty="0" err="1"/>
              <a:t>i</a:t>
            </a:r>
            <a:endParaRPr lang="fr-FR" sz="1200" dirty="0"/>
          </a:p>
          <a:p>
            <a:r>
              <a:rPr lang="fr-FR" dirty="0"/>
              <a:t>Proportion de forêt native sur un point</a:t>
            </a:r>
            <a:endParaRPr lang="fr-FR" sz="2800" dirty="0"/>
          </a:p>
        </p:txBody>
      </p:sp>
      <p:sp>
        <p:nvSpPr>
          <p:cNvPr id="10" name="Rectangle 9"/>
          <p:cNvSpPr/>
          <p:nvPr/>
        </p:nvSpPr>
        <p:spPr>
          <a:xfrm>
            <a:off x="1660241" y="4302523"/>
            <a:ext cx="25491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A </a:t>
            </a:r>
            <a:r>
              <a:rPr lang="fr-FR" u="sng" dirty="0" err="1"/>
              <a:t>prioris</a:t>
            </a:r>
            <a:r>
              <a:rPr lang="fr-FR" dirty="0"/>
              <a:t> non informatifs</a:t>
            </a:r>
            <a:endParaRPr lang="fr-FR" u="sng" dirty="0"/>
          </a:p>
          <a:p>
            <a:r>
              <a:rPr lang="el-GR" dirty="0"/>
              <a:t>β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  <a:p>
            <a:r>
              <a:rPr lang="el-GR" dirty="0"/>
              <a:t>δ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30125-B8CF-470F-BDC6-52CCA84D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8921" y="222191"/>
            <a:ext cx="442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60520" y="922947"/>
            <a:ext cx="583250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Il y a une structure par an (2 années)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019373" y="2413963"/>
            <a:ext cx="4195983" cy="1084874"/>
            <a:chOff x="2350094" y="2979495"/>
            <a:chExt cx="4195983" cy="1241610"/>
          </a:xfrm>
        </p:grpSpPr>
        <p:sp>
          <p:nvSpPr>
            <p:cNvPr id="6" name="ZoneTexte 5"/>
            <p:cNvSpPr txBox="1"/>
            <p:nvPr/>
          </p:nvSpPr>
          <p:spPr>
            <a:xfrm>
              <a:off x="2350094" y="2979495"/>
              <a:ext cx="2828658" cy="42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α</a:t>
              </a:r>
              <a:r>
                <a:rPr lang="fr-FR" sz="1200" dirty="0">
                  <a:solidFill>
                    <a:srgbClr val="C00000"/>
                  </a:solidFill>
                </a:rPr>
                <a:t>i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2742" y="3392650"/>
              <a:ext cx="3083335" cy="42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’)</a:t>
              </a:r>
              <a:endParaRPr lang="fr-FR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78752" y="3798414"/>
              <a:ext cx="184731" cy="422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094288" y="1773704"/>
            <a:ext cx="64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sz="1200" dirty="0"/>
              <a:t>i </a:t>
            </a:r>
            <a:r>
              <a:rPr lang="fr-FR" dirty="0"/>
              <a:t> ~ Poisson (</a:t>
            </a:r>
            <a:r>
              <a:rPr lang="el-GR" dirty="0"/>
              <a:t>λ</a:t>
            </a:r>
            <a:r>
              <a:rPr lang="fr-FR" sz="1200" dirty="0"/>
              <a:t>i </a:t>
            </a:r>
            <a:r>
              <a:rPr lang="fr-FR" dirty="0"/>
              <a:t>)</a:t>
            </a:r>
          </a:p>
          <a:p>
            <a:r>
              <a:rPr lang="fr-FR" dirty="0"/>
              <a:t>log(</a:t>
            </a:r>
            <a:r>
              <a:rPr lang="el-GR" dirty="0"/>
              <a:t>λ</a:t>
            </a:r>
            <a:r>
              <a:rPr lang="fr-FR" sz="1200" dirty="0"/>
              <a:t>i</a:t>
            </a:r>
            <a:r>
              <a:rPr lang="fr-FR" dirty="0"/>
              <a:t>) = </a:t>
            </a:r>
            <a:r>
              <a:rPr lang="el-GR" dirty="0"/>
              <a:t>α</a:t>
            </a:r>
            <a:r>
              <a:rPr lang="fr-FR" sz="1200" dirty="0"/>
              <a:t>i</a:t>
            </a:r>
            <a:r>
              <a:rPr lang="fr-FR" dirty="0"/>
              <a:t> + </a:t>
            </a:r>
            <a:r>
              <a:rPr lang="el-GR" dirty="0"/>
              <a:t>β</a:t>
            </a:r>
            <a:r>
              <a:rPr lang="fr-FR" dirty="0"/>
              <a:t> x </a:t>
            </a:r>
            <a:r>
              <a:rPr lang="fr-FR" dirty="0" err="1"/>
              <a:t>PropNatFor</a:t>
            </a:r>
            <a:r>
              <a:rPr lang="fr-FR" sz="1200" dirty="0" err="1"/>
              <a:t>i</a:t>
            </a:r>
            <a:r>
              <a:rPr lang="fr-FR" dirty="0"/>
              <a:t> + </a:t>
            </a:r>
            <a:r>
              <a:rPr lang="el-GR" dirty="0"/>
              <a:t>δ</a:t>
            </a:r>
            <a:r>
              <a:rPr lang="fr-FR" dirty="0"/>
              <a:t> x </a:t>
            </a:r>
            <a:r>
              <a:rPr lang="fr-FR" dirty="0" err="1"/>
              <a:t>altitude</a:t>
            </a:r>
            <a:r>
              <a:rPr lang="fr-FR" sz="1200" dirty="0" err="1"/>
              <a:t>i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1660241" y="4302523"/>
            <a:ext cx="2549159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A </a:t>
            </a:r>
            <a:r>
              <a:rPr lang="fr-FR" u="sng" dirty="0" err="1"/>
              <a:t>prioris</a:t>
            </a:r>
            <a:r>
              <a:rPr lang="fr-FR" dirty="0"/>
              <a:t> non informatifs</a:t>
            </a:r>
            <a:endParaRPr lang="fr-FR" u="sng" dirty="0"/>
          </a:p>
          <a:p>
            <a:r>
              <a:rPr lang="el-GR" dirty="0"/>
              <a:t>β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  <a:p>
            <a:r>
              <a:rPr lang="el-GR" dirty="0"/>
              <a:t>δ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  <a:p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fr-FR" dirty="0">
                <a:solidFill>
                  <a:srgbClr val="C00000"/>
                </a:solidFill>
              </a:rPr>
              <a:t> ~ </a:t>
            </a:r>
            <a:r>
              <a:rPr lang="fr-FR" dirty="0" err="1">
                <a:solidFill>
                  <a:srgbClr val="C00000"/>
                </a:solidFill>
              </a:rPr>
              <a:t>Norm</a:t>
            </a:r>
            <a:r>
              <a:rPr lang="fr-FR" dirty="0">
                <a:solidFill>
                  <a:srgbClr val="C00000"/>
                </a:solidFill>
              </a:rPr>
              <a:t>(0,1000)</a:t>
            </a:r>
          </a:p>
          <a:p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fr-FR" dirty="0">
                <a:solidFill>
                  <a:srgbClr val="C00000"/>
                </a:solidFill>
              </a:rPr>
              <a:t> ~ U(0,100)</a:t>
            </a:r>
          </a:p>
          <a:p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fr-FR" dirty="0">
                <a:solidFill>
                  <a:srgbClr val="C00000"/>
                </a:solidFill>
              </a:rPr>
              <a:t>' ~ U(0,100)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2982A9D-758D-4F20-B739-4041F880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6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788921" y="222191"/>
            <a:ext cx="4426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 modèle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160520" y="922948"/>
            <a:ext cx="5832505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On ne connaît pas la vraie abondance, </a:t>
            </a:r>
          </a:p>
          <a:p>
            <a:r>
              <a:rPr lang="fr-FR" dirty="0"/>
              <a:t>mais on dispose de 3 </a:t>
            </a:r>
            <a:r>
              <a:rPr lang="fr-FR" dirty="0" err="1"/>
              <a:t>réplicats</a:t>
            </a:r>
            <a:r>
              <a:rPr lang="fr-FR" dirty="0"/>
              <a:t> par point d’écoute</a:t>
            </a:r>
          </a:p>
        </p:txBody>
      </p:sp>
      <p:sp>
        <p:nvSpPr>
          <p:cNvPr id="7" name="Rectangle 6"/>
          <p:cNvSpPr/>
          <p:nvPr/>
        </p:nvSpPr>
        <p:spPr>
          <a:xfrm>
            <a:off x="1660240" y="4302523"/>
            <a:ext cx="2585964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u="sng" dirty="0"/>
              <a:t>A </a:t>
            </a:r>
            <a:r>
              <a:rPr lang="fr-FR" u="sng" dirty="0" err="1"/>
              <a:t>prioris</a:t>
            </a:r>
            <a:r>
              <a:rPr lang="fr-FR" dirty="0"/>
              <a:t> non informatifs</a:t>
            </a:r>
            <a:endParaRPr lang="fr-FR" u="sng" dirty="0"/>
          </a:p>
          <a:p>
            <a:r>
              <a:rPr lang="el-GR" dirty="0"/>
              <a:t>β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  <a:p>
            <a:r>
              <a:rPr lang="el-GR" dirty="0"/>
              <a:t>δ</a:t>
            </a:r>
            <a:r>
              <a:rPr lang="fr-FR" dirty="0"/>
              <a:t> ~ </a:t>
            </a:r>
            <a:r>
              <a:rPr lang="fr-FR" dirty="0" err="1"/>
              <a:t>Norm</a:t>
            </a:r>
            <a:r>
              <a:rPr lang="fr-FR" dirty="0"/>
              <a:t>(0,1000)</a:t>
            </a:r>
          </a:p>
          <a:p>
            <a:r>
              <a:rPr lang="el-GR" dirty="0">
                <a:solidFill>
                  <a:srgbClr val="C00000"/>
                </a:solidFill>
              </a:rPr>
              <a:t>μ</a:t>
            </a:r>
            <a:r>
              <a:rPr lang="fr-FR" dirty="0">
                <a:solidFill>
                  <a:srgbClr val="C00000"/>
                </a:solidFill>
              </a:rPr>
              <a:t> ~ </a:t>
            </a:r>
            <a:r>
              <a:rPr lang="fr-FR" dirty="0" err="1">
                <a:solidFill>
                  <a:srgbClr val="C00000"/>
                </a:solidFill>
              </a:rPr>
              <a:t>Norm</a:t>
            </a:r>
            <a:r>
              <a:rPr lang="fr-FR" dirty="0">
                <a:solidFill>
                  <a:srgbClr val="C00000"/>
                </a:solidFill>
              </a:rPr>
              <a:t>(0,1000)</a:t>
            </a:r>
          </a:p>
          <a:p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fr-FR" dirty="0">
                <a:solidFill>
                  <a:srgbClr val="C00000"/>
                </a:solidFill>
              </a:rPr>
              <a:t> ~ U(0,100)</a:t>
            </a:r>
          </a:p>
          <a:p>
            <a:r>
              <a:rPr lang="el-GR" dirty="0">
                <a:solidFill>
                  <a:srgbClr val="C00000"/>
                </a:solidFill>
              </a:rPr>
              <a:t>σ</a:t>
            </a:r>
            <a:r>
              <a:rPr lang="fr-FR" dirty="0">
                <a:solidFill>
                  <a:srgbClr val="C00000"/>
                </a:solidFill>
              </a:rPr>
              <a:t>' ~ U(0,100)</a:t>
            </a:r>
          </a:p>
          <a:p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fr-FR" sz="1200" dirty="0" err="1">
                <a:solidFill>
                  <a:srgbClr val="0000FF"/>
                </a:solidFill>
              </a:rPr>
              <a:t>det</a:t>
            </a:r>
            <a:r>
              <a:rPr lang="fr-FR" dirty="0">
                <a:solidFill>
                  <a:srgbClr val="0000FF"/>
                </a:solidFill>
              </a:rPr>
              <a:t> ~ </a:t>
            </a:r>
            <a:r>
              <a:rPr lang="fr-FR" dirty="0" err="1">
                <a:solidFill>
                  <a:srgbClr val="0000FF"/>
                </a:solidFill>
              </a:rPr>
              <a:t>Norm</a:t>
            </a:r>
            <a:r>
              <a:rPr lang="fr-FR" dirty="0">
                <a:solidFill>
                  <a:srgbClr val="0000FF"/>
                </a:solidFill>
              </a:rPr>
              <a:t>(0,1000)</a:t>
            </a:r>
          </a:p>
          <a:p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fr-FR" sz="1200" dirty="0" err="1">
                <a:solidFill>
                  <a:srgbClr val="0000FF"/>
                </a:solidFill>
              </a:rPr>
              <a:t>det,année</a:t>
            </a:r>
            <a:r>
              <a:rPr lang="fr-FR" dirty="0">
                <a:solidFill>
                  <a:srgbClr val="0000FF"/>
                </a:solidFill>
              </a:rPr>
              <a:t> ~ </a:t>
            </a:r>
            <a:r>
              <a:rPr lang="fr-FR" dirty="0" err="1">
                <a:solidFill>
                  <a:srgbClr val="0000FF"/>
                </a:solidFill>
              </a:rPr>
              <a:t>Norm</a:t>
            </a:r>
            <a:r>
              <a:rPr lang="fr-FR" dirty="0">
                <a:solidFill>
                  <a:srgbClr val="0000FF"/>
                </a:solidFill>
              </a:rPr>
              <a:t>(0,1000)</a:t>
            </a:r>
          </a:p>
        </p:txBody>
      </p:sp>
      <p:grpSp>
        <p:nvGrpSpPr>
          <p:cNvPr id="10" name="Groupe 9"/>
          <p:cNvGrpSpPr/>
          <p:nvPr/>
        </p:nvGrpSpPr>
        <p:grpSpPr>
          <a:xfrm>
            <a:off x="4019373" y="2413963"/>
            <a:ext cx="4195983" cy="1084874"/>
            <a:chOff x="2350094" y="2979495"/>
            <a:chExt cx="4195983" cy="1241610"/>
          </a:xfrm>
        </p:grpSpPr>
        <p:sp>
          <p:nvSpPr>
            <p:cNvPr id="6" name="ZoneTexte 5"/>
            <p:cNvSpPr txBox="1"/>
            <p:nvPr/>
          </p:nvSpPr>
          <p:spPr>
            <a:xfrm>
              <a:off x="2350094" y="2979495"/>
              <a:ext cx="2828658" cy="422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α</a:t>
              </a:r>
              <a:r>
                <a:rPr lang="fr-FR" sz="1200" dirty="0">
                  <a:solidFill>
                    <a:srgbClr val="C00000"/>
                  </a:solidFill>
                </a:rPr>
                <a:t>i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62742" y="3392650"/>
              <a:ext cx="3083335" cy="4226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sz="1200" dirty="0">
                  <a:solidFill>
                    <a:srgbClr val="C00000"/>
                  </a:solidFill>
                </a:rPr>
                <a:t>année(i) </a:t>
              </a:r>
              <a:r>
                <a:rPr lang="fr-FR" dirty="0">
                  <a:solidFill>
                    <a:srgbClr val="C00000"/>
                  </a:solidFill>
                </a:rPr>
                <a:t>~ </a:t>
              </a:r>
              <a:r>
                <a:rPr lang="fr-FR" dirty="0" err="1">
                  <a:solidFill>
                    <a:srgbClr val="C00000"/>
                  </a:solidFill>
                </a:rPr>
                <a:t>Norm</a:t>
              </a:r>
              <a:r>
                <a:rPr lang="fr-FR" dirty="0">
                  <a:solidFill>
                    <a:srgbClr val="C00000"/>
                  </a:solidFill>
                </a:rPr>
                <a:t>(</a:t>
              </a:r>
              <a:r>
                <a:rPr lang="el-GR" dirty="0">
                  <a:solidFill>
                    <a:srgbClr val="C00000"/>
                  </a:solidFill>
                </a:rPr>
                <a:t>μ</a:t>
              </a:r>
              <a:r>
                <a:rPr lang="fr-FR" dirty="0">
                  <a:solidFill>
                    <a:srgbClr val="C00000"/>
                  </a:solidFill>
                </a:rPr>
                <a:t> , </a:t>
              </a:r>
              <a:r>
                <a:rPr lang="el-GR" dirty="0">
                  <a:solidFill>
                    <a:srgbClr val="C00000"/>
                  </a:solidFill>
                </a:rPr>
                <a:t>σ</a:t>
              </a:r>
              <a:r>
                <a:rPr lang="fr-FR" dirty="0">
                  <a:solidFill>
                    <a:srgbClr val="C00000"/>
                  </a:solidFill>
                </a:rPr>
                <a:t>’)</a:t>
              </a:r>
              <a:endParaRPr lang="fr-FR" sz="120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78752" y="3798414"/>
              <a:ext cx="184731" cy="42269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fr-FR" dirty="0">
                <a:solidFill>
                  <a:srgbClr val="C00000"/>
                </a:solidFill>
              </a:endParaRP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094288" y="1773704"/>
            <a:ext cx="645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</a:t>
            </a:r>
            <a:r>
              <a:rPr lang="fr-FR" sz="1200" dirty="0"/>
              <a:t>i </a:t>
            </a:r>
            <a:r>
              <a:rPr lang="fr-FR" dirty="0"/>
              <a:t> ~ Poisson (</a:t>
            </a:r>
            <a:r>
              <a:rPr lang="el-GR" dirty="0"/>
              <a:t>λ</a:t>
            </a:r>
            <a:r>
              <a:rPr lang="fr-FR" sz="1200" dirty="0"/>
              <a:t>i </a:t>
            </a:r>
            <a:r>
              <a:rPr lang="fr-FR" dirty="0"/>
              <a:t>)</a:t>
            </a:r>
          </a:p>
          <a:p>
            <a:r>
              <a:rPr lang="fr-FR" dirty="0"/>
              <a:t>log(</a:t>
            </a:r>
            <a:r>
              <a:rPr lang="el-GR" dirty="0"/>
              <a:t>λ</a:t>
            </a:r>
            <a:r>
              <a:rPr lang="fr-FR" sz="1200" dirty="0"/>
              <a:t>i</a:t>
            </a:r>
            <a:r>
              <a:rPr lang="fr-FR" dirty="0"/>
              <a:t>) = </a:t>
            </a:r>
            <a:r>
              <a:rPr lang="el-GR" dirty="0"/>
              <a:t>α</a:t>
            </a:r>
            <a:r>
              <a:rPr lang="fr-FR" sz="1200" dirty="0"/>
              <a:t>i</a:t>
            </a:r>
            <a:r>
              <a:rPr lang="fr-FR" dirty="0"/>
              <a:t> + </a:t>
            </a:r>
            <a:r>
              <a:rPr lang="el-GR" dirty="0"/>
              <a:t>β</a:t>
            </a:r>
            <a:r>
              <a:rPr lang="fr-FR" dirty="0"/>
              <a:t> x </a:t>
            </a:r>
            <a:r>
              <a:rPr lang="fr-FR" dirty="0" err="1"/>
              <a:t>PropNatFor</a:t>
            </a:r>
            <a:r>
              <a:rPr lang="fr-FR" sz="1200" dirty="0" err="1"/>
              <a:t>i</a:t>
            </a:r>
            <a:r>
              <a:rPr lang="fr-FR" dirty="0"/>
              <a:t> + </a:t>
            </a:r>
            <a:r>
              <a:rPr lang="el-GR" dirty="0"/>
              <a:t>δ</a:t>
            </a:r>
            <a:r>
              <a:rPr lang="fr-FR" dirty="0"/>
              <a:t> x </a:t>
            </a:r>
            <a:r>
              <a:rPr lang="fr-FR" dirty="0" err="1"/>
              <a:t>altitude</a:t>
            </a:r>
            <a:r>
              <a:rPr lang="fr-FR" sz="1200" dirty="0" err="1"/>
              <a:t>i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4647489" y="3290860"/>
            <a:ext cx="4401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0000FF"/>
                </a:solidFill>
              </a:rPr>
              <a:t>obs</a:t>
            </a:r>
            <a:r>
              <a:rPr lang="fr-FR" sz="1200" dirty="0" err="1">
                <a:solidFill>
                  <a:srgbClr val="0000FF"/>
                </a:solidFill>
              </a:rPr>
              <a:t>i</a:t>
            </a:r>
            <a:r>
              <a:rPr lang="fr-FR" sz="1200" b="1" dirty="0" err="1">
                <a:solidFill>
                  <a:srgbClr val="0000FF"/>
                </a:solidFill>
              </a:rPr>
              <a:t>,j</a:t>
            </a:r>
            <a:r>
              <a:rPr lang="fr-FR" dirty="0">
                <a:solidFill>
                  <a:srgbClr val="0000FF"/>
                </a:solidFill>
              </a:rPr>
              <a:t> ~ </a:t>
            </a:r>
            <a:r>
              <a:rPr lang="fr-FR" dirty="0" err="1">
                <a:solidFill>
                  <a:srgbClr val="0000FF"/>
                </a:solidFill>
              </a:rPr>
              <a:t>Binom</a:t>
            </a:r>
            <a:r>
              <a:rPr lang="fr-FR" dirty="0">
                <a:solidFill>
                  <a:srgbClr val="0000FF"/>
                </a:solidFill>
              </a:rPr>
              <a:t>(N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, p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)</a:t>
            </a:r>
          </a:p>
          <a:p>
            <a:r>
              <a:rPr lang="fr-FR" dirty="0" err="1">
                <a:solidFill>
                  <a:srgbClr val="0000FF"/>
                </a:solidFill>
              </a:rPr>
              <a:t>logit</a:t>
            </a:r>
            <a:r>
              <a:rPr lang="fr-FR" dirty="0">
                <a:solidFill>
                  <a:srgbClr val="0000FF"/>
                </a:solidFill>
              </a:rPr>
              <a:t>(p</a:t>
            </a:r>
            <a:r>
              <a:rPr lang="fr-FR" sz="1200" dirty="0">
                <a:solidFill>
                  <a:srgbClr val="0000FF"/>
                </a:solidFill>
              </a:rPr>
              <a:t>i</a:t>
            </a:r>
            <a:r>
              <a:rPr lang="fr-FR" dirty="0">
                <a:solidFill>
                  <a:srgbClr val="0000FF"/>
                </a:solidFill>
              </a:rPr>
              <a:t>) = </a:t>
            </a:r>
            <a:r>
              <a:rPr lang="el-GR" dirty="0">
                <a:solidFill>
                  <a:srgbClr val="0000FF"/>
                </a:solidFill>
              </a:rPr>
              <a:t>α</a:t>
            </a:r>
            <a:r>
              <a:rPr lang="fr-FR" sz="1200" dirty="0" err="1">
                <a:solidFill>
                  <a:srgbClr val="0000FF"/>
                </a:solidFill>
              </a:rPr>
              <a:t>det,i</a:t>
            </a:r>
            <a:r>
              <a:rPr lang="fr-FR" dirty="0">
                <a:solidFill>
                  <a:srgbClr val="0000FF"/>
                </a:solidFill>
              </a:rPr>
              <a:t> + </a:t>
            </a:r>
            <a:r>
              <a:rPr lang="el-GR" dirty="0">
                <a:solidFill>
                  <a:srgbClr val="0000FF"/>
                </a:solidFill>
              </a:rPr>
              <a:t>β</a:t>
            </a:r>
            <a:r>
              <a:rPr lang="fr-FR" sz="1200" dirty="0" err="1">
                <a:solidFill>
                  <a:srgbClr val="0000FF"/>
                </a:solidFill>
              </a:rPr>
              <a:t>det,année</a:t>
            </a:r>
            <a:r>
              <a:rPr lang="fr-FR" sz="1200" dirty="0">
                <a:solidFill>
                  <a:srgbClr val="0000FF"/>
                </a:solidFill>
              </a:rPr>
              <a:t>(i) </a:t>
            </a:r>
            <a:r>
              <a:rPr lang="fr-FR" dirty="0">
                <a:solidFill>
                  <a:srgbClr val="0000FF"/>
                </a:solidFill>
              </a:rPr>
              <a:t>x </a:t>
            </a:r>
            <a:r>
              <a:rPr lang="fr-FR" dirty="0" err="1">
                <a:solidFill>
                  <a:srgbClr val="0000FF"/>
                </a:solidFill>
              </a:rPr>
              <a:t>date</a:t>
            </a:r>
            <a:r>
              <a:rPr lang="fr-FR" sz="1200" dirty="0" err="1">
                <a:solidFill>
                  <a:srgbClr val="0000FF"/>
                </a:solidFill>
              </a:rPr>
              <a:t>i</a:t>
            </a:r>
            <a:endParaRPr lang="fr-FR" dirty="0">
              <a:solidFill>
                <a:srgbClr val="0000FF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6076772" y="4333431"/>
            <a:ext cx="4883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On ajoute des quantités dérivées:</a:t>
            </a:r>
          </a:p>
          <a:p>
            <a:endParaRPr lang="fr-FR" dirty="0"/>
          </a:p>
          <a:p>
            <a:r>
              <a:rPr lang="fr-FR" dirty="0"/>
              <a:t>Probabilité de détection moyenne</a:t>
            </a:r>
          </a:p>
          <a:p>
            <a:r>
              <a:rPr lang="fr-FR" dirty="0"/>
              <a:t>Données répliquées (test d’ajustement)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CF3B31-402B-4039-8C4F-5496B134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13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309" y="1749573"/>
            <a:ext cx="6667500" cy="224790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680310" y="4144711"/>
            <a:ext cx="6500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Ce message d’erreur suggère qu’il faut initialiser les chaînes manuellement pour au moins 1 paramètre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01384" y="2375732"/>
            <a:ext cx="1222049" cy="62384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987637" y="5052688"/>
            <a:ext cx="59798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N=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apply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(obs,1,max) 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inis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list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(N=N)</a:t>
            </a:r>
          </a:p>
          <a:p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jnz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jags.model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(file="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new_zealand_mjags.R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",</a:t>
            </a:r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data=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nzdata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inits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inis,n.chains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=3,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n.adapt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=1000)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8813562" y="6160684"/>
            <a:ext cx="158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 minutes…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C6BCBC5-89F7-4E45-A1CF-63F087328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7068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30" y="1251070"/>
            <a:ext cx="3736491" cy="398750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96" y="1251069"/>
            <a:ext cx="3794333" cy="4040061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34199" y="213645"/>
            <a:ext cx="471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Convergences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643358" y="5588950"/>
            <a:ext cx="5870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Pensez aussi à aller regarder les chaînes!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598F0B3-6C04-47E8-9B42-4F5F9F60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349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755</Words>
  <Application>Microsoft Office PowerPoint</Application>
  <PresentationFormat>Grand écran</PresentationFormat>
  <Paragraphs>134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2</cp:revision>
  <dcterms:created xsi:type="dcterms:W3CDTF">2024-03-26T07:17:02Z</dcterms:created>
  <dcterms:modified xsi:type="dcterms:W3CDTF">2024-03-26T16:27:29Z</dcterms:modified>
</cp:coreProperties>
</file>