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324" r:id="rId2"/>
    <p:sldId id="325" r:id="rId3"/>
    <p:sldId id="269" r:id="rId4"/>
    <p:sldId id="274" r:id="rId5"/>
    <p:sldId id="272" r:id="rId6"/>
    <p:sldId id="261" r:id="rId7"/>
    <p:sldId id="327" r:id="rId8"/>
    <p:sldId id="326" r:id="rId9"/>
    <p:sldId id="328" r:id="rId10"/>
    <p:sldId id="329" r:id="rId11"/>
    <p:sldId id="330" r:id="rId12"/>
    <p:sldId id="265" r:id="rId13"/>
    <p:sldId id="266" r:id="rId14"/>
    <p:sldId id="331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2" r:id="rId30"/>
    <p:sldId id="291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21" r:id="rId44"/>
    <p:sldId id="276" r:id="rId45"/>
    <p:sldId id="322" r:id="rId4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D7D5"/>
    <a:srgbClr val="E8EAE2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EF05C-4C82-4749-BE1E-71411ACBC6AE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43AC4-46C3-4EB1-B84B-2703E8FAF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82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B905-7933-4A61-96BB-B4DB8C6F141C}" type="datetime1">
              <a:rPr lang="fr-FR" smtClean="0"/>
              <a:t>26/03/2024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79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A1E6-89C7-4BB4-B27D-89BDA0161999}" type="datetime1">
              <a:rPr lang="fr-FR" smtClean="0"/>
              <a:t>26/03/2024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7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0B9A-6E24-4A38-91E5-B306B4C22B54}" type="datetime1">
              <a:rPr lang="fr-FR" smtClean="0"/>
              <a:t>26/03/2024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49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597CFE6-086F-4466-B917-61FE807FD400}" type="datetime1">
              <a:rPr lang="fr-FR" smtClean="0"/>
              <a:t>26/03/2024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6697765D-F622-4BC4-AC55-80A3CC4A834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76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5430-8AF8-4873-AE45-E3DF7E010459}" type="datetime1">
              <a:rPr lang="fr-FR" smtClean="0"/>
              <a:t>26/03/2024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14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5DBE-BEC2-4A77-8E9E-9B652885393B}" type="datetime1">
              <a:rPr lang="fr-FR" smtClean="0"/>
              <a:t>26/03/2024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83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7AE6-5E81-4158-8ED5-C0018C810B41}" type="datetime1">
              <a:rPr lang="fr-FR" smtClean="0"/>
              <a:t>26/03/2024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77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ECE3-A10A-43FD-915F-AFC239D005CC}" type="datetime1">
              <a:rPr lang="fr-FR" smtClean="0"/>
              <a:t>26/03/2024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91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6269-7736-4C18-829D-3E1E4B12473A}" type="datetime1">
              <a:rPr lang="fr-FR" smtClean="0"/>
              <a:t>26/03/2024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08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D2B5-16C3-424F-A9D0-5F545E4549BE}" type="datetime1">
              <a:rPr lang="fr-FR" smtClean="0"/>
              <a:t>26/03/2024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68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5DAD-40D5-461B-896D-6FFA56F2A2D3}" type="datetime1">
              <a:rPr lang="fr-FR" smtClean="0"/>
              <a:t>26/03/2024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21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3F4DC-8D94-4F6C-A93D-7650930DBE07}" type="datetime1">
              <a:rPr lang="fr-FR" smtClean="0"/>
              <a:t>26/03/2024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26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36"/>
          <a:stretch/>
        </p:blipFill>
        <p:spPr>
          <a:xfrm>
            <a:off x="1" y="0"/>
            <a:ext cx="9194275" cy="304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273890" y="3540952"/>
            <a:ext cx="8387510" cy="1790700"/>
          </a:xfrm>
        </p:spPr>
        <p:txBody>
          <a:bodyPr>
            <a:normAutofit fontScale="90000"/>
          </a:bodyPr>
          <a:lstStyle/>
          <a:p>
            <a:pPr algn="l"/>
            <a:r>
              <a:rPr lang="fr-FR" sz="3600" dirty="0"/>
              <a:t>Analyse</a:t>
            </a:r>
            <a:br>
              <a:rPr lang="fr-FR" sz="3600" dirty="0"/>
            </a:br>
            <a:r>
              <a:rPr lang="fr-FR" sz="3600" dirty="0"/>
              <a:t>statistique </a:t>
            </a:r>
            <a:br>
              <a:rPr lang="fr-FR" sz="3600" dirty="0"/>
            </a:br>
            <a:r>
              <a:rPr lang="fr-FR" sz="3600" dirty="0"/>
              <a:t>de données pour les écologues</a:t>
            </a:r>
            <a:br>
              <a:rPr lang="fr-FR" sz="3600" dirty="0"/>
            </a:br>
            <a:r>
              <a:rPr lang="fr-FR" sz="3600" dirty="0"/>
              <a:t>niveau 3 – module de perfectionnement</a:t>
            </a: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273890" y="5755279"/>
            <a:ext cx="6007923" cy="931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Version </a:t>
            </a:r>
            <a:r>
              <a:rPr lang="fr-FR" sz="1600"/>
              <a:t>mars 2023</a:t>
            </a:r>
            <a:endParaRPr lang="fr-FR" sz="1600" dirty="0"/>
          </a:p>
          <a:p>
            <a:pPr marL="0" indent="0">
              <a:buNone/>
            </a:pPr>
            <a:r>
              <a:rPr lang="fr-FR" sz="1400" dirty="0"/>
              <a:t>Jean-Yves </a:t>
            </a:r>
            <a:r>
              <a:rPr lang="fr-FR" sz="1400" dirty="0" err="1"/>
              <a:t>Barnagaud</a:t>
            </a:r>
            <a:r>
              <a:rPr lang="fr-FR" sz="1400" dirty="0"/>
              <a:t> – EPHE : </a:t>
            </a:r>
          </a:p>
          <a:p>
            <a:pPr marL="0" indent="0">
              <a:buNone/>
            </a:pPr>
            <a:r>
              <a:rPr lang="fr-FR" sz="1400" dirty="0"/>
              <a:t>jean-yves.barnagaud@ephe.psl.eu</a:t>
            </a:r>
            <a:endParaRPr lang="fr-FR" sz="16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972" y="6077029"/>
            <a:ext cx="3188295" cy="543259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8D0BE4C-5578-497A-A56B-296FB946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410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0E862B-BBC2-9A6A-B8DA-57D2B233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6961B5-6CE8-E3B9-1CF2-BE4960278319}"/>
              </a:ext>
            </a:extLst>
          </p:cNvPr>
          <p:cNvSpPr txBox="1"/>
          <p:nvPr/>
        </p:nvSpPr>
        <p:spPr>
          <a:xfrm>
            <a:off x="627846" y="219960"/>
            <a:ext cx="7633598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Quelle est la probabilité d’observer un ours sachant qu’il y en a dans la région</a:t>
            </a:r>
          </a:p>
          <a:p>
            <a:endParaRPr lang="fr-FR" dirty="0"/>
          </a:p>
          <a:p>
            <a:r>
              <a:rPr lang="fr-FR" dirty="0"/>
              <a:t>P(</a:t>
            </a:r>
            <a:r>
              <a:rPr lang="fr-FR" dirty="0" err="1"/>
              <a:t>observer|présence</a:t>
            </a:r>
            <a:r>
              <a:rPr lang="fr-FR" dirty="0"/>
              <a:t>) : je sais qu’il y a des ours et j’en vois un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1CF1E3A-F48C-7148-25C2-0C5F0582845D}"/>
                  </a:ext>
                </a:extLst>
              </p:cNvPr>
              <p:cNvSpPr txBox="1"/>
              <p:nvPr/>
            </p:nvSpPr>
            <p:spPr>
              <a:xfrm>
                <a:off x="1866770" y="3614204"/>
                <a:ext cx="5410457" cy="782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obs</m:t>
                          </m:r>
                          <m:r>
                            <m:rPr>
                              <m:sty m:val="p"/>
                            </m:rPr>
                            <a:rPr lang="fr-FR" sz="2400" b="0" i="0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pres</m:t>
                          </m:r>
                          <m:r>
                            <m:rPr>
                              <m:sty m:val="p"/>
                            </m:rPr>
                            <a:rPr lang="fr-FR" sz="2400" b="0" i="0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pres</m:t>
                              </m:r>
                              <m:r>
                                <m:rPr>
                                  <m:sty m:val="p"/>
                                </m:rPr>
                                <a:rPr lang="fr-FR" sz="2400" b="0" i="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obs</m:t>
                              </m:r>
                              <m:r>
                                <m:rPr>
                                  <m:sty m:val="p"/>
                                </m:rPr>
                                <a:rPr lang="fr-FR" sz="2400" b="0" i="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obsi</m:t>
                          </m:r>
                          <m: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presi</m:t>
                          </m:r>
                          <m: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sz="24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1CF1E3A-F48C-7148-25C2-0C5F05828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770" y="3614204"/>
                <a:ext cx="5410457" cy="7822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AC7964C6-1557-1528-6024-A441C9AAFB1A}"/>
                  </a:ext>
                </a:extLst>
              </p:cNvPr>
              <p:cNvSpPr txBox="1"/>
              <p:nvPr/>
            </p:nvSpPr>
            <p:spPr>
              <a:xfrm>
                <a:off x="2614612" y="2204019"/>
                <a:ext cx="737940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logit</m:t>
                    </m:r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240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obs</m:t>
                    </m:r>
                    <m:r>
                      <m:rPr>
                        <m:sty m:val="p"/>
                      </m:rPr>
                      <a:rPr lang="fr-FR" sz="2400" baseline="-2500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))</a:t>
                </a:r>
                <a:r>
                  <a:rPr lang="fr-FR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-4 + 0.7 x épaisseur </a:t>
                </a:r>
                <a:r>
                  <a:rPr lang="fr-FR" sz="24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banquise</a:t>
                </a:r>
                <a:r>
                  <a:rPr lang="fr-FR" sz="2400" baseline="-25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endParaRPr lang="fr-FR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AC7964C6-1557-1528-6024-A441C9AAF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612" y="2204019"/>
                <a:ext cx="7379407" cy="369332"/>
              </a:xfrm>
              <a:prstGeom prst="rect">
                <a:avLst/>
              </a:prstGeom>
              <a:blipFill>
                <a:blip r:embed="rId3"/>
                <a:stretch>
                  <a:fillRect l="-1983" t="-26667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E3B0A03-1A37-233C-C243-F623C740CCB1}"/>
                  </a:ext>
                </a:extLst>
              </p:cNvPr>
              <p:cNvSpPr txBox="1"/>
              <p:nvPr/>
            </p:nvSpPr>
            <p:spPr>
              <a:xfrm>
                <a:off x="6727116" y="5073486"/>
                <a:ext cx="204541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fr-F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pres</m:t>
                          </m:r>
                          <m:r>
                            <m:rPr>
                              <m:sty m:val="p"/>
                            </m:rPr>
                            <a:rPr lang="fr-FR" sz="2400" b="0" i="0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E3B0A03-1A37-233C-C243-F623C740C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116" y="5073486"/>
                <a:ext cx="2045410" cy="461665"/>
              </a:xfrm>
              <a:prstGeom prst="rect">
                <a:avLst/>
              </a:prstGeom>
              <a:blipFill>
                <a:blip r:embed="rId4"/>
                <a:stretch>
                  <a:fillRect l="-896" b="-131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C285368-4FA2-92A6-C969-47602E1001F9}"/>
                  </a:ext>
                </a:extLst>
              </p:cNvPr>
              <p:cNvSpPr txBox="1"/>
              <p:nvPr/>
            </p:nvSpPr>
            <p:spPr>
              <a:xfrm>
                <a:off x="199221" y="1726803"/>
                <a:ext cx="496333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pres</m:t>
                        </m:r>
                        <m:r>
                          <m:rPr>
                            <m:sty m:val="p"/>
                          </m:rPr>
                          <a:rPr lang="fr-FR" sz="2400" b="0" i="0" baseline="-2500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obs</m:t>
                        </m:r>
                        <m:r>
                          <m:rPr>
                            <m:sty m:val="p"/>
                          </m:rPr>
                          <a:rPr lang="fr-FR" sz="2400" b="0" i="0" baseline="-2500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fr-FR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1, 0, 0, 1, 0, 1, 0, 0</a:t>
                </a:r>
                <a:endParaRPr lang="fr-FR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C285368-4FA2-92A6-C969-47602E100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21" y="1726803"/>
                <a:ext cx="4963330" cy="369332"/>
              </a:xfrm>
              <a:prstGeom prst="rect">
                <a:avLst/>
              </a:prstGeom>
              <a:blipFill>
                <a:blip r:embed="rId5"/>
                <a:stretch>
                  <a:fillRect l="-2211" t="-24590" b="-491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7C34E36-2159-4200-D897-5B6DB3DE6D6E}"/>
              </a:ext>
            </a:extLst>
          </p:cNvPr>
          <p:cNvCxnSpPr>
            <a:cxnSpLocks/>
          </p:cNvCxnSpPr>
          <p:nvPr/>
        </p:nvCxnSpPr>
        <p:spPr>
          <a:xfrm>
            <a:off x="923925" y="2219325"/>
            <a:ext cx="3381375" cy="129540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F80E4F3-4072-D535-6EB7-2A37E6F6903A}"/>
              </a:ext>
            </a:extLst>
          </p:cNvPr>
          <p:cNvCxnSpPr>
            <a:cxnSpLocks/>
          </p:cNvCxnSpPr>
          <p:nvPr/>
        </p:nvCxnSpPr>
        <p:spPr>
          <a:xfrm flipH="1" flipV="1">
            <a:off x="5324475" y="4464814"/>
            <a:ext cx="2162175" cy="60867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F99A5C6-2C39-CD50-8D75-E81AE80EB9D0}"/>
              </a:ext>
            </a:extLst>
          </p:cNvPr>
          <p:cNvCxnSpPr>
            <a:cxnSpLocks/>
          </p:cNvCxnSpPr>
          <p:nvPr/>
        </p:nvCxnSpPr>
        <p:spPr>
          <a:xfrm flipH="1">
            <a:off x="6457950" y="2652834"/>
            <a:ext cx="1383305" cy="94114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902C8437-B47F-9459-1ABA-B0ED61F59B56}"/>
              </a:ext>
            </a:extLst>
          </p:cNvPr>
          <p:cNvSpPr txBox="1"/>
          <p:nvPr/>
        </p:nvSpPr>
        <p:spPr>
          <a:xfrm>
            <a:off x="371474" y="5164429"/>
            <a:ext cx="4667252" cy="101566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/>
              <a:t>La formule de Bayes me permet de prédire quelles sont mes chances d’observer un ours s’il y en a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222496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0E862B-BBC2-9A6A-B8DA-57D2B233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6961B5-6CE8-E3B9-1CF2-BE4960278319}"/>
              </a:ext>
            </a:extLst>
          </p:cNvPr>
          <p:cNvSpPr txBox="1"/>
          <p:nvPr/>
        </p:nvSpPr>
        <p:spPr>
          <a:xfrm>
            <a:off x="627846" y="219960"/>
            <a:ext cx="7633598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Quelle est la probabilité d’observer un ours sachant qu’il y en a dans la région</a:t>
            </a:r>
          </a:p>
          <a:p>
            <a:endParaRPr lang="fr-FR" dirty="0"/>
          </a:p>
          <a:p>
            <a:r>
              <a:rPr lang="fr-FR" dirty="0"/>
              <a:t>P(</a:t>
            </a:r>
            <a:r>
              <a:rPr lang="fr-FR" dirty="0" err="1"/>
              <a:t>observer|présence</a:t>
            </a:r>
            <a:r>
              <a:rPr lang="fr-FR" dirty="0"/>
              <a:t>) : je sais qu’il y a des ours et j’en vois un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AC7964C6-1557-1528-6024-A441C9AAFB1A}"/>
                  </a:ext>
                </a:extLst>
              </p:cNvPr>
              <p:cNvSpPr txBox="1"/>
              <p:nvPr/>
            </p:nvSpPr>
            <p:spPr>
              <a:xfrm>
                <a:off x="1462087" y="1956369"/>
                <a:ext cx="737940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logit</m:t>
                    </m:r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240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obs</m:t>
                    </m:r>
                    <m:r>
                      <m:rPr>
                        <m:sty m:val="p"/>
                      </m:rPr>
                      <a:rPr lang="fr-FR" sz="2400" baseline="-2500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))</a:t>
                </a:r>
                <a:r>
                  <a:rPr lang="fr-FR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-4 + 0.7 x épaisseur </a:t>
                </a:r>
                <a:r>
                  <a:rPr lang="fr-FR" sz="24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banquise</a:t>
                </a:r>
                <a:r>
                  <a:rPr lang="fr-FR" sz="2400" baseline="-25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endParaRPr lang="fr-FR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AC7964C6-1557-1528-6024-A441C9AAF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087" y="1956369"/>
                <a:ext cx="7379407" cy="369332"/>
              </a:xfrm>
              <a:prstGeom prst="rect">
                <a:avLst/>
              </a:prstGeom>
              <a:blipFill>
                <a:blip r:embed="rId2"/>
                <a:stretch>
                  <a:fillRect l="-1983" t="-26230" b="-475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oneTexte 1">
            <a:extLst>
              <a:ext uri="{FF2B5EF4-FFF2-40B4-BE49-F238E27FC236}">
                <a16:creationId xmlns:a16="http://schemas.microsoft.com/office/drawing/2014/main" id="{3F127329-BA4D-4C80-C542-4424FA551E67}"/>
              </a:ext>
            </a:extLst>
          </p:cNvPr>
          <p:cNvSpPr txBox="1"/>
          <p:nvPr/>
        </p:nvSpPr>
        <p:spPr>
          <a:xfrm>
            <a:off x="627846" y="2564647"/>
            <a:ext cx="7633598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A quel point c’est vrai?</a:t>
            </a:r>
          </a:p>
          <a:p>
            <a:pPr algn="ctr"/>
            <a:r>
              <a:rPr lang="fr-FR" sz="2400" dirty="0"/>
              <a:t>= Quelle est la vraisemblance de ce modèle?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73D4EC6D-64F1-F90A-DAD1-022035A420EF}"/>
                  </a:ext>
                </a:extLst>
              </p:cNvPr>
              <p:cNvSpPr txBox="1"/>
              <p:nvPr/>
            </p:nvSpPr>
            <p:spPr>
              <a:xfrm>
                <a:off x="637371" y="4300356"/>
                <a:ext cx="420132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logit</m:t>
                    </m:r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240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obs</m:t>
                    </m:r>
                    <m:r>
                      <m:rPr>
                        <m:sty m:val="p"/>
                      </m:rPr>
                      <a:rPr lang="fr-FR" sz="2400" baseline="-2500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))</a:t>
                </a:r>
                <a:r>
                  <a:rPr lang="fr-FR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-4 + 0.7 x 1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73D4EC6D-64F1-F90A-DAD1-022035A42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71" y="4300356"/>
                <a:ext cx="4201329" cy="369332"/>
              </a:xfrm>
              <a:prstGeom prst="rect">
                <a:avLst/>
              </a:prstGeom>
              <a:blipFill>
                <a:blip r:embed="rId3"/>
                <a:stretch>
                  <a:fillRect l="-3483" t="-24590" b="-491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CFBD858-23FD-F2B8-4230-85E7735D6727}"/>
              </a:ext>
            </a:extLst>
          </p:cNvPr>
          <p:cNvCxnSpPr/>
          <p:nvPr/>
        </p:nvCxnSpPr>
        <p:spPr>
          <a:xfrm>
            <a:off x="4476750" y="4485022"/>
            <a:ext cx="809625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3A9B1C93-43B3-5B9B-45C3-76CE55F0C5C3}"/>
              </a:ext>
            </a:extLst>
          </p:cNvPr>
          <p:cNvSpPr txBox="1"/>
          <p:nvPr/>
        </p:nvSpPr>
        <p:spPr>
          <a:xfrm>
            <a:off x="2158645" y="355725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Mes données : 1, 0, 0, 1, 0, 1, 0, 0</a:t>
            </a:r>
            <a:endParaRPr lang="fr-F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A00C0CC4-3698-BAD3-512E-8BD70D4BA6E0}"/>
                  </a:ext>
                </a:extLst>
              </p:cNvPr>
              <p:cNvSpPr txBox="1"/>
              <p:nvPr/>
            </p:nvSpPr>
            <p:spPr>
              <a:xfrm>
                <a:off x="4083844" y="4253672"/>
                <a:ext cx="458628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obs</m:t>
                          </m:r>
                          <m:r>
                            <m:rPr>
                              <m:sty m:val="p"/>
                            </m:rPr>
                            <a:rPr lang="fr-FR" sz="2400" b="0" i="0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pres</m:t>
                          </m:r>
                          <m:r>
                            <m:rPr>
                              <m:sty m:val="p"/>
                            </m:rPr>
                            <a:rPr lang="fr-FR" sz="2400" b="0" i="0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A00C0CC4-3698-BAD3-512E-8BD70D4BA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844" y="4253672"/>
                <a:ext cx="4586286" cy="461665"/>
              </a:xfrm>
              <a:prstGeom prst="rect">
                <a:avLst/>
              </a:prstGeom>
              <a:blipFill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ZoneTexte 25">
            <a:extLst>
              <a:ext uri="{FF2B5EF4-FFF2-40B4-BE49-F238E27FC236}">
                <a16:creationId xmlns:a16="http://schemas.microsoft.com/office/drawing/2014/main" id="{BCAEED51-D144-C70E-A5D1-FBA492DB9B3A}"/>
              </a:ext>
            </a:extLst>
          </p:cNvPr>
          <p:cNvSpPr txBox="1"/>
          <p:nvPr/>
        </p:nvSpPr>
        <p:spPr>
          <a:xfrm>
            <a:off x="1021901" y="4762021"/>
            <a:ext cx="7633598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Est-ce que cette prédiction ressemble à mes données?</a:t>
            </a: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6689007-C8F2-E0C8-CD0F-8C5895872D8E}"/>
                  </a:ext>
                </a:extLst>
              </p:cNvPr>
              <p:cNvSpPr txBox="1"/>
              <p:nvPr/>
            </p:nvSpPr>
            <p:spPr>
              <a:xfrm>
                <a:off x="637371" y="5351695"/>
                <a:ext cx="420132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logit</m:t>
                    </m:r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240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obs</m:t>
                    </m:r>
                    <m:r>
                      <m:rPr>
                        <m:sty m:val="p"/>
                      </m:rPr>
                      <a:rPr lang="fr-FR" sz="2400" baseline="-2500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))</a:t>
                </a:r>
                <a:r>
                  <a:rPr lang="fr-FR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-5 + 0.6 x 1</a:t>
                </a:r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6689007-C8F2-E0C8-CD0F-8C5895872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71" y="5351695"/>
                <a:ext cx="4201329" cy="369332"/>
              </a:xfrm>
              <a:prstGeom prst="rect">
                <a:avLst/>
              </a:prstGeom>
              <a:blipFill>
                <a:blip r:embed="rId5"/>
                <a:stretch>
                  <a:fillRect l="-3483" t="-26667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C1C0352-93A4-0081-6777-5D5AA9070B54}"/>
              </a:ext>
            </a:extLst>
          </p:cNvPr>
          <p:cNvCxnSpPr/>
          <p:nvPr/>
        </p:nvCxnSpPr>
        <p:spPr>
          <a:xfrm>
            <a:off x="4476750" y="5536361"/>
            <a:ext cx="809625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20A32756-B603-3BE9-AB29-64C5FA3D500B}"/>
                  </a:ext>
                </a:extLst>
              </p:cNvPr>
              <p:cNvSpPr txBox="1"/>
              <p:nvPr/>
            </p:nvSpPr>
            <p:spPr>
              <a:xfrm>
                <a:off x="4083844" y="5305011"/>
                <a:ext cx="458628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obs</m:t>
                          </m:r>
                          <m:r>
                            <m:rPr>
                              <m:sty m:val="p"/>
                            </m:rPr>
                            <a:rPr lang="fr-FR" sz="2400" b="0" i="0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pres</m:t>
                          </m:r>
                          <m:r>
                            <m:rPr>
                              <m:sty m:val="p"/>
                            </m:rPr>
                            <a:rPr lang="fr-FR" sz="2400" b="0" i="0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20A32756-B603-3BE9-AB29-64C5FA3D5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844" y="5305011"/>
                <a:ext cx="4586286" cy="461665"/>
              </a:xfrm>
              <a:prstGeom prst="rect">
                <a:avLst/>
              </a:prstGeom>
              <a:blipFill>
                <a:blip r:embed="rId6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ZoneTexte 29">
            <a:extLst>
              <a:ext uri="{FF2B5EF4-FFF2-40B4-BE49-F238E27FC236}">
                <a16:creationId xmlns:a16="http://schemas.microsoft.com/office/drawing/2014/main" id="{DEBBFB59-3855-03D1-0836-4B618779BD79}"/>
              </a:ext>
            </a:extLst>
          </p:cNvPr>
          <p:cNvSpPr txBox="1"/>
          <p:nvPr/>
        </p:nvSpPr>
        <p:spPr>
          <a:xfrm>
            <a:off x="945701" y="5861458"/>
            <a:ext cx="7633598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Est-ce que cette prédiction ressemble plus ou moins à mes données que la précédente?</a:t>
            </a: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08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flipV="1">
            <a:off x="708761" y="1474835"/>
            <a:ext cx="1656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rme libre 4"/>
          <p:cNvSpPr/>
          <p:nvPr/>
        </p:nvSpPr>
        <p:spPr>
          <a:xfrm>
            <a:off x="801040" y="995438"/>
            <a:ext cx="1317071" cy="471008"/>
          </a:xfrm>
          <a:custGeom>
            <a:avLst/>
            <a:gdLst>
              <a:gd name="connsiteX0" fmla="*/ 0 w 1182847"/>
              <a:gd name="connsiteY0" fmla="*/ 471008 h 471008"/>
              <a:gd name="connsiteX1" fmla="*/ 260058 w 1182847"/>
              <a:gd name="connsiteY1" fmla="*/ 370340 h 471008"/>
              <a:gd name="connsiteX2" fmla="*/ 427838 w 1182847"/>
              <a:gd name="connsiteY2" fmla="*/ 152226 h 471008"/>
              <a:gd name="connsiteX3" fmla="*/ 528506 w 1182847"/>
              <a:gd name="connsiteY3" fmla="*/ 34780 h 471008"/>
              <a:gd name="connsiteX4" fmla="*/ 713064 w 1182847"/>
              <a:gd name="connsiteY4" fmla="*/ 1224 h 471008"/>
              <a:gd name="connsiteX5" fmla="*/ 855677 w 1182847"/>
              <a:gd name="connsiteY5" fmla="*/ 68336 h 471008"/>
              <a:gd name="connsiteX6" fmla="*/ 964733 w 1182847"/>
              <a:gd name="connsiteY6" fmla="*/ 236116 h 471008"/>
              <a:gd name="connsiteX7" fmla="*/ 1065401 w 1182847"/>
              <a:gd name="connsiteY7" fmla="*/ 387118 h 471008"/>
              <a:gd name="connsiteX8" fmla="*/ 1182847 w 1182847"/>
              <a:gd name="connsiteY8" fmla="*/ 462619 h 47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2847" h="471008">
                <a:moveTo>
                  <a:pt x="0" y="471008"/>
                </a:moveTo>
                <a:cubicBezTo>
                  <a:pt x="94376" y="447239"/>
                  <a:pt x="188752" y="423470"/>
                  <a:pt x="260058" y="370340"/>
                </a:cubicBezTo>
                <a:cubicBezTo>
                  <a:pt x="331364" y="317210"/>
                  <a:pt x="383097" y="208153"/>
                  <a:pt x="427838" y="152226"/>
                </a:cubicBezTo>
                <a:cubicBezTo>
                  <a:pt x="472579" y="96299"/>
                  <a:pt x="480968" y="59947"/>
                  <a:pt x="528506" y="34780"/>
                </a:cubicBezTo>
                <a:cubicBezTo>
                  <a:pt x="576044" y="9613"/>
                  <a:pt x="658535" y="-4369"/>
                  <a:pt x="713064" y="1224"/>
                </a:cubicBezTo>
                <a:cubicBezTo>
                  <a:pt x="767593" y="6817"/>
                  <a:pt x="813732" y="29187"/>
                  <a:pt x="855677" y="68336"/>
                </a:cubicBezTo>
                <a:cubicBezTo>
                  <a:pt x="897622" y="107485"/>
                  <a:pt x="929779" y="182986"/>
                  <a:pt x="964733" y="236116"/>
                </a:cubicBezTo>
                <a:cubicBezTo>
                  <a:pt x="999687" y="289246"/>
                  <a:pt x="1029049" y="349367"/>
                  <a:pt x="1065401" y="387118"/>
                </a:cubicBezTo>
                <a:cubicBezTo>
                  <a:pt x="1101753" y="424869"/>
                  <a:pt x="1142300" y="443744"/>
                  <a:pt x="1182847" y="462619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801389" y="1474835"/>
                <a:ext cx="16190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fr-F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obs</m:t>
                          </m:r>
                          <m:r>
                            <m:rPr>
                              <m:sty m:val="p"/>
                            </m:rPr>
                            <a:rPr lang="fr-FR" sz="1800" b="0" i="0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fr-F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pres</m:t>
                          </m:r>
                          <m:r>
                            <m:rPr>
                              <m:sty m:val="p"/>
                            </m:rPr>
                            <a:rPr lang="fr-FR" sz="1800" b="0" i="0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</m:oMath>
                  </m:oMathPara>
                </a14:m>
                <a:endParaRPr lang="fr-FR" sz="1800" dirty="0"/>
              </a:p>
              <a:p>
                <a:r>
                  <a:rPr lang="el-GR" dirty="0"/>
                  <a:t> </a:t>
                </a:r>
                <a:r>
                  <a:rPr lang="fr-FR" dirty="0"/>
                  <a:t>a priori</a:t>
                </a: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89" y="1474835"/>
                <a:ext cx="1619076" cy="646331"/>
              </a:xfrm>
              <a:prstGeom prst="rect">
                <a:avLst/>
              </a:prstGeom>
              <a:blipFill>
                <a:blip r:embed="rId2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 flipV="1">
            <a:off x="5885187" y="1474835"/>
            <a:ext cx="1656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rme libre 7"/>
          <p:cNvSpPr/>
          <p:nvPr/>
        </p:nvSpPr>
        <p:spPr>
          <a:xfrm>
            <a:off x="5977466" y="995438"/>
            <a:ext cx="1317071" cy="471008"/>
          </a:xfrm>
          <a:custGeom>
            <a:avLst/>
            <a:gdLst>
              <a:gd name="connsiteX0" fmla="*/ 0 w 1182847"/>
              <a:gd name="connsiteY0" fmla="*/ 471008 h 471008"/>
              <a:gd name="connsiteX1" fmla="*/ 260058 w 1182847"/>
              <a:gd name="connsiteY1" fmla="*/ 370340 h 471008"/>
              <a:gd name="connsiteX2" fmla="*/ 427838 w 1182847"/>
              <a:gd name="connsiteY2" fmla="*/ 152226 h 471008"/>
              <a:gd name="connsiteX3" fmla="*/ 528506 w 1182847"/>
              <a:gd name="connsiteY3" fmla="*/ 34780 h 471008"/>
              <a:gd name="connsiteX4" fmla="*/ 713064 w 1182847"/>
              <a:gd name="connsiteY4" fmla="*/ 1224 h 471008"/>
              <a:gd name="connsiteX5" fmla="*/ 855677 w 1182847"/>
              <a:gd name="connsiteY5" fmla="*/ 68336 h 471008"/>
              <a:gd name="connsiteX6" fmla="*/ 964733 w 1182847"/>
              <a:gd name="connsiteY6" fmla="*/ 236116 h 471008"/>
              <a:gd name="connsiteX7" fmla="*/ 1065401 w 1182847"/>
              <a:gd name="connsiteY7" fmla="*/ 387118 h 471008"/>
              <a:gd name="connsiteX8" fmla="*/ 1182847 w 1182847"/>
              <a:gd name="connsiteY8" fmla="*/ 462619 h 47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2847" h="471008">
                <a:moveTo>
                  <a:pt x="0" y="471008"/>
                </a:moveTo>
                <a:cubicBezTo>
                  <a:pt x="94376" y="447239"/>
                  <a:pt x="188752" y="423470"/>
                  <a:pt x="260058" y="370340"/>
                </a:cubicBezTo>
                <a:cubicBezTo>
                  <a:pt x="331364" y="317210"/>
                  <a:pt x="383097" y="208153"/>
                  <a:pt x="427838" y="152226"/>
                </a:cubicBezTo>
                <a:cubicBezTo>
                  <a:pt x="472579" y="96299"/>
                  <a:pt x="480968" y="59947"/>
                  <a:pt x="528506" y="34780"/>
                </a:cubicBezTo>
                <a:cubicBezTo>
                  <a:pt x="576044" y="9613"/>
                  <a:pt x="658535" y="-4369"/>
                  <a:pt x="713064" y="1224"/>
                </a:cubicBezTo>
                <a:cubicBezTo>
                  <a:pt x="767593" y="6817"/>
                  <a:pt x="813732" y="29187"/>
                  <a:pt x="855677" y="68336"/>
                </a:cubicBezTo>
                <a:cubicBezTo>
                  <a:pt x="897622" y="107485"/>
                  <a:pt x="929779" y="182986"/>
                  <a:pt x="964733" y="236116"/>
                </a:cubicBezTo>
                <a:cubicBezTo>
                  <a:pt x="999687" y="289246"/>
                  <a:pt x="1029049" y="349367"/>
                  <a:pt x="1065401" y="387118"/>
                </a:cubicBezTo>
                <a:cubicBezTo>
                  <a:pt x="1101753" y="424869"/>
                  <a:pt x="1142300" y="443744"/>
                  <a:pt x="1182847" y="462619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5977815" y="1474835"/>
                <a:ext cx="16190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obs</m:t>
                        </m:r>
                        <m:r>
                          <m:rPr>
                            <m:sty m:val="p"/>
                          </m:rPr>
                          <a:rPr lang="fr-FR" sz="1800" b="0" i="0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pres</m:t>
                        </m:r>
                        <m:r>
                          <m:rPr>
                            <m:sty m:val="p"/>
                          </m:rPr>
                          <a:rPr lang="fr-FR" sz="1800" b="0" i="0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</m:oMath>
                </a14:m>
                <a:r>
                  <a:rPr lang="fr-FR" sz="1800" dirty="0"/>
                  <a:t> a posteriori</a:t>
                </a: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815" y="1474835"/>
                <a:ext cx="1619076" cy="646331"/>
              </a:xfrm>
              <a:prstGeom prst="rect">
                <a:avLst/>
              </a:prstGeom>
              <a:blipFill>
                <a:blip r:embed="rId3"/>
                <a:stretch>
                  <a:fillRect l="-3396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rme libre 9"/>
          <p:cNvSpPr/>
          <p:nvPr/>
        </p:nvSpPr>
        <p:spPr>
          <a:xfrm>
            <a:off x="6395517" y="848053"/>
            <a:ext cx="771788" cy="618393"/>
          </a:xfrm>
          <a:custGeom>
            <a:avLst/>
            <a:gdLst>
              <a:gd name="connsiteX0" fmla="*/ 0 w 771788"/>
              <a:gd name="connsiteY0" fmla="*/ 618393 h 618393"/>
              <a:gd name="connsiteX1" fmla="*/ 125835 w 771788"/>
              <a:gd name="connsiteY1" fmla="*/ 542892 h 618393"/>
              <a:gd name="connsiteX2" fmla="*/ 226503 w 771788"/>
              <a:gd name="connsiteY2" fmla="*/ 391890 h 618393"/>
              <a:gd name="connsiteX3" fmla="*/ 276837 w 771788"/>
              <a:gd name="connsiteY3" fmla="*/ 249277 h 618393"/>
              <a:gd name="connsiteX4" fmla="*/ 318782 w 771788"/>
              <a:gd name="connsiteY4" fmla="*/ 81497 h 618393"/>
              <a:gd name="connsiteX5" fmla="*/ 385894 w 771788"/>
              <a:gd name="connsiteY5" fmla="*/ 5997 h 618393"/>
              <a:gd name="connsiteX6" fmla="*/ 478173 w 771788"/>
              <a:gd name="connsiteY6" fmla="*/ 22774 h 618393"/>
              <a:gd name="connsiteX7" fmla="*/ 545285 w 771788"/>
              <a:gd name="connsiteY7" fmla="*/ 165387 h 618393"/>
              <a:gd name="connsiteX8" fmla="*/ 620786 w 771788"/>
              <a:gd name="connsiteY8" fmla="*/ 400279 h 618393"/>
              <a:gd name="connsiteX9" fmla="*/ 679509 w 771788"/>
              <a:gd name="connsiteY9" fmla="*/ 517725 h 618393"/>
              <a:gd name="connsiteX10" fmla="*/ 771788 w 771788"/>
              <a:gd name="connsiteY10" fmla="*/ 610004 h 61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1788" h="618393">
                <a:moveTo>
                  <a:pt x="0" y="618393"/>
                </a:moveTo>
                <a:cubicBezTo>
                  <a:pt x="44042" y="599517"/>
                  <a:pt x="88085" y="580642"/>
                  <a:pt x="125835" y="542892"/>
                </a:cubicBezTo>
                <a:cubicBezTo>
                  <a:pt x="163585" y="505142"/>
                  <a:pt x="201336" y="440826"/>
                  <a:pt x="226503" y="391890"/>
                </a:cubicBezTo>
                <a:cubicBezTo>
                  <a:pt x="251670" y="342954"/>
                  <a:pt x="261457" y="301009"/>
                  <a:pt x="276837" y="249277"/>
                </a:cubicBezTo>
                <a:cubicBezTo>
                  <a:pt x="292217" y="197545"/>
                  <a:pt x="300606" y="122044"/>
                  <a:pt x="318782" y="81497"/>
                </a:cubicBezTo>
                <a:cubicBezTo>
                  <a:pt x="336958" y="40950"/>
                  <a:pt x="359329" y="15784"/>
                  <a:pt x="385894" y="5997"/>
                </a:cubicBezTo>
                <a:cubicBezTo>
                  <a:pt x="412459" y="-3790"/>
                  <a:pt x="451608" y="-3791"/>
                  <a:pt x="478173" y="22774"/>
                </a:cubicBezTo>
                <a:cubicBezTo>
                  <a:pt x="504738" y="49339"/>
                  <a:pt x="521516" y="102469"/>
                  <a:pt x="545285" y="165387"/>
                </a:cubicBezTo>
                <a:cubicBezTo>
                  <a:pt x="569054" y="228305"/>
                  <a:pt x="598415" y="341556"/>
                  <a:pt x="620786" y="400279"/>
                </a:cubicBezTo>
                <a:cubicBezTo>
                  <a:pt x="643157" y="459002"/>
                  <a:pt x="654342" y="482771"/>
                  <a:pt x="679509" y="517725"/>
                </a:cubicBezTo>
                <a:cubicBezTo>
                  <a:pt x="704676" y="552679"/>
                  <a:pt x="738232" y="581341"/>
                  <a:pt x="771788" y="61000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356462" y="672272"/>
            <a:ext cx="1897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 de vraisemblance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534524" y="1446542"/>
            <a:ext cx="124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982547" y="1234449"/>
            <a:ext cx="45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14" name="Triangle isocèle 13"/>
          <p:cNvSpPr/>
          <p:nvPr/>
        </p:nvSpPr>
        <p:spPr>
          <a:xfrm rot="5400000">
            <a:off x="2550193" y="1238934"/>
            <a:ext cx="835099" cy="31878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riangle isocèle 14"/>
          <p:cNvSpPr/>
          <p:nvPr/>
        </p:nvSpPr>
        <p:spPr>
          <a:xfrm rot="5400000">
            <a:off x="5152177" y="1238934"/>
            <a:ext cx="835099" cy="31878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910579" y="2193385"/>
            <a:ext cx="6789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</a:t>
            </a:r>
            <a:r>
              <a:rPr lang="fr-FR" sz="2400" dirty="0"/>
              <a:t>vraisemblance </a:t>
            </a:r>
            <a:r>
              <a:rPr lang="fr-FR" dirty="0"/>
              <a:t>de mon modèle est-elle meilleure?</a:t>
            </a:r>
          </a:p>
        </p:txBody>
      </p:sp>
      <p:cxnSp>
        <p:nvCxnSpPr>
          <p:cNvPr id="18" name="Connecteur droit avec flèche 17"/>
          <p:cNvCxnSpPr>
            <a:stCxn id="16" idx="2"/>
          </p:cNvCxnSpPr>
          <p:nvPr/>
        </p:nvCxnSpPr>
        <p:spPr>
          <a:xfrm flipH="1">
            <a:off x="2118111" y="2655050"/>
            <a:ext cx="2187253" cy="825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693953" y="3518020"/>
            <a:ext cx="84453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NON</a:t>
            </a:r>
          </a:p>
        </p:txBody>
      </p:sp>
      <p:sp>
        <p:nvSpPr>
          <p:cNvPr id="21" name="Arc 20"/>
          <p:cNvSpPr/>
          <p:nvPr/>
        </p:nvSpPr>
        <p:spPr>
          <a:xfrm rot="11347867">
            <a:off x="406975" y="1047681"/>
            <a:ext cx="2726704" cy="2640041"/>
          </a:xfrm>
          <a:prstGeom prst="arc">
            <a:avLst>
              <a:gd name="adj1" fmla="val 16273872"/>
              <a:gd name="adj2" fmla="val 140711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/>
          <p:cNvCxnSpPr>
            <a:cxnSpLocks/>
            <a:stCxn id="16" idx="2"/>
            <a:endCxn id="25" idx="0"/>
          </p:cNvCxnSpPr>
          <p:nvPr/>
        </p:nvCxnSpPr>
        <p:spPr>
          <a:xfrm>
            <a:off x="4305364" y="2655050"/>
            <a:ext cx="2389118" cy="976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272216" y="3631051"/>
            <a:ext cx="84453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OUI</a:t>
            </a:r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708761" y="5132616"/>
            <a:ext cx="1656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625302" y="5156022"/>
                <a:ext cx="18692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fr-F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obs</m:t>
                          </m:r>
                          <m:r>
                            <m:rPr>
                              <m:sty m:val="p"/>
                            </m:rPr>
                            <a:rPr lang="fr-FR" sz="1800" b="0" i="0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fr-F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pres</m:t>
                          </m:r>
                          <m:r>
                            <m:rPr>
                              <m:sty m:val="p"/>
                            </m:rPr>
                            <a:rPr lang="fr-FR" sz="1800" b="0" i="0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</m:oMath>
                  </m:oMathPara>
                </a14:m>
                <a:endParaRPr lang="fr-FR" sz="1800" dirty="0"/>
              </a:p>
              <a:p>
                <a:r>
                  <a:rPr lang="el-GR" dirty="0"/>
                  <a:t> </a:t>
                </a:r>
                <a:r>
                  <a:rPr lang="fr-FR" dirty="0"/>
                  <a:t>a posteriori 1</a:t>
                </a:r>
              </a:p>
              <a:p>
                <a:r>
                  <a:rPr lang="fr-FR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obs</m:t>
                        </m:r>
                        <m:r>
                          <m:rPr>
                            <m:sty m:val="p"/>
                          </m:rPr>
                          <a:rPr lang="fr-FR" sz="1800" b="0" i="0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pres</m:t>
                        </m:r>
                        <m:r>
                          <m:rPr>
                            <m:sty m:val="p"/>
                          </m:rPr>
                          <a:rPr lang="fr-FR" sz="1800" b="0" i="0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</m:oMath>
                </a14:m>
                <a:endParaRPr lang="fr-FR" sz="1800" dirty="0"/>
              </a:p>
              <a:p>
                <a:r>
                  <a:rPr lang="fr-FR" dirty="0"/>
                  <a:t> a priori 2 </a:t>
                </a:r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02" y="5156022"/>
                <a:ext cx="1869249" cy="1200329"/>
              </a:xfrm>
              <a:prstGeom prst="rect">
                <a:avLst/>
              </a:prstGeom>
              <a:blipFill>
                <a:blip r:embed="rId4"/>
                <a:stretch>
                  <a:fillRect l="-2941" b="-71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/>
          <p:cNvCxnSpPr/>
          <p:nvPr/>
        </p:nvCxnSpPr>
        <p:spPr>
          <a:xfrm flipV="1">
            <a:off x="5885187" y="5132616"/>
            <a:ext cx="1656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5977814" y="5132616"/>
                <a:ext cx="18092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fr-F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obs</m:t>
                          </m:r>
                          <m:r>
                            <m:rPr>
                              <m:sty m:val="p"/>
                            </m:rPr>
                            <a:rPr lang="fr-FR" sz="1800" b="0" i="0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fr-F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pres</m:t>
                          </m:r>
                          <m:r>
                            <m:rPr>
                              <m:sty m:val="p"/>
                            </m:rPr>
                            <a:rPr lang="fr-FR" sz="1800" b="0" i="0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</m:oMath>
                  </m:oMathPara>
                </a14:m>
                <a:endParaRPr lang="fr-FR" sz="1800" dirty="0"/>
              </a:p>
              <a:p>
                <a:r>
                  <a:rPr lang="el-GR" dirty="0"/>
                  <a:t> </a:t>
                </a:r>
                <a:r>
                  <a:rPr lang="fr-FR" dirty="0"/>
                  <a:t>a posteriori 2</a:t>
                </a:r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814" y="5132616"/>
                <a:ext cx="1809263" cy="646331"/>
              </a:xfrm>
              <a:prstGeom prst="rect">
                <a:avLst/>
              </a:prstGeom>
              <a:blipFill>
                <a:blip r:embed="rId5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orme libre 31"/>
          <p:cNvSpPr/>
          <p:nvPr/>
        </p:nvSpPr>
        <p:spPr>
          <a:xfrm>
            <a:off x="6395517" y="4505834"/>
            <a:ext cx="771788" cy="618393"/>
          </a:xfrm>
          <a:custGeom>
            <a:avLst/>
            <a:gdLst>
              <a:gd name="connsiteX0" fmla="*/ 0 w 771788"/>
              <a:gd name="connsiteY0" fmla="*/ 618393 h 618393"/>
              <a:gd name="connsiteX1" fmla="*/ 125835 w 771788"/>
              <a:gd name="connsiteY1" fmla="*/ 542892 h 618393"/>
              <a:gd name="connsiteX2" fmla="*/ 226503 w 771788"/>
              <a:gd name="connsiteY2" fmla="*/ 391890 h 618393"/>
              <a:gd name="connsiteX3" fmla="*/ 276837 w 771788"/>
              <a:gd name="connsiteY3" fmla="*/ 249277 h 618393"/>
              <a:gd name="connsiteX4" fmla="*/ 318782 w 771788"/>
              <a:gd name="connsiteY4" fmla="*/ 81497 h 618393"/>
              <a:gd name="connsiteX5" fmla="*/ 385894 w 771788"/>
              <a:gd name="connsiteY5" fmla="*/ 5997 h 618393"/>
              <a:gd name="connsiteX6" fmla="*/ 478173 w 771788"/>
              <a:gd name="connsiteY6" fmla="*/ 22774 h 618393"/>
              <a:gd name="connsiteX7" fmla="*/ 545285 w 771788"/>
              <a:gd name="connsiteY7" fmla="*/ 165387 h 618393"/>
              <a:gd name="connsiteX8" fmla="*/ 620786 w 771788"/>
              <a:gd name="connsiteY8" fmla="*/ 400279 h 618393"/>
              <a:gd name="connsiteX9" fmla="*/ 679509 w 771788"/>
              <a:gd name="connsiteY9" fmla="*/ 517725 h 618393"/>
              <a:gd name="connsiteX10" fmla="*/ 771788 w 771788"/>
              <a:gd name="connsiteY10" fmla="*/ 610004 h 61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1788" h="618393">
                <a:moveTo>
                  <a:pt x="0" y="618393"/>
                </a:moveTo>
                <a:cubicBezTo>
                  <a:pt x="44042" y="599517"/>
                  <a:pt x="88085" y="580642"/>
                  <a:pt x="125835" y="542892"/>
                </a:cubicBezTo>
                <a:cubicBezTo>
                  <a:pt x="163585" y="505142"/>
                  <a:pt x="201336" y="440826"/>
                  <a:pt x="226503" y="391890"/>
                </a:cubicBezTo>
                <a:cubicBezTo>
                  <a:pt x="251670" y="342954"/>
                  <a:pt x="261457" y="301009"/>
                  <a:pt x="276837" y="249277"/>
                </a:cubicBezTo>
                <a:cubicBezTo>
                  <a:pt x="292217" y="197545"/>
                  <a:pt x="300606" y="122044"/>
                  <a:pt x="318782" y="81497"/>
                </a:cubicBezTo>
                <a:cubicBezTo>
                  <a:pt x="336958" y="40950"/>
                  <a:pt x="359329" y="15784"/>
                  <a:pt x="385894" y="5997"/>
                </a:cubicBezTo>
                <a:cubicBezTo>
                  <a:pt x="412459" y="-3790"/>
                  <a:pt x="451608" y="-3791"/>
                  <a:pt x="478173" y="22774"/>
                </a:cubicBezTo>
                <a:cubicBezTo>
                  <a:pt x="504738" y="49339"/>
                  <a:pt x="521516" y="102469"/>
                  <a:pt x="545285" y="165387"/>
                </a:cubicBezTo>
                <a:cubicBezTo>
                  <a:pt x="569054" y="228305"/>
                  <a:pt x="598415" y="341556"/>
                  <a:pt x="620786" y="400279"/>
                </a:cubicBezTo>
                <a:cubicBezTo>
                  <a:pt x="643157" y="459002"/>
                  <a:pt x="654342" y="482771"/>
                  <a:pt x="679509" y="517725"/>
                </a:cubicBezTo>
                <a:cubicBezTo>
                  <a:pt x="704676" y="552679"/>
                  <a:pt x="738232" y="581341"/>
                  <a:pt x="771788" y="61000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3356462" y="4330053"/>
            <a:ext cx="1897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 de vraisemblance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534524" y="5104323"/>
            <a:ext cx="124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3982547" y="4892230"/>
            <a:ext cx="45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36" name="Triangle isocèle 35"/>
          <p:cNvSpPr/>
          <p:nvPr/>
        </p:nvSpPr>
        <p:spPr>
          <a:xfrm rot="5400000">
            <a:off x="2550193" y="4896715"/>
            <a:ext cx="835099" cy="31878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riangle isocèle 36"/>
          <p:cNvSpPr/>
          <p:nvPr/>
        </p:nvSpPr>
        <p:spPr>
          <a:xfrm rot="5400000">
            <a:off x="5152177" y="4896715"/>
            <a:ext cx="835099" cy="31878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orme libre 37"/>
          <p:cNvSpPr/>
          <p:nvPr/>
        </p:nvSpPr>
        <p:spPr>
          <a:xfrm>
            <a:off x="1246180" y="4514222"/>
            <a:ext cx="771788" cy="618393"/>
          </a:xfrm>
          <a:custGeom>
            <a:avLst/>
            <a:gdLst>
              <a:gd name="connsiteX0" fmla="*/ 0 w 771788"/>
              <a:gd name="connsiteY0" fmla="*/ 618393 h 618393"/>
              <a:gd name="connsiteX1" fmla="*/ 125835 w 771788"/>
              <a:gd name="connsiteY1" fmla="*/ 542892 h 618393"/>
              <a:gd name="connsiteX2" fmla="*/ 226503 w 771788"/>
              <a:gd name="connsiteY2" fmla="*/ 391890 h 618393"/>
              <a:gd name="connsiteX3" fmla="*/ 276837 w 771788"/>
              <a:gd name="connsiteY3" fmla="*/ 249277 h 618393"/>
              <a:gd name="connsiteX4" fmla="*/ 318782 w 771788"/>
              <a:gd name="connsiteY4" fmla="*/ 81497 h 618393"/>
              <a:gd name="connsiteX5" fmla="*/ 385894 w 771788"/>
              <a:gd name="connsiteY5" fmla="*/ 5997 h 618393"/>
              <a:gd name="connsiteX6" fmla="*/ 478173 w 771788"/>
              <a:gd name="connsiteY6" fmla="*/ 22774 h 618393"/>
              <a:gd name="connsiteX7" fmla="*/ 545285 w 771788"/>
              <a:gd name="connsiteY7" fmla="*/ 165387 h 618393"/>
              <a:gd name="connsiteX8" fmla="*/ 620786 w 771788"/>
              <a:gd name="connsiteY8" fmla="*/ 400279 h 618393"/>
              <a:gd name="connsiteX9" fmla="*/ 679509 w 771788"/>
              <a:gd name="connsiteY9" fmla="*/ 517725 h 618393"/>
              <a:gd name="connsiteX10" fmla="*/ 771788 w 771788"/>
              <a:gd name="connsiteY10" fmla="*/ 610004 h 61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1788" h="618393">
                <a:moveTo>
                  <a:pt x="0" y="618393"/>
                </a:moveTo>
                <a:cubicBezTo>
                  <a:pt x="44042" y="599517"/>
                  <a:pt x="88085" y="580642"/>
                  <a:pt x="125835" y="542892"/>
                </a:cubicBezTo>
                <a:cubicBezTo>
                  <a:pt x="163585" y="505142"/>
                  <a:pt x="201336" y="440826"/>
                  <a:pt x="226503" y="391890"/>
                </a:cubicBezTo>
                <a:cubicBezTo>
                  <a:pt x="251670" y="342954"/>
                  <a:pt x="261457" y="301009"/>
                  <a:pt x="276837" y="249277"/>
                </a:cubicBezTo>
                <a:cubicBezTo>
                  <a:pt x="292217" y="197545"/>
                  <a:pt x="300606" y="122044"/>
                  <a:pt x="318782" y="81497"/>
                </a:cubicBezTo>
                <a:cubicBezTo>
                  <a:pt x="336958" y="40950"/>
                  <a:pt x="359329" y="15784"/>
                  <a:pt x="385894" y="5997"/>
                </a:cubicBezTo>
                <a:cubicBezTo>
                  <a:pt x="412459" y="-3790"/>
                  <a:pt x="451608" y="-3791"/>
                  <a:pt x="478173" y="22774"/>
                </a:cubicBezTo>
                <a:cubicBezTo>
                  <a:pt x="504738" y="49339"/>
                  <a:pt x="521516" y="102469"/>
                  <a:pt x="545285" y="165387"/>
                </a:cubicBezTo>
                <a:cubicBezTo>
                  <a:pt x="569054" y="228305"/>
                  <a:pt x="598415" y="341556"/>
                  <a:pt x="620786" y="400279"/>
                </a:cubicBezTo>
                <a:cubicBezTo>
                  <a:pt x="643157" y="459002"/>
                  <a:pt x="654342" y="482771"/>
                  <a:pt x="679509" y="517725"/>
                </a:cubicBezTo>
                <a:cubicBezTo>
                  <a:pt x="704676" y="552679"/>
                  <a:pt x="738232" y="581341"/>
                  <a:pt x="771788" y="61000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orme libre 38"/>
          <p:cNvSpPr/>
          <p:nvPr/>
        </p:nvSpPr>
        <p:spPr>
          <a:xfrm>
            <a:off x="6579247" y="4514222"/>
            <a:ext cx="494522" cy="618393"/>
          </a:xfrm>
          <a:custGeom>
            <a:avLst/>
            <a:gdLst>
              <a:gd name="connsiteX0" fmla="*/ 0 w 771788"/>
              <a:gd name="connsiteY0" fmla="*/ 618393 h 618393"/>
              <a:gd name="connsiteX1" fmla="*/ 125835 w 771788"/>
              <a:gd name="connsiteY1" fmla="*/ 542892 h 618393"/>
              <a:gd name="connsiteX2" fmla="*/ 226503 w 771788"/>
              <a:gd name="connsiteY2" fmla="*/ 391890 h 618393"/>
              <a:gd name="connsiteX3" fmla="*/ 276837 w 771788"/>
              <a:gd name="connsiteY3" fmla="*/ 249277 h 618393"/>
              <a:gd name="connsiteX4" fmla="*/ 318782 w 771788"/>
              <a:gd name="connsiteY4" fmla="*/ 81497 h 618393"/>
              <a:gd name="connsiteX5" fmla="*/ 385894 w 771788"/>
              <a:gd name="connsiteY5" fmla="*/ 5997 h 618393"/>
              <a:gd name="connsiteX6" fmla="*/ 478173 w 771788"/>
              <a:gd name="connsiteY6" fmla="*/ 22774 h 618393"/>
              <a:gd name="connsiteX7" fmla="*/ 545285 w 771788"/>
              <a:gd name="connsiteY7" fmla="*/ 165387 h 618393"/>
              <a:gd name="connsiteX8" fmla="*/ 620786 w 771788"/>
              <a:gd name="connsiteY8" fmla="*/ 400279 h 618393"/>
              <a:gd name="connsiteX9" fmla="*/ 679509 w 771788"/>
              <a:gd name="connsiteY9" fmla="*/ 517725 h 618393"/>
              <a:gd name="connsiteX10" fmla="*/ 771788 w 771788"/>
              <a:gd name="connsiteY10" fmla="*/ 610004 h 61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1788" h="618393">
                <a:moveTo>
                  <a:pt x="0" y="618393"/>
                </a:moveTo>
                <a:cubicBezTo>
                  <a:pt x="44042" y="599517"/>
                  <a:pt x="88085" y="580642"/>
                  <a:pt x="125835" y="542892"/>
                </a:cubicBezTo>
                <a:cubicBezTo>
                  <a:pt x="163585" y="505142"/>
                  <a:pt x="201336" y="440826"/>
                  <a:pt x="226503" y="391890"/>
                </a:cubicBezTo>
                <a:cubicBezTo>
                  <a:pt x="251670" y="342954"/>
                  <a:pt x="261457" y="301009"/>
                  <a:pt x="276837" y="249277"/>
                </a:cubicBezTo>
                <a:cubicBezTo>
                  <a:pt x="292217" y="197545"/>
                  <a:pt x="300606" y="122044"/>
                  <a:pt x="318782" y="81497"/>
                </a:cubicBezTo>
                <a:cubicBezTo>
                  <a:pt x="336958" y="40950"/>
                  <a:pt x="359329" y="15784"/>
                  <a:pt x="385894" y="5997"/>
                </a:cubicBezTo>
                <a:cubicBezTo>
                  <a:pt x="412459" y="-3790"/>
                  <a:pt x="451608" y="-3791"/>
                  <a:pt x="478173" y="22774"/>
                </a:cubicBezTo>
                <a:cubicBezTo>
                  <a:pt x="504738" y="49339"/>
                  <a:pt x="521516" y="102469"/>
                  <a:pt x="545285" y="165387"/>
                </a:cubicBezTo>
                <a:cubicBezTo>
                  <a:pt x="569054" y="228305"/>
                  <a:pt x="598415" y="341556"/>
                  <a:pt x="620786" y="400279"/>
                </a:cubicBezTo>
                <a:cubicBezTo>
                  <a:pt x="643157" y="459002"/>
                  <a:pt x="654342" y="482771"/>
                  <a:pt x="679509" y="517725"/>
                </a:cubicBezTo>
                <a:cubicBezTo>
                  <a:pt x="704676" y="552679"/>
                  <a:pt x="738232" y="581341"/>
                  <a:pt x="771788" y="610004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2D1F18E-F27C-47D7-9446-65A78DC8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99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494306" y="3777800"/>
            <a:ext cx="30535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1398973" y="3761238"/>
            <a:ext cx="21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 itérations</a:t>
            </a:r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494306" y="2192281"/>
            <a:ext cx="0" cy="1585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 rot="16200000">
            <a:off x="-435473" y="2704600"/>
            <a:ext cx="16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μ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570615" y="3237411"/>
            <a:ext cx="99860" cy="3222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1027815" y="2823903"/>
            <a:ext cx="113842" cy="6760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 flipV="1">
            <a:off x="670475" y="3222029"/>
            <a:ext cx="52540" cy="2369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723015" y="3005839"/>
            <a:ext cx="76200" cy="452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799215" y="3024015"/>
            <a:ext cx="76200" cy="6866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875415" y="3108429"/>
            <a:ext cx="76200" cy="6022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 flipV="1">
            <a:off x="951615" y="3128353"/>
            <a:ext cx="76200" cy="3673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141657" y="2823903"/>
            <a:ext cx="38558" cy="6718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/>
          <p:cNvGrpSpPr/>
          <p:nvPr/>
        </p:nvGrpSpPr>
        <p:grpSpPr>
          <a:xfrm>
            <a:off x="1180215" y="2410395"/>
            <a:ext cx="2119510" cy="1216404"/>
            <a:chOff x="1398973" y="922789"/>
            <a:chExt cx="2119510" cy="1216404"/>
          </a:xfrm>
        </p:grpSpPr>
        <p:cxnSp>
          <p:nvCxnSpPr>
            <p:cNvPr id="17" name="Connecteur droit 16"/>
            <p:cNvCxnSpPr/>
            <p:nvPr/>
          </p:nvCxnSpPr>
          <p:spPr>
            <a:xfrm flipH="1">
              <a:off x="1560352" y="922789"/>
              <a:ext cx="58723" cy="8046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1619075" y="922789"/>
              <a:ext cx="243281" cy="12164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1862356" y="1497434"/>
              <a:ext cx="76200" cy="6417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flipH="1" flipV="1">
              <a:off x="1938556" y="1497434"/>
              <a:ext cx="76200" cy="47397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>
              <a:off x="2014756" y="1157681"/>
              <a:ext cx="250272" cy="8137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2265028" y="1157681"/>
              <a:ext cx="151001" cy="4830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417428" y="1157681"/>
              <a:ext cx="151001" cy="4830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2569828" y="1157681"/>
              <a:ext cx="151001" cy="5159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V="1">
              <a:off x="2720829" y="1399215"/>
              <a:ext cx="76899" cy="27438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H="1" flipV="1">
              <a:off x="2797729" y="1415643"/>
              <a:ext cx="75500" cy="2051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H="1">
              <a:off x="2873229" y="1415642"/>
              <a:ext cx="152400" cy="2051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3025629" y="1415643"/>
              <a:ext cx="111854" cy="3187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3137483" y="1275127"/>
              <a:ext cx="76200" cy="4523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H="1" flipV="1">
              <a:off x="3213683" y="1275127"/>
              <a:ext cx="76200" cy="3456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 flipH="1">
              <a:off x="3289883" y="1415643"/>
              <a:ext cx="76200" cy="2051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>
              <a:off x="3366083" y="1413546"/>
              <a:ext cx="76200" cy="2794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3442283" y="1447975"/>
              <a:ext cx="76200" cy="2450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V="1">
              <a:off x="1398973" y="1497434"/>
              <a:ext cx="76200" cy="510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H="1" flipV="1">
              <a:off x="1475173" y="1518234"/>
              <a:ext cx="85179" cy="2345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ZoneTexte 37"/>
          <p:cNvSpPr txBox="1"/>
          <p:nvPr/>
        </p:nvSpPr>
        <p:spPr>
          <a:xfrm>
            <a:off x="5824113" y="3777800"/>
            <a:ext cx="16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Valeur de </a:t>
            </a:r>
            <a:r>
              <a:rPr lang="el-GR" dirty="0"/>
              <a:t>μ</a:t>
            </a:r>
            <a:endParaRPr lang="fr-FR" dirty="0"/>
          </a:p>
        </p:txBody>
      </p:sp>
      <p:cxnSp>
        <p:nvCxnSpPr>
          <p:cNvPr id="39" name="Connecteur droit 38"/>
          <p:cNvCxnSpPr/>
          <p:nvPr/>
        </p:nvCxnSpPr>
        <p:spPr>
          <a:xfrm>
            <a:off x="4901324" y="3787587"/>
            <a:ext cx="30535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4901324" y="2192281"/>
            <a:ext cx="0" cy="1585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rme libre 40"/>
          <p:cNvSpPr/>
          <p:nvPr/>
        </p:nvSpPr>
        <p:spPr>
          <a:xfrm>
            <a:off x="4905515" y="2421052"/>
            <a:ext cx="2441197" cy="1387943"/>
          </a:xfrm>
          <a:custGeom>
            <a:avLst/>
            <a:gdLst>
              <a:gd name="connsiteX0" fmla="*/ 0 w 2441197"/>
              <a:gd name="connsiteY0" fmla="*/ 1387943 h 1387943"/>
              <a:gd name="connsiteX1" fmla="*/ 268448 w 2441197"/>
              <a:gd name="connsiteY1" fmla="*/ 1345998 h 1387943"/>
              <a:gd name="connsiteX2" fmla="*/ 494951 w 2441197"/>
              <a:gd name="connsiteY2" fmla="*/ 1178218 h 1387943"/>
              <a:gd name="connsiteX3" fmla="*/ 738232 w 2441197"/>
              <a:gd name="connsiteY3" fmla="*/ 800713 h 1387943"/>
              <a:gd name="connsiteX4" fmla="*/ 880844 w 2441197"/>
              <a:gd name="connsiteY4" fmla="*/ 507098 h 1387943"/>
              <a:gd name="connsiteX5" fmla="*/ 1073791 w 2441197"/>
              <a:gd name="connsiteY5" fmla="*/ 137983 h 1387943"/>
              <a:gd name="connsiteX6" fmla="*/ 1308683 w 2441197"/>
              <a:gd name="connsiteY6" fmla="*/ 20537 h 1387943"/>
              <a:gd name="connsiteX7" fmla="*/ 1442907 w 2441197"/>
              <a:gd name="connsiteY7" fmla="*/ 12148 h 1387943"/>
              <a:gd name="connsiteX8" fmla="*/ 1602298 w 2441197"/>
              <a:gd name="connsiteY8" fmla="*/ 146372 h 1387943"/>
              <a:gd name="connsiteX9" fmla="*/ 1786855 w 2441197"/>
              <a:gd name="connsiteY9" fmla="*/ 481932 h 1387943"/>
              <a:gd name="connsiteX10" fmla="*/ 2038525 w 2441197"/>
              <a:gd name="connsiteY10" fmla="*/ 1052383 h 1387943"/>
              <a:gd name="connsiteX11" fmla="*/ 2223083 w 2441197"/>
              <a:gd name="connsiteY11" fmla="*/ 1312442 h 1387943"/>
              <a:gd name="connsiteX12" fmla="*/ 2441197 w 2441197"/>
              <a:gd name="connsiteY12" fmla="*/ 1387943 h 138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41197" h="1387943">
                <a:moveTo>
                  <a:pt x="0" y="1387943"/>
                </a:moveTo>
                <a:cubicBezTo>
                  <a:pt x="92978" y="1384447"/>
                  <a:pt x="185956" y="1380952"/>
                  <a:pt x="268448" y="1345998"/>
                </a:cubicBezTo>
                <a:cubicBezTo>
                  <a:pt x="350940" y="1311044"/>
                  <a:pt x="416654" y="1269099"/>
                  <a:pt x="494951" y="1178218"/>
                </a:cubicBezTo>
                <a:cubicBezTo>
                  <a:pt x="573248" y="1087337"/>
                  <a:pt x="673917" y="912566"/>
                  <a:pt x="738232" y="800713"/>
                </a:cubicBezTo>
                <a:cubicBezTo>
                  <a:pt x="802547" y="688860"/>
                  <a:pt x="824918" y="617553"/>
                  <a:pt x="880844" y="507098"/>
                </a:cubicBezTo>
                <a:cubicBezTo>
                  <a:pt x="936770" y="396643"/>
                  <a:pt x="1002485" y="219076"/>
                  <a:pt x="1073791" y="137983"/>
                </a:cubicBezTo>
                <a:cubicBezTo>
                  <a:pt x="1145097" y="56890"/>
                  <a:pt x="1247164" y="41509"/>
                  <a:pt x="1308683" y="20537"/>
                </a:cubicBezTo>
                <a:cubicBezTo>
                  <a:pt x="1370202" y="-435"/>
                  <a:pt x="1393971" y="-8825"/>
                  <a:pt x="1442907" y="12148"/>
                </a:cubicBezTo>
                <a:cubicBezTo>
                  <a:pt x="1491843" y="33120"/>
                  <a:pt x="1544973" y="68075"/>
                  <a:pt x="1602298" y="146372"/>
                </a:cubicBezTo>
                <a:cubicBezTo>
                  <a:pt x="1659623" y="224669"/>
                  <a:pt x="1714151" y="330930"/>
                  <a:pt x="1786855" y="481932"/>
                </a:cubicBezTo>
                <a:cubicBezTo>
                  <a:pt x="1859559" y="632934"/>
                  <a:pt x="1965820" y="913965"/>
                  <a:pt x="2038525" y="1052383"/>
                </a:cubicBezTo>
                <a:cubicBezTo>
                  <a:pt x="2111230" y="1190801"/>
                  <a:pt x="2155971" y="1256515"/>
                  <a:pt x="2223083" y="1312442"/>
                </a:cubicBezTo>
                <a:cubicBezTo>
                  <a:pt x="2290195" y="1368369"/>
                  <a:pt x="2365696" y="1378156"/>
                  <a:pt x="2441197" y="13879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orme libre 41"/>
          <p:cNvSpPr/>
          <p:nvPr/>
        </p:nvSpPr>
        <p:spPr>
          <a:xfrm>
            <a:off x="4974027" y="3400181"/>
            <a:ext cx="2986481" cy="386008"/>
          </a:xfrm>
          <a:custGeom>
            <a:avLst/>
            <a:gdLst>
              <a:gd name="connsiteX0" fmla="*/ 0 w 2986481"/>
              <a:gd name="connsiteY0" fmla="*/ 377619 h 386008"/>
              <a:gd name="connsiteX1" fmla="*/ 385894 w 2986481"/>
              <a:gd name="connsiteY1" fmla="*/ 327286 h 386008"/>
              <a:gd name="connsiteX2" fmla="*/ 788565 w 2986481"/>
              <a:gd name="connsiteY2" fmla="*/ 193062 h 386008"/>
              <a:gd name="connsiteX3" fmla="*/ 1132514 w 2986481"/>
              <a:gd name="connsiteY3" fmla="*/ 42060 h 386008"/>
              <a:gd name="connsiteX4" fmla="*/ 1493241 w 2986481"/>
              <a:gd name="connsiteY4" fmla="*/ 115 h 386008"/>
              <a:gd name="connsiteX5" fmla="*/ 1862356 w 2986481"/>
              <a:gd name="connsiteY5" fmla="*/ 50449 h 386008"/>
              <a:gd name="connsiteX6" fmla="*/ 2273417 w 2986481"/>
              <a:gd name="connsiteY6" fmla="*/ 226618 h 386008"/>
              <a:gd name="connsiteX7" fmla="*/ 2617365 w 2986481"/>
              <a:gd name="connsiteY7" fmla="*/ 327286 h 386008"/>
              <a:gd name="connsiteX8" fmla="*/ 2986481 w 2986481"/>
              <a:gd name="connsiteY8" fmla="*/ 386008 h 38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6481" h="386008">
                <a:moveTo>
                  <a:pt x="0" y="377619"/>
                </a:moveTo>
                <a:cubicBezTo>
                  <a:pt x="127233" y="367832"/>
                  <a:pt x="254467" y="358045"/>
                  <a:pt x="385894" y="327286"/>
                </a:cubicBezTo>
                <a:cubicBezTo>
                  <a:pt x="517321" y="296527"/>
                  <a:pt x="664128" y="240600"/>
                  <a:pt x="788565" y="193062"/>
                </a:cubicBezTo>
                <a:cubicBezTo>
                  <a:pt x="913002" y="145524"/>
                  <a:pt x="1015068" y="74218"/>
                  <a:pt x="1132514" y="42060"/>
                </a:cubicBezTo>
                <a:cubicBezTo>
                  <a:pt x="1249960" y="9902"/>
                  <a:pt x="1371601" y="-1283"/>
                  <a:pt x="1493241" y="115"/>
                </a:cubicBezTo>
                <a:cubicBezTo>
                  <a:pt x="1614881" y="1513"/>
                  <a:pt x="1732327" y="12699"/>
                  <a:pt x="1862356" y="50449"/>
                </a:cubicBezTo>
                <a:cubicBezTo>
                  <a:pt x="1992385" y="88199"/>
                  <a:pt x="2147582" y="180479"/>
                  <a:pt x="2273417" y="226618"/>
                </a:cubicBezTo>
                <a:cubicBezTo>
                  <a:pt x="2399252" y="272757"/>
                  <a:pt x="2498521" y="300721"/>
                  <a:pt x="2617365" y="327286"/>
                </a:cubicBezTo>
                <a:cubicBezTo>
                  <a:pt x="2736209" y="353851"/>
                  <a:pt x="2986481" y="386008"/>
                  <a:pt x="2986481" y="3860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7459211" y="2808943"/>
                <a:ext cx="168478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accent1">
                        <a:lumMod val="75000"/>
                      </a:schemeClr>
                    </a:solidFill>
                  </a:rPr>
                  <a:t>estimation a priori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8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fr-FR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obs</m:t>
                        </m:r>
                        <m:r>
                          <m:rPr>
                            <m:sty m:val="p"/>
                          </m:rPr>
                          <a:rPr lang="fr-FR" sz="1800" b="0" i="0" baseline="-250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pres</m:t>
                        </m:r>
                        <m:r>
                          <m:rPr>
                            <m:sty m:val="p"/>
                          </m:rPr>
                          <a:rPr lang="fr-FR" sz="1800" b="0" i="0" baseline="-250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</m:oMath>
                </a14:m>
                <a:endParaRPr lang="fr-FR" sz="18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fr-FR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11" y="2808943"/>
                <a:ext cx="1684789" cy="1200329"/>
              </a:xfrm>
              <a:prstGeom prst="rect">
                <a:avLst/>
              </a:prstGeom>
              <a:blipFill>
                <a:blip r:embed="rId2"/>
                <a:stretch>
                  <a:fillRect l="-3261" t="-30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orme libre 43"/>
          <p:cNvSpPr/>
          <p:nvPr/>
        </p:nvSpPr>
        <p:spPr>
          <a:xfrm>
            <a:off x="4884545" y="2437614"/>
            <a:ext cx="2441197" cy="1387943"/>
          </a:xfrm>
          <a:custGeom>
            <a:avLst/>
            <a:gdLst>
              <a:gd name="connsiteX0" fmla="*/ 0 w 2441197"/>
              <a:gd name="connsiteY0" fmla="*/ 1387943 h 1387943"/>
              <a:gd name="connsiteX1" fmla="*/ 268448 w 2441197"/>
              <a:gd name="connsiteY1" fmla="*/ 1345998 h 1387943"/>
              <a:gd name="connsiteX2" fmla="*/ 494951 w 2441197"/>
              <a:gd name="connsiteY2" fmla="*/ 1178218 h 1387943"/>
              <a:gd name="connsiteX3" fmla="*/ 738232 w 2441197"/>
              <a:gd name="connsiteY3" fmla="*/ 800713 h 1387943"/>
              <a:gd name="connsiteX4" fmla="*/ 880844 w 2441197"/>
              <a:gd name="connsiteY4" fmla="*/ 507098 h 1387943"/>
              <a:gd name="connsiteX5" fmla="*/ 1073791 w 2441197"/>
              <a:gd name="connsiteY5" fmla="*/ 137983 h 1387943"/>
              <a:gd name="connsiteX6" fmla="*/ 1308683 w 2441197"/>
              <a:gd name="connsiteY6" fmla="*/ 20537 h 1387943"/>
              <a:gd name="connsiteX7" fmla="*/ 1442907 w 2441197"/>
              <a:gd name="connsiteY7" fmla="*/ 12148 h 1387943"/>
              <a:gd name="connsiteX8" fmla="*/ 1602298 w 2441197"/>
              <a:gd name="connsiteY8" fmla="*/ 146372 h 1387943"/>
              <a:gd name="connsiteX9" fmla="*/ 1786855 w 2441197"/>
              <a:gd name="connsiteY9" fmla="*/ 481932 h 1387943"/>
              <a:gd name="connsiteX10" fmla="*/ 2038525 w 2441197"/>
              <a:gd name="connsiteY10" fmla="*/ 1052383 h 1387943"/>
              <a:gd name="connsiteX11" fmla="*/ 2223083 w 2441197"/>
              <a:gd name="connsiteY11" fmla="*/ 1312442 h 1387943"/>
              <a:gd name="connsiteX12" fmla="*/ 2441197 w 2441197"/>
              <a:gd name="connsiteY12" fmla="*/ 1387943 h 138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41197" h="1387943">
                <a:moveTo>
                  <a:pt x="0" y="1387943"/>
                </a:moveTo>
                <a:cubicBezTo>
                  <a:pt x="92978" y="1384447"/>
                  <a:pt x="185956" y="1380952"/>
                  <a:pt x="268448" y="1345998"/>
                </a:cubicBezTo>
                <a:cubicBezTo>
                  <a:pt x="350940" y="1311044"/>
                  <a:pt x="416654" y="1269099"/>
                  <a:pt x="494951" y="1178218"/>
                </a:cubicBezTo>
                <a:cubicBezTo>
                  <a:pt x="573248" y="1087337"/>
                  <a:pt x="673917" y="912566"/>
                  <a:pt x="738232" y="800713"/>
                </a:cubicBezTo>
                <a:cubicBezTo>
                  <a:pt x="802547" y="688860"/>
                  <a:pt x="824918" y="617553"/>
                  <a:pt x="880844" y="507098"/>
                </a:cubicBezTo>
                <a:cubicBezTo>
                  <a:pt x="936770" y="396643"/>
                  <a:pt x="1002485" y="219076"/>
                  <a:pt x="1073791" y="137983"/>
                </a:cubicBezTo>
                <a:cubicBezTo>
                  <a:pt x="1145097" y="56890"/>
                  <a:pt x="1247164" y="41509"/>
                  <a:pt x="1308683" y="20537"/>
                </a:cubicBezTo>
                <a:cubicBezTo>
                  <a:pt x="1370202" y="-435"/>
                  <a:pt x="1393971" y="-8825"/>
                  <a:pt x="1442907" y="12148"/>
                </a:cubicBezTo>
                <a:cubicBezTo>
                  <a:pt x="1491843" y="33120"/>
                  <a:pt x="1544973" y="68075"/>
                  <a:pt x="1602298" y="146372"/>
                </a:cubicBezTo>
                <a:cubicBezTo>
                  <a:pt x="1659623" y="224669"/>
                  <a:pt x="1714151" y="330930"/>
                  <a:pt x="1786855" y="481932"/>
                </a:cubicBezTo>
                <a:cubicBezTo>
                  <a:pt x="1859559" y="632934"/>
                  <a:pt x="1965820" y="913965"/>
                  <a:pt x="2038525" y="1052383"/>
                </a:cubicBezTo>
                <a:cubicBezTo>
                  <a:pt x="2111230" y="1190801"/>
                  <a:pt x="2155971" y="1256515"/>
                  <a:pt x="2223083" y="1312442"/>
                </a:cubicBezTo>
                <a:cubicBezTo>
                  <a:pt x="2290195" y="1368369"/>
                  <a:pt x="2365696" y="1378156"/>
                  <a:pt x="2441197" y="13879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orme libre 44"/>
          <p:cNvSpPr/>
          <p:nvPr/>
        </p:nvSpPr>
        <p:spPr>
          <a:xfrm>
            <a:off x="5069102" y="2414457"/>
            <a:ext cx="1649834" cy="1387943"/>
          </a:xfrm>
          <a:custGeom>
            <a:avLst/>
            <a:gdLst>
              <a:gd name="connsiteX0" fmla="*/ 0 w 2441197"/>
              <a:gd name="connsiteY0" fmla="*/ 1387943 h 1387943"/>
              <a:gd name="connsiteX1" fmla="*/ 268448 w 2441197"/>
              <a:gd name="connsiteY1" fmla="*/ 1345998 h 1387943"/>
              <a:gd name="connsiteX2" fmla="*/ 494951 w 2441197"/>
              <a:gd name="connsiteY2" fmla="*/ 1178218 h 1387943"/>
              <a:gd name="connsiteX3" fmla="*/ 738232 w 2441197"/>
              <a:gd name="connsiteY3" fmla="*/ 800713 h 1387943"/>
              <a:gd name="connsiteX4" fmla="*/ 880844 w 2441197"/>
              <a:gd name="connsiteY4" fmla="*/ 507098 h 1387943"/>
              <a:gd name="connsiteX5" fmla="*/ 1073791 w 2441197"/>
              <a:gd name="connsiteY5" fmla="*/ 137983 h 1387943"/>
              <a:gd name="connsiteX6" fmla="*/ 1308683 w 2441197"/>
              <a:gd name="connsiteY6" fmla="*/ 20537 h 1387943"/>
              <a:gd name="connsiteX7" fmla="*/ 1442907 w 2441197"/>
              <a:gd name="connsiteY7" fmla="*/ 12148 h 1387943"/>
              <a:gd name="connsiteX8" fmla="*/ 1602298 w 2441197"/>
              <a:gd name="connsiteY8" fmla="*/ 146372 h 1387943"/>
              <a:gd name="connsiteX9" fmla="*/ 1786855 w 2441197"/>
              <a:gd name="connsiteY9" fmla="*/ 481932 h 1387943"/>
              <a:gd name="connsiteX10" fmla="*/ 2038525 w 2441197"/>
              <a:gd name="connsiteY10" fmla="*/ 1052383 h 1387943"/>
              <a:gd name="connsiteX11" fmla="*/ 2223083 w 2441197"/>
              <a:gd name="connsiteY11" fmla="*/ 1312442 h 1387943"/>
              <a:gd name="connsiteX12" fmla="*/ 2441197 w 2441197"/>
              <a:gd name="connsiteY12" fmla="*/ 1387943 h 138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41197" h="1387943">
                <a:moveTo>
                  <a:pt x="0" y="1387943"/>
                </a:moveTo>
                <a:cubicBezTo>
                  <a:pt x="92978" y="1384447"/>
                  <a:pt x="185956" y="1380952"/>
                  <a:pt x="268448" y="1345998"/>
                </a:cubicBezTo>
                <a:cubicBezTo>
                  <a:pt x="350940" y="1311044"/>
                  <a:pt x="416654" y="1269099"/>
                  <a:pt x="494951" y="1178218"/>
                </a:cubicBezTo>
                <a:cubicBezTo>
                  <a:pt x="573248" y="1087337"/>
                  <a:pt x="673917" y="912566"/>
                  <a:pt x="738232" y="800713"/>
                </a:cubicBezTo>
                <a:cubicBezTo>
                  <a:pt x="802547" y="688860"/>
                  <a:pt x="824918" y="617553"/>
                  <a:pt x="880844" y="507098"/>
                </a:cubicBezTo>
                <a:cubicBezTo>
                  <a:pt x="936770" y="396643"/>
                  <a:pt x="1002485" y="219076"/>
                  <a:pt x="1073791" y="137983"/>
                </a:cubicBezTo>
                <a:cubicBezTo>
                  <a:pt x="1145097" y="56890"/>
                  <a:pt x="1247164" y="41509"/>
                  <a:pt x="1308683" y="20537"/>
                </a:cubicBezTo>
                <a:cubicBezTo>
                  <a:pt x="1370202" y="-435"/>
                  <a:pt x="1393971" y="-8825"/>
                  <a:pt x="1442907" y="12148"/>
                </a:cubicBezTo>
                <a:cubicBezTo>
                  <a:pt x="1491843" y="33120"/>
                  <a:pt x="1544973" y="68075"/>
                  <a:pt x="1602298" y="146372"/>
                </a:cubicBezTo>
                <a:cubicBezTo>
                  <a:pt x="1659623" y="224669"/>
                  <a:pt x="1714151" y="330930"/>
                  <a:pt x="1786855" y="481932"/>
                </a:cubicBezTo>
                <a:cubicBezTo>
                  <a:pt x="1859559" y="632934"/>
                  <a:pt x="1965820" y="913965"/>
                  <a:pt x="2038525" y="1052383"/>
                </a:cubicBezTo>
                <a:cubicBezTo>
                  <a:pt x="2111230" y="1190801"/>
                  <a:pt x="2155971" y="1256515"/>
                  <a:pt x="2223083" y="1312442"/>
                </a:cubicBezTo>
                <a:cubicBezTo>
                  <a:pt x="2290195" y="1368369"/>
                  <a:pt x="2365696" y="1378156"/>
                  <a:pt x="2441197" y="13879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orme libre 45"/>
          <p:cNvSpPr/>
          <p:nvPr/>
        </p:nvSpPr>
        <p:spPr>
          <a:xfrm>
            <a:off x="5513719" y="2389858"/>
            <a:ext cx="1649834" cy="1387943"/>
          </a:xfrm>
          <a:custGeom>
            <a:avLst/>
            <a:gdLst>
              <a:gd name="connsiteX0" fmla="*/ 0 w 2441197"/>
              <a:gd name="connsiteY0" fmla="*/ 1387943 h 1387943"/>
              <a:gd name="connsiteX1" fmla="*/ 268448 w 2441197"/>
              <a:gd name="connsiteY1" fmla="*/ 1345998 h 1387943"/>
              <a:gd name="connsiteX2" fmla="*/ 494951 w 2441197"/>
              <a:gd name="connsiteY2" fmla="*/ 1178218 h 1387943"/>
              <a:gd name="connsiteX3" fmla="*/ 738232 w 2441197"/>
              <a:gd name="connsiteY3" fmla="*/ 800713 h 1387943"/>
              <a:gd name="connsiteX4" fmla="*/ 880844 w 2441197"/>
              <a:gd name="connsiteY4" fmla="*/ 507098 h 1387943"/>
              <a:gd name="connsiteX5" fmla="*/ 1073791 w 2441197"/>
              <a:gd name="connsiteY5" fmla="*/ 137983 h 1387943"/>
              <a:gd name="connsiteX6" fmla="*/ 1308683 w 2441197"/>
              <a:gd name="connsiteY6" fmla="*/ 20537 h 1387943"/>
              <a:gd name="connsiteX7" fmla="*/ 1442907 w 2441197"/>
              <a:gd name="connsiteY7" fmla="*/ 12148 h 1387943"/>
              <a:gd name="connsiteX8" fmla="*/ 1602298 w 2441197"/>
              <a:gd name="connsiteY8" fmla="*/ 146372 h 1387943"/>
              <a:gd name="connsiteX9" fmla="*/ 1786855 w 2441197"/>
              <a:gd name="connsiteY9" fmla="*/ 481932 h 1387943"/>
              <a:gd name="connsiteX10" fmla="*/ 2038525 w 2441197"/>
              <a:gd name="connsiteY10" fmla="*/ 1052383 h 1387943"/>
              <a:gd name="connsiteX11" fmla="*/ 2223083 w 2441197"/>
              <a:gd name="connsiteY11" fmla="*/ 1312442 h 1387943"/>
              <a:gd name="connsiteX12" fmla="*/ 2441197 w 2441197"/>
              <a:gd name="connsiteY12" fmla="*/ 1387943 h 138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41197" h="1387943">
                <a:moveTo>
                  <a:pt x="0" y="1387943"/>
                </a:moveTo>
                <a:cubicBezTo>
                  <a:pt x="92978" y="1384447"/>
                  <a:pt x="185956" y="1380952"/>
                  <a:pt x="268448" y="1345998"/>
                </a:cubicBezTo>
                <a:cubicBezTo>
                  <a:pt x="350940" y="1311044"/>
                  <a:pt x="416654" y="1269099"/>
                  <a:pt x="494951" y="1178218"/>
                </a:cubicBezTo>
                <a:cubicBezTo>
                  <a:pt x="573248" y="1087337"/>
                  <a:pt x="673917" y="912566"/>
                  <a:pt x="738232" y="800713"/>
                </a:cubicBezTo>
                <a:cubicBezTo>
                  <a:pt x="802547" y="688860"/>
                  <a:pt x="824918" y="617553"/>
                  <a:pt x="880844" y="507098"/>
                </a:cubicBezTo>
                <a:cubicBezTo>
                  <a:pt x="936770" y="396643"/>
                  <a:pt x="1002485" y="219076"/>
                  <a:pt x="1073791" y="137983"/>
                </a:cubicBezTo>
                <a:cubicBezTo>
                  <a:pt x="1145097" y="56890"/>
                  <a:pt x="1247164" y="41509"/>
                  <a:pt x="1308683" y="20537"/>
                </a:cubicBezTo>
                <a:cubicBezTo>
                  <a:pt x="1370202" y="-435"/>
                  <a:pt x="1393971" y="-8825"/>
                  <a:pt x="1442907" y="12148"/>
                </a:cubicBezTo>
                <a:cubicBezTo>
                  <a:pt x="1491843" y="33120"/>
                  <a:pt x="1544973" y="68075"/>
                  <a:pt x="1602298" y="146372"/>
                </a:cubicBezTo>
                <a:cubicBezTo>
                  <a:pt x="1659623" y="224669"/>
                  <a:pt x="1714151" y="330930"/>
                  <a:pt x="1786855" y="481932"/>
                </a:cubicBezTo>
                <a:cubicBezTo>
                  <a:pt x="1859559" y="632934"/>
                  <a:pt x="1965820" y="913965"/>
                  <a:pt x="2038525" y="1052383"/>
                </a:cubicBezTo>
                <a:cubicBezTo>
                  <a:pt x="2111230" y="1190801"/>
                  <a:pt x="2155971" y="1256515"/>
                  <a:pt x="2223083" y="1312442"/>
                </a:cubicBezTo>
                <a:cubicBezTo>
                  <a:pt x="2290195" y="1368369"/>
                  <a:pt x="2365696" y="1378156"/>
                  <a:pt x="2441197" y="13879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orme libre 46"/>
          <p:cNvSpPr/>
          <p:nvPr/>
        </p:nvSpPr>
        <p:spPr>
          <a:xfrm>
            <a:off x="5894019" y="2417949"/>
            <a:ext cx="1649834" cy="1387943"/>
          </a:xfrm>
          <a:custGeom>
            <a:avLst/>
            <a:gdLst>
              <a:gd name="connsiteX0" fmla="*/ 0 w 2441197"/>
              <a:gd name="connsiteY0" fmla="*/ 1387943 h 1387943"/>
              <a:gd name="connsiteX1" fmla="*/ 268448 w 2441197"/>
              <a:gd name="connsiteY1" fmla="*/ 1345998 h 1387943"/>
              <a:gd name="connsiteX2" fmla="*/ 494951 w 2441197"/>
              <a:gd name="connsiteY2" fmla="*/ 1178218 h 1387943"/>
              <a:gd name="connsiteX3" fmla="*/ 738232 w 2441197"/>
              <a:gd name="connsiteY3" fmla="*/ 800713 h 1387943"/>
              <a:gd name="connsiteX4" fmla="*/ 880844 w 2441197"/>
              <a:gd name="connsiteY4" fmla="*/ 507098 h 1387943"/>
              <a:gd name="connsiteX5" fmla="*/ 1073791 w 2441197"/>
              <a:gd name="connsiteY5" fmla="*/ 137983 h 1387943"/>
              <a:gd name="connsiteX6" fmla="*/ 1308683 w 2441197"/>
              <a:gd name="connsiteY6" fmla="*/ 20537 h 1387943"/>
              <a:gd name="connsiteX7" fmla="*/ 1442907 w 2441197"/>
              <a:gd name="connsiteY7" fmla="*/ 12148 h 1387943"/>
              <a:gd name="connsiteX8" fmla="*/ 1602298 w 2441197"/>
              <a:gd name="connsiteY8" fmla="*/ 146372 h 1387943"/>
              <a:gd name="connsiteX9" fmla="*/ 1786855 w 2441197"/>
              <a:gd name="connsiteY9" fmla="*/ 481932 h 1387943"/>
              <a:gd name="connsiteX10" fmla="*/ 2038525 w 2441197"/>
              <a:gd name="connsiteY10" fmla="*/ 1052383 h 1387943"/>
              <a:gd name="connsiteX11" fmla="*/ 2223083 w 2441197"/>
              <a:gd name="connsiteY11" fmla="*/ 1312442 h 1387943"/>
              <a:gd name="connsiteX12" fmla="*/ 2441197 w 2441197"/>
              <a:gd name="connsiteY12" fmla="*/ 1387943 h 138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41197" h="1387943">
                <a:moveTo>
                  <a:pt x="0" y="1387943"/>
                </a:moveTo>
                <a:cubicBezTo>
                  <a:pt x="92978" y="1384447"/>
                  <a:pt x="185956" y="1380952"/>
                  <a:pt x="268448" y="1345998"/>
                </a:cubicBezTo>
                <a:cubicBezTo>
                  <a:pt x="350940" y="1311044"/>
                  <a:pt x="416654" y="1269099"/>
                  <a:pt x="494951" y="1178218"/>
                </a:cubicBezTo>
                <a:cubicBezTo>
                  <a:pt x="573248" y="1087337"/>
                  <a:pt x="673917" y="912566"/>
                  <a:pt x="738232" y="800713"/>
                </a:cubicBezTo>
                <a:cubicBezTo>
                  <a:pt x="802547" y="688860"/>
                  <a:pt x="824918" y="617553"/>
                  <a:pt x="880844" y="507098"/>
                </a:cubicBezTo>
                <a:cubicBezTo>
                  <a:pt x="936770" y="396643"/>
                  <a:pt x="1002485" y="219076"/>
                  <a:pt x="1073791" y="137983"/>
                </a:cubicBezTo>
                <a:cubicBezTo>
                  <a:pt x="1145097" y="56890"/>
                  <a:pt x="1247164" y="41509"/>
                  <a:pt x="1308683" y="20537"/>
                </a:cubicBezTo>
                <a:cubicBezTo>
                  <a:pt x="1370202" y="-435"/>
                  <a:pt x="1393971" y="-8825"/>
                  <a:pt x="1442907" y="12148"/>
                </a:cubicBezTo>
                <a:cubicBezTo>
                  <a:pt x="1491843" y="33120"/>
                  <a:pt x="1544973" y="68075"/>
                  <a:pt x="1602298" y="146372"/>
                </a:cubicBezTo>
                <a:cubicBezTo>
                  <a:pt x="1659623" y="224669"/>
                  <a:pt x="1714151" y="330930"/>
                  <a:pt x="1786855" y="481932"/>
                </a:cubicBezTo>
                <a:cubicBezTo>
                  <a:pt x="1859559" y="632934"/>
                  <a:pt x="1965820" y="913965"/>
                  <a:pt x="2038525" y="1052383"/>
                </a:cubicBezTo>
                <a:cubicBezTo>
                  <a:pt x="2111230" y="1190801"/>
                  <a:pt x="2155971" y="1256515"/>
                  <a:pt x="2223083" y="1312442"/>
                </a:cubicBezTo>
                <a:cubicBezTo>
                  <a:pt x="2290195" y="1368369"/>
                  <a:pt x="2365696" y="1378156"/>
                  <a:pt x="2441197" y="13879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orme libre 47"/>
          <p:cNvSpPr/>
          <p:nvPr/>
        </p:nvSpPr>
        <p:spPr>
          <a:xfrm>
            <a:off x="5182354" y="2403403"/>
            <a:ext cx="1649834" cy="1387943"/>
          </a:xfrm>
          <a:custGeom>
            <a:avLst/>
            <a:gdLst>
              <a:gd name="connsiteX0" fmla="*/ 0 w 2441197"/>
              <a:gd name="connsiteY0" fmla="*/ 1387943 h 1387943"/>
              <a:gd name="connsiteX1" fmla="*/ 268448 w 2441197"/>
              <a:gd name="connsiteY1" fmla="*/ 1345998 h 1387943"/>
              <a:gd name="connsiteX2" fmla="*/ 494951 w 2441197"/>
              <a:gd name="connsiteY2" fmla="*/ 1178218 h 1387943"/>
              <a:gd name="connsiteX3" fmla="*/ 738232 w 2441197"/>
              <a:gd name="connsiteY3" fmla="*/ 800713 h 1387943"/>
              <a:gd name="connsiteX4" fmla="*/ 880844 w 2441197"/>
              <a:gd name="connsiteY4" fmla="*/ 507098 h 1387943"/>
              <a:gd name="connsiteX5" fmla="*/ 1073791 w 2441197"/>
              <a:gd name="connsiteY5" fmla="*/ 137983 h 1387943"/>
              <a:gd name="connsiteX6" fmla="*/ 1308683 w 2441197"/>
              <a:gd name="connsiteY6" fmla="*/ 20537 h 1387943"/>
              <a:gd name="connsiteX7" fmla="*/ 1442907 w 2441197"/>
              <a:gd name="connsiteY7" fmla="*/ 12148 h 1387943"/>
              <a:gd name="connsiteX8" fmla="*/ 1602298 w 2441197"/>
              <a:gd name="connsiteY8" fmla="*/ 146372 h 1387943"/>
              <a:gd name="connsiteX9" fmla="*/ 1786855 w 2441197"/>
              <a:gd name="connsiteY9" fmla="*/ 481932 h 1387943"/>
              <a:gd name="connsiteX10" fmla="*/ 2038525 w 2441197"/>
              <a:gd name="connsiteY10" fmla="*/ 1052383 h 1387943"/>
              <a:gd name="connsiteX11" fmla="*/ 2223083 w 2441197"/>
              <a:gd name="connsiteY11" fmla="*/ 1312442 h 1387943"/>
              <a:gd name="connsiteX12" fmla="*/ 2441197 w 2441197"/>
              <a:gd name="connsiteY12" fmla="*/ 1387943 h 138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41197" h="1387943">
                <a:moveTo>
                  <a:pt x="0" y="1387943"/>
                </a:moveTo>
                <a:cubicBezTo>
                  <a:pt x="92978" y="1384447"/>
                  <a:pt x="185956" y="1380952"/>
                  <a:pt x="268448" y="1345998"/>
                </a:cubicBezTo>
                <a:cubicBezTo>
                  <a:pt x="350940" y="1311044"/>
                  <a:pt x="416654" y="1269099"/>
                  <a:pt x="494951" y="1178218"/>
                </a:cubicBezTo>
                <a:cubicBezTo>
                  <a:pt x="573248" y="1087337"/>
                  <a:pt x="673917" y="912566"/>
                  <a:pt x="738232" y="800713"/>
                </a:cubicBezTo>
                <a:cubicBezTo>
                  <a:pt x="802547" y="688860"/>
                  <a:pt x="824918" y="617553"/>
                  <a:pt x="880844" y="507098"/>
                </a:cubicBezTo>
                <a:cubicBezTo>
                  <a:pt x="936770" y="396643"/>
                  <a:pt x="1002485" y="219076"/>
                  <a:pt x="1073791" y="137983"/>
                </a:cubicBezTo>
                <a:cubicBezTo>
                  <a:pt x="1145097" y="56890"/>
                  <a:pt x="1247164" y="41509"/>
                  <a:pt x="1308683" y="20537"/>
                </a:cubicBezTo>
                <a:cubicBezTo>
                  <a:pt x="1370202" y="-435"/>
                  <a:pt x="1393971" y="-8825"/>
                  <a:pt x="1442907" y="12148"/>
                </a:cubicBezTo>
                <a:cubicBezTo>
                  <a:pt x="1491843" y="33120"/>
                  <a:pt x="1544973" y="68075"/>
                  <a:pt x="1602298" y="146372"/>
                </a:cubicBezTo>
                <a:cubicBezTo>
                  <a:pt x="1659623" y="224669"/>
                  <a:pt x="1714151" y="330930"/>
                  <a:pt x="1786855" y="481932"/>
                </a:cubicBezTo>
                <a:cubicBezTo>
                  <a:pt x="1859559" y="632934"/>
                  <a:pt x="1965820" y="913965"/>
                  <a:pt x="2038525" y="1052383"/>
                </a:cubicBezTo>
                <a:cubicBezTo>
                  <a:pt x="2111230" y="1190801"/>
                  <a:pt x="2155971" y="1256515"/>
                  <a:pt x="2223083" y="1312442"/>
                </a:cubicBezTo>
                <a:cubicBezTo>
                  <a:pt x="2290195" y="1368369"/>
                  <a:pt x="2365696" y="1378156"/>
                  <a:pt x="2441197" y="13879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orme libre 48"/>
          <p:cNvSpPr/>
          <p:nvPr/>
        </p:nvSpPr>
        <p:spPr>
          <a:xfrm>
            <a:off x="5239680" y="2419218"/>
            <a:ext cx="1649834" cy="1387943"/>
          </a:xfrm>
          <a:custGeom>
            <a:avLst/>
            <a:gdLst>
              <a:gd name="connsiteX0" fmla="*/ 0 w 2441197"/>
              <a:gd name="connsiteY0" fmla="*/ 1387943 h 1387943"/>
              <a:gd name="connsiteX1" fmla="*/ 268448 w 2441197"/>
              <a:gd name="connsiteY1" fmla="*/ 1345998 h 1387943"/>
              <a:gd name="connsiteX2" fmla="*/ 494951 w 2441197"/>
              <a:gd name="connsiteY2" fmla="*/ 1178218 h 1387943"/>
              <a:gd name="connsiteX3" fmla="*/ 738232 w 2441197"/>
              <a:gd name="connsiteY3" fmla="*/ 800713 h 1387943"/>
              <a:gd name="connsiteX4" fmla="*/ 880844 w 2441197"/>
              <a:gd name="connsiteY4" fmla="*/ 507098 h 1387943"/>
              <a:gd name="connsiteX5" fmla="*/ 1073791 w 2441197"/>
              <a:gd name="connsiteY5" fmla="*/ 137983 h 1387943"/>
              <a:gd name="connsiteX6" fmla="*/ 1308683 w 2441197"/>
              <a:gd name="connsiteY6" fmla="*/ 20537 h 1387943"/>
              <a:gd name="connsiteX7" fmla="*/ 1442907 w 2441197"/>
              <a:gd name="connsiteY7" fmla="*/ 12148 h 1387943"/>
              <a:gd name="connsiteX8" fmla="*/ 1602298 w 2441197"/>
              <a:gd name="connsiteY8" fmla="*/ 146372 h 1387943"/>
              <a:gd name="connsiteX9" fmla="*/ 1786855 w 2441197"/>
              <a:gd name="connsiteY9" fmla="*/ 481932 h 1387943"/>
              <a:gd name="connsiteX10" fmla="*/ 2038525 w 2441197"/>
              <a:gd name="connsiteY10" fmla="*/ 1052383 h 1387943"/>
              <a:gd name="connsiteX11" fmla="*/ 2223083 w 2441197"/>
              <a:gd name="connsiteY11" fmla="*/ 1312442 h 1387943"/>
              <a:gd name="connsiteX12" fmla="*/ 2441197 w 2441197"/>
              <a:gd name="connsiteY12" fmla="*/ 1387943 h 138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41197" h="1387943">
                <a:moveTo>
                  <a:pt x="0" y="1387943"/>
                </a:moveTo>
                <a:cubicBezTo>
                  <a:pt x="92978" y="1384447"/>
                  <a:pt x="185956" y="1380952"/>
                  <a:pt x="268448" y="1345998"/>
                </a:cubicBezTo>
                <a:cubicBezTo>
                  <a:pt x="350940" y="1311044"/>
                  <a:pt x="416654" y="1269099"/>
                  <a:pt x="494951" y="1178218"/>
                </a:cubicBezTo>
                <a:cubicBezTo>
                  <a:pt x="573248" y="1087337"/>
                  <a:pt x="673917" y="912566"/>
                  <a:pt x="738232" y="800713"/>
                </a:cubicBezTo>
                <a:cubicBezTo>
                  <a:pt x="802547" y="688860"/>
                  <a:pt x="824918" y="617553"/>
                  <a:pt x="880844" y="507098"/>
                </a:cubicBezTo>
                <a:cubicBezTo>
                  <a:pt x="936770" y="396643"/>
                  <a:pt x="1002485" y="219076"/>
                  <a:pt x="1073791" y="137983"/>
                </a:cubicBezTo>
                <a:cubicBezTo>
                  <a:pt x="1145097" y="56890"/>
                  <a:pt x="1247164" y="41509"/>
                  <a:pt x="1308683" y="20537"/>
                </a:cubicBezTo>
                <a:cubicBezTo>
                  <a:pt x="1370202" y="-435"/>
                  <a:pt x="1393971" y="-8825"/>
                  <a:pt x="1442907" y="12148"/>
                </a:cubicBezTo>
                <a:cubicBezTo>
                  <a:pt x="1491843" y="33120"/>
                  <a:pt x="1544973" y="68075"/>
                  <a:pt x="1602298" y="146372"/>
                </a:cubicBezTo>
                <a:cubicBezTo>
                  <a:pt x="1659623" y="224669"/>
                  <a:pt x="1714151" y="330930"/>
                  <a:pt x="1786855" y="481932"/>
                </a:cubicBezTo>
                <a:cubicBezTo>
                  <a:pt x="1859559" y="632934"/>
                  <a:pt x="1965820" y="913965"/>
                  <a:pt x="2038525" y="1052383"/>
                </a:cubicBezTo>
                <a:cubicBezTo>
                  <a:pt x="2111230" y="1190801"/>
                  <a:pt x="2155971" y="1256515"/>
                  <a:pt x="2223083" y="1312442"/>
                </a:cubicBezTo>
                <a:cubicBezTo>
                  <a:pt x="2290195" y="1368369"/>
                  <a:pt x="2365696" y="1378156"/>
                  <a:pt x="2441197" y="13879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/>
          <p:cNvGrpSpPr/>
          <p:nvPr/>
        </p:nvGrpSpPr>
        <p:grpSpPr>
          <a:xfrm>
            <a:off x="5329160" y="2389858"/>
            <a:ext cx="1981197" cy="1433647"/>
            <a:chOff x="5781414" y="3804222"/>
            <a:chExt cx="1981197" cy="1433647"/>
          </a:xfrm>
        </p:grpSpPr>
        <p:sp>
          <p:nvSpPr>
            <p:cNvPr id="51" name="Forme libre 50"/>
            <p:cNvSpPr/>
            <p:nvPr/>
          </p:nvSpPr>
          <p:spPr>
            <a:xfrm>
              <a:off x="5993932" y="3823019"/>
              <a:ext cx="1649834" cy="1387943"/>
            </a:xfrm>
            <a:custGeom>
              <a:avLst/>
              <a:gdLst>
                <a:gd name="connsiteX0" fmla="*/ 0 w 2441197"/>
                <a:gd name="connsiteY0" fmla="*/ 1387943 h 1387943"/>
                <a:gd name="connsiteX1" fmla="*/ 268448 w 2441197"/>
                <a:gd name="connsiteY1" fmla="*/ 1345998 h 1387943"/>
                <a:gd name="connsiteX2" fmla="*/ 494951 w 2441197"/>
                <a:gd name="connsiteY2" fmla="*/ 1178218 h 1387943"/>
                <a:gd name="connsiteX3" fmla="*/ 738232 w 2441197"/>
                <a:gd name="connsiteY3" fmla="*/ 800713 h 1387943"/>
                <a:gd name="connsiteX4" fmla="*/ 880844 w 2441197"/>
                <a:gd name="connsiteY4" fmla="*/ 507098 h 1387943"/>
                <a:gd name="connsiteX5" fmla="*/ 1073791 w 2441197"/>
                <a:gd name="connsiteY5" fmla="*/ 137983 h 1387943"/>
                <a:gd name="connsiteX6" fmla="*/ 1308683 w 2441197"/>
                <a:gd name="connsiteY6" fmla="*/ 20537 h 1387943"/>
                <a:gd name="connsiteX7" fmla="*/ 1442907 w 2441197"/>
                <a:gd name="connsiteY7" fmla="*/ 12148 h 1387943"/>
                <a:gd name="connsiteX8" fmla="*/ 1602298 w 2441197"/>
                <a:gd name="connsiteY8" fmla="*/ 146372 h 1387943"/>
                <a:gd name="connsiteX9" fmla="*/ 1786855 w 2441197"/>
                <a:gd name="connsiteY9" fmla="*/ 481932 h 1387943"/>
                <a:gd name="connsiteX10" fmla="*/ 2038525 w 2441197"/>
                <a:gd name="connsiteY10" fmla="*/ 1052383 h 1387943"/>
                <a:gd name="connsiteX11" fmla="*/ 2223083 w 2441197"/>
                <a:gd name="connsiteY11" fmla="*/ 1312442 h 1387943"/>
                <a:gd name="connsiteX12" fmla="*/ 2441197 w 2441197"/>
                <a:gd name="connsiteY12" fmla="*/ 1387943 h 138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41197" h="1387943">
                  <a:moveTo>
                    <a:pt x="0" y="1387943"/>
                  </a:moveTo>
                  <a:cubicBezTo>
                    <a:pt x="92978" y="1384447"/>
                    <a:pt x="185956" y="1380952"/>
                    <a:pt x="268448" y="1345998"/>
                  </a:cubicBezTo>
                  <a:cubicBezTo>
                    <a:pt x="350940" y="1311044"/>
                    <a:pt x="416654" y="1269099"/>
                    <a:pt x="494951" y="1178218"/>
                  </a:cubicBezTo>
                  <a:cubicBezTo>
                    <a:pt x="573248" y="1087337"/>
                    <a:pt x="673917" y="912566"/>
                    <a:pt x="738232" y="800713"/>
                  </a:cubicBezTo>
                  <a:cubicBezTo>
                    <a:pt x="802547" y="688860"/>
                    <a:pt x="824918" y="617553"/>
                    <a:pt x="880844" y="507098"/>
                  </a:cubicBezTo>
                  <a:cubicBezTo>
                    <a:pt x="936770" y="396643"/>
                    <a:pt x="1002485" y="219076"/>
                    <a:pt x="1073791" y="137983"/>
                  </a:cubicBezTo>
                  <a:cubicBezTo>
                    <a:pt x="1145097" y="56890"/>
                    <a:pt x="1247164" y="41509"/>
                    <a:pt x="1308683" y="20537"/>
                  </a:cubicBezTo>
                  <a:cubicBezTo>
                    <a:pt x="1370202" y="-435"/>
                    <a:pt x="1393971" y="-8825"/>
                    <a:pt x="1442907" y="12148"/>
                  </a:cubicBezTo>
                  <a:cubicBezTo>
                    <a:pt x="1491843" y="33120"/>
                    <a:pt x="1544973" y="68075"/>
                    <a:pt x="1602298" y="146372"/>
                  </a:cubicBezTo>
                  <a:cubicBezTo>
                    <a:pt x="1659623" y="224669"/>
                    <a:pt x="1714151" y="330930"/>
                    <a:pt x="1786855" y="481932"/>
                  </a:cubicBezTo>
                  <a:cubicBezTo>
                    <a:pt x="1859559" y="632934"/>
                    <a:pt x="1965820" y="913965"/>
                    <a:pt x="2038525" y="1052383"/>
                  </a:cubicBezTo>
                  <a:cubicBezTo>
                    <a:pt x="2111230" y="1190801"/>
                    <a:pt x="2155971" y="1256515"/>
                    <a:pt x="2223083" y="1312442"/>
                  </a:cubicBezTo>
                  <a:cubicBezTo>
                    <a:pt x="2290195" y="1368369"/>
                    <a:pt x="2365696" y="1378156"/>
                    <a:pt x="2441197" y="13879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Forme libre 51"/>
            <p:cNvSpPr/>
            <p:nvPr/>
          </p:nvSpPr>
          <p:spPr>
            <a:xfrm>
              <a:off x="5781414" y="3824852"/>
              <a:ext cx="1784056" cy="1387943"/>
            </a:xfrm>
            <a:custGeom>
              <a:avLst/>
              <a:gdLst>
                <a:gd name="connsiteX0" fmla="*/ 0 w 2441197"/>
                <a:gd name="connsiteY0" fmla="*/ 1387943 h 1387943"/>
                <a:gd name="connsiteX1" fmla="*/ 268448 w 2441197"/>
                <a:gd name="connsiteY1" fmla="*/ 1345998 h 1387943"/>
                <a:gd name="connsiteX2" fmla="*/ 494951 w 2441197"/>
                <a:gd name="connsiteY2" fmla="*/ 1178218 h 1387943"/>
                <a:gd name="connsiteX3" fmla="*/ 738232 w 2441197"/>
                <a:gd name="connsiteY3" fmla="*/ 800713 h 1387943"/>
                <a:gd name="connsiteX4" fmla="*/ 880844 w 2441197"/>
                <a:gd name="connsiteY4" fmla="*/ 507098 h 1387943"/>
                <a:gd name="connsiteX5" fmla="*/ 1073791 w 2441197"/>
                <a:gd name="connsiteY5" fmla="*/ 137983 h 1387943"/>
                <a:gd name="connsiteX6" fmla="*/ 1308683 w 2441197"/>
                <a:gd name="connsiteY6" fmla="*/ 20537 h 1387943"/>
                <a:gd name="connsiteX7" fmla="*/ 1442907 w 2441197"/>
                <a:gd name="connsiteY7" fmla="*/ 12148 h 1387943"/>
                <a:gd name="connsiteX8" fmla="*/ 1602298 w 2441197"/>
                <a:gd name="connsiteY8" fmla="*/ 146372 h 1387943"/>
                <a:gd name="connsiteX9" fmla="*/ 1786855 w 2441197"/>
                <a:gd name="connsiteY9" fmla="*/ 481932 h 1387943"/>
                <a:gd name="connsiteX10" fmla="*/ 2038525 w 2441197"/>
                <a:gd name="connsiteY10" fmla="*/ 1052383 h 1387943"/>
                <a:gd name="connsiteX11" fmla="*/ 2223083 w 2441197"/>
                <a:gd name="connsiteY11" fmla="*/ 1312442 h 1387943"/>
                <a:gd name="connsiteX12" fmla="*/ 2441197 w 2441197"/>
                <a:gd name="connsiteY12" fmla="*/ 1387943 h 138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41197" h="1387943">
                  <a:moveTo>
                    <a:pt x="0" y="1387943"/>
                  </a:moveTo>
                  <a:cubicBezTo>
                    <a:pt x="92978" y="1384447"/>
                    <a:pt x="185956" y="1380952"/>
                    <a:pt x="268448" y="1345998"/>
                  </a:cubicBezTo>
                  <a:cubicBezTo>
                    <a:pt x="350940" y="1311044"/>
                    <a:pt x="416654" y="1269099"/>
                    <a:pt x="494951" y="1178218"/>
                  </a:cubicBezTo>
                  <a:cubicBezTo>
                    <a:pt x="573248" y="1087337"/>
                    <a:pt x="673917" y="912566"/>
                    <a:pt x="738232" y="800713"/>
                  </a:cubicBezTo>
                  <a:cubicBezTo>
                    <a:pt x="802547" y="688860"/>
                    <a:pt x="824918" y="617553"/>
                    <a:pt x="880844" y="507098"/>
                  </a:cubicBezTo>
                  <a:cubicBezTo>
                    <a:pt x="936770" y="396643"/>
                    <a:pt x="1002485" y="219076"/>
                    <a:pt x="1073791" y="137983"/>
                  </a:cubicBezTo>
                  <a:cubicBezTo>
                    <a:pt x="1145097" y="56890"/>
                    <a:pt x="1247164" y="41509"/>
                    <a:pt x="1308683" y="20537"/>
                  </a:cubicBezTo>
                  <a:cubicBezTo>
                    <a:pt x="1370202" y="-435"/>
                    <a:pt x="1393971" y="-8825"/>
                    <a:pt x="1442907" y="12148"/>
                  </a:cubicBezTo>
                  <a:cubicBezTo>
                    <a:pt x="1491843" y="33120"/>
                    <a:pt x="1544973" y="68075"/>
                    <a:pt x="1602298" y="146372"/>
                  </a:cubicBezTo>
                  <a:cubicBezTo>
                    <a:pt x="1659623" y="224669"/>
                    <a:pt x="1714151" y="330930"/>
                    <a:pt x="1786855" y="481932"/>
                  </a:cubicBezTo>
                  <a:cubicBezTo>
                    <a:pt x="1859559" y="632934"/>
                    <a:pt x="1965820" y="913965"/>
                    <a:pt x="2038525" y="1052383"/>
                  </a:cubicBezTo>
                  <a:cubicBezTo>
                    <a:pt x="2111230" y="1190801"/>
                    <a:pt x="2155971" y="1256515"/>
                    <a:pt x="2223083" y="1312442"/>
                  </a:cubicBezTo>
                  <a:cubicBezTo>
                    <a:pt x="2290195" y="1368369"/>
                    <a:pt x="2365696" y="1378156"/>
                    <a:pt x="2441197" y="13879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Forme libre 52"/>
            <p:cNvSpPr/>
            <p:nvPr/>
          </p:nvSpPr>
          <p:spPr>
            <a:xfrm>
              <a:off x="5905845" y="3813667"/>
              <a:ext cx="1649834" cy="1387943"/>
            </a:xfrm>
            <a:custGeom>
              <a:avLst/>
              <a:gdLst>
                <a:gd name="connsiteX0" fmla="*/ 0 w 2441197"/>
                <a:gd name="connsiteY0" fmla="*/ 1387943 h 1387943"/>
                <a:gd name="connsiteX1" fmla="*/ 268448 w 2441197"/>
                <a:gd name="connsiteY1" fmla="*/ 1345998 h 1387943"/>
                <a:gd name="connsiteX2" fmla="*/ 494951 w 2441197"/>
                <a:gd name="connsiteY2" fmla="*/ 1178218 h 1387943"/>
                <a:gd name="connsiteX3" fmla="*/ 738232 w 2441197"/>
                <a:gd name="connsiteY3" fmla="*/ 800713 h 1387943"/>
                <a:gd name="connsiteX4" fmla="*/ 880844 w 2441197"/>
                <a:gd name="connsiteY4" fmla="*/ 507098 h 1387943"/>
                <a:gd name="connsiteX5" fmla="*/ 1073791 w 2441197"/>
                <a:gd name="connsiteY5" fmla="*/ 137983 h 1387943"/>
                <a:gd name="connsiteX6" fmla="*/ 1308683 w 2441197"/>
                <a:gd name="connsiteY6" fmla="*/ 20537 h 1387943"/>
                <a:gd name="connsiteX7" fmla="*/ 1442907 w 2441197"/>
                <a:gd name="connsiteY7" fmla="*/ 12148 h 1387943"/>
                <a:gd name="connsiteX8" fmla="*/ 1602298 w 2441197"/>
                <a:gd name="connsiteY8" fmla="*/ 146372 h 1387943"/>
                <a:gd name="connsiteX9" fmla="*/ 1786855 w 2441197"/>
                <a:gd name="connsiteY9" fmla="*/ 481932 h 1387943"/>
                <a:gd name="connsiteX10" fmla="*/ 2038525 w 2441197"/>
                <a:gd name="connsiteY10" fmla="*/ 1052383 h 1387943"/>
                <a:gd name="connsiteX11" fmla="*/ 2223083 w 2441197"/>
                <a:gd name="connsiteY11" fmla="*/ 1312442 h 1387943"/>
                <a:gd name="connsiteX12" fmla="*/ 2441197 w 2441197"/>
                <a:gd name="connsiteY12" fmla="*/ 1387943 h 138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41197" h="1387943">
                  <a:moveTo>
                    <a:pt x="0" y="1387943"/>
                  </a:moveTo>
                  <a:cubicBezTo>
                    <a:pt x="92978" y="1384447"/>
                    <a:pt x="185956" y="1380952"/>
                    <a:pt x="268448" y="1345998"/>
                  </a:cubicBezTo>
                  <a:cubicBezTo>
                    <a:pt x="350940" y="1311044"/>
                    <a:pt x="416654" y="1269099"/>
                    <a:pt x="494951" y="1178218"/>
                  </a:cubicBezTo>
                  <a:cubicBezTo>
                    <a:pt x="573248" y="1087337"/>
                    <a:pt x="673917" y="912566"/>
                    <a:pt x="738232" y="800713"/>
                  </a:cubicBezTo>
                  <a:cubicBezTo>
                    <a:pt x="802547" y="688860"/>
                    <a:pt x="824918" y="617553"/>
                    <a:pt x="880844" y="507098"/>
                  </a:cubicBezTo>
                  <a:cubicBezTo>
                    <a:pt x="936770" y="396643"/>
                    <a:pt x="1002485" y="219076"/>
                    <a:pt x="1073791" y="137983"/>
                  </a:cubicBezTo>
                  <a:cubicBezTo>
                    <a:pt x="1145097" y="56890"/>
                    <a:pt x="1247164" y="41509"/>
                    <a:pt x="1308683" y="20537"/>
                  </a:cubicBezTo>
                  <a:cubicBezTo>
                    <a:pt x="1370202" y="-435"/>
                    <a:pt x="1393971" y="-8825"/>
                    <a:pt x="1442907" y="12148"/>
                  </a:cubicBezTo>
                  <a:cubicBezTo>
                    <a:pt x="1491843" y="33120"/>
                    <a:pt x="1544973" y="68075"/>
                    <a:pt x="1602298" y="146372"/>
                  </a:cubicBezTo>
                  <a:cubicBezTo>
                    <a:pt x="1659623" y="224669"/>
                    <a:pt x="1714151" y="330930"/>
                    <a:pt x="1786855" y="481932"/>
                  </a:cubicBezTo>
                  <a:cubicBezTo>
                    <a:pt x="1859559" y="632934"/>
                    <a:pt x="1965820" y="913965"/>
                    <a:pt x="2038525" y="1052383"/>
                  </a:cubicBezTo>
                  <a:cubicBezTo>
                    <a:pt x="2111230" y="1190801"/>
                    <a:pt x="2155971" y="1256515"/>
                    <a:pt x="2223083" y="1312442"/>
                  </a:cubicBezTo>
                  <a:cubicBezTo>
                    <a:pt x="2290195" y="1368369"/>
                    <a:pt x="2365696" y="1378156"/>
                    <a:pt x="2441197" y="13879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Forme libre 53"/>
            <p:cNvSpPr/>
            <p:nvPr/>
          </p:nvSpPr>
          <p:spPr>
            <a:xfrm>
              <a:off x="5886274" y="3815500"/>
              <a:ext cx="1784056" cy="1387943"/>
            </a:xfrm>
            <a:custGeom>
              <a:avLst/>
              <a:gdLst>
                <a:gd name="connsiteX0" fmla="*/ 0 w 2441197"/>
                <a:gd name="connsiteY0" fmla="*/ 1387943 h 1387943"/>
                <a:gd name="connsiteX1" fmla="*/ 268448 w 2441197"/>
                <a:gd name="connsiteY1" fmla="*/ 1345998 h 1387943"/>
                <a:gd name="connsiteX2" fmla="*/ 494951 w 2441197"/>
                <a:gd name="connsiteY2" fmla="*/ 1178218 h 1387943"/>
                <a:gd name="connsiteX3" fmla="*/ 738232 w 2441197"/>
                <a:gd name="connsiteY3" fmla="*/ 800713 h 1387943"/>
                <a:gd name="connsiteX4" fmla="*/ 880844 w 2441197"/>
                <a:gd name="connsiteY4" fmla="*/ 507098 h 1387943"/>
                <a:gd name="connsiteX5" fmla="*/ 1073791 w 2441197"/>
                <a:gd name="connsiteY5" fmla="*/ 137983 h 1387943"/>
                <a:gd name="connsiteX6" fmla="*/ 1308683 w 2441197"/>
                <a:gd name="connsiteY6" fmla="*/ 20537 h 1387943"/>
                <a:gd name="connsiteX7" fmla="*/ 1442907 w 2441197"/>
                <a:gd name="connsiteY7" fmla="*/ 12148 h 1387943"/>
                <a:gd name="connsiteX8" fmla="*/ 1602298 w 2441197"/>
                <a:gd name="connsiteY8" fmla="*/ 146372 h 1387943"/>
                <a:gd name="connsiteX9" fmla="*/ 1786855 w 2441197"/>
                <a:gd name="connsiteY9" fmla="*/ 481932 h 1387943"/>
                <a:gd name="connsiteX10" fmla="*/ 2038525 w 2441197"/>
                <a:gd name="connsiteY10" fmla="*/ 1052383 h 1387943"/>
                <a:gd name="connsiteX11" fmla="*/ 2223083 w 2441197"/>
                <a:gd name="connsiteY11" fmla="*/ 1312442 h 1387943"/>
                <a:gd name="connsiteX12" fmla="*/ 2441197 w 2441197"/>
                <a:gd name="connsiteY12" fmla="*/ 1387943 h 138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41197" h="1387943">
                  <a:moveTo>
                    <a:pt x="0" y="1387943"/>
                  </a:moveTo>
                  <a:cubicBezTo>
                    <a:pt x="92978" y="1384447"/>
                    <a:pt x="185956" y="1380952"/>
                    <a:pt x="268448" y="1345998"/>
                  </a:cubicBezTo>
                  <a:cubicBezTo>
                    <a:pt x="350940" y="1311044"/>
                    <a:pt x="416654" y="1269099"/>
                    <a:pt x="494951" y="1178218"/>
                  </a:cubicBezTo>
                  <a:cubicBezTo>
                    <a:pt x="573248" y="1087337"/>
                    <a:pt x="673917" y="912566"/>
                    <a:pt x="738232" y="800713"/>
                  </a:cubicBezTo>
                  <a:cubicBezTo>
                    <a:pt x="802547" y="688860"/>
                    <a:pt x="824918" y="617553"/>
                    <a:pt x="880844" y="507098"/>
                  </a:cubicBezTo>
                  <a:cubicBezTo>
                    <a:pt x="936770" y="396643"/>
                    <a:pt x="1002485" y="219076"/>
                    <a:pt x="1073791" y="137983"/>
                  </a:cubicBezTo>
                  <a:cubicBezTo>
                    <a:pt x="1145097" y="56890"/>
                    <a:pt x="1247164" y="41509"/>
                    <a:pt x="1308683" y="20537"/>
                  </a:cubicBezTo>
                  <a:cubicBezTo>
                    <a:pt x="1370202" y="-435"/>
                    <a:pt x="1393971" y="-8825"/>
                    <a:pt x="1442907" y="12148"/>
                  </a:cubicBezTo>
                  <a:cubicBezTo>
                    <a:pt x="1491843" y="33120"/>
                    <a:pt x="1544973" y="68075"/>
                    <a:pt x="1602298" y="146372"/>
                  </a:cubicBezTo>
                  <a:cubicBezTo>
                    <a:pt x="1659623" y="224669"/>
                    <a:pt x="1714151" y="330930"/>
                    <a:pt x="1786855" y="481932"/>
                  </a:cubicBezTo>
                  <a:cubicBezTo>
                    <a:pt x="1859559" y="632934"/>
                    <a:pt x="1965820" y="913965"/>
                    <a:pt x="2038525" y="1052383"/>
                  </a:cubicBezTo>
                  <a:cubicBezTo>
                    <a:pt x="2111230" y="1190801"/>
                    <a:pt x="2155971" y="1256515"/>
                    <a:pt x="2223083" y="1312442"/>
                  </a:cubicBezTo>
                  <a:cubicBezTo>
                    <a:pt x="2290195" y="1368369"/>
                    <a:pt x="2365696" y="1378156"/>
                    <a:pt x="2441197" y="13879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Forme libre 54"/>
            <p:cNvSpPr/>
            <p:nvPr/>
          </p:nvSpPr>
          <p:spPr>
            <a:xfrm>
              <a:off x="5879281" y="3848093"/>
              <a:ext cx="1649834" cy="1387943"/>
            </a:xfrm>
            <a:custGeom>
              <a:avLst/>
              <a:gdLst>
                <a:gd name="connsiteX0" fmla="*/ 0 w 2441197"/>
                <a:gd name="connsiteY0" fmla="*/ 1387943 h 1387943"/>
                <a:gd name="connsiteX1" fmla="*/ 268448 w 2441197"/>
                <a:gd name="connsiteY1" fmla="*/ 1345998 h 1387943"/>
                <a:gd name="connsiteX2" fmla="*/ 494951 w 2441197"/>
                <a:gd name="connsiteY2" fmla="*/ 1178218 h 1387943"/>
                <a:gd name="connsiteX3" fmla="*/ 738232 w 2441197"/>
                <a:gd name="connsiteY3" fmla="*/ 800713 h 1387943"/>
                <a:gd name="connsiteX4" fmla="*/ 880844 w 2441197"/>
                <a:gd name="connsiteY4" fmla="*/ 507098 h 1387943"/>
                <a:gd name="connsiteX5" fmla="*/ 1073791 w 2441197"/>
                <a:gd name="connsiteY5" fmla="*/ 137983 h 1387943"/>
                <a:gd name="connsiteX6" fmla="*/ 1308683 w 2441197"/>
                <a:gd name="connsiteY6" fmla="*/ 20537 h 1387943"/>
                <a:gd name="connsiteX7" fmla="*/ 1442907 w 2441197"/>
                <a:gd name="connsiteY7" fmla="*/ 12148 h 1387943"/>
                <a:gd name="connsiteX8" fmla="*/ 1602298 w 2441197"/>
                <a:gd name="connsiteY8" fmla="*/ 146372 h 1387943"/>
                <a:gd name="connsiteX9" fmla="*/ 1786855 w 2441197"/>
                <a:gd name="connsiteY9" fmla="*/ 481932 h 1387943"/>
                <a:gd name="connsiteX10" fmla="*/ 2038525 w 2441197"/>
                <a:gd name="connsiteY10" fmla="*/ 1052383 h 1387943"/>
                <a:gd name="connsiteX11" fmla="*/ 2223083 w 2441197"/>
                <a:gd name="connsiteY11" fmla="*/ 1312442 h 1387943"/>
                <a:gd name="connsiteX12" fmla="*/ 2441197 w 2441197"/>
                <a:gd name="connsiteY12" fmla="*/ 1387943 h 138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41197" h="1387943">
                  <a:moveTo>
                    <a:pt x="0" y="1387943"/>
                  </a:moveTo>
                  <a:cubicBezTo>
                    <a:pt x="92978" y="1384447"/>
                    <a:pt x="185956" y="1380952"/>
                    <a:pt x="268448" y="1345998"/>
                  </a:cubicBezTo>
                  <a:cubicBezTo>
                    <a:pt x="350940" y="1311044"/>
                    <a:pt x="416654" y="1269099"/>
                    <a:pt x="494951" y="1178218"/>
                  </a:cubicBezTo>
                  <a:cubicBezTo>
                    <a:pt x="573248" y="1087337"/>
                    <a:pt x="673917" y="912566"/>
                    <a:pt x="738232" y="800713"/>
                  </a:cubicBezTo>
                  <a:cubicBezTo>
                    <a:pt x="802547" y="688860"/>
                    <a:pt x="824918" y="617553"/>
                    <a:pt x="880844" y="507098"/>
                  </a:cubicBezTo>
                  <a:cubicBezTo>
                    <a:pt x="936770" y="396643"/>
                    <a:pt x="1002485" y="219076"/>
                    <a:pt x="1073791" y="137983"/>
                  </a:cubicBezTo>
                  <a:cubicBezTo>
                    <a:pt x="1145097" y="56890"/>
                    <a:pt x="1247164" y="41509"/>
                    <a:pt x="1308683" y="20537"/>
                  </a:cubicBezTo>
                  <a:cubicBezTo>
                    <a:pt x="1370202" y="-435"/>
                    <a:pt x="1393971" y="-8825"/>
                    <a:pt x="1442907" y="12148"/>
                  </a:cubicBezTo>
                  <a:cubicBezTo>
                    <a:pt x="1491843" y="33120"/>
                    <a:pt x="1544973" y="68075"/>
                    <a:pt x="1602298" y="146372"/>
                  </a:cubicBezTo>
                  <a:cubicBezTo>
                    <a:pt x="1659623" y="224669"/>
                    <a:pt x="1714151" y="330930"/>
                    <a:pt x="1786855" y="481932"/>
                  </a:cubicBezTo>
                  <a:cubicBezTo>
                    <a:pt x="1859559" y="632934"/>
                    <a:pt x="1965820" y="913965"/>
                    <a:pt x="2038525" y="1052383"/>
                  </a:cubicBezTo>
                  <a:cubicBezTo>
                    <a:pt x="2111230" y="1190801"/>
                    <a:pt x="2155971" y="1256515"/>
                    <a:pt x="2223083" y="1312442"/>
                  </a:cubicBezTo>
                  <a:cubicBezTo>
                    <a:pt x="2290195" y="1368369"/>
                    <a:pt x="2365696" y="1378156"/>
                    <a:pt x="2441197" y="13879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Forme libre 55"/>
            <p:cNvSpPr/>
            <p:nvPr/>
          </p:nvSpPr>
          <p:spPr>
            <a:xfrm>
              <a:off x="5859710" y="3849926"/>
              <a:ext cx="1784056" cy="1387943"/>
            </a:xfrm>
            <a:custGeom>
              <a:avLst/>
              <a:gdLst>
                <a:gd name="connsiteX0" fmla="*/ 0 w 2441197"/>
                <a:gd name="connsiteY0" fmla="*/ 1387943 h 1387943"/>
                <a:gd name="connsiteX1" fmla="*/ 268448 w 2441197"/>
                <a:gd name="connsiteY1" fmla="*/ 1345998 h 1387943"/>
                <a:gd name="connsiteX2" fmla="*/ 494951 w 2441197"/>
                <a:gd name="connsiteY2" fmla="*/ 1178218 h 1387943"/>
                <a:gd name="connsiteX3" fmla="*/ 738232 w 2441197"/>
                <a:gd name="connsiteY3" fmla="*/ 800713 h 1387943"/>
                <a:gd name="connsiteX4" fmla="*/ 880844 w 2441197"/>
                <a:gd name="connsiteY4" fmla="*/ 507098 h 1387943"/>
                <a:gd name="connsiteX5" fmla="*/ 1073791 w 2441197"/>
                <a:gd name="connsiteY5" fmla="*/ 137983 h 1387943"/>
                <a:gd name="connsiteX6" fmla="*/ 1308683 w 2441197"/>
                <a:gd name="connsiteY6" fmla="*/ 20537 h 1387943"/>
                <a:gd name="connsiteX7" fmla="*/ 1442907 w 2441197"/>
                <a:gd name="connsiteY7" fmla="*/ 12148 h 1387943"/>
                <a:gd name="connsiteX8" fmla="*/ 1602298 w 2441197"/>
                <a:gd name="connsiteY8" fmla="*/ 146372 h 1387943"/>
                <a:gd name="connsiteX9" fmla="*/ 1786855 w 2441197"/>
                <a:gd name="connsiteY9" fmla="*/ 481932 h 1387943"/>
                <a:gd name="connsiteX10" fmla="*/ 2038525 w 2441197"/>
                <a:gd name="connsiteY10" fmla="*/ 1052383 h 1387943"/>
                <a:gd name="connsiteX11" fmla="*/ 2223083 w 2441197"/>
                <a:gd name="connsiteY11" fmla="*/ 1312442 h 1387943"/>
                <a:gd name="connsiteX12" fmla="*/ 2441197 w 2441197"/>
                <a:gd name="connsiteY12" fmla="*/ 1387943 h 138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41197" h="1387943">
                  <a:moveTo>
                    <a:pt x="0" y="1387943"/>
                  </a:moveTo>
                  <a:cubicBezTo>
                    <a:pt x="92978" y="1384447"/>
                    <a:pt x="185956" y="1380952"/>
                    <a:pt x="268448" y="1345998"/>
                  </a:cubicBezTo>
                  <a:cubicBezTo>
                    <a:pt x="350940" y="1311044"/>
                    <a:pt x="416654" y="1269099"/>
                    <a:pt x="494951" y="1178218"/>
                  </a:cubicBezTo>
                  <a:cubicBezTo>
                    <a:pt x="573248" y="1087337"/>
                    <a:pt x="673917" y="912566"/>
                    <a:pt x="738232" y="800713"/>
                  </a:cubicBezTo>
                  <a:cubicBezTo>
                    <a:pt x="802547" y="688860"/>
                    <a:pt x="824918" y="617553"/>
                    <a:pt x="880844" y="507098"/>
                  </a:cubicBezTo>
                  <a:cubicBezTo>
                    <a:pt x="936770" y="396643"/>
                    <a:pt x="1002485" y="219076"/>
                    <a:pt x="1073791" y="137983"/>
                  </a:cubicBezTo>
                  <a:cubicBezTo>
                    <a:pt x="1145097" y="56890"/>
                    <a:pt x="1247164" y="41509"/>
                    <a:pt x="1308683" y="20537"/>
                  </a:cubicBezTo>
                  <a:cubicBezTo>
                    <a:pt x="1370202" y="-435"/>
                    <a:pt x="1393971" y="-8825"/>
                    <a:pt x="1442907" y="12148"/>
                  </a:cubicBezTo>
                  <a:cubicBezTo>
                    <a:pt x="1491843" y="33120"/>
                    <a:pt x="1544973" y="68075"/>
                    <a:pt x="1602298" y="146372"/>
                  </a:cubicBezTo>
                  <a:cubicBezTo>
                    <a:pt x="1659623" y="224669"/>
                    <a:pt x="1714151" y="330930"/>
                    <a:pt x="1786855" y="481932"/>
                  </a:cubicBezTo>
                  <a:cubicBezTo>
                    <a:pt x="1859559" y="632934"/>
                    <a:pt x="1965820" y="913965"/>
                    <a:pt x="2038525" y="1052383"/>
                  </a:cubicBezTo>
                  <a:cubicBezTo>
                    <a:pt x="2111230" y="1190801"/>
                    <a:pt x="2155971" y="1256515"/>
                    <a:pt x="2223083" y="1312442"/>
                  </a:cubicBezTo>
                  <a:cubicBezTo>
                    <a:pt x="2290195" y="1368369"/>
                    <a:pt x="2365696" y="1378156"/>
                    <a:pt x="2441197" y="13879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Forme libre 56"/>
            <p:cNvSpPr/>
            <p:nvPr/>
          </p:nvSpPr>
          <p:spPr>
            <a:xfrm>
              <a:off x="5998126" y="3804222"/>
              <a:ext cx="1649834" cy="1387943"/>
            </a:xfrm>
            <a:custGeom>
              <a:avLst/>
              <a:gdLst>
                <a:gd name="connsiteX0" fmla="*/ 0 w 2441197"/>
                <a:gd name="connsiteY0" fmla="*/ 1387943 h 1387943"/>
                <a:gd name="connsiteX1" fmla="*/ 268448 w 2441197"/>
                <a:gd name="connsiteY1" fmla="*/ 1345998 h 1387943"/>
                <a:gd name="connsiteX2" fmla="*/ 494951 w 2441197"/>
                <a:gd name="connsiteY2" fmla="*/ 1178218 h 1387943"/>
                <a:gd name="connsiteX3" fmla="*/ 738232 w 2441197"/>
                <a:gd name="connsiteY3" fmla="*/ 800713 h 1387943"/>
                <a:gd name="connsiteX4" fmla="*/ 880844 w 2441197"/>
                <a:gd name="connsiteY4" fmla="*/ 507098 h 1387943"/>
                <a:gd name="connsiteX5" fmla="*/ 1073791 w 2441197"/>
                <a:gd name="connsiteY5" fmla="*/ 137983 h 1387943"/>
                <a:gd name="connsiteX6" fmla="*/ 1308683 w 2441197"/>
                <a:gd name="connsiteY6" fmla="*/ 20537 h 1387943"/>
                <a:gd name="connsiteX7" fmla="*/ 1442907 w 2441197"/>
                <a:gd name="connsiteY7" fmla="*/ 12148 h 1387943"/>
                <a:gd name="connsiteX8" fmla="*/ 1602298 w 2441197"/>
                <a:gd name="connsiteY8" fmla="*/ 146372 h 1387943"/>
                <a:gd name="connsiteX9" fmla="*/ 1786855 w 2441197"/>
                <a:gd name="connsiteY9" fmla="*/ 481932 h 1387943"/>
                <a:gd name="connsiteX10" fmla="*/ 2038525 w 2441197"/>
                <a:gd name="connsiteY10" fmla="*/ 1052383 h 1387943"/>
                <a:gd name="connsiteX11" fmla="*/ 2223083 w 2441197"/>
                <a:gd name="connsiteY11" fmla="*/ 1312442 h 1387943"/>
                <a:gd name="connsiteX12" fmla="*/ 2441197 w 2441197"/>
                <a:gd name="connsiteY12" fmla="*/ 1387943 h 138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41197" h="1387943">
                  <a:moveTo>
                    <a:pt x="0" y="1387943"/>
                  </a:moveTo>
                  <a:cubicBezTo>
                    <a:pt x="92978" y="1384447"/>
                    <a:pt x="185956" y="1380952"/>
                    <a:pt x="268448" y="1345998"/>
                  </a:cubicBezTo>
                  <a:cubicBezTo>
                    <a:pt x="350940" y="1311044"/>
                    <a:pt x="416654" y="1269099"/>
                    <a:pt x="494951" y="1178218"/>
                  </a:cubicBezTo>
                  <a:cubicBezTo>
                    <a:pt x="573248" y="1087337"/>
                    <a:pt x="673917" y="912566"/>
                    <a:pt x="738232" y="800713"/>
                  </a:cubicBezTo>
                  <a:cubicBezTo>
                    <a:pt x="802547" y="688860"/>
                    <a:pt x="824918" y="617553"/>
                    <a:pt x="880844" y="507098"/>
                  </a:cubicBezTo>
                  <a:cubicBezTo>
                    <a:pt x="936770" y="396643"/>
                    <a:pt x="1002485" y="219076"/>
                    <a:pt x="1073791" y="137983"/>
                  </a:cubicBezTo>
                  <a:cubicBezTo>
                    <a:pt x="1145097" y="56890"/>
                    <a:pt x="1247164" y="41509"/>
                    <a:pt x="1308683" y="20537"/>
                  </a:cubicBezTo>
                  <a:cubicBezTo>
                    <a:pt x="1370202" y="-435"/>
                    <a:pt x="1393971" y="-8825"/>
                    <a:pt x="1442907" y="12148"/>
                  </a:cubicBezTo>
                  <a:cubicBezTo>
                    <a:pt x="1491843" y="33120"/>
                    <a:pt x="1544973" y="68075"/>
                    <a:pt x="1602298" y="146372"/>
                  </a:cubicBezTo>
                  <a:cubicBezTo>
                    <a:pt x="1659623" y="224669"/>
                    <a:pt x="1714151" y="330930"/>
                    <a:pt x="1786855" y="481932"/>
                  </a:cubicBezTo>
                  <a:cubicBezTo>
                    <a:pt x="1859559" y="632934"/>
                    <a:pt x="1965820" y="913965"/>
                    <a:pt x="2038525" y="1052383"/>
                  </a:cubicBezTo>
                  <a:cubicBezTo>
                    <a:pt x="2111230" y="1190801"/>
                    <a:pt x="2155971" y="1256515"/>
                    <a:pt x="2223083" y="1312442"/>
                  </a:cubicBezTo>
                  <a:cubicBezTo>
                    <a:pt x="2290195" y="1368369"/>
                    <a:pt x="2365696" y="1378156"/>
                    <a:pt x="2441197" y="13879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Forme libre 57"/>
            <p:cNvSpPr/>
            <p:nvPr/>
          </p:nvSpPr>
          <p:spPr>
            <a:xfrm>
              <a:off x="5978555" y="3806055"/>
              <a:ext cx="1784056" cy="1387943"/>
            </a:xfrm>
            <a:custGeom>
              <a:avLst/>
              <a:gdLst>
                <a:gd name="connsiteX0" fmla="*/ 0 w 2441197"/>
                <a:gd name="connsiteY0" fmla="*/ 1387943 h 1387943"/>
                <a:gd name="connsiteX1" fmla="*/ 268448 w 2441197"/>
                <a:gd name="connsiteY1" fmla="*/ 1345998 h 1387943"/>
                <a:gd name="connsiteX2" fmla="*/ 494951 w 2441197"/>
                <a:gd name="connsiteY2" fmla="*/ 1178218 h 1387943"/>
                <a:gd name="connsiteX3" fmla="*/ 738232 w 2441197"/>
                <a:gd name="connsiteY3" fmla="*/ 800713 h 1387943"/>
                <a:gd name="connsiteX4" fmla="*/ 880844 w 2441197"/>
                <a:gd name="connsiteY4" fmla="*/ 507098 h 1387943"/>
                <a:gd name="connsiteX5" fmla="*/ 1073791 w 2441197"/>
                <a:gd name="connsiteY5" fmla="*/ 137983 h 1387943"/>
                <a:gd name="connsiteX6" fmla="*/ 1308683 w 2441197"/>
                <a:gd name="connsiteY6" fmla="*/ 20537 h 1387943"/>
                <a:gd name="connsiteX7" fmla="*/ 1442907 w 2441197"/>
                <a:gd name="connsiteY7" fmla="*/ 12148 h 1387943"/>
                <a:gd name="connsiteX8" fmla="*/ 1602298 w 2441197"/>
                <a:gd name="connsiteY8" fmla="*/ 146372 h 1387943"/>
                <a:gd name="connsiteX9" fmla="*/ 1786855 w 2441197"/>
                <a:gd name="connsiteY9" fmla="*/ 481932 h 1387943"/>
                <a:gd name="connsiteX10" fmla="*/ 2038525 w 2441197"/>
                <a:gd name="connsiteY10" fmla="*/ 1052383 h 1387943"/>
                <a:gd name="connsiteX11" fmla="*/ 2223083 w 2441197"/>
                <a:gd name="connsiteY11" fmla="*/ 1312442 h 1387943"/>
                <a:gd name="connsiteX12" fmla="*/ 2441197 w 2441197"/>
                <a:gd name="connsiteY12" fmla="*/ 1387943 h 138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41197" h="1387943">
                  <a:moveTo>
                    <a:pt x="0" y="1387943"/>
                  </a:moveTo>
                  <a:cubicBezTo>
                    <a:pt x="92978" y="1384447"/>
                    <a:pt x="185956" y="1380952"/>
                    <a:pt x="268448" y="1345998"/>
                  </a:cubicBezTo>
                  <a:cubicBezTo>
                    <a:pt x="350940" y="1311044"/>
                    <a:pt x="416654" y="1269099"/>
                    <a:pt x="494951" y="1178218"/>
                  </a:cubicBezTo>
                  <a:cubicBezTo>
                    <a:pt x="573248" y="1087337"/>
                    <a:pt x="673917" y="912566"/>
                    <a:pt x="738232" y="800713"/>
                  </a:cubicBezTo>
                  <a:cubicBezTo>
                    <a:pt x="802547" y="688860"/>
                    <a:pt x="824918" y="617553"/>
                    <a:pt x="880844" y="507098"/>
                  </a:cubicBezTo>
                  <a:cubicBezTo>
                    <a:pt x="936770" y="396643"/>
                    <a:pt x="1002485" y="219076"/>
                    <a:pt x="1073791" y="137983"/>
                  </a:cubicBezTo>
                  <a:cubicBezTo>
                    <a:pt x="1145097" y="56890"/>
                    <a:pt x="1247164" y="41509"/>
                    <a:pt x="1308683" y="20537"/>
                  </a:cubicBezTo>
                  <a:cubicBezTo>
                    <a:pt x="1370202" y="-435"/>
                    <a:pt x="1393971" y="-8825"/>
                    <a:pt x="1442907" y="12148"/>
                  </a:cubicBezTo>
                  <a:cubicBezTo>
                    <a:pt x="1491843" y="33120"/>
                    <a:pt x="1544973" y="68075"/>
                    <a:pt x="1602298" y="146372"/>
                  </a:cubicBezTo>
                  <a:cubicBezTo>
                    <a:pt x="1659623" y="224669"/>
                    <a:pt x="1714151" y="330930"/>
                    <a:pt x="1786855" y="481932"/>
                  </a:cubicBezTo>
                  <a:cubicBezTo>
                    <a:pt x="1859559" y="632934"/>
                    <a:pt x="1965820" y="913965"/>
                    <a:pt x="2038525" y="1052383"/>
                  </a:cubicBezTo>
                  <a:cubicBezTo>
                    <a:pt x="2111230" y="1190801"/>
                    <a:pt x="2155971" y="1256515"/>
                    <a:pt x="2223083" y="1312442"/>
                  </a:cubicBezTo>
                  <a:cubicBezTo>
                    <a:pt x="2290195" y="1368369"/>
                    <a:pt x="2365696" y="1378156"/>
                    <a:pt x="2441197" y="13879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Forme libre 58"/>
            <p:cNvSpPr/>
            <p:nvPr/>
          </p:nvSpPr>
          <p:spPr>
            <a:xfrm>
              <a:off x="6040065" y="3828240"/>
              <a:ext cx="1649834" cy="1387943"/>
            </a:xfrm>
            <a:custGeom>
              <a:avLst/>
              <a:gdLst>
                <a:gd name="connsiteX0" fmla="*/ 0 w 2441197"/>
                <a:gd name="connsiteY0" fmla="*/ 1387943 h 1387943"/>
                <a:gd name="connsiteX1" fmla="*/ 268448 w 2441197"/>
                <a:gd name="connsiteY1" fmla="*/ 1345998 h 1387943"/>
                <a:gd name="connsiteX2" fmla="*/ 494951 w 2441197"/>
                <a:gd name="connsiteY2" fmla="*/ 1178218 h 1387943"/>
                <a:gd name="connsiteX3" fmla="*/ 738232 w 2441197"/>
                <a:gd name="connsiteY3" fmla="*/ 800713 h 1387943"/>
                <a:gd name="connsiteX4" fmla="*/ 880844 w 2441197"/>
                <a:gd name="connsiteY4" fmla="*/ 507098 h 1387943"/>
                <a:gd name="connsiteX5" fmla="*/ 1073791 w 2441197"/>
                <a:gd name="connsiteY5" fmla="*/ 137983 h 1387943"/>
                <a:gd name="connsiteX6" fmla="*/ 1308683 w 2441197"/>
                <a:gd name="connsiteY6" fmla="*/ 20537 h 1387943"/>
                <a:gd name="connsiteX7" fmla="*/ 1442907 w 2441197"/>
                <a:gd name="connsiteY7" fmla="*/ 12148 h 1387943"/>
                <a:gd name="connsiteX8" fmla="*/ 1602298 w 2441197"/>
                <a:gd name="connsiteY8" fmla="*/ 146372 h 1387943"/>
                <a:gd name="connsiteX9" fmla="*/ 1786855 w 2441197"/>
                <a:gd name="connsiteY9" fmla="*/ 481932 h 1387943"/>
                <a:gd name="connsiteX10" fmla="*/ 2038525 w 2441197"/>
                <a:gd name="connsiteY10" fmla="*/ 1052383 h 1387943"/>
                <a:gd name="connsiteX11" fmla="*/ 2223083 w 2441197"/>
                <a:gd name="connsiteY11" fmla="*/ 1312442 h 1387943"/>
                <a:gd name="connsiteX12" fmla="*/ 2441197 w 2441197"/>
                <a:gd name="connsiteY12" fmla="*/ 1387943 h 138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41197" h="1387943">
                  <a:moveTo>
                    <a:pt x="0" y="1387943"/>
                  </a:moveTo>
                  <a:cubicBezTo>
                    <a:pt x="92978" y="1384447"/>
                    <a:pt x="185956" y="1380952"/>
                    <a:pt x="268448" y="1345998"/>
                  </a:cubicBezTo>
                  <a:cubicBezTo>
                    <a:pt x="350940" y="1311044"/>
                    <a:pt x="416654" y="1269099"/>
                    <a:pt x="494951" y="1178218"/>
                  </a:cubicBezTo>
                  <a:cubicBezTo>
                    <a:pt x="573248" y="1087337"/>
                    <a:pt x="673917" y="912566"/>
                    <a:pt x="738232" y="800713"/>
                  </a:cubicBezTo>
                  <a:cubicBezTo>
                    <a:pt x="802547" y="688860"/>
                    <a:pt x="824918" y="617553"/>
                    <a:pt x="880844" y="507098"/>
                  </a:cubicBezTo>
                  <a:cubicBezTo>
                    <a:pt x="936770" y="396643"/>
                    <a:pt x="1002485" y="219076"/>
                    <a:pt x="1073791" y="137983"/>
                  </a:cubicBezTo>
                  <a:cubicBezTo>
                    <a:pt x="1145097" y="56890"/>
                    <a:pt x="1247164" y="41509"/>
                    <a:pt x="1308683" y="20537"/>
                  </a:cubicBezTo>
                  <a:cubicBezTo>
                    <a:pt x="1370202" y="-435"/>
                    <a:pt x="1393971" y="-8825"/>
                    <a:pt x="1442907" y="12148"/>
                  </a:cubicBezTo>
                  <a:cubicBezTo>
                    <a:pt x="1491843" y="33120"/>
                    <a:pt x="1544973" y="68075"/>
                    <a:pt x="1602298" y="146372"/>
                  </a:cubicBezTo>
                  <a:cubicBezTo>
                    <a:pt x="1659623" y="224669"/>
                    <a:pt x="1714151" y="330930"/>
                    <a:pt x="1786855" y="481932"/>
                  </a:cubicBezTo>
                  <a:cubicBezTo>
                    <a:pt x="1859559" y="632934"/>
                    <a:pt x="1965820" y="913965"/>
                    <a:pt x="2038525" y="1052383"/>
                  </a:cubicBezTo>
                  <a:cubicBezTo>
                    <a:pt x="2111230" y="1190801"/>
                    <a:pt x="2155971" y="1256515"/>
                    <a:pt x="2223083" y="1312442"/>
                  </a:cubicBezTo>
                  <a:cubicBezTo>
                    <a:pt x="2290195" y="1368369"/>
                    <a:pt x="2365696" y="1378156"/>
                    <a:pt x="2441197" y="13879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Forme libre 59"/>
            <p:cNvSpPr/>
            <p:nvPr/>
          </p:nvSpPr>
          <p:spPr>
            <a:xfrm>
              <a:off x="5827547" y="3830073"/>
              <a:ext cx="1784056" cy="1387943"/>
            </a:xfrm>
            <a:custGeom>
              <a:avLst/>
              <a:gdLst>
                <a:gd name="connsiteX0" fmla="*/ 0 w 2441197"/>
                <a:gd name="connsiteY0" fmla="*/ 1387943 h 1387943"/>
                <a:gd name="connsiteX1" fmla="*/ 268448 w 2441197"/>
                <a:gd name="connsiteY1" fmla="*/ 1345998 h 1387943"/>
                <a:gd name="connsiteX2" fmla="*/ 494951 w 2441197"/>
                <a:gd name="connsiteY2" fmla="*/ 1178218 h 1387943"/>
                <a:gd name="connsiteX3" fmla="*/ 738232 w 2441197"/>
                <a:gd name="connsiteY3" fmla="*/ 800713 h 1387943"/>
                <a:gd name="connsiteX4" fmla="*/ 880844 w 2441197"/>
                <a:gd name="connsiteY4" fmla="*/ 507098 h 1387943"/>
                <a:gd name="connsiteX5" fmla="*/ 1073791 w 2441197"/>
                <a:gd name="connsiteY5" fmla="*/ 137983 h 1387943"/>
                <a:gd name="connsiteX6" fmla="*/ 1308683 w 2441197"/>
                <a:gd name="connsiteY6" fmla="*/ 20537 h 1387943"/>
                <a:gd name="connsiteX7" fmla="*/ 1442907 w 2441197"/>
                <a:gd name="connsiteY7" fmla="*/ 12148 h 1387943"/>
                <a:gd name="connsiteX8" fmla="*/ 1602298 w 2441197"/>
                <a:gd name="connsiteY8" fmla="*/ 146372 h 1387943"/>
                <a:gd name="connsiteX9" fmla="*/ 1786855 w 2441197"/>
                <a:gd name="connsiteY9" fmla="*/ 481932 h 1387943"/>
                <a:gd name="connsiteX10" fmla="*/ 2038525 w 2441197"/>
                <a:gd name="connsiteY10" fmla="*/ 1052383 h 1387943"/>
                <a:gd name="connsiteX11" fmla="*/ 2223083 w 2441197"/>
                <a:gd name="connsiteY11" fmla="*/ 1312442 h 1387943"/>
                <a:gd name="connsiteX12" fmla="*/ 2441197 w 2441197"/>
                <a:gd name="connsiteY12" fmla="*/ 1387943 h 138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41197" h="1387943">
                  <a:moveTo>
                    <a:pt x="0" y="1387943"/>
                  </a:moveTo>
                  <a:cubicBezTo>
                    <a:pt x="92978" y="1384447"/>
                    <a:pt x="185956" y="1380952"/>
                    <a:pt x="268448" y="1345998"/>
                  </a:cubicBezTo>
                  <a:cubicBezTo>
                    <a:pt x="350940" y="1311044"/>
                    <a:pt x="416654" y="1269099"/>
                    <a:pt x="494951" y="1178218"/>
                  </a:cubicBezTo>
                  <a:cubicBezTo>
                    <a:pt x="573248" y="1087337"/>
                    <a:pt x="673917" y="912566"/>
                    <a:pt x="738232" y="800713"/>
                  </a:cubicBezTo>
                  <a:cubicBezTo>
                    <a:pt x="802547" y="688860"/>
                    <a:pt x="824918" y="617553"/>
                    <a:pt x="880844" y="507098"/>
                  </a:cubicBezTo>
                  <a:cubicBezTo>
                    <a:pt x="936770" y="396643"/>
                    <a:pt x="1002485" y="219076"/>
                    <a:pt x="1073791" y="137983"/>
                  </a:cubicBezTo>
                  <a:cubicBezTo>
                    <a:pt x="1145097" y="56890"/>
                    <a:pt x="1247164" y="41509"/>
                    <a:pt x="1308683" y="20537"/>
                  </a:cubicBezTo>
                  <a:cubicBezTo>
                    <a:pt x="1370202" y="-435"/>
                    <a:pt x="1393971" y="-8825"/>
                    <a:pt x="1442907" y="12148"/>
                  </a:cubicBezTo>
                  <a:cubicBezTo>
                    <a:pt x="1491843" y="33120"/>
                    <a:pt x="1544973" y="68075"/>
                    <a:pt x="1602298" y="146372"/>
                  </a:cubicBezTo>
                  <a:cubicBezTo>
                    <a:pt x="1659623" y="224669"/>
                    <a:pt x="1714151" y="330930"/>
                    <a:pt x="1786855" y="481932"/>
                  </a:cubicBezTo>
                  <a:cubicBezTo>
                    <a:pt x="1859559" y="632934"/>
                    <a:pt x="1965820" y="913965"/>
                    <a:pt x="2038525" y="1052383"/>
                  </a:cubicBezTo>
                  <a:cubicBezTo>
                    <a:pt x="2111230" y="1190801"/>
                    <a:pt x="2155971" y="1256515"/>
                    <a:pt x="2223083" y="1312442"/>
                  </a:cubicBezTo>
                  <a:cubicBezTo>
                    <a:pt x="2290195" y="1368369"/>
                    <a:pt x="2365696" y="1378156"/>
                    <a:pt x="2441197" y="13879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1" name="Forme libre 60"/>
          <p:cNvSpPr/>
          <p:nvPr/>
        </p:nvSpPr>
        <p:spPr>
          <a:xfrm>
            <a:off x="5359921" y="2452189"/>
            <a:ext cx="1778466" cy="1342389"/>
          </a:xfrm>
          <a:custGeom>
            <a:avLst/>
            <a:gdLst>
              <a:gd name="connsiteX0" fmla="*/ 0 w 1778466"/>
              <a:gd name="connsiteY0" fmla="*/ 1334000 h 1342389"/>
              <a:gd name="connsiteX1" fmla="*/ 201336 w 1778466"/>
              <a:gd name="connsiteY1" fmla="*/ 1250111 h 1342389"/>
              <a:gd name="connsiteX2" fmla="*/ 369115 w 1778466"/>
              <a:gd name="connsiteY2" fmla="*/ 998441 h 1342389"/>
              <a:gd name="connsiteX3" fmla="*/ 511728 w 1778466"/>
              <a:gd name="connsiteY3" fmla="*/ 612547 h 1342389"/>
              <a:gd name="connsiteX4" fmla="*/ 671119 w 1778466"/>
              <a:gd name="connsiteY4" fmla="*/ 268599 h 1342389"/>
              <a:gd name="connsiteX5" fmla="*/ 805343 w 1778466"/>
              <a:gd name="connsiteY5" fmla="*/ 84041 h 1342389"/>
              <a:gd name="connsiteX6" fmla="*/ 947956 w 1778466"/>
              <a:gd name="connsiteY6" fmla="*/ 8540 h 1342389"/>
              <a:gd name="connsiteX7" fmla="*/ 1082180 w 1778466"/>
              <a:gd name="connsiteY7" fmla="*/ 25318 h 1342389"/>
              <a:gd name="connsiteX8" fmla="*/ 1266738 w 1778466"/>
              <a:gd name="connsiteY8" fmla="*/ 218265 h 1342389"/>
              <a:gd name="connsiteX9" fmla="*/ 1417739 w 1778466"/>
              <a:gd name="connsiteY9" fmla="*/ 704826 h 1342389"/>
              <a:gd name="connsiteX10" fmla="*/ 1560352 w 1778466"/>
              <a:gd name="connsiteY10" fmla="*/ 1182999 h 1342389"/>
              <a:gd name="connsiteX11" fmla="*/ 1778466 w 1778466"/>
              <a:gd name="connsiteY11" fmla="*/ 1342389 h 134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78466" h="1342389">
                <a:moveTo>
                  <a:pt x="0" y="1334000"/>
                </a:moveTo>
                <a:cubicBezTo>
                  <a:pt x="69908" y="1320018"/>
                  <a:pt x="139817" y="1306037"/>
                  <a:pt x="201336" y="1250111"/>
                </a:cubicBezTo>
                <a:cubicBezTo>
                  <a:pt x="262855" y="1194185"/>
                  <a:pt x="317383" y="1104702"/>
                  <a:pt x="369115" y="998441"/>
                </a:cubicBezTo>
                <a:cubicBezTo>
                  <a:pt x="420847" y="892180"/>
                  <a:pt x="461394" y="734187"/>
                  <a:pt x="511728" y="612547"/>
                </a:cubicBezTo>
                <a:cubicBezTo>
                  <a:pt x="562062" y="490907"/>
                  <a:pt x="622183" y="356683"/>
                  <a:pt x="671119" y="268599"/>
                </a:cubicBezTo>
                <a:cubicBezTo>
                  <a:pt x="720055" y="180515"/>
                  <a:pt x="759204" y="127384"/>
                  <a:pt x="805343" y="84041"/>
                </a:cubicBezTo>
                <a:cubicBezTo>
                  <a:pt x="851482" y="40698"/>
                  <a:pt x="901817" y="18327"/>
                  <a:pt x="947956" y="8540"/>
                </a:cubicBezTo>
                <a:cubicBezTo>
                  <a:pt x="994095" y="-1247"/>
                  <a:pt x="1029050" y="-9636"/>
                  <a:pt x="1082180" y="25318"/>
                </a:cubicBezTo>
                <a:cubicBezTo>
                  <a:pt x="1135310" y="60272"/>
                  <a:pt x="1210812" y="105014"/>
                  <a:pt x="1266738" y="218265"/>
                </a:cubicBezTo>
                <a:cubicBezTo>
                  <a:pt x="1322665" y="331516"/>
                  <a:pt x="1368803" y="544037"/>
                  <a:pt x="1417739" y="704826"/>
                </a:cubicBezTo>
                <a:cubicBezTo>
                  <a:pt x="1466675" y="865615"/>
                  <a:pt x="1500231" y="1076738"/>
                  <a:pt x="1560352" y="1182999"/>
                </a:cubicBezTo>
                <a:cubicBezTo>
                  <a:pt x="1620473" y="1289260"/>
                  <a:pt x="1778466" y="1342389"/>
                  <a:pt x="1778466" y="1342389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3" name="Groupe 132"/>
          <p:cNvGrpSpPr/>
          <p:nvPr/>
        </p:nvGrpSpPr>
        <p:grpSpPr>
          <a:xfrm>
            <a:off x="532979" y="1291351"/>
            <a:ext cx="1418093" cy="810770"/>
            <a:chOff x="532979" y="1291351"/>
            <a:chExt cx="1418093" cy="810770"/>
          </a:xfrm>
        </p:grpSpPr>
        <p:sp>
          <p:nvSpPr>
            <p:cNvPr id="62" name="Parenthèse ouvrante 61"/>
            <p:cNvSpPr/>
            <p:nvPr/>
          </p:nvSpPr>
          <p:spPr>
            <a:xfrm rot="16200000" flipH="1">
              <a:off x="1054795" y="1437117"/>
              <a:ext cx="149056" cy="1180952"/>
            </a:xfrm>
            <a:prstGeom prst="leftBracke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532979" y="1291351"/>
              <a:ext cx="14180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 err="1"/>
                <a:t>burn</a:t>
              </a:r>
              <a:r>
                <a:rPr lang="fr-FR" sz="1200" b="1" dirty="0"/>
                <a:t>-in: </a:t>
              </a:r>
              <a:r>
                <a:rPr lang="fr-FR" sz="1200" dirty="0"/>
                <a:t>la vraisemblance augmente</a:t>
              </a:r>
            </a:p>
          </p:txBody>
        </p:sp>
      </p:grpSp>
      <p:sp>
        <p:nvSpPr>
          <p:cNvPr id="64" name="Parenthèse ouvrante 63"/>
          <p:cNvSpPr/>
          <p:nvPr/>
        </p:nvSpPr>
        <p:spPr>
          <a:xfrm rot="16200000" flipH="1">
            <a:off x="2667925" y="1220829"/>
            <a:ext cx="163121" cy="1596827"/>
          </a:xfrm>
          <a:prstGeom prst="leftBracke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1890315" y="1246237"/>
            <a:ext cx="162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chaîne de Markov</a:t>
            </a:r>
            <a:endParaRPr lang="fr-FR" sz="1200" dirty="0"/>
          </a:p>
          <a:p>
            <a:r>
              <a:rPr lang="fr-FR" sz="1200" dirty="0"/>
              <a:t>La vraisemblance est stable</a:t>
            </a:r>
          </a:p>
        </p:txBody>
      </p:sp>
      <p:sp>
        <p:nvSpPr>
          <p:cNvPr id="130" name="ZoneTexte 129"/>
          <p:cNvSpPr txBox="1"/>
          <p:nvPr/>
        </p:nvSpPr>
        <p:spPr>
          <a:xfrm rot="16200000">
            <a:off x="3846190" y="2771712"/>
            <a:ext cx="16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probabilité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ZoneTexte 130"/>
              <p:cNvSpPr txBox="1"/>
              <p:nvPr/>
            </p:nvSpPr>
            <p:spPr>
              <a:xfrm>
                <a:off x="5698672" y="1303887"/>
                <a:ext cx="197241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estimation a posteriori de </a:t>
                </a:r>
                <a14:m>
                  <m:oMath xmlns:m="http://schemas.openxmlformats.org/officeDocument/2006/math">
                    <m:r>
                      <a:rPr lang="fr-FR" sz="1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fr-F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𝐨𝐛𝐬</m:t>
                        </m:r>
                        <m:r>
                          <a:rPr lang="fr-FR" sz="1800" b="1" i="0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e>
                      <m:e>
                        <m:r>
                          <a:rPr lang="fr-FR" sz="1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𝐩𝐫𝐞𝐬</m:t>
                        </m:r>
                        <m:r>
                          <a:rPr lang="fr-FR" sz="1800" b="1" i="0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e>
                    </m:d>
                  </m:oMath>
                </a14:m>
                <a:endParaRPr lang="fr-FR" sz="1800" b="1" dirty="0"/>
              </a:p>
              <a:p>
                <a:r>
                  <a:rPr lang="fr-FR" b="1" dirty="0"/>
                  <a:t> </a:t>
                </a:r>
              </a:p>
            </p:txBody>
          </p:sp>
        </mc:Choice>
        <mc:Fallback xmlns="">
          <p:sp>
            <p:nvSpPr>
              <p:cNvPr id="131" name="ZoneTexte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672" y="1303887"/>
                <a:ext cx="1972410" cy="1200329"/>
              </a:xfrm>
              <a:prstGeom prst="rect">
                <a:avLst/>
              </a:prstGeom>
              <a:blipFill>
                <a:blip r:embed="rId3"/>
                <a:stretch>
                  <a:fillRect l="-2786" t="-30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1084736" y="4615627"/>
            <a:ext cx="7311270" cy="16619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Objectif: </a:t>
            </a:r>
            <a:r>
              <a:rPr lang="fr-FR" sz="2400" dirty="0"/>
              <a:t>Obtenir des chaînes stables </a:t>
            </a:r>
            <a:r>
              <a:rPr lang="fr-FR" dirty="0"/>
              <a:t>pour tous les paramètres estimés du modèle</a:t>
            </a:r>
          </a:p>
          <a:p>
            <a:endParaRPr lang="fr-FR" dirty="0"/>
          </a:p>
          <a:p>
            <a:r>
              <a:rPr lang="fr-FR" dirty="0"/>
              <a:t>- Méthode </a:t>
            </a:r>
            <a:r>
              <a:rPr lang="fr-FR" sz="2400" dirty="0"/>
              <a:t>MCMC</a:t>
            </a:r>
            <a:r>
              <a:rPr lang="fr-FR" dirty="0"/>
              <a:t>: Monte Carlo Markov Chain</a:t>
            </a:r>
          </a:p>
          <a:p>
            <a:r>
              <a:rPr lang="fr-FR" dirty="0"/>
              <a:t>- Algorithme le plus courant : Gibbs Sampler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E4E5F08-EC14-4C44-B5D4-0CD87E03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0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D90B8B-6F87-2ACC-E980-8F4E2180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7B09D31-77F2-9A43-017D-F2F9EF0BB83C}"/>
              </a:ext>
            </a:extLst>
          </p:cNvPr>
          <p:cNvSpPr txBox="1"/>
          <p:nvPr/>
        </p:nvSpPr>
        <p:spPr>
          <a:xfrm>
            <a:off x="303686" y="300802"/>
            <a:ext cx="731127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/>
              <a:t>Implémentation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40359CE-1DFD-D993-2412-FCCA0B72C503}"/>
              </a:ext>
            </a:extLst>
          </p:cNvPr>
          <p:cNvSpPr txBox="1"/>
          <p:nvPr/>
        </p:nvSpPr>
        <p:spPr>
          <a:xfrm>
            <a:off x="303686" y="1500952"/>
            <a:ext cx="8325964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Langages : </a:t>
            </a:r>
            <a:r>
              <a:rPr lang="fr-FR" dirty="0" err="1"/>
              <a:t>WinBUGS</a:t>
            </a:r>
            <a:r>
              <a:rPr lang="fr-FR" dirty="0"/>
              <a:t> (obsolète), </a:t>
            </a:r>
            <a:r>
              <a:rPr lang="fr-FR" dirty="0" err="1"/>
              <a:t>OpenBUGS</a:t>
            </a:r>
            <a:r>
              <a:rPr lang="fr-FR" dirty="0"/>
              <a:t> (obsolète), </a:t>
            </a:r>
            <a:r>
              <a:rPr lang="fr-FR" b="1" dirty="0"/>
              <a:t>JAGS (4.3.1)</a:t>
            </a:r>
            <a:r>
              <a:rPr lang="fr-FR" dirty="0"/>
              <a:t>, STAN (2.31.0) …</a:t>
            </a:r>
          </a:p>
          <a:p>
            <a:endParaRPr lang="fr-FR" dirty="0"/>
          </a:p>
          <a:p>
            <a:r>
              <a:rPr lang="fr-FR" dirty="0"/>
              <a:t>Interfaçage avec R : </a:t>
            </a:r>
            <a:r>
              <a:rPr lang="fr-FR" dirty="0" err="1"/>
              <a:t>rjags</a:t>
            </a:r>
            <a:r>
              <a:rPr lang="fr-FR" dirty="0"/>
              <a:t>, coda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BA811A-9D12-D18A-3530-FEF67378F1CD}"/>
              </a:ext>
            </a:extLst>
          </p:cNvPr>
          <p:cNvSpPr/>
          <p:nvPr/>
        </p:nvSpPr>
        <p:spPr>
          <a:xfrm>
            <a:off x="2409826" y="3073212"/>
            <a:ext cx="1304925" cy="13620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9193B-7AB9-7CB4-FA25-C624E8222041}"/>
              </a:ext>
            </a:extLst>
          </p:cNvPr>
          <p:cNvSpPr/>
          <p:nvPr/>
        </p:nvSpPr>
        <p:spPr>
          <a:xfrm>
            <a:off x="5334000" y="3073212"/>
            <a:ext cx="1304925" cy="13620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28B43A7-1D08-E050-4BF9-B4613FF4DAB0}"/>
              </a:ext>
            </a:extLst>
          </p:cNvPr>
          <p:cNvSpPr txBox="1"/>
          <p:nvPr/>
        </p:nvSpPr>
        <p:spPr>
          <a:xfrm>
            <a:off x="2457450" y="3543300"/>
            <a:ext cx="1304925" cy="375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données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0C536F-7CBE-8F82-7365-4680D25572BF}"/>
              </a:ext>
            </a:extLst>
          </p:cNvPr>
          <p:cNvSpPr txBox="1"/>
          <p:nvPr/>
        </p:nvSpPr>
        <p:spPr>
          <a:xfrm>
            <a:off x="5429249" y="3615690"/>
            <a:ext cx="1304925" cy="375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modèle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34F283-5808-0D69-CB85-A7BEC006A2C8}"/>
              </a:ext>
            </a:extLst>
          </p:cNvPr>
          <p:cNvSpPr/>
          <p:nvPr/>
        </p:nvSpPr>
        <p:spPr>
          <a:xfrm>
            <a:off x="5334000" y="4676010"/>
            <a:ext cx="1304925" cy="1362075"/>
          </a:xfrm>
          <a:prstGeom prst="rect">
            <a:avLst/>
          </a:prstGeom>
          <a:solidFill>
            <a:srgbClr val="E8EAE2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842B86F-6815-793A-DE1E-B942222692B7}"/>
              </a:ext>
            </a:extLst>
          </p:cNvPr>
          <p:cNvSpPr txBox="1"/>
          <p:nvPr/>
        </p:nvSpPr>
        <p:spPr>
          <a:xfrm>
            <a:off x="5381625" y="4908280"/>
            <a:ext cx="1304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chaînes</a:t>
            </a:r>
          </a:p>
          <a:p>
            <a:pPr algn="ctr"/>
            <a:r>
              <a:rPr lang="fr-FR" dirty="0"/>
              <a:t>= « coda »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CB3F7C7-20E1-9B15-D3DA-6503753F89D0}"/>
              </a:ext>
            </a:extLst>
          </p:cNvPr>
          <p:cNvSpPr txBox="1"/>
          <p:nvPr/>
        </p:nvSpPr>
        <p:spPr>
          <a:xfrm>
            <a:off x="6843712" y="2876550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JAGS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08F484-82E2-F9A2-A75F-3ABE7262117A}"/>
              </a:ext>
            </a:extLst>
          </p:cNvPr>
          <p:cNvSpPr/>
          <p:nvPr/>
        </p:nvSpPr>
        <p:spPr>
          <a:xfrm>
            <a:off x="5095875" y="2876550"/>
            <a:ext cx="2876550" cy="32589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EA7D16-F308-20F7-8815-25FC678E9F97}"/>
              </a:ext>
            </a:extLst>
          </p:cNvPr>
          <p:cNvSpPr/>
          <p:nvPr/>
        </p:nvSpPr>
        <p:spPr>
          <a:xfrm>
            <a:off x="997462" y="2876550"/>
            <a:ext cx="2876550" cy="32589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29C1800-CB6D-B08F-26C6-F09041AD4A9D}"/>
              </a:ext>
            </a:extLst>
          </p:cNvPr>
          <p:cNvSpPr txBox="1"/>
          <p:nvPr/>
        </p:nvSpPr>
        <p:spPr>
          <a:xfrm>
            <a:off x="1098807" y="2887751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E1E29AF-0F29-DE05-4E75-A8B59BE4E81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762375" y="3730883"/>
            <a:ext cx="1333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219B2A4-8B71-2E9F-2399-1BFCC4F7D80E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874012" y="5357047"/>
            <a:ext cx="1459988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C9EA946-1820-0FC2-5E9D-541421F3B030}"/>
              </a:ext>
            </a:extLst>
          </p:cNvPr>
          <p:cNvSpPr/>
          <p:nvPr/>
        </p:nvSpPr>
        <p:spPr>
          <a:xfrm>
            <a:off x="2409826" y="4604360"/>
            <a:ext cx="1304925" cy="1362075"/>
          </a:xfrm>
          <a:prstGeom prst="rect">
            <a:avLst/>
          </a:prstGeom>
          <a:solidFill>
            <a:srgbClr val="E7D7D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FA7401F-5738-835B-AB15-9F0216C11F7D}"/>
              </a:ext>
            </a:extLst>
          </p:cNvPr>
          <p:cNvSpPr txBox="1"/>
          <p:nvPr/>
        </p:nvSpPr>
        <p:spPr>
          <a:xfrm>
            <a:off x="2457450" y="5089360"/>
            <a:ext cx="1304925" cy="375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inférence</a:t>
            </a:r>
          </a:p>
        </p:txBody>
      </p:sp>
    </p:spTree>
    <p:extLst>
      <p:ext uri="{BB962C8B-B14F-4D97-AF65-F5344CB8AC3E}">
        <p14:creationId xmlns:p14="http://schemas.microsoft.com/office/powerpoint/2010/main" val="2340328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37" y="2042445"/>
            <a:ext cx="7674908" cy="4481957"/>
          </a:xfrm>
          <a:prstGeom prst="rect">
            <a:avLst/>
          </a:prstGeom>
        </p:spPr>
      </p:pic>
      <p:pic>
        <p:nvPicPr>
          <p:cNvPr id="1026" name="Picture 2" descr="RÃ©sultat de recherche d'images pour &quot;bertrand bouchard humpback whal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295" y="216155"/>
            <a:ext cx="1619250" cy="1619251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34E6096-1DDC-4969-BDBD-5F5357D4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30073"/>
            <a:ext cx="2096429" cy="481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92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66" y="289928"/>
            <a:ext cx="5082299" cy="343158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89" y="4009802"/>
            <a:ext cx="5686425" cy="141922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486400" y="574560"/>
            <a:ext cx="354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temps passé près du stimulus olfactif dépend-il: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De la substance diffusée</a:t>
            </a:r>
          </a:p>
          <a:p>
            <a:r>
              <a:rPr lang="fr-FR" dirty="0"/>
              <a:t>Contrôle / Argile / DMS / Krill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Du nombre d’individus dans le groupe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Du lieu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DB25569-0080-45AD-A4EC-ED2D93CF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633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68" y="2312546"/>
            <a:ext cx="3970945" cy="34063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7468" y="1158682"/>
            <a:ext cx="7507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modreg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=lm(time_z12~chemical+log(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nb_indiv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)+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place,data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=d)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67468" y="572568"/>
            <a:ext cx="555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modèle </a:t>
            </a:r>
            <a:r>
              <a:rPr lang="fr-FR" dirty="0" err="1"/>
              <a:t>fréquentiste</a:t>
            </a:r>
            <a:r>
              <a:rPr lang="fr-FR" dirty="0"/>
              <a:t> simple: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740" y="2555191"/>
            <a:ext cx="3734426" cy="3268351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E030512-9906-46C3-A853-E6A6CE13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264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58924" y="393107"/>
            <a:ext cx="652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même modèle, en cadre bayésien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38" y="1052492"/>
            <a:ext cx="641522" cy="6415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1354" y="1799401"/>
            <a:ext cx="2316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baleines_modele.R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211" y="1052492"/>
            <a:ext cx="6043360" cy="528261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231354" y="2811566"/>
            <a:ext cx="2289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modèle doit être intégralement </a:t>
            </a:r>
            <a:r>
              <a:rPr lang="fr-FR" u="sng" dirty="0"/>
              <a:t>spécifié dans un script séparé.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03BF99-40D7-468B-8E0C-58267626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680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239" y="761935"/>
            <a:ext cx="6043360" cy="5282615"/>
          </a:xfrm>
          <a:prstGeom prst="rect">
            <a:avLst/>
          </a:prstGeom>
        </p:spPr>
      </p:pic>
      <p:grpSp>
        <p:nvGrpSpPr>
          <p:cNvPr id="7" name="Groupe 6"/>
          <p:cNvGrpSpPr/>
          <p:nvPr/>
        </p:nvGrpSpPr>
        <p:grpSpPr>
          <a:xfrm>
            <a:off x="1743342" y="2778042"/>
            <a:ext cx="6734872" cy="1648680"/>
            <a:chOff x="1743342" y="2778042"/>
            <a:chExt cx="6734872" cy="1648680"/>
          </a:xfrm>
        </p:grpSpPr>
        <p:sp>
          <p:nvSpPr>
            <p:cNvPr id="5" name="Rectangle 4"/>
            <p:cNvSpPr/>
            <p:nvPr/>
          </p:nvSpPr>
          <p:spPr>
            <a:xfrm>
              <a:off x="1743342" y="3956704"/>
              <a:ext cx="2657742" cy="47001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8439" y="2778042"/>
              <a:ext cx="4549775" cy="1250400"/>
            </a:xfrm>
            <a:prstGeom prst="rect">
              <a:avLst/>
            </a:prstGeom>
            <a:ln w="38100">
              <a:solidFill>
                <a:srgbClr val="C00000"/>
              </a:solidFill>
            </a:ln>
          </p:spPr>
        </p:pic>
      </p:grpSp>
      <p:grpSp>
        <p:nvGrpSpPr>
          <p:cNvPr id="11" name="Groupe 10"/>
          <p:cNvGrpSpPr/>
          <p:nvPr/>
        </p:nvGrpSpPr>
        <p:grpSpPr>
          <a:xfrm>
            <a:off x="1743341" y="3502797"/>
            <a:ext cx="7314515" cy="1419581"/>
            <a:chOff x="1743341" y="3502797"/>
            <a:chExt cx="7314515" cy="1419581"/>
          </a:xfrm>
        </p:grpSpPr>
        <p:sp>
          <p:nvSpPr>
            <p:cNvPr id="8" name="Rectangle 7"/>
            <p:cNvSpPr/>
            <p:nvPr/>
          </p:nvSpPr>
          <p:spPr>
            <a:xfrm>
              <a:off x="1743341" y="4426722"/>
              <a:ext cx="3281585" cy="49565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5781" y="3502797"/>
              <a:ext cx="5172075" cy="923925"/>
            </a:xfrm>
            <a:prstGeom prst="rect">
              <a:avLst/>
            </a:prstGeom>
            <a:ln w="38100">
              <a:solidFill>
                <a:srgbClr val="C00000"/>
              </a:solidFill>
            </a:ln>
          </p:spPr>
        </p:pic>
      </p:grpSp>
      <p:grpSp>
        <p:nvGrpSpPr>
          <p:cNvPr id="14" name="Groupe 13"/>
          <p:cNvGrpSpPr/>
          <p:nvPr/>
        </p:nvGrpSpPr>
        <p:grpSpPr>
          <a:xfrm>
            <a:off x="1743340" y="581114"/>
            <a:ext cx="6811000" cy="1701272"/>
            <a:chOff x="1743340" y="581114"/>
            <a:chExt cx="6811000" cy="1701272"/>
          </a:xfrm>
        </p:grpSpPr>
        <p:sp>
          <p:nvSpPr>
            <p:cNvPr id="12" name="Rectangle 11"/>
            <p:cNvSpPr/>
            <p:nvPr/>
          </p:nvSpPr>
          <p:spPr>
            <a:xfrm>
              <a:off x="1743340" y="1174748"/>
              <a:ext cx="3281585" cy="110763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" name="Image 12"/>
            <p:cNvPicPr>
              <a:picLocks noChangeAspect="1"/>
            </p:cNvPicPr>
            <p:nvPr/>
          </p:nvPicPr>
          <p:blipFill rotWithShape="1">
            <a:blip r:embed="rId5"/>
            <a:srcRect r="20601"/>
            <a:stretch/>
          </p:blipFill>
          <p:spPr>
            <a:xfrm>
              <a:off x="4381437" y="581114"/>
              <a:ext cx="4172903" cy="1685944"/>
            </a:xfrm>
            <a:prstGeom prst="rect">
              <a:avLst/>
            </a:prstGeom>
            <a:ln w="38100">
              <a:solidFill>
                <a:srgbClr val="C00000"/>
              </a:solidFill>
            </a:ln>
          </p:spPr>
        </p:pic>
      </p:grpSp>
      <p:grpSp>
        <p:nvGrpSpPr>
          <p:cNvPr id="17" name="Groupe 16"/>
          <p:cNvGrpSpPr/>
          <p:nvPr/>
        </p:nvGrpSpPr>
        <p:grpSpPr>
          <a:xfrm>
            <a:off x="1723695" y="2308023"/>
            <a:ext cx="6396323" cy="2366527"/>
            <a:chOff x="1723695" y="2308023"/>
            <a:chExt cx="6396323" cy="2366527"/>
          </a:xfrm>
        </p:grpSpPr>
        <p:sp>
          <p:nvSpPr>
            <p:cNvPr id="15" name="Rectangle 14"/>
            <p:cNvSpPr/>
            <p:nvPr/>
          </p:nvSpPr>
          <p:spPr>
            <a:xfrm>
              <a:off x="1723695" y="2308023"/>
              <a:ext cx="2540656" cy="140939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1443" y="2493325"/>
              <a:ext cx="3838575" cy="2181225"/>
            </a:xfrm>
            <a:prstGeom prst="rect">
              <a:avLst/>
            </a:prstGeom>
            <a:ln w="38100">
              <a:solidFill>
                <a:srgbClr val="C00000"/>
              </a:solidFill>
            </a:ln>
          </p:spPr>
        </p:pic>
      </p:grpSp>
      <p:grpSp>
        <p:nvGrpSpPr>
          <p:cNvPr id="20" name="Groupe 19"/>
          <p:cNvGrpSpPr/>
          <p:nvPr/>
        </p:nvGrpSpPr>
        <p:grpSpPr>
          <a:xfrm>
            <a:off x="1743340" y="4987807"/>
            <a:ext cx="5964064" cy="1716040"/>
            <a:chOff x="1743340" y="4987807"/>
            <a:chExt cx="5964064" cy="1716040"/>
          </a:xfrm>
        </p:grpSpPr>
        <p:sp>
          <p:nvSpPr>
            <p:cNvPr id="18" name="Rectangle 17"/>
            <p:cNvSpPr/>
            <p:nvPr/>
          </p:nvSpPr>
          <p:spPr>
            <a:xfrm>
              <a:off x="1743340" y="4987807"/>
              <a:ext cx="3700331" cy="67465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98099" y="5662460"/>
              <a:ext cx="5109305" cy="1041387"/>
            </a:xfrm>
            <a:prstGeom prst="rect">
              <a:avLst/>
            </a:prstGeom>
            <a:ln w="38100">
              <a:solidFill>
                <a:srgbClr val="C00000"/>
              </a:solidFill>
            </a:ln>
          </p:spPr>
        </p:pic>
      </p:grpSp>
      <p:grpSp>
        <p:nvGrpSpPr>
          <p:cNvPr id="23" name="Groupe 22"/>
          <p:cNvGrpSpPr/>
          <p:nvPr/>
        </p:nvGrpSpPr>
        <p:grpSpPr>
          <a:xfrm>
            <a:off x="1743340" y="1008404"/>
            <a:ext cx="388395" cy="4985689"/>
            <a:chOff x="1743340" y="1008404"/>
            <a:chExt cx="388395" cy="4985689"/>
          </a:xfrm>
        </p:grpSpPr>
        <p:sp>
          <p:nvSpPr>
            <p:cNvPr id="21" name="Rectangle 20"/>
            <p:cNvSpPr/>
            <p:nvPr/>
          </p:nvSpPr>
          <p:spPr>
            <a:xfrm>
              <a:off x="1743340" y="1008404"/>
              <a:ext cx="367471" cy="16634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64264" y="5827749"/>
              <a:ext cx="367471" cy="16634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DEE9E94-1265-4656-87DA-A6048632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31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36"/>
          <a:stretch/>
        </p:blipFill>
        <p:spPr>
          <a:xfrm>
            <a:off x="1" y="0"/>
            <a:ext cx="9194275" cy="304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273890" y="3540952"/>
            <a:ext cx="8387510" cy="1790700"/>
          </a:xfrm>
        </p:spPr>
        <p:txBody>
          <a:bodyPr>
            <a:normAutofit/>
          </a:bodyPr>
          <a:lstStyle/>
          <a:p>
            <a:pPr algn="l"/>
            <a:r>
              <a:rPr lang="fr-FR" sz="3600" dirty="0">
                <a:latin typeface="Century Gothic" panose="020B0502020202020204" pitchFamily="34" charset="0"/>
              </a:rPr>
              <a:t>Introduction </a:t>
            </a:r>
            <a:br>
              <a:rPr lang="fr-FR" sz="3600" dirty="0">
                <a:latin typeface="Century Gothic" panose="020B0502020202020204" pitchFamily="34" charset="0"/>
              </a:rPr>
            </a:br>
            <a:r>
              <a:rPr lang="fr-FR" sz="3600" dirty="0">
                <a:latin typeface="Century Gothic" panose="020B0502020202020204" pitchFamily="34" charset="0"/>
              </a:rPr>
              <a:t>aux modèles de régression </a:t>
            </a:r>
            <a:br>
              <a:rPr lang="fr-FR" sz="3600" dirty="0">
                <a:latin typeface="Century Gothic" panose="020B0502020202020204" pitchFamily="34" charset="0"/>
              </a:rPr>
            </a:br>
            <a:r>
              <a:rPr lang="fr-FR" sz="3600" dirty="0">
                <a:latin typeface="Century Gothic" panose="020B0502020202020204" pitchFamily="34" charset="0"/>
              </a:rPr>
              <a:t>en cadre bayésien</a:t>
            </a:r>
            <a:endParaRPr lang="fr-FR" sz="4800" dirty="0">
              <a:latin typeface="Century Gothic" panose="020B0502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BE46610-9265-49DA-9591-C93E8917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753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239" y="761935"/>
            <a:ext cx="6043360" cy="528261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486400" y="4238714"/>
            <a:ext cx="164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modèle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390972" y="1682097"/>
            <a:ext cx="164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</a:t>
            </a:r>
            <a:r>
              <a:rPr lang="fr-FR" dirty="0" err="1"/>
              <a:t>a-prioris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425182" y="5343542"/>
            <a:ext cx="2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quantités dérivées (éventuellement)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EC1283B-96C3-4F6C-9256-B44B0D79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613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9462" y="153824"/>
            <a:ext cx="7990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</a:t>
            </a:r>
            <a:r>
              <a:rPr lang="fr-FR" sz="2400" dirty="0"/>
              <a:t>structure des données </a:t>
            </a:r>
            <a:r>
              <a:rPr lang="fr-FR" dirty="0"/>
              <a:t>doit être conforme au modèle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784" y="779026"/>
            <a:ext cx="6043360" cy="528261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195842" y="3922520"/>
            <a:ext cx="231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Ici, 4 variables à 1 dimension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768979" y="4230168"/>
            <a:ext cx="581114" cy="1623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690500" y="4767128"/>
            <a:ext cx="581114" cy="1623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566443" y="4767128"/>
            <a:ext cx="581114" cy="1623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494177" y="4765703"/>
            <a:ext cx="581114" cy="1623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2F5CABA-100B-4542-AD09-F01D3AB1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006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2543887"/>
            <a:ext cx="9001125" cy="375285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52927" y="1093862"/>
            <a:ext cx="834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prépare les 4 variables sous forme de vecteurs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75" y="4930923"/>
            <a:ext cx="1130448" cy="108531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156309" y="6137945"/>
            <a:ext cx="4324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Penser à conserver l’ordre des niveaux de facteurs quelque part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4E7FE6-BBEB-4116-B063-CD982F7F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12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377" y="2393001"/>
            <a:ext cx="8280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xdata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list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(time_z12=time_z12,chemical=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chemical,place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place,Lnb_indiv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Lnb_indiv,ndata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ndata,nchemical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nchemical,nplace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nplace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52927" y="1093862"/>
            <a:ext cx="834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prépare les paramètres du modèle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47114" y="2109388"/>
            <a:ext cx="877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– Les données: une liste d’objets portant les noms spécifiés dans le modèle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377" y="3601394"/>
            <a:ext cx="3126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mod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="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baleines_modele.R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"</a:t>
            </a:r>
          </a:p>
        </p:txBody>
      </p:sp>
      <p:sp>
        <p:nvSpPr>
          <p:cNvPr id="8" name="Rectangle 7"/>
          <p:cNvSpPr/>
          <p:nvPr/>
        </p:nvSpPr>
        <p:spPr>
          <a:xfrm>
            <a:off x="350377" y="3320363"/>
            <a:ext cx="65076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2 – Le modèle: un script externe</a:t>
            </a:r>
          </a:p>
        </p:txBody>
      </p:sp>
      <p:sp>
        <p:nvSpPr>
          <p:cNvPr id="9" name="Rectangle 8"/>
          <p:cNvSpPr/>
          <p:nvPr/>
        </p:nvSpPr>
        <p:spPr>
          <a:xfrm>
            <a:off x="452927" y="4712444"/>
            <a:ext cx="5443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param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=c("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alpha","beta","gamma","delta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")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2927" y="4431413"/>
            <a:ext cx="6922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3 – Les paramètres à conserver: un vecteur de caractères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534FA63-93BE-4E0B-A80D-AFF51738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003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52927" y="1093862"/>
            <a:ext cx="834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fait tourner le modèle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2926" y="1496746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library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rjags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2926" y="2742268"/>
            <a:ext cx="834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Quelques itérations pour optimiser l’algorithme MCMC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52926" y="4025614"/>
            <a:ext cx="834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« </a:t>
            </a:r>
            <a:r>
              <a:rPr lang="fr-FR" dirty="0" err="1"/>
              <a:t>burn</a:t>
            </a:r>
            <a:r>
              <a:rPr lang="fr-FR" dirty="0"/>
              <a:t>-in », suffisamment d’itérations pour faire converger les chaînes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52926" y="5511158"/>
            <a:ext cx="834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chaines de Markov</a:t>
            </a:r>
          </a:p>
        </p:txBody>
      </p:sp>
      <p:sp>
        <p:nvSpPr>
          <p:cNvPr id="9" name="Rectangle 8"/>
          <p:cNvSpPr/>
          <p:nvPr/>
        </p:nvSpPr>
        <p:spPr>
          <a:xfrm>
            <a:off x="452926" y="3300374"/>
            <a:ext cx="8144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jgm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jags.model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(file=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mod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, data=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xdata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n.chains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=3,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n.adapt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=1000)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05286" y="3221764"/>
            <a:ext cx="1307507" cy="52129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279735" y="3233974"/>
            <a:ext cx="1642216" cy="52129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52926" y="4492836"/>
            <a:ext cx="2818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update(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jgm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n.iter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=100)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2925" y="5880490"/>
            <a:ext cx="8144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jgm2=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coda.samples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jgm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variable.names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param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n.iter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=200,thin=2)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31907" y="5880490"/>
            <a:ext cx="1214928" cy="52129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339413" y="5880490"/>
            <a:ext cx="744908" cy="52129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B850285-CAB3-47B3-9373-3035ED52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36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0" grpId="1" animBg="1"/>
      <p:bldP spid="11" grpId="0" animBg="1"/>
      <p:bldP spid="11" grpId="1" animBg="1"/>
      <p:bldP spid="12" grpId="0"/>
      <p:bldP spid="13" grpId="0"/>
      <p:bldP spid="14" grpId="0" animBg="1"/>
      <p:bldP spid="14" grpId="1" animBg="1"/>
      <p:bldP spid="15" grpId="0" animBg="1"/>
      <p:bldP spid="1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39" y="1734796"/>
            <a:ext cx="6589417" cy="330677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D92D0D7-B453-430A-B22A-00C6EBDA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306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8196"/>
            <a:ext cx="9144000" cy="482052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537816" y="615297"/>
            <a:ext cx="4272897" cy="2308324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sx="112000" sy="112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Objet </a:t>
            </a:r>
            <a:r>
              <a:rPr lang="fr-FR" dirty="0" err="1"/>
              <a:t>mcmc.list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Une chaîne par élément</a:t>
            </a:r>
          </a:p>
          <a:p>
            <a:endParaRPr lang="fr-FR" dirty="0"/>
          </a:p>
          <a:p>
            <a:r>
              <a:rPr lang="fr-FR" dirty="0"/>
              <a:t>Chaque chaîne = </a:t>
            </a:r>
            <a:r>
              <a:rPr lang="fr-FR" dirty="0" err="1"/>
              <a:t>data.frame</a:t>
            </a:r>
            <a:endParaRPr lang="fr-FR" dirty="0"/>
          </a:p>
          <a:p>
            <a:endParaRPr lang="fr-FR" dirty="0"/>
          </a:p>
          <a:p>
            <a:r>
              <a:rPr lang="fr-FR" dirty="0"/>
              <a:t>N lignes = n itérations</a:t>
            </a:r>
          </a:p>
          <a:p>
            <a:r>
              <a:rPr lang="fr-FR" dirty="0"/>
              <a:t>K colonnes = k paramètres estimés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94C23DB-5616-47C2-A028-1EB69B92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83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7675" y="523982"/>
            <a:ext cx="7233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Etape 1: </a:t>
            </a:r>
            <a:r>
              <a:rPr lang="fr-FR" dirty="0"/>
              <a:t>Vérifier que les chaînes ont bien </a:t>
            </a:r>
            <a:r>
              <a:rPr lang="fr-FR" sz="2400" dirty="0"/>
              <a:t>convergé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19191" y="5198724"/>
            <a:ext cx="72330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3 chaines </a:t>
            </a:r>
            <a:r>
              <a:rPr lang="fr-FR" u="sng" dirty="0"/>
              <a:t>se mélangent mal </a:t>
            </a:r>
            <a:r>
              <a:rPr lang="fr-FR" dirty="0"/>
              <a:t>et ne sont </a:t>
            </a:r>
            <a:r>
              <a:rPr lang="fr-FR" u="sng" dirty="0"/>
              <a:t>pas stables</a:t>
            </a:r>
          </a:p>
          <a:p>
            <a:endParaRPr lang="fr-FR" dirty="0"/>
          </a:p>
          <a:p>
            <a:r>
              <a:rPr lang="fr-FR" dirty="0">
                <a:sym typeface="Wingdings" panose="05000000000000000000" pitchFamily="2" charset="2"/>
              </a:rPr>
              <a:t> Le modèle n’a pas encore atteint son état stationnaire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386"/>
          <a:stretch/>
        </p:blipFill>
        <p:spPr>
          <a:xfrm>
            <a:off x="1859622" y="1358003"/>
            <a:ext cx="5302750" cy="3616079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34B5F0E-C3FA-49F7-A573-9B0F9404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942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281" y="1331681"/>
            <a:ext cx="8306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jgm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jags.model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(file=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mod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, data=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xdata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n.chains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=3,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n.adapt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=1000)</a:t>
            </a: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update(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jgm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fr-FR" u="sng" dirty="0" err="1">
                <a:solidFill>
                  <a:schemeClr val="accent1">
                    <a:lumMod val="50000"/>
                  </a:schemeClr>
                </a:solidFill>
              </a:rPr>
              <a:t>n.iter</a:t>
            </a:r>
            <a:r>
              <a:rPr lang="fr-FR" u="sng" dirty="0">
                <a:solidFill>
                  <a:schemeClr val="accent1">
                    <a:lumMod val="50000"/>
                  </a:schemeClr>
                </a:solidFill>
              </a:rPr>
              <a:t>=2000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jgm2=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coda.samples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jgm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variable.names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param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fr-FR" u="sng" dirty="0" err="1">
                <a:solidFill>
                  <a:schemeClr val="accent1">
                    <a:lumMod val="50000"/>
                  </a:schemeClr>
                </a:solidFill>
              </a:rPr>
              <a:t>n.iter</a:t>
            </a:r>
            <a:r>
              <a:rPr lang="fr-FR" u="sng" dirty="0">
                <a:solidFill>
                  <a:schemeClr val="accent1">
                    <a:lumMod val="50000"/>
                  </a:schemeClr>
                </a:solidFill>
              </a:rPr>
              <a:t>=2000,thin=20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91" y="2414932"/>
            <a:ext cx="5891373" cy="368210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108843" y="6256962"/>
            <a:ext cx="303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C’est beaucoup mieux!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87675" y="523982"/>
            <a:ext cx="7233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Etape 1: </a:t>
            </a:r>
            <a:r>
              <a:rPr lang="fr-FR" dirty="0"/>
              <a:t>Vérifier que les chaînes ont bien </a:t>
            </a:r>
            <a:r>
              <a:rPr lang="fr-FR" sz="2400" dirty="0"/>
              <a:t>convergé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1A7249B-E50F-4E4E-8F96-A520BDD6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44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34" y="4255800"/>
            <a:ext cx="5695950" cy="10382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078" y="2324666"/>
            <a:ext cx="3579796" cy="96728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715838" y="1968197"/>
            <a:ext cx="327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Variance </a:t>
            </a:r>
            <a:r>
              <a:rPr lang="fr-FR" u="sng" dirty="0"/>
              <a:t>inter-</a:t>
            </a:r>
            <a:r>
              <a:rPr lang="fr-FR" dirty="0"/>
              <a:t>chaînes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11303" y="1942941"/>
            <a:ext cx="327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Variance </a:t>
            </a:r>
            <a:r>
              <a:rPr lang="fr-FR" u="sng" dirty="0"/>
              <a:t>intra-</a:t>
            </a:r>
            <a:r>
              <a:rPr lang="fr-FR" dirty="0"/>
              <a:t>chaînes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53" y="2506892"/>
            <a:ext cx="3742585" cy="7850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195317" y="4286622"/>
            <a:ext cx="647272" cy="42921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flipH="1">
            <a:off x="6554912" y="3332196"/>
            <a:ext cx="10275" cy="95442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95317" y="4790323"/>
            <a:ext cx="647272" cy="42921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endCxn id="12" idx="1"/>
          </p:cNvCxnSpPr>
          <p:nvPr/>
        </p:nvCxnSpPr>
        <p:spPr>
          <a:xfrm>
            <a:off x="2073297" y="3234377"/>
            <a:ext cx="4122020" cy="177055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1109609" y="2599360"/>
            <a:ext cx="4232953" cy="2166624"/>
            <a:chOff x="1109609" y="1726058"/>
            <a:chExt cx="4232953" cy="2166624"/>
          </a:xfrm>
        </p:grpSpPr>
        <p:sp>
          <p:nvSpPr>
            <p:cNvPr id="15" name="Rectangle 14"/>
            <p:cNvSpPr/>
            <p:nvPr/>
          </p:nvSpPr>
          <p:spPr>
            <a:xfrm>
              <a:off x="2743200" y="1726058"/>
              <a:ext cx="431515" cy="482886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/>
            <p:cNvCxnSpPr>
              <a:stCxn id="15" idx="2"/>
            </p:cNvCxnSpPr>
            <p:nvPr/>
          </p:nvCxnSpPr>
          <p:spPr>
            <a:xfrm flipH="1">
              <a:off x="2958957" y="2208944"/>
              <a:ext cx="1" cy="103740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1109609" y="3246351"/>
              <a:ext cx="4232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élément t de la chaîne m pour le paramètre </a:t>
              </a:r>
              <a:r>
                <a:rPr lang="el-GR" dirty="0"/>
                <a:t>ψ</a:t>
              </a:r>
              <a:endParaRPr lang="fr-FR" dirty="0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1226720" y="2405300"/>
            <a:ext cx="2848024" cy="1660073"/>
            <a:chOff x="1226720" y="1531998"/>
            <a:chExt cx="2848024" cy="1660073"/>
          </a:xfrm>
        </p:grpSpPr>
        <p:sp>
          <p:nvSpPr>
            <p:cNvPr id="21" name="Rectangle 20"/>
            <p:cNvSpPr/>
            <p:nvPr/>
          </p:nvSpPr>
          <p:spPr>
            <a:xfrm>
              <a:off x="2342507" y="1531998"/>
              <a:ext cx="308225" cy="26627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/>
            <p:cNvCxnSpPr/>
            <p:nvPr/>
          </p:nvCxnSpPr>
          <p:spPr>
            <a:xfrm flipH="1">
              <a:off x="2477113" y="1795095"/>
              <a:ext cx="1" cy="103740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226720" y="2822739"/>
              <a:ext cx="28480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/>
                <a:t>longueur d’une chaîne</a:t>
              </a:r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953881" y="2403590"/>
            <a:ext cx="2848024" cy="1761667"/>
            <a:chOff x="953881" y="1530288"/>
            <a:chExt cx="2848024" cy="1761667"/>
          </a:xfrm>
        </p:grpSpPr>
        <p:sp>
          <p:nvSpPr>
            <p:cNvPr id="25" name="Rectangle 24"/>
            <p:cNvSpPr/>
            <p:nvPr/>
          </p:nvSpPr>
          <p:spPr>
            <a:xfrm>
              <a:off x="1960649" y="1530288"/>
              <a:ext cx="308225" cy="26627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/>
            <p:cNvCxnSpPr>
              <a:endCxn id="8" idx="2"/>
            </p:cNvCxnSpPr>
            <p:nvPr/>
          </p:nvCxnSpPr>
          <p:spPr>
            <a:xfrm flipH="1">
              <a:off x="2093846" y="2666237"/>
              <a:ext cx="0" cy="62571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953881" y="2348978"/>
              <a:ext cx="28480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/>
                <a:t>nombre de chaînes</a:t>
              </a:r>
            </a:p>
          </p:txBody>
        </p:sp>
      </p:grpSp>
      <p:sp>
        <p:nvSpPr>
          <p:cNvPr id="30" name="ZoneTexte 29"/>
          <p:cNvSpPr txBox="1"/>
          <p:nvPr/>
        </p:nvSpPr>
        <p:spPr>
          <a:xfrm>
            <a:off x="111303" y="1171352"/>
            <a:ext cx="6277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Statistique de </a:t>
            </a:r>
            <a:r>
              <a:rPr lang="fr-FR" dirty="0" err="1"/>
              <a:t>Gelman</a:t>
            </a:r>
            <a:r>
              <a:rPr lang="fr-FR" dirty="0"/>
              <a:t>-Rubin</a:t>
            </a:r>
          </a:p>
          <a:p>
            <a:r>
              <a:rPr lang="fr-FR" u="sng" dirty="0"/>
              <a:t>R-</a:t>
            </a:r>
            <a:r>
              <a:rPr lang="fr-FR" u="sng" dirty="0" err="1"/>
              <a:t>hat</a:t>
            </a:r>
            <a:endParaRPr lang="fr-FR" u="sng" dirty="0"/>
          </a:p>
        </p:txBody>
      </p:sp>
      <p:sp>
        <p:nvSpPr>
          <p:cNvPr id="31" name="ZoneTexte 30"/>
          <p:cNvSpPr txBox="1"/>
          <p:nvPr/>
        </p:nvSpPr>
        <p:spPr>
          <a:xfrm>
            <a:off x="549900" y="5466594"/>
            <a:ext cx="8331875" cy="11079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R-</a:t>
            </a:r>
            <a:r>
              <a:rPr lang="fr-FR" sz="2400" dirty="0" err="1"/>
              <a:t>hat</a:t>
            </a:r>
            <a:r>
              <a:rPr lang="fr-FR" sz="2400" dirty="0"/>
              <a:t> &gt;&gt; 1 </a:t>
            </a:r>
            <a:r>
              <a:rPr lang="fr-FR" dirty="0"/>
              <a:t>indique un défaut de convergence</a:t>
            </a:r>
          </a:p>
          <a:p>
            <a:endParaRPr lang="fr-FR" dirty="0"/>
          </a:p>
          <a:p>
            <a:r>
              <a:rPr lang="fr-FR" dirty="0"/>
              <a:t>Critère proposé: </a:t>
            </a:r>
            <a:r>
              <a:rPr lang="fr-FR" sz="2400" dirty="0"/>
              <a:t>R-</a:t>
            </a:r>
            <a:r>
              <a:rPr lang="fr-FR" sz="2400" dirty="0" err="1"/>
              <a:t>hat</a:t>
            </a:r>
            <a:r>
              <a:rPr lang="fr-FR" sz="2400" dirty="0"/>
              <a:t> &lt; 1.1 </a:t>
            </a:r>
            <a:r>
              <a:rPr lang="fr-FR" dirty="0"/>
              <a:t>indique une convergence acceptable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287675" y="523982"/>
            <a:ext cx="7233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Etape 1: </a:t>
            </a:r>
            <a:r>
              <a:rPr lang="fr-FR" dirty="0"/>
              <a:t>Vérifier que les chaînes ont bien </a:t>
            </a:r>
            <a:r>
              <a:rPr lang="fr-FR" sz="2400" dirty="0"/>
              <a:t>convergé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8D08768-2BFE-4333-A414-0AE97A5D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84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30655" y="469898"/>
            <a:ext cx="87168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formation d’analyse de données, il y a 100 participants</a:t>
            </a:r>
          </a:p>
          <a:p>
            <a:endParaRPr lang="fr-FR" dirty="0"/>
          </a:p>
          <a:p>
            <a:r>
              <a:rPr lang="fr-FR" dirty="0"/>
              <a:t>40 personnes ne dorment pas</a:t>
            </a:r>
          </a:p>
          <a:p>
            <a:endParaRPr lang="fr-FR" dirty="0"/>
          </a:p>
          <a:p>
            <a:r>
              <a:rPr lang="fr-FR" dirty="0"/>
              <a:t>Parmi ces 40, 8 sont vraiment intéressés par le cours</a:t>
            </a:r>
          </a:p>
          <a:p>
            <a:endParaRPr lang="fr-FR" dirty="0"/>
          </a:p>
          <a:p>
            <a:pPr algn="ctr"/>
            <a:r>
              <a:rPr lang="fr-FR" sz="2000" b="1" dirty="0"/>
              <a:t>Quelles sont mes chances d’interroger un participant intéressé?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46654" y="3073442"/>
            <a:ext cx="909734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/>
              <a:t>A:le participant est réveillé = 40/100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i="1" dirty="0">
                <a:sym typeface="Wingdings" panose="05000000000000000000" pitchFamily="2" charset="2"/>
              </a:rPr>
              <a:t>une donnée</a:t>
            </a:r>
            <a:endParaRPr lang="fr-FR" i="1" dirty="0"/>
          </a:p>
          <a:p>
            <a:r>
              <a:rPr lang="fr-FR" dirty="0"/>
              <a:t>B: le participant est intéressé = ?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i="1" dirty="0">
                <a:sym typeface="Wingdings" panose="05000000000000000000" pitchFamily="2" charset="2"/>
              </a:rPr>
              <a:t>ce que je cherche</a:t>
            </a:r>
            <a:endParaRPr lang="fr-FR" i="1" dirty="0"/>
          </a:p>
          <a:p>
            <a:r>
              <a:rPr lang="fr-FR" dirty="0"/>
              <a:t>A ∩ B: le participant est réveillé </a:t>
            </a:r>
            <a:r>
              <a:rPr lang="fr-FR" b="1" dirty="0"/>
              <a:t>et </a:t>
            </a:r>
            <a:r>
              <a:rPr lang="fr-FR" dirty="0"/>
              <a:t>s’intéresse au cours = 8/100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i="1" dirty="0">
                <a:sym typeface="Wingdings" panose="05000000000000000000" pitchFamily="2" charset="2"/>
              </a:rPr>
              <a:t>une donnée</a:t>
            </a:r>
            <a:endParaRPr lang="fr-FR" i="1" dirty="0"/>
          </a:p>
        </p:txBody>
      </p:sp>
      <p:sp>
        <p:nvSpPr>
          <p:cNvPr id="6" name="ZoneTexte 5"/>
          <p:cNvSpPr txBox="1"/>
          <p:nvPr/>
        </p:nvSpPr>
        <p:spPr>
          <a:xfrm>
            <a:off x="192012" y="4219368"/>
            <a:ext cx="8759975" cy="12926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400" dirty="0"/>
              <a:t>Je connais une probabilité conditionnelle</a:t>
            </a:r>
            <a:r>
              <a:rPr lang="fr-FR" dirty="0"/>
              <a:t>: </a:t>
            </a:r>
          </a:p>
          <a:p>
            <a:r>
              <a:rPr lang="fr-FR" dirty="0"/>
              <a:t>l’étudiant s’intéresse au cours sachant qu’il est réveillé</a:t>
            </a:r>
          </a:p>
          <a:p>
            <a:endParaRPr lang="fr-FR" b="1" dirty="0"/>
          </a:p>
          <a:p>
            <a:pPr algn="ctr"/>
            <a:r>
              <a:rPr lang="fr-FR" b="1" dirty="0"/>
              <a:t>P(B|A) = 8/40 soit 20%</a:t>
            </a:r>
            <a:endParaRPr lang="fr-FR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0C9A01-D241-4A36-B272-359240411110}"/>
              </a:ext>
            </a:extLst>
          </p:cNvPr>
          <p:cNvSpPr/>
          <p:nvPr/>
        </p:nvSpPr>
        <p:spPr>
          <a:xfrm>
            <a:off x="1505984" y="5649438"/>
            <a:ext cx="79225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u="sng" dirty="0"/>
          </a:p>
          <a:p>
            <a:r>
              <a:rPr lang="fr-FR" sz="2400" u="sng" dirty="0"/>
              <a:t>Je cherche quelle est la probabilité de B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15B3B2F-1E2B-4119-8CF6-3C57BACA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87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7675" y="523982"/>
            <a:ext cx="7233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Etape 1: </a:t>
            </a:r>
            <a:r>
              <a:rPr lang="fr-FR" dirty="0"/>
              <a:t>Vérifier que les chaînes ont bien </a:t>
            </a:r>
            <a:r>
              <a:rPr lang="fr-FR" sz="2400" dirty="0"/>
              <a:t>convergé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18" y="1244190"/>
            <a:ext cx="4829175" cy="492442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693196" y="4784746"/>
            <a:ext cx="3256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α a correctement convergé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5C7419B-7A0B-4D96-AF5D-46F3485B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490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287675" y="523982"/>
            <a:ext cx="7233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Etape 1: </a:t>
            </a:r>
            <a:r>
              <a:rPr lang="fr-FR" dirty="0"/>
              <a:t>Vérifier que les chaînes ont bien </a:t>
            </a:r>
            <a:r>
              <a:rPr lang="fr-FR" sz="2400" dirty="0"/>
              <a:t>convergé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137" y="1307507"/>
            <a:ext cx="2286520" cy="215121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656" y="1351014"/>
            <a:ext cx="2214088" cy="210343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594" y="1351014"/>
            <a:ext cx="2183689" cy="210343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137" y="3592422"/>
            <a:ext cx="2340905" cy="225897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1656" y="3701108"/>
            <a:ext cx="2249783" cy="214589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7051" y="3739896"/>
            <a:ext cx="2209232" cy="207422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399634" y="1029227"/>
            <a:ext cx="88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667784" y="1052460"/>
            <a:ext cx="88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</a:t>
            </a:r>
            <a:r>
              <a:rPr lang="fr-FR" sz="1200" dirty="0"/>
              <a:t>2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155675" y="1064922"/>
            <a:ext cx="88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</a:t>
            </a:r>
            <a:r>
              <a:rPr lang="fr-FR" sz="1200" dirty="0"/>
              <a:t>3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360891" y="3393110"/>
            <a:ext cx="88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</a:t>
            </a:r>
            <a:r>
              <a:rPr lang="fr-FR" sz="1200" dirty="0"/>
              <a:t>4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686590" y="3455838"/>
            <a:ext cx="88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</a:t>
            </a:r>
            <a:r>
              <a:rPr lang="fr-FR" sz="1200" dirty="0"/>
              <a:t>2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201107" y="3516442"/>
            <a:ext cx="88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</a:t>
            </a:r>
            <a:r>
              <a:rPr lang="fr-FR" sz="1200" dirty="0"/>
              <a:t>3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264684" y="6070452"/>
            <a:ext cx="6345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Tout semble avoir convergé correctement</a:t>
            </a:r>
          </a:p>
          <a:p>
            <a:r>
              <a:rPr lang="fr-FR" dirty="0"/>
              <a:t>(il est préférable de regarder aussi les chaînes brutes)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58D12A7-DD88-45CA-A7EE-5FBE73EE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960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69" y="1281698"/>
            <a:ext cx="5416609" cy="461765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87675" y="523982"/>
            <a:ext cx="7233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Etape 2: </a:t>
            </a:r>
            <a:r>
              <a:rPr lang="fr-FR" dirty="0"/>
              <a:t>Vérifier les </a:t>
            </a:r>
            <a:r>
              <a:rPr lang="fr-FR" sz="2400" dirty="0"/>
              <a:t>corrélations</a:t>
            </a:r>
            <a:r>
              <a:rPr lang="fr-FR" dirty="0"/>
              <a:t> entre paramètres</a:t>
            </a:r>
          </a:p>
        </p:txBody>
      </p:sp>
      <p:sp>
        <p:nvSpPr>
          <p:cNvPr id="6" name="Ellipse 5"/>
          <p:cNvSpPr/>
          <p:nvPr/>
        </p:nvSpPr>
        <p:spPr>
          <a:xfrm>
            <a:off x="4025069" y="1692068"/>
            <a:ext cx="521293" cy="47001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683" y="1709649"/>
            <a:ext cx="2771775" cy="9048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648770" y="3338526"/>
            <a:ext cx="33072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manque deux traitements en Antarctique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déséquilibre de traitements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 plus, le contrôle manque…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C9D72FF-B723-4AF5-A6FD-3E882E178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59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7675" y="523982"/>
            <a:ext cx="7233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Etape 3: </a:t>
            </a:r>
            <a:r>
              <a:rPr lang="fr-FR" dirty="0"/>
              <a:t>Mesurer l’</a:t>
            </a:r>
            <a:r>
              <a:rPr lang="fr-FR" sz="2400" dirty="0"/>
              <a:t>ajustement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76015" y="1427148"/>
            <a:ext cx="572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Qu’est-ce qu’on attend d’un modèle?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2469735" y="2469735"/>
            <a:ext cx="0" cy="22304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V="1">
            <a:off x="2469735" y="4700187"/>
            <a:ext cx="34795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238856" y="4700187"/>
            <a:ext cx="192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valeurs réelles</a:t>
            </a:r>
          </a:p>
        </p:txBody>
      </p:sp>
      <p:sp>
        <p:nvSpPr>
          <p:cNvPr id="11" name="ZoneTexte 10"/>
          <p:cNvSpPr txBox="1"/>
          <p:nvPr/>
        </p:nvSpPr>
        <p:spPr>
          <a:xfrm rot="16200000">
            <a:off x="1305150" y="3554119"/>
            <a:ext cx="192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valeurs prédites</a:t>
            </a:r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2469734" y="2623559"/>
            <a:ext cx="3042303" cy="20766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3664007" y="4111460"/>
            <a:ext cx="59821" cy="51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3552198" y="3729965"/>
            <a:ext cx="59821" cy="51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317904" y="3911342"/>
            <a:ext cx="59821" cy="51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4117646" y="3373179"/>
            <a:ext cx="59821" cy="51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4345536" y="3610598"/>
            <a:ext cx="59821" cy="51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3735936" y="3514187"/>
            <a:ext cx="59821" cy="51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3924655" y="3233598"/>
            <a:ext cx="59821" cy="51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3996582" y="3793350"/>
            <a:ext cx="59821" cy="51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4193136" y="3714570"/>
            <a:ext cx="59821" cy="51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4345536" y="3866970"/>
            <a:ext cx="59821" cy="51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3283007" y="3591341"/>
            <a:ext cx="59821" cy="51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4405357" y="3145783"/>
            <a:ext cx="59821" cy="51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4802736" y="2905567"/>
            <a:ext cx="59821" cy="51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4772825" y="3485627"/>
            <a:ext cx="59821" cy="51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5161659" y="2667440"/>
            <a:ext cx="59821" cy="51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451786" y="4235372"/>
            <a:ext cx="59821" cy="51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5168780" y="3130557"/>
            <a:ext cx="59821" cy="51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3954565" y="4094489"/>
            <a:ext cx="59821" cy="51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4879647" y="3195597"/>
            <a:ext cx="59821" cy="51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2836131" y="4263497"/>
            <a:ext cx="59819" cy="457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2988531" y="4415897"/>
            <a:ext cx="59819" cy="457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3196482" y="4354397"/>
            <a:ext cx="59819" cy="457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3050486" y="3908085"/>
            <a:ext cx="59819" cy="457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3228524" y="4564687"/>
            <a:ext cx="59819" cy="457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8E6E8F2-4C67-45A1-9239-B156FAB6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522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38" y="1223409"/>
            <a:ext cx="641522" cy="6415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6844" y="1359504"/>
            <a:ext cx="2316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baleines_modele.R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87675" y="523982"/>
            <a:ext cx="7233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Etape 3: </a:t>
            </a:r>
            <a:r>
              <a:rPr lang="fr-FR" dirty="0"/>
              <a:t>Mesurer l’</a:t>
            </a:r>
            <a:r>
              <a:rPr lang="fr-FR" sz="2400" dirty="0"/>
              <a:t>ajustement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69873" y="5129164"/>
            <a:ext cx="760425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On demande au modèle de prédire un </a:t>
            </a:r>
            <a:r>
              <a:rPr lang="fr-FR" u="sng" dirty="0"/>
              <a:t>nouveau jeu de données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2066925"/>
            <a:ext cx="6486525" cy="272415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160A6ED-FEE4-478A-A6DD-1A9A34AC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384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7675" y="523982"/>
            <a:ext cx="7233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Etape 3: </a:t>
            </a:r>
            <a:r>
              <a:rPr lang="fr-FR" dirty="0"/>
              <a:t>Mesurer l’</a:t>
            </a:r>
            <a:r>
              <a:rPr lang="fr-FR" sz="2400" dirty="0"/>
              <a:t>ajustement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4104"/>
            <a:ext cx="4905375" cy="4886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7675" y="5949075"/>
            <a:ext cx="4256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sum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Y.new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&gt;time_z12)/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length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Y.new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75" y="6326864"/>
            <a:ext cx="1578750" cy="30467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230026" y="2168492"/>
            <a:ext cx="33414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/>
              <a:t>Posterior</a:t>
            </a:r>
            <a:r>
              <a:rPr lang="fr-FR" u="sng" dirty="0"/>
              <a:t> </a:t>
            </a:r>
            <a:r>
              <a:rPr lang="fr-FR" u="sng" dirty="0" err="1"/>
              <a:t>probability</a:t>
            </a:r>
            <a:r>
              <a:rPr lang="fr-FR" u="sng" dirty="0"/>
              <a:t> check</a:t>
            </a:r>
          </a:p>
          <a:p>
            <a:endParaRPr lang="fr-FR" u="sng" dirty="0"/>
          </a:p>
          <a:p>
            <a:r>
              <a:rPr lang="fr-FR" dirty="0"/>
              <a:t>(N itérations[condition i])</a:t>
            </a:r>
          </a:p>
          <a:p>
            <a:r>
              <a:rPr lang="fr-FR" dirty="0"/>
              <a:t>________________________</a:t>
            </a:r>
          </a:p>
          <a:p>
            <a:endParaRPr lang="fr-FR" dirty="0"/>
          </a:p>
          <a:p>
            <a:r>
              <a:rPr lang="fr-FR" dirty="0"/>
              <a:t>      (N itérations total)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D82D6E0-5F9E-4DD3-87D9-F9CD027D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362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1609725"/>
            <a:ext cx="7515225" cy="36385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87675" y="523982"/>
            <a:ext cx="7233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Etape 4:</a:t>
            </a:r>
            <a:r>
              <a:rPr lang="fr-FR" dirty="0"/>
              <a:t> Vérifier les </a:t>
            </a:r>
            <a:r>
              <a:rPr lang="fr-FR" sz="2400" dirty="0"/>
              <a:t>résidus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09159" y="1358781"/>
            <a:ext cx="250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bayésien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578979" y="1358781"/>
            <a:ext cx="250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</a:t>
            </a:r>
            <a:r>
              <a:rPr lang="fr-FR" dirty="0" err="1"/>
              <a:t>fréquentiste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515E92A-C1CE-48AD-B7CB-E49CF98A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020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96" y="1059062"/>
            <a:ext cx="7733333" cy="438095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87675" y="523982"/>
            <a:ext cx="72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Etape 5:</a:t>
            </a:r>
            <a:r>
              <a:rPr lang="fr-FR" dirty="0"/>
              <a:t> Interpréter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187156" y="4101981"/>
            <a:ext cx="130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</a:rPr>
              <a:t>prior</a:t>
            </a:r>
            <a:endParaRPr lang="fr-FR" dirty="0">
              <a:solidFill>
                <a:srgbClr val="0000FF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841100" y="1960644"/>
            <a:ext cx="130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posterior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704296" y="5972264"/>
            <a:ext cx="470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Comment résumer cette information?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A62A7CC-C0EE-43F4-95DA-808DA737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9819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12" y="1693313"/>
            <a:ext cx="4772025" cy="48387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87675" y="1230594"/>
            <a:ext cx="462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L’équivalent du </a:t>
            </a:r>
            <a:r>
              <a:rPr lang="fr-FR" dirty="0" err="1"/>
              <a:t>summary</a:t>
            </a:r>
            <a:r>
              <a:rPr lang="fr-FR" dirty="0"/>
              <a:t> d’un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lm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87675" y="523982"/>
            <a:ext cx="72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Etape 5:</a:t>
            </a:r>
            <a:r>
              <a:rPr lang="fr-FR" dirty="0"/>
              <a:t> Interpréter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702F6C4-EA47-4CBF-8A66-88EA9CA2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413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7675" y="523982"/>
            <a:ext cx="72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Etape 5:</a:t>
            </a:r>
            <a:r>
              <a:rPr lang="fr-FR" dirty="0"/>
              <a:t> Interpréter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87674" y="1061954"/>
            <a:ext cx="5762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peut tout faire </a:t>
            </a:r>
            <a:r>
              <a:rPr lang="fr-FR" u="sng" dirty="0"/>
              <a:t>très facilement</a:t>
            </a:r>
            <a:r>
              <a:rPr lang="fr-FR" dirty="0"/>
              <a:t> à la main </a:t>
            </a:r>
          </a:p>
          <a:p>
            <a:r>
              <a:rPr lang="fr-FR" dirty="0"/>
              <a:t>OU</a:t>
            </a:r>
          </a:p>
          <a:p>
            <a:r>
              <a:rPr lang="fr-FR" dirty="0"/>
              <a:t>Nombreux packages d’outils graphiques comme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19353" y="1594551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library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bayesplot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674" y="2029008"/>
            <a:ext cx="91212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mcmc_intervals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(jgm2, pars = c("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alpha","gamma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[2]","gamma[3]","gamma[4]"))</a:t>
            </a:r>
          </a:p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mcmc_intervals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(jgm2, pars = c("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alpha","delta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[2]","delta[3]"))</a:t>
            </a:r>
          </a:p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mcmc_areas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(jgm2,pars = c("alpha", "beta"),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prob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= 0.8,prob_outer = 0.99,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point_est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= "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median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")</a:t>
            </a:r>
          </a:p>
          <a:p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826" y="3275076"/>
            <a:ext cx="3183873" cy="309636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418" y="3227566"/>
            <a:ext cx="2881935" cy="312626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534" y="3227567"/>
            <a:ext cx="3232725" cy="3143876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04B3C12-028E-4243-BA83-196CD44D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90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16427" y="1499878"/>
                <a:ext cx="4533815" cy="47128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fr-FR" sz="2400" dirty="0"/>
                  <a:t>P(B)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fr-FR" sz="2400" dirty="0"/>
                          <m:t>P</m:t>
                        </m:r>
                        <m:r>
                          <m:rPr>
                            <m:nor/>
                          </m:rPr>
                          <a:rPr lang="fr-FR" sz="2400" dirty="0"/>
                          <m:t>(</m:t>
                        </m:r>
                        <m:r>
                          <m:rPr>
                            <m:nor/>
                          </m:rPr>
                          <a:rPr lang="fr-FR" sz="2400" dirty="0"/>
                          <m:t>A</m:t>
                        </m:r>
                        <m:r>
                          <m:rPr>
                            <m:nor/>
                          </m:rPr>
                          <a:rPr lang="fr-FR" sz="2400" dirty="0"/>
                          <m:t>) ∗ </m:t>
                        </m:r>
                        <m:r>
                          <m:rPr>
                            <m:nor/>
                          </m:rPr>
                          <a:rPr lang="fr-FR" sz="2400" dirty="0"/>
                          <m:t>P</m:t>
                        </m:r>
                        <m:r>
                          <m:rPr>
                            <m:nor/>
                          </m:rPr>
                          <a:rPr lang="fr-FR" sz="2400" dirty="0"/>
                          <m:t>(</m:t>
                        </m:r>
                        <m:r>
                          <m:rPr>
                            <m:nor/>
                          </m:rPr>
                          <a:rPr lang="fr-FR" sz="2400" dirty="0"/>
                          <m:t>B</m:t>
                        </m:r>
                        <m:r>
                          <m:rPr>
                            <m:nor/>
                          </m:rPr>
                          <a:rPr lang="fr-FR" sz="2400" dirty="0"/>
                          <m:t>|</m:t>
                        </m:r>
                        <m:r>
                          <m:rPr>
                            <m:nor/>
                          </m:rPr>
                          <a:rPr lang="fr-FR" sz="2400" dirty="0"/>
                          <m:t>A</m:t>
                        </m:r>
                        <m:r>
                          <m:rPr>
                            <m:nor/>
                          </m:rPr>
                          <a:rPr lang="fr-FR" sz="2400" dirty="0"/>
                          <m:t>)</m:t>
                        </m:r>
                      </m:e>
                    </m:nary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27" y="1499878"/>
                <a:ext cx="4533815" cy="471283"/>
              </a:xfrm>
              <a:prstGeom prst="rect">
                <a:avLst/>
              </a:prstGeom>
              <a:blipFill rotWithShape="0">
                <a:blip r:embed="rId2"/>
                <a:stretch>
                  <a:fillRect l="-2011" t="-122785" b="-18607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4926414" y="2121286"/>
            <a:ext cx="384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Formule des probabilités totales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144668" y="2979949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P(B) = 0,4*0,2 + 0,1*0,6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1736" y="5684130"/>
            <a:ext cx="7886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J’ai 14% de chances d’interroger un participant intéressé…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0FF0AAFD-E404-4258-9B54-7FBA328629CC}"/>
              </a:ext>
            </a:extLst>
          </p:cNvPr>
          <p:cNvCxnSpPr>
            <a:endCxn id="9" idx="2"/>
          </p:cNvCxnSpPr>
          <p:nvPr/>
        </p:nvCxnSpPr>
        <p:spPr>
          <a:xfrm>
            <a:off x="3312367" y="3503169"/>
            <a:ext cx="10421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EF64EDB-EF1F-4555-B0C2-6FD8719BCA9E}"/>
              </a:ext>
            </a:extLst>
          </p:cNvPr>
          <p:cNvCxnSpPr/>
          <p:nvPr/>
        </p:nvCxnSpPr>
        <p:spPr>
          <a:xfrm>
            <a:off x="4926414" y="3510469"/>
            <a:ext cx="10421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91BB663-E962-4F64-B9E1-8542E02EEB0D}"/>
              </a:ext>
            </a:extLst>
          </p:cNvPr>
          <p:cNvCxnSpPr>
            <a:cxnSpLocks/>
          </p:cNvCxnSpPr>
          <p:nvPr/>
        </p:nvCxnSpPr>
        <p:spPr>
          <a:xfrm flipV="1">
            <a:off x="3138047" y="3503169"/>
            <a:ext cx="695370" cy="5609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2D6EB69-FE76-447C-A83A-E162CCD5C02C}"/>
              </a:ext>
            </a:extLst>
          </p:cNvPr>
          <p:cNvCxnSpPr>
            <a:cxnSpLocks/>
          </p:cNvCxnSpPr>
          <p:nvPr/>
        </p:nvCxnSpPr>
        <p:spPr>
          <a:xfrm>
            <a:off x="5365102" y="3503169"/>
            <a:ext cx="811763" cy="5609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F79C3C3F-AC75-4948-9184-EF5A215EB46E}"/>
              </a:ext>
            </a:extLst>
          </p:cNvPr>
          <p:cNvSpPr txBox="1"/>
          <p:nvPr/>
        </p:nvSpPr>
        <p:spPr>
          <a:xfrm>
            <a:off x="411189" y="4152122"/>
            <a:ext cx="2726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40% de participants réveillés dont 20% qui s’intéressent au cours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9D772A4-6380-4FB2-B45A-DE8D3BF079C7}"/>
              </a:ext>
            </a:extLst>
          </p:cNvPr>
          <p:cNvSpPr txBox="1"/>
          <p:nvPr/>
        </p:nvSpPr>
        <p:spPr>
          <a:xfrm>
            <a:off x="5770983" y="4111847"/>
            <a:ext cx="2726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60% de participants endormis dont 10% qui s’intéressent au cours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818648-0B05-4114-80AC-C2C5826B2313}"/>
              </a:ext>
            </a:extLst>
          </p:cNvPr>
          <p:cNvSpPr/>
          <p:nvPr/>
        </p:nvSpPr>
        <p:spPr>
          <a:xfrm>
            <a:off x="411189" y="200051"/>
            <a:ext cx="82971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On ajoute une donnée supplémentaire : parmi les participants endormis, seuls 10% s’intéressent au cours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C8F0900-8B2C-4645-A1AC-36038248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053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7675" y="523982"/>
            <a:ext cx="72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Etape 5:</a:t>
            </a:r>
            <a:r>
              <a:rPr lang="fr-FR" dirty="0"/>
              <a:t> Interpréter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367327" y="1153682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 la significativité des effets?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3" y="1843203"/>
            <a:ext cx="4429125" cy="4467225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1128045" y="3341406"/>
            <a:ext cx="3033757" cy="8546"/>
          </a:xfrm>
          <a:prstGeom prst="line">
            <a:avLst/>
          </a:prstGeom>
          <a:ln w="28575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255805" y="2751746"/>
            <a:ext cx="385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47 itérations au dessus de 0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255806" y="3701635"/>
            <a:ext cx="259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300 itérations au total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55806" y="4391156"/>
            <a:ext cx="4437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sum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chains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[,"alpha"]&gt;0)/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nrow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chains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) 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3"/>
          <a:srcRect t="-1" b="14878"/>
          <a:stretch/>
        </p:blipFill>
        <p:spPr>
          <a:xfrm>
            <a:off x="4360535" y="4820831"/>
            <a:ext cx="1348724" cy="221188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5125820" y="5358926"/>
            <a:ext cx="184589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p(</a:t>
            </a:r>
            <a:r>
              <a:rPr lang="el-GR" dirty="0"/>
              <a:t>α</a:t>
            </a:r>
            <a:r>
              <a:rPr lang="fr-FR" dirty="0"/>
              <a:t> &gt; 0) = 0,16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718639" y="6233113"/>
            <a:ext cx="6768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Probabilités continues: </a:t>
            </a:r>
            <a:r>
              <a:rPr lang="fr-FR" sz="2400" dirty="0"/>
              <a:t>oublier les seuils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77234B9-30B1-4DBA-86FC-B949BBD3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41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7675" y="523982"/>
            <a:ext cx="72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Etape 5:</a:t>
            </a:r>
            <a:r>
              <a:rPr lang="fr-FR" dirty="0"/>
              <a:t> Interpréter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675" y="2080053"/>
            <a:ext cx="87366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probabilité que la pente beta soit supérieure à 0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sum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chains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[,"beta"]&gt;0)/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nrow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chains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) </a:t>
            </a:r>
          </a:p>
          <a:p>
            <a:r>
              <a:rPr lang="fr-FR" dirty="0"/>
              <a:t>= 0,99</a:t>
            </a:r>
          </a:p>
          <a:p>
            <a:endParaRPr lang="fr-FR" dirty="0"/>
          </a:p>
          <a:p>
            <a:r>
              <a:rPr lang="fr-FR" dirty="0"/>
              <a:t>probabilité que le temps de présence soit plus long en Islande qu'en Antarctique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sum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chains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[,"delta[2]"]&gt;0)/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nrow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chains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) </a:t>
            </a:r>
          </a:p>
          <a:p>
            <a:r>
              <a:rPr lang="fr-FR" dirty="0"/>
              <a:t>= 0,96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78977A8-DF2E-44B1-B499-078C7464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9336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0557" y="290557"/>
            <a:ext cx="743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Quelle différence par rapport au modèle </a:t>
            </a:r>
            <a:r>
              <a:rPr lang="fr-FR" dirty="0" err="1"/>
              <a:t>fréquentiste</a:t>
            </a:r>
            <a:r>
              <a:rPr lang="fr-FR" dirty="0"/>
              <a:t>?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99" y="1255616"/>
            <a:ext cx="8847619" cy="438095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17845" y="5520583"/>
            <a:ext cx="6272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Noir: Intervalles de </a:t>
            </a:r>
            <a:r>
              <a:rPr lang="fr-FR" u="sng" dirty="0"/>
              <a:t>confiance</a:t>
            </a:r>
            <a:r>
              <a:rPr lang="fr-FR" dirty="0"/>
              <a:t> à 95% (</a:t>
            </a:r>
            <a:r>
              <a:rPr lang="fr-FR" dirty="0" err="1"/>
              <a:t>fréquentistes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Gris: Intervalles de </a:t>
            </a:r>
            <a:r>
              <a:rPr lang="fr-FR" u="sng" dirty="0"/>
              <a:t>crédibilité</a:t>
            </a:r>
            <a:r>
              <a:rPr lang="fr-FR" dirty="0"/>
              <a:t> à 95% (bayésiens)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072F7F1-E31A-457A-B498-4666DC1C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7688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10198" y="213645"/>
            <a:ext cx="471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Quand passer en cadre bayésien?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63424" y="5228851"/>
            <a:ext cx="772255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u="sng" dirty="0"/>
              <a:t>Données</a:t>
            </a:r>
            <a:r>
              <a:rPr lang="fr-FR" dirty="0"/>
              <a:t> difficiles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Tailles d’échantillons limites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Inflation de zéros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Multidimensionnalité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63424" y="844199"/>
            <a:ext cx="76627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Modèles </a:t>
            </a:r>
            <a:r>
              <a:rPr lang="fr-FR" u="sng" dirty="0"/>
              <a:t>trop complexes</a:t>
            </a:r>
            <a:r>
              <a:rPr lang="fr-FR" dirty="0"/>
              <a:t> pour le cadre </a:t>
            </a:r>
            <a:r>
              <a:rPr lang="fr-FR" dirty="0" err="1"/>
              <a:t>fréquentiste</a:t>
            </a:r>
            <a:endParaRPr lang="fr-FR" dirty="0"/>
          </a:p>
          <a:p>
            <a:r>
              <a:rPr lang="fr-FR" dirty="0"/>
              <a:t>(l’exemple du Pinson est un cas limite)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3424" y="1788237"/>
            <a:ext cx="772255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Besoin de créativité dans la </a:t>
            </a:r>
            <a:r>
              <a:rPr lang="fr-FR" u="sng" dirty="0"/>
              <a:t>structure</a:t>
            </a:r>
            <a:r>
              <a:rPr lang="fr-FR" dirty="0"/>
              <a:t> du modèle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Couches d’observation et de processus multiples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Spatialisation, connexions entre les couches (métapopulations)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Mélanges de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Structures d’effets aléatoires complexes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763424" y="3909089"/>
            <a:ext cx="772255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Recherche de </a:t>
            </a:r>
            <a:r>
              <a:rPr lang="fr-FR" u="sng" dirty="0"/>
              <a:t>simplicité</a:t>
            </a:r>
            <a:r>
              <a:rPr lang="fr-FR" dirty="0"/>
              <a:t> dans l’inférence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Bayesian</a:t>
            </a:r>
            <a:r>
              <a:rPr lang="fr-FR" dirty="0"/>
              <a:t> p-value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Pas d’hypothèse mathématique forte sur les </a:t>
            </a:r>
            <a:r>
              <a:rPr lang="fr-FR" dirty="0" err="1"/>
              <a:t>a-posterioris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C79A037-CE1E-43C1-B65E-16198EC9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50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associ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0"/>
            <a:ext cx="3524250" cy="3629025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03654" y="378941"/>
            <a:ext cx="496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chemeClr val="bg1"/>
                </a:solidFill>
              </a:rPr>
              <a:t>Pourquoi passer en cadre bayésien?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73983" y="2630972"/>
            <a:ext cx="5123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Flexibilité </a:t>
            </a:r>
            <a:r>
              <a:rPr lang="fr-FR" dirty="0">
                <a:solidFill>
                  <a:schemeClr val="bg1"/>
                </a:solidFill>
              </a:rPr>
              <a:t>dans la construction du modèle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805881" y="4744503"/>
            <a:ext cx="5123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Facilité </a:t>
            </a:r>
            <a:r>
              <a:rPr lang="fr-FR" dirty="0">
                <a:solidFill>
                  <a:schemeClr val="bg1"/>
                </a:solidFill>
              </a:rPr>
              <a:t>de propagation des erreurs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176333" y="3629025"/>
            <a:ext cx="688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Estimateurs </a:t>
            </a:r>
            <a:r>
              <a:rPr lang="fr-FR" dirty="0">
                <a:solidFill>
                  <a:schemeClr val="bg1"/>
                </a:solidFill>
              </a:rPr>
              <a:t>exacts quelle que soit la taille d’échantillon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91389" y="1346473"/>
            <a:ext cx="4981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Simplicité </a:t>
            </a:r>
            <a:r>
              <a:rPr lang="fr-FR" dirty="0">
                <a:solidFill>
                  <a:schemeClr val="bg1"/>
                </a:solidFill>
              </a:rPr>
              <a:t>de la méthode d’estimation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930345" y="5811365"/>
            <a:ext cx="452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(incorporation d’information a priori)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389" y="6532447"/>
            <a:ext cx="4526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</a:rPr>
              <a:t>mais c’est un peu coûteux en temps de calcul…</a:t>
            </a:r>
            <a:endParaRPr lang="fr-FR" sz="1000" dirty="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848293E-4F27-4ECE-9E08-FEC79482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0180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10198" y="213645"/>
            <a:ext cx="471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aller plus loin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498" y="1615998"/>
            <a:ext cx="2181225" cy="32670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450" y="1615999"/>
            <a:ext cx="2703426" cy="326707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98" y="1596948"/>
            <a:ext cx="2190750" cy="328612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25227B4-322C-4120-B13E-3AFE19AB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71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9302" y="394823"/>
            <a:ext cx="7633598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Il est 13h… Quelles sont mes chances qu’un participant intéressé soit réveillé?</a:t>
            </a:r>
          </a:p>
          <a:p>
            <a:endParaRPr lang="fr-FR" dirty="0"/>
          </a:p>
          <a:p>
            <a:r>
              <a:rPr lang="fr-FR" dirty="0"/>
              <a:t>P(A|B) : le participant est réveillé, sachant qu’il s’intéresse au cours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88867" y="2364269"/>
            <a:ext cx="453381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2400" dirty="0"/>
              <a:t>P(A|B) = P(A) * P(B|A) / P(B)</a:t>
            </a:r>
          </a:p>
        </p:txBody>
      </p:sp>
      <p:grpSp>
        <p:nvGrpSpPr>
          <p:cNvPr id="22" name="Groupe 21"/>
          <p:cNvGrpSpPr/>
          <p:nvPr/>
        </p:nvGrpSpPr>
        <p:grpSpPr>
          <a:xfrm>
            <a:off x="276542" y="2364269"/>
            <a:ext cx="3932993" cy="1504115"/>
            <a:chOff x="276542" y="2364269"/>
            <a:chExt cx="3932993" cy="1504115"/>
          </a:xfrm>
        </p:grpSpPr>
        <p:sp>
          <p:nvSpPr>
            <p:cNvPr id="7" name="Rectangle 6"/>
            <p:cNvSpPr/>
            <p:nvPr/>
          </p:nvSpPr>
          <p:spPr>
            <a:xfrm>
              <a:off x="3451654" y="2364269"/>
              <a:ext cx="757881" cy="527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276542" y="2945054"/>
              <a:ext cx="25702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Probabilité d’être réveillé</a:t>
              </a:r>
            </a:p>
            <a:p>
              <a:r>
                <a:rPr lang="fr-FR" dirty="0"/>
                <a:t>0,4</a:t>
              </a:r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2364259" y="2899900"/>
              <a:ext cx="1087395" cy="27166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 22"/>
          <p:cNvGrpSpPr/>
          <p:nvPr/>
        </p:nvGrpSpPr>
        <p:grpSpPr>
          <a:xfrm>
            <a:off x="3515496" y="2372688"/>
            <a:ext cx="2570206" cy="2421518"/>
            <a:chOff x="3515496" y="2372688"/>
            <a:chExt cx="2570206" cy="2421518"/>
          </a:xfrm>
        </p:grpSpPr>
        <p:sp>
          <p:nvSpPr>
            <p:cNvPr id="8" name="Rectangle 7"/>
            <p:cNvSpPr/>
            <p:nvPr/>
          </p:nvSpPr>
          <p:spPr>
            <a:xfrm>
              <a:off x="4469027" y="2372688"/>
              <a:ext cx="1042087" cy="527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3515496" y="3316878"/>
              <a:ext cx="25702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Probabilité qu’un des participants réveillés s’intéresse au cours = 0.2</a:t>
              </a:r>
            </a:p>
            <a:p>
              <a:endParaRPr lang="fr-FR" dirty="0"/>
            </a:p>
          </p:txBody>
        </p:sp>
        <p:cxnSp>
          <p:nvCxnSpPr>
            <p:cNvPr id="15" name="Connecteur droit 14"/>
            <p:cNvCxnSpPr>
              <a:stCxn id="11" idx="0"/>
              <a:endCxn id="8" idx="2"/>
            </p:cNvCxnSpPr>
            <p:nvPr/>
          </p:nvCxnSpPr>
          <p:spPr>
            <a:xfrm flipV="1">
              <a:off x="4800599" y="2899900"/>
              <a:ext cx="189472" cy="41697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e 23"/>
          <p:cNvGrpSpPr/>
          <p:nvPr/>
        </p:nvGrpSpPr>
        <p:grpSpPr>
          <a:xfrm>
            <a:off x="5754130" y="2372688"/>
            <a:ext cx="3233350" cy="2603691"/>
            <a:chOff x="5754130" y="2372688"/>
            <a:chExt cx="3233350" cy="2603691"/>
          </a:xfrm>
        </p:grpSpPr>
        <p:sp>
          <p:nvSpPr>
            <p:cNvPr id="9" name="Rectangle 8"/>
            <p:cNvSpPr/>
            <p:nvPr/>
          </p:nvSpPr>
          <p:spPr>
            <a:xfrm>
              <a:off x="5754130" y="2372688"/>
              <a:ext cx="663145" cy="527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6417274" y="3222053"/>
              <a:ext cx="257020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Probabilité qu’un participant s’intéresse au cours quel que soit son état</a:t>
              </a:r>
            </a:p>
            <a:p>
              <a:r>
                <a:rPr lang="fr-FR" dirty="0"/>
                <a:t>0,14</a:t>
              </a:r>
            </a:p>
          </p:txBody>
        </p:sp>
        <p:cxnSp>
          <p:nvCxnSpPr>
            <p:cNvPr id="18" name="Connecteur droit 17"/>
            <p:cNvCxnSpPr>
              <a:stCxn id="12" idx="0"/>
            </p:cNvCxnSpPr>
            <p:nvPr/>
          </p:nvCxnSpPr>
          <p:spPr>
            <a:xfrm flipH="1" flipV="1">
              <a:off x="6417275" y="2908319"/>
              <a:ext cx="1285102" cy="31373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ZoneTexte 26"/>
          <p:cNvSpPr txBox="1"/>
          <p:nvPr/>
        </p:nvSpPr>
        <p:spPr>
          <a:xfrm>
            <a:off x="813392" y="5310619"/>
            <a:ext cx="7311270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Si un participant s’intéresse au cours, il a 57% de chances d’être réveillé…</a:t>
            </a:r>
          </a:p>
          <a:p>
            <a:endParaRPr lang="fr-FR" sz="24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51E841E-7A55-48B1-AD76-EFB02FD3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97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0"/>
            <a:ext cx="3524250" cy="3629025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278555" y="2728490"/>
                <a:ext cx="4763015" cy="782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fr-F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sz="24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555" y="2728490"/>
                <a:ext cx="4763015" cy="7822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261257" y="359229"/>
            <a:ext cx="473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Théorème de Bayes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96043" y="4359729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P(A): probabilité a priori de A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P(B): probabilité a priori de B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P(A|B): probabilité a posteriori de A, sachant B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P(B|A): fonction de vraisemblance de A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DFE95DC-37D4-49A6-824F-A9BB7E50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52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6D4DD4-1C7E-DC05-4738-BAC70DE3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6" name="Image 5" descr="Une image contenant neige, polaire, extérieur, mammifère&#10;&#10;Description générée automatiquement">
            <a:extLst>
              <a:ext uri="{FF2B5EF4-FFF2-40B4-BE49-F238E27FC236}">
                <a16:creationId xmlns:a16="http://schemas.microsoft.com/office/drawing/2014/main" id="{9CDEB220-2DE9-8991-60DA-C79AA3376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51" y="1884271"/>
            <a:ext cx="6457949" cy="431104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FAA1E42-3587-CE7C-5A7D-B6C28D9C125B}"/>
              </a:ext>
            </a:extLst>
          </p:cNvPr>
          <p:cNvSpPr txBox="1"/>
          <p:nvPr/>
        </p:nvSpPr>
        <p:spPr>
          <a:xfrm>
            <a:off x="529327" y="151503"/>
            <a:ext cx="7633598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Quelle est la probabilité d’observer un ours sachant qu’il y en a dans la région</a:t>
            </a:r>
          </a:p>
          <a:p>
            <a:endParaRPr lang="fr-FR" dirty="0"/>
          </a:p>
          <a:p>
            <a:r>
              <a:rPr lang="fr-FR" dirty="0"/>
              <a:t>P(</a:t>
            </a:r>
            <a:r>
              <a:rPr lang="fr-FR" dirty="0" err="1"/>
              <a:t>observer|présence</a:t>
            </a:r>
            <a:r>
              <a:rPr lang="fr-FR" dirty="0"/>
              <a:t>) : je sais qu’il y a des ours et j’en vois un</a:t>
            </a:r>
          </a:p>
        </p:txBody>
      </p:sp>
    </p:spTree>
    <p:extLst>
      <p:ext uri="{BB962C8B-B14F-4D97-AF65-F5344CB8AC3E}">
        <p14:creationId xmlns:p14="http://schemas.microsoft.com/office/powerpoint/2010/main" val="307241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2AA3A7-66B6-FC8A-1C47-8AAE6EBA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89ACC4B-793E-C70B-1596-828407F00AE6}"/>
              </a:ext>
            </a:extLst>
          </p:cNvPr>
          <p:cNvSpPr txBox="1"/>
          <p:nvPr/>
        </p:nvSpPr>
        <p:spPr>
          <a:xfrm>
            <a:off x="329302" y="394823"/>
            <a:ext cx="7633598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Quelle est la probabilité d’observer un ours sachant qu’il y en a dans la région</a:t>
            </a:r>
          </a:p>
          <a:p>
            <a:endParaRPr lang="fr-FR" dirty="0"/>
          </a:p>
          <a:p>
            <a:r>
              <a:rPr lang="fr-FR" dirty="0"/>
              <a:t>P(</a:t>
            </a:r>
            <a:r>
              <a:rPr lang="fr-FR" dirty="0" err="1"/>
              <a:t>observer|présence</a:t>
            </a:r>
            <a:r>
              <a:rPr lang="fr-FR" dirty="0"/>
              <a:t>) : je sais qu’il y a des ours et j’en vois un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1480A67-ED33-5533-EBA3-6F54B6B545D3}"/>
                  </a:ext>
                </a:extLst>
              </p:cNvPr>
              <p:cNvSpPr txBox="1"/>
              <p:nvPr/>
            </p:nvSpPr>
            <p:spPr>
              <a:xfrm>
                <a:off x="1831268" y="2017689"/>
                <a:ext cx="4763015" cy="782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obs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pres</m:t>
                          </m:r>
                        </m:e>
                      </m:d>
                      <m: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pres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obs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obs</m:t>
                          </m:r>
                          <m: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pres</m:t>
                          </m:r>
                          <m: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sz="24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1480A67-ED33-5533-EBA3-6F54B6B54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268" y="2017689"/>
                <a:ext cx="4763015" cy="7822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56DCD5F8-CECB-F56F-E62D-5976384783A6}"/>
              </a:ext>
            </a:extLst>
          </p:cNvPr>
          <p:cNvSpPr txBox="1"/>
          <p:nvPr/>
        </p:nvSpPr>
        <p:spPr>
          <a:xfrm>
            <a:off x="171451" y="3037826"/>
            <a:ext cx="91344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P(</a:t>
            </a:r>
            <a:r>
              <a:rPr lang="fr-FR" dirty="0" err="1"/>
              <a:t>obs</a:t>
            </a:r>
            <a:r>
              <a:rPr lang="fr-FR" dirty="0"/>
              <a:t>): probabilité d’observer un ours – inconnue, je la pose a priori</a:t>
            </a:r>
          </a:p>
          <a:p>
            <a:r>
              <a:rPr lang="fr-FR" b="1" dirty="0"/>
              <a:t>A estimer</a:t>
            </a:r>
          </a:p>
          <a:p>
            <a:endParaRPr lang="fr-FR" dirty="0"/>
          </a:p>
          <a:p>
            <a:r>
              <a:rPr lang="fr-FR" dirty="0"/>
              <a:t>P(</a:t>
            </a:r>
            <a:r>
              <a:rPr lang="fr-FR" dirty="0" err="1"/>
              <a:t>pres</a:t>
            </a:r>
            <a:r>
              <a:rPr lang="fr-FR" dirty="0"/>
              <a:t>): probabilité de présence de l’ours – inconnue, je la pose a priori</a:t>
            </a:r>
          </a:p>
          <a:p>
            <a:r>
              <a:rPr lang="fr-FR" b="1" dirty="0"/>
              <a:t>A estimer</a:t>
            </a:r>
          </a:p>
          <a:p>
            <a:endParaRPr lang="fr-FR" dirty="0"/>
          </a:p>
          <a:p>
            <a:r>
              <a:rPr lang="fr-FR" dirty="0"/>
              <a:t>P(</a:t>
            </a:r>
            <a:r>
              <a:rPr lang="fr-FR" dirty="0" err="1"/>
              <a:t>obs|pres</a:t>
            </a:r>
            <a:r>
              <a:rPr lang="fr-FR" dirty="0"/>
              <a:t>): Une fois que je sais qu’il y a des ours, mes chances d’en observer</a:t>
            </a:r>
          </a:p>
          <a:p>
            <a:r>
              <a:rPr lang="fr-FR" b="1" dirty="0"/>
              <a:t>Ma prédiction</a:t>
            </a:r>
          </a:p>
          <a:p>
            <a:endParaRPr lang="fr-FR" dirty="0"/>
          </a:p>
          <a:p>
            <a:r>
              <a:rPr lang="fr-FR" dirty="0"/>
              <a:t>P(</a:t>
            </a:r>
            <a:r>
              <a:rPr lang="fr-FR" dirty="0" err="1"/>
              <a:t>pres|obs</a:t>
            </a:r>
            <a:r>
              <a:rPr lang="fr-FR" dirty="0"/>
              <a:t>): le modèle qui décrit les conditions de présence de l’ours là où on en a déjà vu</a:t>
            </a:r>
          </a:p>
          <a:p>
            <a:r>
              <a:rPr lang="fr-FR" b="1" dirty="0"/>
              <a:t>Ma vraisemblance</a:t>
            </a:r>
          </a:p>
        </p:txBody>
      </p:sp>
    </p:spTree>
    <p:extLst>
      <p:ext uri="{BB962C8B-B14F-4D97-AF65-F5344CB8AC3E}">
        <p14:creationId xmlns:p14="http://schemas.microsoft.com/office/powerpoint/2010/main" val="9118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EF6C33-9872-0184-7D3E-1BCB8873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9B8228D-B40D-81E1-D1E9-E0FD7EAE2E28}"/>
              </a:ext>
            </a:extLst>
          </p:cNvPr>
          <p:cNvSpPr txBox="1"/>
          <p:nvPr/>
        </p:nvSpPr>
        <p:spPr>
          <a:xfrm>
            <a:off x="627846" y="219960"/>
            <a:ext cx="7633598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Quelle est la probabilité d’observer un ours sachant qu’il y en a dans la région</a:t>
            </a:r>
          </a:p>
          <a:p>
            <a:endParaRPr lang="fr-FR" dirty="0"/>
          </a:p>
          <a:p>
            <a:r>
              <a:rPr lang="fr-FR" dirty="0"/>
              <a:t>P(</a:t>
            </a:r>
            <a:r>
              <a:rPr lang="fr-FR" dirty="0" err="1"/>
              <a:t>observer|présence</a:t>
            </a:r>
            <a:r>
              <a:rPr lang="fr-FR" dirty="0"/>
              <a:t>) : je sais qu’il y a des ours et j’en vois un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FC4A91F6-25FC-5F5A-8640-4944A683FAA5}"/>
                  </a:ext>
                </a:extLst>
              </p:cNvPr>
              <p:cNvSpPr txBox="1"/>
              <p:nvPr/>
            </p:nvSpPr>
            <p:spPr>
              <a:xfrm>
                <a:off x="2478966" y="2416290"/>
                <a:ext cx="440760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Elles</m:t>
                      </m:r>
                      <m: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sont</m:t>
                      </m:r>
                      <m: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tir</m:t>
                      </m:r>
                      <m: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es</m:t>
                      </m:r>
                      <m: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dans</m:t>
                      </m:r>
                      <m: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une</m:t>
                      </m:r>
                      <m: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loi</m:t>
                      </m:r>
                      <m: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probabilit</m:t>
                      </m:r>
                      <m: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fr-FR" sz="24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Obs</m:t>
                      </m:r>
                      <m:r>
                        <m:rPr>
                          <m:sty m:val="p"/>
                        </m:rPr>
                        <a:rPr lang="fr-FR" sz="2400" b="0" i="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Bern</m:t>
                      </m:r>
                      <m: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obs</m:t>
                          </m:r>
                          <m:r>
                            <m:rPr>
                              <m:sty m:val="p"/>
                            </m:rPr>
                            <a:rPr lang="fr-FR" sz="2400" b="0" i="0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pres</m:t>
                          </m:r>
                          <m:r>
                            <m:rPr>
                              <m:sty m:val="p"/>
                            </m:rPr>
                            <a:rPr lang="fr-FR" sz="2400" b="0" i="0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FR" sz="24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FC4A91F6-25FC-5F5A-8640-4944A683F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966" y="2416290"/>
                <a:ext cx="4407607" cy="738664"/>
              </a:xfrm>
              <a:prstGeom prst="rect">
                <a:avLst/>
              </a:prstGeom>
              <a:blipFill>
                <a:blip r:embed="rId2"/>
                <a:stretch>
                  <a:fillRect l="-18257" r="-17289" b="-180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1323C4A4-DDF3-353E-57C8-386D4F16546D}"/>
                  </a:ext>
                </a:extLst>
              </p:cNvPr>
              <p:cNvSpPr txBox="1"/>
              <p:nvPr/>
            </p:nvSpPr>
            <p:spPr>
              <a:xfrm>
                <a:off x="754941" y="1853674"/>
                <a:ext cx="737940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pres</m:t>
                        </m:r>
                        <m:r>
                          <m:rPr>
                            <m:sty m:val="p"/>
                          </m:rPr>
                          <a:rPr lang="fr-FR" sz="2400" b="0" i="0" baseline="-2500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obs</m:t>
                        </m:r>
                        <m:r>
                          <m:rPr>
                            <m:sty m:val="p"/>
                          </m:rPr>
                          <a:rPr lang="fr-FR" sz="2400" b="0" i="0" baseline="-2500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fr-FR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1, 0, 0, 1, 0, 1, 0, 0 ….. </a:t>
                </a:r>
                <a:r>
                  <a:rPr lang="fr-FR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Mes données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1323C4A4-DDF3-353E-57C8-386D4F165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41" y="1853674"/>
                <a:ext cx="7379407" cy="369332"/>
              </a:xfrm>
              <a:prstGeom prst="rect">
                <a:avLst/>
              </a:prstGeom>
              <a:blipFill>
                <a:blip r:embed="rId3"/>
                <a:stretch>
                  <a:fillRect l="-1488" t="-24590" b="-491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B2F208D0-8A3D-9C1E-0514-781EFB5E0539}"/>
              </a:ext>
            </a:extLst>
          </p:cNvPr>
          <p:cNvSpPr txBox="1"/>
          <p:nvPr/>
        </p:nvSpPr>
        <p:spPr>
          <a:xfrm>
            <a:off x="545394" y="4086903"/>
            <a:ext cx="796289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fr-FR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-4 : </a:t>
            </a:r>
            <a:r>
              <a:rPr lang="fr-F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je fais l’a priori que la proba de voir un ours sans banquise est autour de 2% </a:t>
            </a:r>
          </a:p>
          <a:p>
            <a:r>
              <a:rPr lang="el-GR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fr-FR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0.7 : </a:t>
            </a:r>
            <a:r>
              <a:rPr lang="fr-F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je fais l’a priori que la proba de voir un ours est multipliée par 2 quand la banquise augmente d’1m d’épaisseur</a:t>
            </a:r>
            <a:endParaRPr lang="fr-F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F053DC9A-AE94-A6E3-F809-54E9885D4B86}"/>
                  </a:ext>
                </a:extLst>
              </p:cNvPr>
              <p:cNvSpPr txBox="1"/>
              <p:nvPr/>
            </p:nvSpPr>
            <p:spPr>
              <a:xfrm>
                <a:off x="627846" y="3518381"/>
                <a:ext cx="737940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logit</m:t>
                    </m:r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240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obs</m:t>
                    </m:r>
                    <m:r>
                      <m:rPr>
                        <m:sty m:val="p"/>
                      </m:rPr>
                      <a:rPr lang="fr-FR" sz="2400" baseline="-2500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))</a:t>
                </a:r>
                <a:r>
                  <a:rPr lang="fr-FR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l-G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l-G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épaisseur </a:t>
                </a:r>
                <a:r>
                  <a:rPr lang="fr-FR" sz="24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banquise</a:t>
                </a:r>
                <a:r>
                  <a:rPr lang="fr-FR" sz="2400" baseline="-25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F053DC9A-AE94-A6E3-F809-54E9885D4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46" y="3518381"/>
                <a:ext cx="7379407" cy="369332"/>
              </a:xfrm>
              <a:prstGeom prst="rect">
                <a:avLst/>
              </a:prstGeom>
              <a:blipFill>
                <a:blip r:embed="rId4"/>
                <a:stretch>
                  <a:fillRect l="-1982" t="-24590" b="-491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D701096-1235-CA59-920C-5962E116BE17}"/>
                  </a:ext>
                </a:extLst>
              </p:cNvPr>
              <p:cNvSpPr txBox="1"/>
              <p:nvPr/>
            </p:nvSpPr>
            <p:spPr>
              <a:xfrm>
                <a:off x="627846" y="5707916"/>
                <a:ext cx="7782729" cy="453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fr-F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pres</m:t>
                        </m:r>
                        <m:r>
                          <m:rPr>
                            <m:sty m:val="p"/>
                          </m:rPr>
                          <a:rPr lang="fr-FR" sz="2400" b="0" i="0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fr-FR" sz="2400" b="0" i="0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fr-F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fr-FR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pour simplifier, on va dire qu’il y a des ours partout</a:t>
                </a:r>
                <a:endParaRPr lang="fr-FR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D701096-1235-CA59-920C-5962E116B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46" y="5707916"/>
                <a:ext cx="7782729" cy="453137"/>
              </a:xfrm>
              <a:prstGeom prst="rect">
                <a:avLst/>
              </a:prstGeom>
              <a:blipFill>
                <a:blip r:embed="rId5"/>
                <a:stretch>
                  <a:fillRect l="-235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62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1700</TotalTime>
  <Words>2121</Words>
  <Application>Microsoft Office PowerPoint</Application>
  <PresentationFormat>Affichage à l'écran (4:3)</PresentationFormat>
  <Paragraphs>341</Paragraphs>
  <Slides>45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Cambria Math</vt:lpstr>
      <vt:lpstr>Century Gothic</vt:lpstr>
      <vt:lpstr>Wingdings</vt:lpstr>
      <vt:lpstr>Thème Office</vt:lpstr>
      <vt:lpstr>Analyse statistique  de données pour les écologues niveau 3 – module de perfectionnement</vt:lpstr>
      <vt:lpstr>Introduction  aux modèles de régression  en cadre bayésien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Jean-Yves BARNAGAUD</dc:creator>
  <cp:lastModifiedBy>Jean-Yves Barnagaud</cp:lastModifiedBy>
  <cp:revision>500</cp:revision>
  <dcterms:created xsi:type="dcterms:W3CDTF">2018-03-12T11:02:05Z</dcterms:created>
  <dcterms:modified xsi:type="dcterms:W3CDTF">2024-03-26T07:18:49Z</dcterms:modified>
</cp:coreProperties>
</file>