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57" r:id="rId3"/>
    <p:sldId id="259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44" autoAdjust="0"/>
  </p:normalViewPr>
  <p:slideViewPr>
    <p:cSldViewPr snapToGrid="0">
      <p:cViewPr>
        <p:scale>
          <a:sx n="75" d="100"/>
          <a:sy n="75" d="100"/>
        </p:scale>
        <p:origin x="187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BA4E2-E87E-4FA5-993B-DCC6DA52201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7794C-D012-40F8-AB55-A938D24C4D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9102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07794C-D012-40F8-AB55-A938D24C4DAC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937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C6B12-DF6C-A28A-CA65-047D4F508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BEEBA41-FC4E-C47E-82C3-85C935F9C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3770D7-E5F2-88D5-5EEA-0CB5A9B0D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4B6C59-205C-921C-2CF5-D99FB8A75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0EFAC6B-CAB3-C3BF-7874-AC0C11D9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498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5406B-D2C8-97BB-91E8-BA6C0A3D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30A3EA6-025D-B37C-1086-D7155D641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96C748-AE31-53BB-1649-C11CCFE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0399F11-03F2-CD11-8E3D-03B50521C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D4A2BE1-6B72-3E27-11F8-6DF4CBB3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627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13A2B8D-470A-757D-0223-735A344C3C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8C59A7-2A46-1551-24D3-718A649C3B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938569F-9566-0FC4-AAB7-73FDEAD0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D0A637-08B2-F193-6EEF-B81A8FB0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DA8F9BD-763D-F1A9-F329-AEB7D8E9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3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C199C1-0A40-3A36-B0AA-FEDF5D8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76D621-285C-3767-62C5-C0788B674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611DE-A091-206A-9E87-E2003D6D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2719AC-BBF7-F352-02C0-EE60C09D2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91E80-EA0B-5653-4139-986D1C7C9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8287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9FCECD-1D30-3333-4EE5-B445701FB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1DD5A86-09E4-939D-9770-D66461B2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616401-02EA-765C-244A-3F8662691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0F5D60D-BDC9-8518-C56D-26B2CA2E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E4FF39-3E79-1384-4639-4DBF025B0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19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11A6C24-746B-276E-0DC9-50D7835C4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500A04-1FE0-DC45-6F2A-9C0DB2EA8B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6CFCBB-06C6-A578-D0BA-F02FD42B5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420530-0C82-E63D-AB40-EEFEC987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69BF302-4274-8E7B-0344-A3D78536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C46810E-D2C2-BA1C-4432-7CE9CE0B0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22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926A1E-CD86-5AB0-8795-A7428C8B6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433708-6B25-FCF5-8CC5-FFF905F9F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563E9E-AF1E-0A2E-7752-E84865B93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9D87E34-36F7-E4E2-A1CB-F52617B784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AB3E8A9-B66E-8560-3F94-720664EF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F2B3799-B76E-F2A5-1042-FA282C32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6B9124-2E85-7F13-4D88-B815C510E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8CDBD27-71AF-A5D1-BDF2-94489B713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385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C3AB5B-80E8-CE85-3C7B-3F7097BA2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706F26-4C01-B927-2279-660BA8ACE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D063C9-24EE-9145-31BC-00B31FCD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405C682-014D-4095-DF98-30787DF8E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66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FFE835-E05E-C8D4-9CBD-5AC08320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9EC8355-BE7A-15F7-4989-5C9394AC7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1C91434-9A23-9A3F-7533-3A63F7C29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02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461790-0799-0794-D75E-4B890851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AA91C5-A6C5-7D60-E985-FD534DB62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5AB786-863B-52CA-4FE9-6C902B928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B8A21FB-F566-BD6C-8EC2-FC73ADF8D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157141-9E9F-8578-4A9E-D7910F4DF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6BCB86-5B6A-005E-0D4A-B5CCBC7B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288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BDE011-2224-DC5D-D012-A7B1C2287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A8E6FC6-B03F-CA09-FD1B-E9075172DC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1A5C57-F95B-1477-74F4-B630D8AA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83C435B-6355-A9C2-C125-B3350B24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5AD6CCD-E0E7-EC11-73A8-0564B2BED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F1C2F94-59DD-9169-1742-CD9085DC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30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0063B9C-818E-214D-38AF-5EFA6BCA8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ABDFC5-4DAA-7414-A7CF-775C9DA2F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EDEB58F-B3F5-EBAD-CCED-70DC99CBC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F086C-B887-42A7-A6F3-187A52C1EDB5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EFDB91-C34D-742F-DD68-818038939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E29606-B4BF-F282-E1E2-1333302FB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B693A6-4B8C-44B8-936F-00C1EBC6A9F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1235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Rectangle 116">
            <a:extLst>
              <a:ext uri="{FF2B5EF4-FFF2-40B4-BE49-F238E27FC236}">
                <a16:creationId xmlns:a16="http://schemas.microsoft.com/office/drawing/2014/main" id="{693671E8-6732-E88F-9EFC-3D9CE8EAB7AE}"/>
              </a:ext>
            </a:extLst>
          </p:cNvPr>
          <p:cNvSpPr/>
          <p:nvPr/>
        </p:nvSpPr>
        <p:spPr>
          <a:xfrm>
            <a:off x="6105014" y="6843869"/>
            <a:ext cx="4575621" cy="18032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226A9130-D285-23FF-46E7-6001241B552B}"/>
              </a:ext>
            </a:extLst>
          </p:cNvPr>
          <p:cNvSpPr/>
          <p:nvPr/>
        </p:nvSpPr>
        <p:spPr>
          <a:xfrm>
            <a:off x="1803400" y="4483613"/>
            <a:ext cx="4217396" cy="41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591213E-93DF-8D52-F0AA-C1F68591E080}"/>
              </a:ext>
            </a:extLst>
          </p:cNvPr>
          <p:cNvSpPr/>
          <p:nvPr/>
        </p:nvSpPr>
        <p:spPr>
          <a:xfrm>
            <a:off x="1803400" y="194533"/>
            <a:ext cx="8921454" cy="41634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492E4C3-4010-92D0-CCA7-EE7253A3C997}"/>
              </a:ext>
            </a:extLst>
          </p:cNvPr>
          <p:cNvSpPr/>
          <p:nvPr/>
        </p:nvSpPr>
        <p:spPr>
          <a:xfrm>
            <a:off x="6125291" y="4464322"/>
            <a:ext cx="4575621" cy="2316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4827F88-3821-9009-8EB4-EF52F3CEA489}"/>
              </a:ext>
            </a:extLst>
          </p:cNvPr>
          <p:cNvSpPr/>
          <p:nvPr/>
        </p:nvSpPr>
        <p:spPr>
          <a:xfrm>
            <a:off x="4619026" y="1904880"/>
            <a:ext cx="2253952" cy="999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distribution</a:t>
            </a:r>
          </a:p>
          <a:p>
            <a:pPr algn="ctr"/>
            <a:r>
              <a:rPr lang="fr-FR" dirty="0">
                <a:solidFill>
                  <a:schemeClr val="tx1"/>
                </a:solidFill>
              </a:rPr>
              <a:t>of alive </a:t>
            </a:r>
            <a:r>
              <a:rPr lang="fr-FR" dirty="0" err="1">
                <a:solidFill>
                  <a:schemeClr val="tx1"/>
                </a:solidFill>
              </a:rPr>
              <a:t>individuals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C732A7-BE94-FDEB-15CE-C7378ACE7966}"/>
              </a:ext>
            </a:extLst>
          </p:cNvPr>
          <p:cNvSpPr/>
          <p:nvPr/>
        </p:nvSpPr>
        <p:spPr>
          <a:xfrm>
            <a:off x="9228844" y="166289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forest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6083F-6281-FBCD-8C61-143E4B48B30F}"/>
              </a:ext>
            </a:extLst>
          </p:cNvPr>
          <p:cNvSpPr/>
          <p:nvPr/>
        </p:nvSpPr>
        <p:spPr>
          <a:xfrm>
            <a:off x="9228844" y="2306167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urban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EC1A69-63ED-08B1-A799-ADE9ACD21B09}"/>
              </a:ext>
            </a:extLst>
          </p:cNvPr>
          <p:cNvSpPr/>
          <p:nvPr/>
        </p:nvSpPr>
        <p:spPr>
          <a:xfrm>
            <a:off x="9228844" y="98595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agriculture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D3B0EF-20A2-BD50-728B-80FFFC94BF8C}"/>
              </a:ext>
            </a:extLst>
          </p:cNvPr>
          <p:cNvSpPr/>
          <p:nvPr/>
        </p:nvSpPr>
        <p:spPr>
          <a:xfrm>
            <a:off x="9228844" y="2949438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wetlands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AFDE9B-6371-52E5-149E-A7339A3BD89A}"/>
              </a:ext>
            </a:extLst>
          </p:cNvPr>
          <p:cNvSpPr/>
          <p:nvPr/>
        </p:nvSpPr>
        <p:spPr>
          <a:xfrm>
            <a:off x="9228844" y="3592709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hedgerows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68E6D5-C4FF-414D-FAD3-1D43926F61B9}"/>
              </a:ext>
            </a:extLst>
          </p:cNvPr>
          <p:cNvSpPr/>
          <p:nvPr/>
        </p:nvSpPr>
        <p:spPr>
          <a:xfrm>
            <a:off x="7722562" y="1394423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1DDE0CD-D494-3FD5-68D0-29C99ADBD53E}"/>
              </a:ext>
            </a:extLst>
          </p:cNvPr>
          <p:cNvSpPr/>
          <p:nvPr/>
        </p:nvSpPr>
        <p:spPr>
          <a:xfrm>
            <a:off x="7722562" y="2000479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E1427D-C659-8A7A-32DD-D7EDF82EE80E}"/>
              </a:ext>
            </a:extLst>
          </p:cNvPr>
          <p:cNvSpPr/>
          <p:nvPr/>
        </p:nvSpPr>
        <p:spPr>
          <a:xfrm>
            <a:off x="7722562" y="2606535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922DE3-5645-903F-5478-F8E34CEB85A2}"/>
              </a:ext>
            </a:extLst>
          </p:cNvPr>
          <p:cNvSpPr/>
          <p:nvPr/>
        </p:nvSpPr>
        <p:spPr>
          <a:xfrm>
            <a:off x="7722562" y="3201961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PC4</a:t>
            </a:r>
          </a:p>
        </p:txBody>
      </p:sp>
      <p:sp>
        <p:nvSpPr>
          <p:cNvPr id="20" name="Accolade ouvrante 19">
            <a:extLst>
              <a:ext uri="{FF2B5EF4-FFF2-40B4-BE49-F238E27FC236}">
                <a16:creationId xmlns:a16="http://schemas.microsoft.com/office/drawing/2014/main" id="{4EA59836-4CE6-FB5F-A7C0-971C5E0B7BBF}"/>
              </a:ext>
            </a:extLst>
          </p:cNvPr>
          <p:cNvSpPr/>
          <p:nvPr/>
        </p:nvSpPr>
        <p:spPr>
          <a:xfrm>
            <a:off x="8906321" y="985956"/>
            <a:ext cx="223284" cy="31436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8856C12-2AA5-186B-63D1-3E85FE281B50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3871944" y="1819730"/>
            <a:ext cx="736827" cy="44922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46FFFAB-E672-89E3-5C9D-ECA752C3D4D0}"/>
              </a:ext>
            </a:extLst>
          </p:cNvPr>
          <p:cNvSpPr/>
          <p:nvPr/>
        </p:nvSpPr>
        <p:spPr>
          <a:xfrm>
            <a:off x="3329684" y="1282785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AE560C35-F613-4656-49B2-D2F048B69E9F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6929762" y="1662896"/>
            <a:ext cx="792800" cy="6060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B9EA37A-2BB0-5E83-BB86-FC521CB6F0BC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72217" y="2268952"/>
            <a:ext cx="750345" cy="13565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5D7744D7-AEA8-7EE7-B942-233DEC54E3DC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6972217" y="2537424"/>
            <a:ext cx="750345" cy="33758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5848874D-93A8-22C6-5A4D-8791254B17B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6883233" y="2606535"/>
            <a:ext cx="839329" cy="86389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789F45E-A306-7648-B084-B6D8B77D1BA4}"/>
              </a:ext>
            </a:extLst>
          </p:cNvPr>
          <p:cNvSpPr/>
          <p:nvPr/>
        </p:nvSpPr>
        <p:spPr>
          <a:xfrm>
            <a:off x="2006824" y="415902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Spatial </a:t>
            </a:r>
            <a:r>
              <a:rPr lang="fr-FR" dirty="0" err="1">
                <a:solidFill>
                  <a:sysClr val="windowText" lastClr="000000"/>
                </a:solidFill>
              </a:rPr>
              <a:t>domain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ED72434-2EB0-0CED-2F1A-EE048249F19A}"/>
              </a:ext>
            </a:extLst>
          </p:cNvPr>
          <p:cNvSpPr/>
          <p:nvPr/>
        </p:nvSpPr>
        <p:spPr>
          <a:xfrm>
            <a:off x="1923804" y="1325311"/>
            <a:ext cx="1254639" cy="8745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Matern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F6F14EF-B760-FA49-004B-0F49C7583EEC}"/>
              </a:ext>
            </a:extLst>
          </p:cNvPr>
          <p:cNvSpPr/>
          <p:nvPr/>
        </p:nvSpPr>
        <p:spPr>
          <a:xfrm>
            <a:off x="3264558" y="42498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3" name="Connecteur droit avec flèche 52">
            <a:extLst>
              <a:ext uri="{FF2B5EF4-FFF2-40B4-BE49-F238E27FC236}">
                <a16:creationId xmlns:a16="http://schemas.microsoft.com/office/drawing/2014/main" id="{28AC5D99-BC88-319A-680A-B24BCCE1A81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3178443" y="1762576"/>
            <a:ext cx="1363297" cy="61679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4187A511-C86A-EC42-6103-5777FF4D25B3}"/>
              </a:ext>
            </a:extLst>
          </p:cNvPr>
          <p:cNvSpPr/>
          <p:nvPr/>
        </p:nvSpPr>
        <p:spPr>
          <a:xfrm>
            <a:off x="6943371" y="584624"/>
            <a:ext cx="1234416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sampling effort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BC5332F1-235B-C2A5-DDD9-2D7A08CC63A7}"/>
              </a:ext>
            </a:extLst>
          </p:cNvPr>
          <p:cNvSpPr/>
          <p:nvPr/>
        </p:nvSpPr>
        <p:spPr>
          <a:xfrm>
            <a:off x="4767806" y="416060"/>
            <a:ext cx="1956391" cy="99946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point records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5FDC5F9B-5C9B-1E58-CFB7-6A1448B28BE5}"/>
              </a:ext>
            </a:extLst>
          </p:cNvPr>
          <p:cNvCxnSpPr>
            <a:cxnSpLocks/>
            <a:stCxn id="57" idx="4"/>
            <a:endCxn id="4" idx="0"/>
          </p:cNvCxnSpPr>
          <p:nvPr/>
        </p:nvCxnSpPr>
        <p:spPr>
          <a:xfrm>
            <a:off x="5746002" y="1415520"/>
            <a:ext cx="0" cy="48936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721C83DA-67DE-8309-C218-95DA9FB20514}"/>
              </a:ext>
            </a:extLst>
          </p:cNvPr>
          <p:cNvCxnSpPr>
            <a:cxnSpLocks/>
            <a:stCxn id="56" idx="2"/>
            <a:endCxn id="4" idx="7"/>
          </p:cNvCxnSpPr>
          <p:nvPr/>
        </p:nvCxnSpPr>
        <p:spPr>
          <a:xfrm flipH="1">
            <a:off x="6542894" y="1121569"/>
            <a:ext cx="1017685" cy="92967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Accolade ouvrante 76">
            <a:extLst>
              <a:ext uri="{FF2B5EF4-FFF2-40B4-BE49-F238E27FC236}">
                <a16:creationId xmlns:a16="http://schemas.microsoft.com/office/drawing/2014/main" id="{D964DDF3-A56D-FAF8-E212-97CE3A94DFF0}"/>
              </a:ext>
            </a:extLst>
          </p:cNvPr>
          <p:cNvSpPr/>
          <p:nvPr/>
        </p:nvSpPr>
        <p:spPr>
          <a:xfrm rot="16200000">
            <a:off x="3067329" y="-125779"/>
            <a:ext cx="203350" cy="24904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6" name="Ellipse 95">
            <a:extLst>
              <a:ext uri="{FF2B5EF4-FFF2-40B4-BE49-F238E27FC236}">
                <a16:creationId xmlns:a16="http://schemas.microsoft.com/office/drawing/2014/main" id="{A87F0930-46DD-EE83-704F-72F47C5FFD1A}"/>
              </a:ext>
            </a:extLst>
          </p:cNvPr>
          <p:cNvSpPr/>
          <p:nvPr/>
        </p:nvSpPr>
        <p:spPr>
          <a:xfrm>
            <a:off x="7528994" y="5243568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distribution of </a:t>
            </a:r>
            <a:r>
              <a:rPr lang="fr-FR" dirty="0" err="1">
                <a:solidFill>
                  <a:schemeClr val="tx1"/>
                </a:solidFill>
              </a:rPr>
              <a:t>roadkills</a:t>
            </a:r>
            <a:endParaRPr lang="fr-FR" dirty="0">
              <a:solidFill>
                <a:schemeClr val="tx1"/>
              </a:solidFill>
            </a:endParaRPr>
          </a:p>
        </p:txBody>
      </p: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C79319B9-2E25-092B-CE15-A95F207D6286}"/>
              </a:ext>
            </a:extLst>
          </p:cNvPr>
          <p:cNvCxnSpPr>
            <a:cxnSpLocks/>
            <a:stCxn id="4" idx="4"/>
            <a:endCxn id="96" idx="0"/>
          </p:cNvCxnSpPr>
          <p:nvPr/>
        </p:nvCxnSpPr>
        <p:spPr>
          <a:xfrm>
            <a:off x="5746002" y="2904340"/>
            <a:ext cx="2761188" cy="23392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CCD9D54-B12B-F6CE-BC5C-6E72D1AB67F9}"/>
              </a:ext>
            </a:extLst>
          </p:cNvPr>
          <p:cNvSpPr/>
          <p:nvPr/>
        </p:nvSpPr>
        <p:spPr>
          <a:xfrm>
            <a:off x="4455534" y="4573391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traffic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50D20EA5-4FC5-B606-313E-DCED3DDA5728}"/>
              </a:ext>
            </a:extLst>
          </p:cNvPr>
          <p:cNvSpPr/>
          <p:nvPr/>
        </p:nvSpPr>
        <p:spPr>
          <a:xfrm>
            <a:off x="3256723" y="4573391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DFBD8694-3FA0-5044-C44E-08FF993D1BA6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5540054" y="4848404"/>
            <a:ext cx="1988940" cy="729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 droit avec flèche 117">
            <a:extLst>
              <a:ext uri="{FF2B5EF4-FFF2-40B4-BE49-F238E27FC236}">
                <a16:creationId xmlns:a16="http://schemas.microsoft.com/office/drawing/2014/main" id="{A3E51B84-EECA-1120-9C17-C7A0F23857D1}"/>
              </a:ext>
            </a:extLst>
          </p:cNvPr>
          <p:cNvCxnSpPr>
            <a:cxnSpLocks/>
            <a:stCxn id="145" idx="6"/>
            <a:endCxn id="96" idx="2"/>
          </p:cNvCxnSpPr>
          <p:nvPr/>
        </p:nvCxnSpPr>
        <p:spPr>
          <a:xfrm>
            <a:off x="5580734" y="5748105"/>
            <a:ext cx="1948260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ZoneTexte 124">
            <a:extLst>
              <a:ext uri="{FF2B5EF4-FFF2-40B4-BE49-F238E27FC236}">
                <a16:creationId xmlns:a16="http://schemas.microsoft.com/office/drawing/2014/main" id="{182A6D2E-566C-16E0-EB91-AA8FBE72455E}"/>
              </a:ext>
            </a:extLst>
          </p:cNvPr>
          <p:cNvSpPr txBox="1"/>
          <p:nvPr/>
        </p:nvSpPr>
        <p:spPr>
          <a:xfrm>
            <a:off x="8179003" y="4509732"/>
            <a:ext cx="1245781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1600" i="1" dirty="0"/>
              <a:t>*100 </a:t>
            </a:r>
            <a:r>
              <a:rPr lang="fr-FR" sz="1600" i="1" dirty="0" err="1"/>
              <a:t>replicates</a:t>
            </a:r>
            <a:endParaRPr lang="fr-FR" sz="1600" i="1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FB89F95-0EB6-755C-6BE2-D353CD5EF574}"/>
              </a:ext>
            </a:extLst>
          </p:cNvPr>
          <p:cNvSpPr/>
          <p:nvPr/>
        </p:nvSpPr>
        <p:spPr>
          <a:xfrm>
            <a:off x="2069643" y="652417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75387E2C-41A5-8968-4F76-21B46715602C}"/>
              </a:ext>
            </a:extLst>
          </p:cNvPr>
          <p:cNvSpPr/>
          <p:nvPr/>
        </p:nvSpPr>
        <p:spPr>
          <a:xfrm>
            <a:off x="3203099" y="7410100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1322F6C-9BF8-DCD6-81F9-A4279899D20C}"/>
              </a:ext>
            </a:extLst>
          </p:cNvPr>
          <p:cNvSpPr/>
          <p:nvPr/>
        </p:nvSpPr>
        <p:spPr>
          <a:xfrm>
            <a:off x="3205199" y="6520957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buffer 1km</a:t>
            </a:r>
          </a:p>
        </p:txBody>
      </p:sp>
      <p:cxnSp>
        <p:nvCxnSpPr>
          <p:cNvPr id="130" name="Connecteur droit avec flèche 129">
            <a:extLst>
              <a:ext uri="{FF2B5EF4-FFF2-40B4-BE49-F238E27FC236}">
                <a16:creationId xmlns:a16="http://schemas.microsoft.com/office/drawing/2014/main" id="{A1297E7A-D865-1DE4-67F6-5F15F73BD322}"/>
              </a:ext>
            </a:extLst>
          </p:cNvPr>
          <p:cNvCxnSpPr>
            <a:cxnSpLocks/>
            <a:stCxn id="127" idx="3"/>
          </p:cNvCxnSpPr>
          <p:nvPr/>
        </p:nvCxnSpPr>
        <p:spPr>
          <a:xfrm>
            <a:off x="3015941" y="6820556"/>
            <a:ext cx="1871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Connecteur droit avec flèche 131">
            <a:extLst>
              <a:ext uri="{FF2B5EF4-FFF2-40B4-BE49-F238E27FC236}">
                <a16:creationId xmlns:a16="http://schemas.microsoft.com/office/drawing/2014/main" id="{E788F853-F90B-CE30-3E68-68A8945955E5}"/>
              </a:ext>
            </a:extLst>
          </p:cNvPr>
          <p:cNvCxnSpPr>
            <a:cxnSpLocks/>
            <a:stCxn id="129" idx="2"/>
            <a:endCxn id="128" idx="0"/>
          </p:cNvCxnSpPr>
          <p:nvPr/>
        </p:nvCxnSpPr>
        <p:spPr>
          <a:xfrm flipH="1">
            <a:off x="3676248" y="7113719"/>
            <a:ext cx="2100" cy="296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Accolade ouvrante 134">
            <a:extLst>
              <a:ext uri="{FF2B5EF4-FFF2-40B4-BE49-F238E27FC236}">
                <a16:creationId xmlns:a16="http://schemas.microsoft.com/office/drawing/2014/main" id="{D4825A3E-4C14-2090-441B-C73F6E41011C}"/>
              </a:ext>
            </a:extLst>
          </p:cNvPr>
          <p:cNvSpPr/>
          <p:nvPr/>
        </p:nvSpPr>
        <p:spPr>
          <a:xfrm rot="10800000">
            <a:off x="4166814" y="6342443"/>
            <a:ext cx="155389" cy="183206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742A1E91-9642-D1E4-4998-9AA101BC325B}"/>
              </a:ext>
            </a:extLst>
          </p:cNvPr>
          <p:cNvSpPr/>
          <p:nvPr/>
        </p:nvSpPr>
        <p:spPr>
          <a:xfrm>
            <a:off x="4404835" y="7358886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Barrier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138" name="Connecteur droit avec flèche 137">
            <a:extLst>
              <a:ext uri="{FF2B5EF4-FFF2-40B4-BE49-F238E27FC236}">
                <a16:creationId xmlns:a16="http://schemas.microsoft.com/office/drawing/2014/main" id="{A3DE0770-314E-EE6E-9018-6C9BB119893F}"/>
              </a:ext>
            </a:extLst>
          </p:cNvPr>
          <p:cNvCxnSpPr>
            <a:cxnSpLocks/>
            <a:stCxn id="137" idx="3"/>
          </p:cNvCxnSpPr>
          <p:nvPr/>
        </p:nvCxnSpPr>
        <p:spPr>
          <a:xfrm flipV="1">
            <a:off x="5580734" y="6031264"/>
            <a:ext cx="2040844" cy="16240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D167AF5-B0B7-D674-E93C-4DD7FE5A9452}"/>
              </a:ext>
            </a:extLst>
          </p:cNvPr>
          <p:cNvSpPr/>
          <p:nvPr/>
        </p:nvSpPr>
        <p:spPr>
          <a:xfrm>
            <a:off x="4404835" y="6572420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142" name="Connecteur droit avec flèche 141">
            <a:extLst>
              <a:ext uri="{FF2B5EF4-FFF2-40B4-BE49-F238E27FC236}">
                <a16:creationId xmlns:a16="http://schemas.microsoft.com/office/drawing/2014/main" id="{6C3CF988-F9AB-3D54-FB62-83CAC8AFCB99}"/>
              </a:ext>
            </a:extLst>
          </p:cNvPr>
          <p:cNvCxnSpPr>
            <a:cxnSpLocks/>
            <a:stCxn id="141" idx="3"/>
          </p:cNvCxnSpPr>
          <p:nvPr/>
        </p:nvCxnSpPr>
        <p:spPr>
          <a:xfrm flipV="1">
            <a:off x="5580734" y="5918536"/>
            <a:ext cx="1948260" cy="9502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Ellipse 144">
            <a:extLst>
              <a:ext uri="{FF2B5EF4-FFF2-40B4-BE49-F238E27FC236}">
                <a16:creationId xmlns:a16="http://schemas.microsoft.com/office/drawing/2014/main" id="{8BF701E2-6F23-DA76-CE7A-25C269BBC722}"/>
              </a:ext>
            </a:extLst>
          </p:cNvPr>
          <p:cNvSpPr/>
          <p:nvPr/>
        </p:nvSpPr>
        <p:spPr>
          <a:xfrm>
            <a:off x="3546003" y="5234289"/>
            <a:ext cx="2034731" cy="102763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roadkills</a:t>
            </a:r>
            <a:r>
              <a:rPr lang="fr-FR" dirty="0">
                <a:solidFill>
                  <a:schemeClr val="tx1"/>
                </a:solidFill>
              </a:rPr>
              <a:t> point pattern</a:t>
            </a:r>
          </a:p>
        </p:txBody>
      </p:sp>
      <p:sp>
        <p:nvSpPr>
          <p:cNvPr id="151" name="ZoneTexte 150">
            <a:extLst>
              <a:ext uri="{FF2B5EF4-FFF2-40B4-BE49-F238E27FC236}">
                <a16:creationId xmlns:a16="http://schemas.microsoft.com/office/drawing/2014/main" id="{8CD85522-9AD1-4D8A-862A-2A533857A14B}"/>
              </a:ext>
            </a:extLst>
          </p:cNvPr>
          <p:cNvSpPr txBox="1"/>
          <p:nvPr/>
        </p:nvSpPr>
        <p:spPr>
          <a:xfrm>
            <a:off x="1853644" y="3825038"/>
            <a:ext cx="262440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(a) </a:t>
            </a:r>
            <a:r>
              <a:rPr lang="fr-FR" sz="2000" b="1" dirty="0" err="1"/>
              <a:t>exposure</a:t>
            </a:r>
            <a:r>
              <a:rPr lang="fr-FR" sz="2000" b="1" dirty="0"/>
              <a:t> model</a:t>
            </a:r>
          </a:p>
        </p:txBody>
      </p:sp>
      <p:sp>
        <p:nvSpPr>
          <p:cNvPr id="152" name="ZoneTexte 151">
            <a:extLst>
              <a:ext uri="{FF2B5EF4-FFF2-40B4-BE49-F238E27FC236}">
                <a16:creationId xmlns:a16="http://schemas.microsoft.com/office/drawing/2014/main" id="{8D33FA33-B911-84FE-195F-F4BBA9017833}"/>
              </a:ext>
            </a:extLst>
          </p:cNvPr>
          <p:cNvSpPr txBox="1"/>
          <p:nvPr/>
        </p:nvSpPr>
        <p:spPr>
          <a:xfrm>
            <a:off x="8813469" y="6283032"/>
            <a:ext cx="19496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(c) </a:t>
            </a:r>
            <a:r>
              <a:rPr lang="fr-FR" sz="2000" b="1" dirty="0" err="1"/>
              <a:t>risk</a:t>
            </a:r>
            <a:r>
              <a:rPr lang="fr-FR" sz="2000" b="1" dirty="0"/>
              <a:t> model</a:t>
            </a:r>
          </a:p>
        </p:txBody>
      </p:sp>
      <p:sp>
        <p:nvSpPr>
          <p:cNvPr id="155" name="ZoneTexte 154">
            <a:extLst>
              <a:ext uri="{FF2B5EF4-FFF2-40B4-BE49-F238E27FC236}">
                <a16:creationId xmlns:a16="http://schemas.microsoft.com/office/drawing/2014/main" id="{FDC87B1B-6EE5-9C30-F9C7-A91195E502F6}"/>
              </a:ext>
            </a:extLst>
          </p:cNvPr>
          <p:cNvSpPr txBox="1"/>
          <p:nvPr/>
        </p:nvSpPr>
        <p:spPr>
          <a:xfrm>
            <a:off x="1832664" y="8198753"/>
            <a:ext cx="243706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(b) danger model</a:t>
            </a:r>
          </a:p>
        </p:txBody>
      </p:sp>
      <p:cxnSp>
        <p:nvCxnSpPr>
          <p:cNvPr id="180" name="Connecteur droit avec flèche 179">
            <a:extLst>
              <a:ext uri="{FF2B5EF4-FFF2-40B4-BE49-F238E27FC236}">
                <a16:creationId xmlns:a16="http://schemas.microsoft.com/office/drawing/2014/main" id="{A49FB1AF-8294-7D95-D090-2E2C08486FFE}"/>
              </a:ext>
            </a:extLst>
          </p:cNvPr>
          <p:cNvCxnSpPr>
            <a:cxnSpLocks/>
            <a:stCxn id="96" idx="4"/>
            <a:endCxn id="184" idx="0"/>
          </p:cNvCxnSpPr>
          <p:nvPr/>
        </p:nvCxnSpPr>
        <p:spPr>
          <a:xfrm>
            <a:off x="8507190" y="6267377"/>
            <a:ext cx="1233989" cy="11887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BC998DC4-EA69-2816-9883-7B6EAADCD1DF}"/>
              </a:ext>
            </a:extLst>
          </p:cNvPr>
          <p:cNvSpPr txBox="1"/>
          <p:nvPr/>
        </p:nvSpPr>
        <p:spPr>
          <a:xfrm>
            <a:off x="6593139" y="7437419"/>
            <a:ext cx="1245781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predictive</a:t>
            </a:r>
            <a:r>
              <a:rPr lang="fr-FR" dirty="0"/>
              <a:t> mapping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08799158-12DF-B8B0-1132-2C7F5E109404}"/>
              </a:ext>
            </a:extLst>
          </p:cNvPr>
          <p:cNvSpPr txBox="1"/>
          <p:nvPr/>
        </p:nvSpPr>
        <p:spPr>
          <a:xfrm>
            <a:off x="9002652" y="7456119"/>
            <a:ext cx="1477054" cy="646331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 err="1"/>
              <a:t>inference</a:t>
            </a:r>
            <a:r>
              <a:rPr lang="fr-FR" dirty="0"/>
              <a:t> on </a:t>
            </a:r>
            <a:r>
              <a:rPr lang="fr-FR" dirty="0" err="1"/>
              <a:t>processes</a:t>
            </a:r>
            <a:endParaRPr lang="fr-FR" dirty="0"/>
          </a:p>
        </p:txBody>
      </p:sp>
      <p:cxnSp>
        <p:nvCxnSpPr>
          <p:cNvPr id="187" name="Connecteur droit avec flèche 186">
            <a:extLst>
              <a:ext uri="{FF2B5EF4-FFF2-40B4-BE49-F238E27FC236}">
                <a16:creationId xmlns:a16="http://schemas.microsoft.com/office/drawing/2014/main" id="{52E9C9A2-9CF9-9A96-1D30-EE6CD367846A}"/>
              </a:ext>
            </a:extLst>
          </p:cNvPr>
          <p:cNvCxnSpPr>
            <a:cxnSpLocks/>
            <a:endCxn id="183" idx="0"/>
          </p:cNvCxnSpPr>
          <p:nvPr/>
        </p:nvCxnSpPr>
        <p:spPr>
          <a:xfrm flipH="1">
            <a:off x="7216030" y="6260479"/>
            <a:ext cx="1341404" cy="117694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ZoneTexte 118">
            <a:extLst>
              <a:ext uri="{FF2B5EF4-FFF2-40B4-BE49-F238E27FC236}">
                <a16:creationId xmlns:a16="http://schemas.microsoft.com/office/drawing/2014/main" id="{E7900E4E-048E-C556-5328-5ED45262F44C}"/>
              </a:ext>
            </a:extLst>
          </p:cNvPr>
          <p:cNvSpPr txBox="1"/>
          <p:nvPr/>
        </p:nvSpPr>
        <p:spPr>
          <a:xfrm>
            <a:off x="8801894" y="8243498"/>
            <a:ext cx="194961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000" b="1" dirty="0"/>
              <a:t>(d) outputs</a:t>
            </a:r>
          </a:p>
        </p:txBody>
      </p:sp>
    </p:spTree>
    <p:extLst>
      <p:ext uri="{BB962C8B-B14F-4D97-AF65-F5344CB8AC3E}">
        <p14:creationId xmlns:p14="http://schemas.microsoft.com/office/powerpoint/2010/main" val="307482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FFD83950-B2A6-8DBB-0F67-088FE6E28E0F}"/>
              </a:ext>
            </a:extLst>
          </p:cNvPr>
          <p:cNvSpPr/>
          <p:nvPr/>
        </p:nvSpPr>
        <p:spPr>
          <a:xfrm>
            <a:off x="4202500" y="3332506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Roadkill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risk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4296FA2D-78A3-D8DE-788A-22F5958FDB6B}"/>
              </a:ext>
            </a:extLst>
          </p:cNvPr>
          <p:cNvSpPr/>
          <p:nvPr/>
        </p:nvSpPr>
        <p:spPr>
          <a:xfrm>
            <a:off x="4202500" y="1534034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Exposure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8CD27614-21E2-B299-41E9-EE0BD9C31152}"/>
              </a:ext>
            </a:extLst>
          </p:cNvPr>
          <p:cNvSpPr/>
          <p:nvPr/>
        </p:nvSpPr>
        <p:spPr>
          <a:xfrm>
            <a:off x="4202500" y="4932707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Danger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65D2D756-0DCE-6579-53CD-8D9A092073BE}"/>
              </a:ext>
            </a:extLst>
          </p:cNvPr>
          <p:cNvSpPr/>
          <p:nvPr/>
        </p:nvSpPr>
        <p:spPr>
          <a:xfrm>
            <a:off x="7479986" y="1543279"/>
            <a:ext cx="1956391" cy="1023809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sampling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9D4E576-61CF-478C-DF1A-19D6335D6845}"/>
              </a:ext>
            </a:extLst>
          </p:cNvPr>
          <p:cNvCxnSpPr>
            <a:cxnSpLocks/>
            <a:stCxn id="5" idx="4"/>
            <a:endCxn id="4" idx="0"/>
          </p:cNvCxnSpPr>
          <p:nvPr/>
        </p:nvCxnSpPr>
        <p:spPr>
          <a:xfrm>
            <a:off x="5180696" y="2557843"/>
            <a:ext cx="0" cy="774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6D0DB86-AF73-6FC3-F7D7-5D7856F5DDBB}"/>
              </a:ext>
            </a:extLst>
          </p:cNvPr>
          <p:cNvCxnSpPr>
            <a:cxnSpLocks/>
            <a:stCxn id="6" idx="0"/>
            <a:endCxn id="4" idx="4"/>
          </p:cNvCxnSpPr>
          <p:nvPr/>
        </p:nvCxnSpPr>
        <p:spPr>
          <a:xfrm flipV="1">
            <a:off x="5180696" y="4356315"/>
            <a:ext cx="0" cy="57639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A97A72D-941B-35E0-95D8-E5E83A637843}"/>
              </a:ext>
            </a:extLst>
          </p:cNvPr>
          <p:cNvSpPr/>
          <p:nvPr/>
        </p:nvSpPr>
        <p:spPr>
          <a:xfrm>
            <a:off x="176240" y="144699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forest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1E1BD84-0894-C9FD-7E93-E949273D2C53}"/>
              </a:ext>
            </a:extLst>
          </p:cNvPr>
          <p:cNvSpPr/>
          <p:nvPr/>
        </p:nvSpPr>
        <p:spPr>
          <a:xfrm>
            <a:off x="176240" y="2090267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urban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0BF86E-8AA4-E7E1-4860-291665BC72EC}"/>
              </a:ext>
            </a:extLst>
          </p:cNvPr>
          <p:cNvSpPr/>
          <p:nvPr/>
        </p:nvSpPr>
        <p:spPr>
          <a:xfrm>
            <a:off x="176240" y="770056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ysClr val="windowText" lastClr="000000"/>
                </a:solidFill>
              </a:rPr>
              <a:t>agriculture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F3D463E-1943-9D1A-DE8B-3B0DE9193C34}"/>
              </a:ext>
            </a:extLst>
          </p:cNvPr>
          <p:cNvSpPr/>
          <p:nvPr/>
        </p:nvSpPr>
        <p:spPr>
          <a:xfrm>
            <a:off x="176240" y="2733538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wetlands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09F9B99-2A08-F4ED-58FD-575A7A130B92}"/>
              </a:ext>
            </a:extLst>
          </p:cNvPr>
          <p:cNvSpPr/>
          <p:nvPr/>
        </p:nvSpPr>
        <p:spPr>
          <a:xfrm>
            <a:off x="176240" y="3376809"/>
            <a:ext cx="1250862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err="1">
                <a:solidFill>
                  <a:sysClr val="windowText" lastClr="000000"/>
                </a:solidFill>
              </a:rPr>
              <a:t>hedgerows</a:t>
            </a:r>
            <a:endParaRPr lang="fr-FR" sz="1600" dirty="0">
              <a:solidFill>
                <a:sysClr val="windowText" lastClr="000000"/>
              </a:solidFill>
            </a:endParaRPr>
          </a:p>
        </p:txBody>
      </p:sp>
      <p:sp>
        <p:nvSpPr>
          <p:cNvPr id="36" name="Accolade ouvrante 35">
            <a:extLst>
              <a:ext uri="{FF2B5EF4-FFF2-40B4-BE49-F238E27FC236}">
                <a16:creationId xmlns:a16="http://schemas.microsoft.com/office/drawing/2014/main" id="{C7E20656-46EF-C923-7E15-FB703EC944D0}"/>
              </a:ext>
            </a:extLst>
          </p:cNvPr>
          <p:cNvSpPr/>
          <p:nvPr/>
        </p:nvSpPr>
        <p:spPr>
          <a:xfrm flipH="1">
            <a:off x="1517417" y="770056"/>
            <a:ext cx="223284" cy="314369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93663159-BA6F-39B2-0EC4-C55341DC05A6}"/>
              </a:ext>
            </a:extLst>
          </p:cNvPr>
          <p:cNvCxnSpPr>
            <a:cxnSpLocks/>
            <a:stCxn id="115" idx="6"/>
          </p:cNvCxnSpPr>
          <p:nvPr/>
        </p:nvCxnSpPr>
        <p:spPr>
          <a:xfrm>
            <a:off x="2802478" y="1110593"/>
            <a:ext cx="1374622" cy="72427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DE3D20D8-AD39-A3AB-CF87-1EE50788BBC0}"/>
              </a:ext>
            </a:extLst>
          </p:cNvPr>
          <p:cNvCxnSpPr>
            <a:cxnSpLocks/>
            <a:stCxn id="116" idx="6"/>
          </p:cNvCxnSpPr>
          <p:nvPr/>
        </p:nvCxnSpPr>
        <p:spPr>
          <a:xfrm>
            <a:off x="2799010" y="1906261"/>
            <a:ext cx="1302644" cy="888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4BC40B6-3644-D32B-B539-AAF49DB40BBA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799010" y="2138705"/>
            <a:ext cx="1302644" cy="56504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578D69F7-543F-393C-CF6F-7B4E84280397}"/>
              </a:ext>
            </a:extLst>
          </p:cNvPr>
          <p:cNvCxnSpPr>
            <a:cxnSpLocks/>
            <a:stCxn id="118" idx="6"/>
          </p:cNvCxnSpPr>
          <p:nvPr/>
        </p:nvCxnSpPr>
        <p:spPr>
          <a:xfrm flipV="1">
            <a:off x="2784746" y="2284994"/>
            <a:ext cx="1392354" cy="122033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avec flèche 50">
            <a:extLst>
              <a:ext uri="{FF2B5EF4-FFF2-40B4-BE49-F238E27FC236}">
                <a16:creationId xmlns:a16="http://schemas.microsoft.com/office/drawing/2014/main" id="{661B08A2-35AC-CAA3-AB18-0BF5C5203054}"/>
              </a:ext>
            </a:extLst>
          </p:cNvPr>
          <p:cNvCxnSpPr>
            <a:cxnSpLocks/>
            <a:stCxn id="52" idx="2"/>
          </p:cNvCxnSpPr>
          <p:nvPr/>
        </p:nvCxnSpPr>
        <p:spPr>
          <a:xfrm flipH="1">
            <a:off x="5205797" y="620413"/>
            <a:ext cx="742397" cy="90138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B3479918-2A0E-DFA6-996C-22EDD9B541DE}"/>
              </a:ext>
            </a:extLst>
          </p:cNvPr>
          <p:cNvSpPr/>
          <p:nvPr/>
        </p:nvSpPr>
        <p:spPr>
          <a:xfrm>
            <a:off x="5405934" y="83468"/>
            <a:ext cx="1084520" cy="53694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274712C-D02E-538E-C93B-0E2611E60C97}"/>
              </a:ext>
            </a:extLst>
          </p:cNvPr>
          <p:cNvSpPr/>
          <p:nvPr/>
        </p:nvSpPr>
        <p:spPr>
          <a:xfrm>
            <a:off x="4083074" y="-783415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Spatial </a:t>
            </a:r>
            <a:r>
              <a:rPr lang="fr-FR" dirty="0" err="1">
                <a:solidFill>
                  <a:sysClr val="windowText" lastClr="000000"/>
                </a:solidFill>
              </a:rPr>
              <a:t>domain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DB64AEC-DD4E-EF5F-B4CB-FC11D49DA1D5}"/>
              </a:ext>
            </a:extLst>
          </p:cNvPr>
          <p:cNvSpPr/>
          <p:nvPr/>
        </p:nvSpPr>
        <p:spPr>
          <a:xfrm>
            <a:off x="4000054" y="125994"/>
            <a:ext cx="1254639" cy="8745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Matern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FCC582E-1F4F-8818-51AE-EA3C33949B13}"/>
              </a:ext>
            </a:extLst>
          </p:cNvPr>
          <p:cNvSpPr/>
          <p:nvPr/>
        </p:nvSpPr>
        <p:spPr>
          <a:xfrm>
            <a:off x="5340808" y="-774332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0CDFDCBA-9DC2-367C-DDEF-D82613679935}"/>
              </a:ext>
            </a:extLst>
          </p:cNvPr>
          <p:cNvCxnSpPr>
            <a:cxnSpLocks/>
            <a:stCxn id="54" idx="2"/>
          </p:cNvCxnSpPr>
          <p:nvPr/>
        </p:nvCxnSpPr>
        <p:spPr>
          <a:xfrm>
            <a:off x="4627374" y="1000524"/>
            <a:ext cx="578423" cy="5212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Accolade ouvrante 56">
            <a:extLst>
              <a:ext uri="{FF2B5EF4-FFF2-40B4-BE49-F238E27FC236}">
                <a16:creationId xmlns:a16="http://schemas.microsoft.com/office/drawing/2014/main" id="{56FBA2BC-EFFB-47DC-10E3-B9E8DB83CFDC}"/>
              </a:ext>
            </a:extLst>
          </p:cNvPr>
          <p:cNvSpPr/>
          <p:nvPr/>
        </p:nvSpPr>
        <p:spPr>
          <a:xfrm rot="16200000">
            <a:off x="5092779" y="-1325096"/>
            <a:ext cx="203350" cy="2490401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68" name="Connecteur droit avec flèche 67">
            <a:extLst>
              <a:ext uri="{FF2B5EF4-FFF2-40B4-BE49-F238E27FC236}">
                <a16:creationId xmlns:a16="http://schemas.microsoft.com/office/drawing/2014/main" id="{B3F83683-3610-B5BF-8260-083C394D9E0C}"/>
              </a:ext>
            </a:extLst>
          </p:cNvPr>
          <p:cNvCxnSpPr>
            <a:cxnSpLocks/>
            <a:stCxn id="7" idx="2"/>
            <a:endCxn id="5" idx="6"/>
          </p:cNvCxnSpPr>
          <p:nvPr/>
        </p:nvCxnSpPr>
        <p:spPr>
          <a:xfrm flipH="1" flipV="1">
            <a:off x="6158891" y="2045939"/>
            <a:ext cx="13210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E2D8E620-92C4-55E1-4D67-C9FB2FBBD227}"/>
              </a:ext>
            </a:extLst>
          </p:cNvPr>
          <p:cNvCxnSpPr>
            <a:cxnSpLocks/>
            <a:stCxn id="105" idx="3"/>
          </p:cNvCxnSpPr>
          <p:nvPr/>
        </p:nvCxnSpPr>
        <p:spPr>
          <a:xfrm flipH="1" flipV="1">
            <a:off x="6158891" y="3835039"/>
            <a:ext cx="4255681" cy="41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C55EAC6-8C30-4F1A-3CFA-462B40439AB6}"/>
              </a:ext>
            </a:extLst>
          </p:cNvPr>
          <p:cNvSpPr/>
          <p:nvPr/>
        </p:nvSpPr>
        <p:spPr>
          <a:xfrm>
            <a:off x="1036456" y="4337290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traffic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4F30E31-D225-D351-7059-5E815274FBE3}"/>
              </a:ext>
            </a:extLst>
          </p:cNvPr>
          <p:cNvSpPr/>
          <p:nvPr/>
        </p:nvSpPr>
        <p:spPr>
          <a:xfrm>
            <a:off x="-162355" y="4337290"/>
            <a:ext cx="1084520" cy="55002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speed</a:t>
            </a: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0006622A-7F93-216E-30FF-28599B1BD975}"/>
              </a:ext>
            </a:extLst>
          </p:cNvPr>
          <p:cNvCxnSpPr>
            <a:cxnSpLocks/>
            <a:stCxn id="80" idx="3"/>
          </p:cNvCxnSpPr>
          <p:nvPr/>
        </p:nvCxnSpPr>
        <p:spPr>
          <a:xfrm>
            <a:off x="2120976" y="4612303"/>
            <a:ext cx="1988940" cy="7292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515A06B-16B5-080B-F5A3-89F87338B034}"/>
              </a:ext>
            </a:extLst>
          </p:cNvPr>
          <p:cNvSpPr/>
          <p:nvPr/>
        </p:nvSpPr>
        <p:spPr>
          <a:xfrm>
            <a:off x="-1349435" y="6288074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77577AE1-6460-53B0-F61A-55FEA631FF89}"/>
              </a:ext>
            </a:extLst>
          </p:cNvPr>
          <p:cNvSpPr/>
          <p:nvPr/>
        </p:nvSpPr>
        <p:spPr>
          <a:xfrm>
            <a:off x="-215979" y="7173999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2D </a:t>
            </a:r>
            <a:r>
              <a:rPr lang="fr-FR" dirty="0" err="1">
                <a:solidFill>
                  <a:sysClr val="windowText" lastClr="000000"/>
                </a:solidFill>
              </a:rPr>
              <a:t>mesh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7C47508-8D27-B525-13A9-1094DF72D2A1}"/>
              </a:ext>
            </a:extLst>
          </p:cNvPr>
          <p:cNvSpPr/>
          <p:nvPr/>
        </p:nvSpPr>
        <p:spPr>
          <a:xfrm>
            <a:off x="-213879" y="6284856"/>
            <a:ext cx="946298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buffer 1km</a:t>
            </a:r>
          </a:p>
        </p:txBody>
      </p:sp>
      <p:cxnSp>
        <p:nvCxnSpPr>
          <p:cNvPr id="87" name="Connecteur droit avec flèche 86">
            <a:extLst>
              <a:ext uri="{FF2B5EF4-FFF2-40B4-BE49-F238E27FC236}">
                <a16:creationId xmlns:a16="http://schemas.microsoft.com/office/drawing/2014/main" id="{43CF06CA-7D4D-D41E-948F-CABFCD9FE91D}"/>
              </a:ext>
            </a:extLst>
          </p:cNvPr>
          <p:cNvCxnSpPr>
            <a:cxnSpLocks/>
            <a:stCxn id="84" idx="3"/>
          </p:cNvCxnSpPr>
          <p:nvPr/>
        </p:nvCxnSpPr>
        <p:spPr>
          <a:xfrm>
            <a:off x="-403137" y="6584455"/>
            <a:ext cx="1871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avec flèche 87">
            <a:extLst>
              <a:ext uri="{FF2B5EF4-FFF2-40B4-BE49-F238E27FC236}">
                <a16:creationId xmlns:a16="http://schemas.microsoft.com/office/drawing/2014/main" id="{107E0181-DE28-795B-3D1E-A104A7BC35FD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 flipH="1">
            <a:off x="257170" y="6877618"/>
            <a:ext cx="2100" cy="29638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Accolade ouvrante 88">
            <a:extLst>
              <a:ext uri="{FF2B5EF4-FFF2-40B4-BE49-F238E27FC236}">
                <a16:creationId xmlns:a16="http://schemas.microsoft.com/office/drawing/2014/main" id="{20048CEA-FDF3-1101-AE07-A7132D675164}"/>
              </a:ext>
            </a:extLst>
          </p:cNvPr>
          <p:cNvSpPr/>
          <p:nvPr/>
        </p:nvSpPr>
        <p:spPr>
          <a:xfrm rot="10800000">
            <a:off x="747736" y="6106342"/>
            <a:ext cx="155389" cy="1832068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10555FF-1D5C-9714-C12C-974EA855A5C8}"/>
              </a:ext>
            </a:extLst>
          </p:cNvPr>
          <p:cNvSpPr/>
          <p:nvPr/>
        </p:nvSpPr>
        <p:spPr>
          <a:xfrm>
            <a:off x="985757" y="7122785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Barrier</a:t>
            </a:r>
            <a:r>
              <a:rPr lang="fr-FR" dirty="0">
                <a:solidFill>
                  <a:sysClr val="windowText" lastClr="000000"/>
                </a:solidFill>
              </a:rPr>
              <a:t> </a:t>
            </a:r>
            <a:r>
              <a:rPr lang="fr-FR" dirty="0" err="1">
                <a:solidFill>
                  <a:sysClr val="windowText" lastClr="000000"/>
                </a:solidFill>
              </a:rPr>
              <a:t>function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cxnSp>
        <p:nvCxnSpPr>
          <p:cNvPr id="91" name="Connecteur droit avec flèche 90">
            <a:extLst>
              <a:ext uri="{FF2B5EF4-FFF2-40B4-BE49-F238E27FC236}">
                <a16:creationId xmlns:a16="http://schemas.microsoft.com/office/drawing/2014/main" id="{7499EAC5-E836-9951-F9C4-179B0AF5B9EB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2161656" y="5795163"/>
            <a:ext cx="2040844" cy="162400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46D490-393C-DA64-CBF4-A028A2BB982B}"/>
              </a:ext>
            </a:extLst>
          </p:cNvPr>
          <p:cNvSpPr/>
          <p:nvPr/>
        </p:nvSpPr>
        <p:spPr>
          <a:xfrm>
            <a:off x="985757" y="6336319"/>
            <a:ext cx="1175899" cy="5927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Cell</a:t>
            </a:r>
            <a:r>
              <a:rPr lang="fr-FR" dirty="0">
                <a:solidFill>
                  <a:sysClr val="windowText" lastClr="000000"/>
                </a:solidFill>
              </a:rPr>
              <a:t> size</a:t>
            </a:r>
          </a:p>
        </p:txBody>
      </p:sp>
      <p:cxnSp>
        <p:nvCxnSpPr>
          <p:cNvPr id="93" name="Connecteur droit avec flèche 92">
            <a:extLst>
              <a:ext uri="{FF2B5EF4-FFF2-40B4-BE49-F238E27FC236}">
                <a16:creationId xmlns:a16="http://schemas.microsoft.com/office/drawing/2014/main" id="{6E63664A-DED0-A202-1E60-3408A3880C7E}"/>
              </a:ext>
            </a:extLst>
          </p:cNvPr>
          <p:cNvCxnSpPr>
            <a:cxnSpLocks/>
            <a:stCxn id="92" idx="3"/>
          </p:cNvCxnSpPr>
          <p:nvPr/>
        </p:nvCxnSpPr>
        <p:spPr>
          <a:xfrm flipV="1">
            <a:off x="2161656" y="5682435"/>
            <a:ext cx="1948260" cy="95026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CC8FE8C7-F394-8BDC-92B2-FF6630E31C9F}"/>
              </a:ext>
            </a:extLst>
          </p:cNvPr>
          <p:cNvCxnSpPr>
            <a:cxnSpLocks/>
            <a:stCxn id="102" idx="3"/>
            <a:endCxn id="7" idx="6"/>
          </p:cNvCxnSpPr>
          <p:nvPr/>
        </p:nvCxnSpPr>
        <p:spPr>
          <a:xfrm flipH="1">
            <a:off x="9436377" y="2055183"/>
            <a:ext cx="97819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6F09E59-736C-9FA6-502D-8D4D43D832FF}"/>
              </a:ext>
            </a:extLst>
          </p:cNvPr>
          <p:cNvSpPr/>
          <p:nvPr/>
        </p:nvSpPr>
        <p:spPr>
          <a:xfrm flipH="1">
            <a:off x="10414572" y="1683088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ysClr val="windowText" lastClr="000000"/>
                </a:solidFill>
              </a:rPr>
              <a:t>Alive animal records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029CC78-43B3-B9F1-79BD-360E1B14CE88}"/>
              </a:ext>
            </a:extLst>
          </p:cNvPr>
          <p:cNvSpPr/>
          <p:nvPr/>
        </p:nvSpPr>
        <p:spPr>
          <a:xfrm flipH="1">
            <a:off x="10414572" y="3467100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Roadkill</a:t>
            </a:r>
            <a:r>
              <a:rPr lang="fr-FR" dirty="0">
                <a:solidFill>
                  <a:sysClr val="windowText" lastClr="000000"/>
                </a:solidFill>
              </a:rPr>
              <a:t>  records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519705F-F685-C041-B3AC-4FADD99A0664}"/>
              </a:ext>
            </a:extLst>
          </p:cNvPr>
          <p:cNvSpPr/>
          <p:nvPr/>
        </p:nvSpPr>
        <p:spPr>
          <a:xfrm flipH="1">
            <a:off x="6831399" y="-1697539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records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5A71563-769C-160A-8C1B-1E9CD7C4CC05}"/>
              </a:ext>
            </a:extLst>
          </p:cNvPr>
          <p:cNvSpPr/>
          <p:nvPr/>
        </p:nvSpPr>
        <p:spPr>
          <a:xfrm flipH="1">
            <a:off x="8418899" y="-1697539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sampling dates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1A6A5DD-F62C-6897-BC64-CCA4BBE30817}"/>
              </a:ext>
            </a:extLst>
          </p:cNvPr>
          <p:cNvSpPr/>
          <p:nvPr/>
        </p:nvSpPr>
        <p:spPr>
          <a:xfrm flipH="1">
            <a:off x="6856799" y="-855334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</a:t>
            </a:r>
            <a:r>
              <a:rPr lang="fr-FR" dirty="0" err="1">
                <a:solidFill>
                  <a:sysClr val="windowText" lastClr="000000"/>
                </a:solidFill>
              </a:rPr>
              <a:t>observers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73D2F79-895C-67FD-2448-B1863265BA50}"/>
              </a:ext>
            </a:extLst>
          </p:cNvPr>
          <p:cNvSpPr/>
          <p:nvPr/>
        </p:nvSpPr>
        <p:spPr>
          <a:xfrm flipH="1">
            <a:off x="8470900" y="-855334"/>
            <a:ext cx="1513634" cy="74418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ysClr val="windowText" lastClr="000000"/>
                </a:solidFill>
              </a:rPr>
              <a:t>Number</a:t>
            </a:r>
            <a:r>
              <a:rPr lang="fr-FR" dirty="0">
                <a:solidFill>
                  <a:sysClr val="windowText" lastClr="000000"/>
                </a:solidFill>
              </a:rPr>
              <a:t> of </a:t>
            </a:r>
            <a:r>
              <a:rPr lang="fr-FR" dirty="0" err="1">
                <a:solidFill>
                  <a:sysClr val="windowText" lastClr="000000"/>
                </a:solidFill>
              </a:rPr>
              <a:t>species</a:t>
            </a:r>
            <a:endParaRPr lang="fr-FR" dirty="0">
              <a:solidFill>
                <a:sysClr val="windowText" lastClr="000000"/>
              </a:solidFill>
            </a:endParaRPr>
          </a:p>
        </p:txBody>
      </p:sp>
      <p:sp>
        <p:nvSpPr>
          <p:cNvPr id="112" name="Accolade ouvrante 111">
            <a:extLst>
              <a:ext uri="{FF2B5EF4-FFF2-40B4-BE49-F238E27FC236}">
                <a16:creationId xmlns:a16="http://schemas.microsoft.com/office/drawing/2014/main" id="{9F06D85D-B8FD-1246-BEEC-A3CE60C6DA87}"/>
              </a:ext>
            </a:extLst>
          </p:cNvPr>
          <p:cNvSpPr/>
          <p:nvPr/>
        </p:nvSpPr>
        <p:spPr>
          <a:xfrm rot="16200000">
            <a:off x="8328919" y="-1614835"/>
            <a:ext cx="158852" cy="3152382"/>
          </a:xfrm>
          <a:prstGeom prst="leftBrac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5" name="Ellipse 114">
            <a:extLst>
              <a:ext uri="{FF2B5EF4-FFF2-40B4-BE49-F238E27FC236}">
                <a16:creationId xmlns:a16="http://schemas.microsoft.com/office/drawing/2014/main" id="{FECB2D06-2696-9203-6144-6B5D27A02B4B}"/>
              </a:ext>
            </a:extLst>
          </p:cNvPr>
          <p:cNvSpPr/>
          <p:nvPr/>
        </p:nvSpPr>
        <p:spPr>
          <a:xfrm>
            <a:off x="1824284" y="747645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F08BD7A7-4902-CD8E-284A-D68057611669}"/>
              </a:ext>
            </a:extLst>
          </p:cNvPr>
          <p:cNvSpPr/>
          <p:nvPr/>
        </p:nvSpPr>
        <p:spPr>
          <a:xfrm>
            <a:off x="1820816" y="1543313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117" name="Ellipse 116">
            <a:extLst>
              <a:ext uri="{FF2B5EF4-FFF2-40B4-BE49-F238E27FC236}">
                <a16:creationId xmlns:a16="http://schemas.microsoft.com/office/drawing/2014/main" id="{82A2B7FB-449A-B284-2463-45713D2E999B}"/>
              </a:ext>
            </a:extLst>
          </p:cNvPr>
          <p:cNvSpPr/>
          <p:nvPr/>
        </p:nvSpPr>
        <p:spPr>
          <a:xfrm>
            <a:off x="1820816" y="2340804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118" name="Ellipse 117">
            <a:extLst>
              <a:ext uri="{FF2B5EF4-FFF2-40B4-BE49-F238E27FC236}">
                <a16:creationId xmlns:a16="http://schemas.microsoft.com/office/drawing/2014/main" id="{B4FE2B3C-05D8-330B-B734-66CFF5C2EDA7}"/>
              </a:ext>
            </a:extLst>
          </p:cNvPr>
          <p:cNvSpPr/>
          <p:nvPr/>
        </p:nvSpPr>
        <p:spPr>
          <a:xfrm>
            <a:off x="1806552" y="3142382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PC4</a:t>
            </a:r>
          </a:p>
        </p:txBody>
      </p:sp>
      <p:sp>
        <p:nvSpPr>
          <p:cNvPr id="123" name="Ellipse 122">
            <a:extLst>
              <a:ext uri="{FF2B5EF4-FFF2-40B4-BE49-F238E27FC236}">
                <a16:creationId xmlns:a16="http://schemas.microsoft.com/office/drawing/2014/main" id="{EFDFA732-BA0D-5B9F-BA2F-002CF3FDEB09}"/>
              </a:ext>
            </a:extLst>
          </p:cNvPr>
          <p:cNvSpPr/>
          <p:nvPr/>
        </p:nvSpPr>
        <p:spPr>
          <a:xfrm>
            <a:off x="7919248" y="67618"/>
            <a:ext cx="978194" cy="725895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S1</a:t>
            </a:r>
          </a:p>
        </p:txBody>
      </p: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4A5A2614-7825-F1D8-4C94-916532515388}"/>
              </a:ext>
            </a:extLst>
          </p:cNvPr>
          <p:cNvCxnSpPr>
            <a:cxnSpLocks/>
            <a:stCxn id="123" idx="4"/>
            <a:endCxn id="7" idx="0"/>
          </p:cNvCxnSpPr>
          <p:nvPr/>
        </p:nvCxnSpPr>
        <p:spPr>
          <a:xfrm>
            <a:off x="8408345" y="793513"/>
            <a:ext cx="0" cy="74976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451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A10CA1A-8BD0-3151-3D8C-E231B70E004B}"/>
                  </a:ext>
                </a:extLst>
              </p:cNvPr>
              <p:cNvSpPr txBox="1"/>
              <p:nvPr/>
            </p:nvSpPr>
            <p:spPr>
              <a:xfrm>
                <a:off x="2171700" y="4290868"/>
                <a:ext cx="2857500" cy="3844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fr-FR" i="0"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𝐷</m:t>
                          </m:r>
                        </m:sup>
                      </m:sSubSup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8A10CA1A-8BD0-3151-3D8C-E231B70E0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00" y="4290868"/>
                <a:ext cx="2857500" cy="384464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AD8DED-4E25-D0DE-53C9-DCC01A690A3B}"/>
                  </a:ext>
                </a:extLst>
              </p:cNvPr>
              <p:cNvSpPr txBox="1"/>
              <p:nvPr/>
            </p:nvSpPr>
            <p:spPr>
              <a:xfrm>
                <a:off x="2330452" y="6183169"/>
                <a:ext cx="1384300" cy="4390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b="0" i="1">
                              <a:latin typeface="Cambria Math" panose="02040503050406030204" pitchFamily="18" charset="0"/>
                            </a:rPr>
                            <m:t>rk</m:t>
                          </m:r>
                        </m:sup>
                      </m:sSubSup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9AD8DED-4E25-D0DE-53C9-DCC01A690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452" y="6183169"/>
                <a:ext cx="1384300" cy="439031"/>
              </a:xfrm>
              <a:prstGeom prst="rect">
                <a:avLst/>
              </a:prstGeom>
              <a:blipFill>
                <a:blip r:embed="rId3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D5A59F-E89A-3C61-288A-6B74ED47CF0B}"/>
                  </a:ext>
                </a:extLst>
              </p:cNvPr>
              <p:cNvSpPr txBox="1"/>
              <p:nvPr/>
            </p:nvSpPr>
            <p:spPr>
              <a:xfrm>
                <a:off x="4165600" y="6183169"/>
                <a:ext cx="1384300" cy="440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b="0" i="1">
                              <a:latin typeface="Cambria Math" panose="02040503050406030204" pitchFamily="18" charset="0"/>
                            </a:rPr>
                            <m:t>lv</m:t>
                          </m:r>
                        </m:sup>
                      </m:sSubSup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42D5A59F-E89A-3C61-288A-6B74ED47C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600" y="6183169"/>
                <a:ext cx="1384300" cy="4401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F497C3-B171-BB7D-D4FE-DCABFC91E315}"/>
                  </a:ext>
                </a:extLst>
              </p:cNvPr>
              <p:cNvSpPr txBox="1"/>
              <p:nvPr/>
            </p:nvSpPr>
            <p:spPr>
              <a:xfrm>
                <a:off x="5029200" y="4841871"/>
                <a:ext cx="1117600" cy="4401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fr-FR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fr-FR" b="0" i="1">
                              <a:latin typeface="Cambria Math" panose="02040503050406030204" pitchFamily="18" charset="0"/>
                            </a:rPr>
                            <m:t>lv</m:t>
                          </m:r>
                        </m:sup>
                      </m:sSubSup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4F497C3-B171-BB7D-D4FE-DCABFC91E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841871"/>
                <a:ext cx="1117600" cy="440185"/>
              </a:xfrm>
              <a:prstGeom prst="rect">
                <a:avLst/>
              </a:prstGeom>
              <a:blipFill>
                <a:blip r:embed="rId5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8273C9B-D359-7061-0EA3-3B72B5AAE735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857750" y="5324068"/>
            <a:ext cx="590552" cy="85910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8024077A-B712-2E3B-E127-A93617CB6C23}"/>
              </a:ext>
            </a:extLst>
          </p:cNvPr>
          <p:cNvCxnSpPr>
            <a:cxnSpLocks/>
            <a:endCxn id="7" idx="0"/>
          </p:cNvCxnSpPr>
          <p:nvPr/>
        </p:nvCxnSpPr>
        <p:spPr>
          <a:xfrm>
            <a:off x="2663825" y="4675332"/>
            <a:ext cx="358777" cy="150783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DB33F015-D8E7-6DB8-6B8B-E8252FDCF861}"/>
              </a:ext>
            </a:extLst>
          </p:cNvPr>
          <p:cNvCxnSpPr>
            <a:cxnSpLocks/>
            <a:stCxn id="5" idx="2"/>
            <a:endCxn id="13" idx="1"/>
          </p:cNvCxnSpPr>
          <p:nvPr/>
        </p:nvCxnSpPr>
        <p:spPr>
          <a:xfrm>
            <a:off x="3600450" y="4675332"/>
            <a:ext cx="1428750" cy="3866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C8754EA8-5992-E327-26D3-1C9760C4C102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3022602" y="3496830"/>
            <a:ext cx="577848" cy="794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Ellipse 29">
            <a:extLst>
              <a:ext uri="{FF2B5EF4-FFF2-40B4-BE49-F238E27FC236}">
                <a16:creationId xmlns:a16="http://schemas.microsoft.com/office/drawing/2014/main" id="{349618D7-4392-383E-5042-14600201A1FF}"/>
              </a:ext>
            </a:extLst>
          </p:cNvPr>
          <p:cNvSpPr/>
          <p:nvPr/>
        </p:nvSpPr>
        <p:spPr>
          <a:xfrm>
            <a:off x="2382292" y="2864098"/>
            <a:ext cx="693242" cy="57760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W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BED2E224-DC23-91B0-495D-27F6491F3EEE}"/>
              </a:ext>
            </a:extLst>
          </p:cNvPr>
          <p:cNvCxnSpPr>
            <a:cxnSpLocks/>
          </p:cNvCxnSpPr>
          <p:nvPr/>
        </p:nvCxnSpPr>
        <p:spPr>
          <a:xfrm>
            <a:off x="1895476" y="1943652"/>
            <a:ext cx="577848" cy="79403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EBD6BBD8-29A8-A149-B362-3BC09E05AC23}"/>
              </a:ext>
            </a:extLst>
          </p:cNvPr>
          <p:cNvCxnSpPr>
            <a:cxnSpLocks/>
          </p:cNvCxnSpPr>
          <p:nvPr/>
        </p:nvCxnSpPr>
        <p:spPr>
          <a:xfrm>
            <a:off x="156053" y="2411268"/>
            <a:ext cx="10638947" cy="191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5D75F9C1-C1B6-E056-CE1D-53A859332BC2}"/>
              </a:ext>
            </a:extLst>
          </p:cNvPr>
          <p:cNvCxnSpPr>
            <a:cxnSpLocks/>
            <a:stCxn id="39" idx="2"/>
          </p:cNvCxnSpPr>
          <p:nvPr/>
        </p:nvCxnSpPr>
        <p:spPr>
          <a:xfrm>
            <a:off x="3661041" y="1939390"/>
            <a:ext cx="53711" cy="235147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2D4E2EC-C2DE-0CDD-3AA9-E3F59AAA1703}"/>
                  </a:ext>
                </a:extLst>
              </p:cNvPr>
              <p:cNvSpPr txBox="1"/>
              <p:nvPr/>
            </p:nvSpPr>
            <p:spPr>
              <a:xfrm>
                <a:off x="2394216" y="1069472"/>
                <a:ext cx="2533650" cy="869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b="0" i="1">
                                  <a:latin typeface="Cambria Math" panose="02040503050406030204" pitchFamily="18" charset="0"/>
                                </a:rPr>
                                <m:t>PC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52D4E2EC-C2DE-0CDD-3AA9-E3F59AAA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16" y="1069472"/>
                <a:ext cx="2533650" cy="8699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DE6D118-2332-0E41-1CD1-DAC2919B3946}"/>
                  </a:ext>
                </a:extLst>
              </p:cNvPr>
              <p:cNvSpPr txBox="1"/>
              <p:nvPr/>
            </p:nvSpPr>
            <p:spPr>
              <a:xfrm>
                <a:off x="1175792" y="1273868"/>
                <a:ext cx="120650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b="0" i="1">
                                  <a:latin typeface="Cambria Math" panose="02040503050406030204" pitchFamily="18" charset="0"/>
                                </a:rPr>
                                <m:t>lv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b="0" i="1">
                                  <a:latin typeface="Cambria Math" panose="02040503050406030204" pitchFamily="18" charset="0"/>
                                </a:rPr>
                                <m:t>lv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DE6D118-2332-0E41-1CD1-DAC2919B3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5792" y="1273868"/>
                <a:ext cx="1206500" cy="50687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870A238-5085-F25E-3800-44C8411B84B1}"/>
                  </a:ext>
                </a:extLst>
              </p:cNvPr>
              <p:cNvSpPr txBox="1"/>
              <p:nvPr/>
            </p:nvSpPr>
            <p:spPr>
              <a:xfrm>
                <a:off x="8693150" y="1324668"/>
                <a:ext cx="2413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m:rPr>
                          <m:nor/>
                        </m:rPr>
                        <a:rPr lang="fr-FR" b="0" i="1">
                          <a:latin typeface="Cambria Math" panose="02040503050406030204" pitchFamily="18" charset="0"/>
                        </a:rPr>
                        <m:t>SAMPLING</m:t>
                      </m:r>
                      <m:d>
                        <m:dPr>
                          <m:ctrlPr>
                            <a:rPr lang="fr-FR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1870A238-5085-F25E-3800-44C8411B8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150" y="1324668"/>
                <a:ext cx="2413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DAE87AF2-CB0A-56E9-A8CE-E64DD4D49FAE}"/>
              </a:ext>
            </a:extLst>
          </p:cNvPr>
          <p:cNvCxnSpPr>
            <a:cxnSpLocks/>
            <a:stCxn id="43" idx="2"/>
            <a:endCxn id="13" idx="0"/>
          </p:cNvCxnSpPr>
          <p:nvPr/>
        </p:nvCxnSpPr>
        <p:spPr>
          <a:xfrm flipH="1">
            <a:off x="5588000" y="1694000"/>
            <a:ext cx="4311650" cy="314787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Ellipse 45">
            <a:extLst>
              <a:ext uri="{FF2B5EF4-FFF2-40B4-BE49-F238E27FC236}">
                <a16:creationId xmlns:a16="http://schemas.microsoft.com/office/drawing/2014/main" id="{0CADC8EB-6E50-92F9-E31E-4BD23E679DAA}"/>
              </a:ext>
            </a:extLst>
          </p:cNvPr>
          <p:cNvSpPr/>
          <p:nvPr/>
        </p:nvSpPr>
        <p:spPr>
          <a:xfrm>
            <a:off x="4479877" y="2844665"/>
            <a:ext cx="693242" cy="57760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3F8AFB7B-81DC-79EA-3A9F-20855899EE1F}"/>
                  </a:ext>
                </a:extLst>
              </p:cNvPr>
              <p:cNvSpPr txBox="1"/>
              <p:nvPr/>
            </p:nvSpPr>
            <p:spPr>
              <a:xfrm>
                <a:off x="4737623" y="1273868"/>
                <a:ext cx="1421358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sepChr m:val=",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b="0" i="1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sup>
                          </m:sSup>
                        </m:e>
                        <m:e>
                          <m:sSup>
                            <m:sSup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fr-FR" b="0" i="1">
                                  <a:latin typeface="Cambria Math" panose="02040503050406030204" pitchFamily="18" charset="0"/>
                                </a:rPr>
                                <m:t>rk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3F8AFB7B-81DC-79EA-3A9F-20855899E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7623" y="1273868"/>
                <a:ext cx="1421358" cy="506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BDFA93E3-64BD-5833-5C54-F1CE783B2C9B}"/>
              </a:ext>
            </a:extLst>
          </p:cNvPr>
          <p:cNvCxnSpPr>
            <a:cxnSpLocks/>
          </p:cNvCxnSpPr>
          <p:nvPr/>
        </p:nvCxnSpPr>
        <p:spPr>
          <a:xfrm flipH="1">
            <a:off x="4390138" y="3552145"/>
            <a:ext cx="305639" cy="6443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8126D96-3622-FF73-1E99-6A1E54EDFE55}"/>
                  </a:ext>
                </a:extLst>
              </p:cNvPr>
              <p:cNvSpPr txBox="1"/>
              <p:nvPr/>
            </p:nvSpPr>
            <p:spPr>
              <a:xfrm>
                <a:off x="6385507" y="1059153"/>
                <a:ext cx="2654217" cy="8699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i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fr-FR" b="0" i="1">
                                  <a:latin typeface="Cambria Math" panose="02040503050406030204" pitchFamily="18" charset="0"/>
                                </a:rPr>
                                <m:t>COV</m:t>
                              </m:r>
                            </m:e>
                            <m:sub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fr-FR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88126D96-3622-FF73-1E99-6A1E54EDF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507" y="1059153"/>
                <a:ext cx="2654217" cy="86991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D6170C15-B143-25DE-B1B8-5A8AA2447481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4695777" y="1929071"/>
            <a:ext cx="3016839" cy="239239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ZoneTexte 65">
            <a:extLst>
              <a:ext uri="{FF2B5EF4-FFF2-40B4-BE49-F238E27FC236}">
                <a16:creationId xmlns:a16="http://schemas.microsoft.com/office/drawing/2014/main" id="{65505339-83D5-FB05-E559-CD94414AC7E4}"/>
              </a:ext>
            </a:extLst>
          </p:cNvPr>
          <p:cNvSpPr txBox="1"/>
          <p:nvPr/>
        </p:nvSpPr>
        <p:spPr>
          <a:xfrm>
            <a:off x="141834" y="5791200"/>
            <a:ext cx="245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Observed</a:t>
            </a:r>
            <a:r>
              <a:rPr lang="fr-FR" b="1" dirty="0"/>
              <a:t> data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8176EA08-80AF-2709-5EF7-ABEB76C5B861}"/>
              </a:ext>
            </a:extLst>
          </p:cNvPr>
          <p:cNvSpPr txBox="1"/>
          <p:nvPr/>
        </p:nvSpPr>
        <p:spPr>
          <a:xfrm>
            <a:off x="156053" y="4102285"/>
            <a:ext cx="1612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Risk model</a:t>
            </a:r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0A5A7161-5B6D-979B-E9AB-F93FB2A348C5}"/>
              </a:ext>
            </a:extLst>
          </p:cNvPr>
          <p:cNvSpPr txBox="1"/>
          <p:nvPr/>
        </p:nvSpPr>
        <p:spPr>
          <a:xfrm>
            <a:off x="87208" y="2413185"/>
            <a:ext cx="212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Spatial </a:t>
            </a:r>
          </a:p>
          <a:p>
            <a:r>
              <a:rPr lang="fr-FR" b="1" dirty="0" err="1"/>
              <a:t>random</a:t>
            </a:r>
            <a:r>
              <a:rPr lang="fr-FR" b="1" dirty="0"/>
              <a:t> </a:t>
            </a:r>
            <a:r>
              <a:rPr lang="fr-FR" b="1" dirty="0" err="1"/>
              <a:t>effects</a:t>
            </a:r>
            <a:endParaRPr lang="fr-FR" b="1" dirty="0"/>
          </a:p>
        </p:txBody>
      </p:sp>
      <p:sp>
        <p:nvSpPr>
          <p:cNvPr id="69" name="ZoneTexte 68">
            <a:extLst>
              <a:ext uri="{FF2B5EF4-FFF2-40B4-BE49-F238E27FC236}">
                <a16:creationId xmlns:a16="http://schemas.microsoft.com/office/drawing/2014/main" id="{6BE50881-75E5-6E36-3C26-FF58BA8530F9}"/>
              </a:ext>
            </a:extLst>
          </p:cNvPr>
          <p:cNvSpPr txBox="1"/>
          <p:nvPr/>
        </p:nvSpPr>
        <p:spPr>
          <a:xfrm>
            <a:off x="137428" y="333032"/>
            <a:ext cx="2120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/>
              <a:t>Parameters</a:t>
            </a:r>
            <a:r>
              <a:rPr lang="fr-FR" b="1" dirty="0"/>
              <a:t> and </a:t>
            </a:r>
            <a:r>
              <a:rPr lang="fr-FR" b="1" dirty="0" err="1"/>
              <a:t>hyperparameters</a:t>
            </a:r>
            <a:endParaRPr lang="fr-FR" b="1" dirty="0"/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82A3F282-6286-A640-3B5D-B0A17ADF14B1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975177" y="1780738"/>
            <a:ext cx="473125" cy="94591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3BA524BD-1008-EB42-E242-731CC18B434A}"/>
              </a:ext>
            </a:extLst>
          </p:cNvPr>
          <p:cNvCxnSpPr>
            <a:cxnSpLocks/>
          </p:cNvCxnSpPr>
          <p:nvPr/>
        </p:nvCxnSpPr>
        <p:spPr>
          <a:xfrm>
            <a:off x="156053" y="4012665"/>
            <a:ext cx="10638947" cy="191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8848B72F-14C9-EB67-C66F-7643E93CA27E}"/>
              </a:ext>
            </a:extLst>
          </p:cNvPr>
          <p:cNvCxnSpPr>
            <a:cxnSpLocks/>
          </p:cNvCxnSpPr>
          <p:nvPr/>
        </p:nvCxnSpPr>
        <p:spPr>
          <a:xfrm>
            <a:off x="230426" y="5739091"/>
            <a:ext cx="10638947" cy="1917"/>
          </a:xfrm>
          <a:prstGeom prst="line">
            <a:avLst/>
          </a:prstGeom>
          <a:ln w="952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47986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161</Words>
  <Application>Microsoft Office PowerPoint</Application>
  <PresentationFormat>Grand écran</PresentationFormat>
  <Paragraphs>81</Paragraphs>
  <Slides>3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Jean-Yves Barnagaud</dc:creator>
  <cp:lastModifiedBy>Jean-Yves Barnagaud</cp:lastModifiedBy>
  <cp:revision>38</cp:revision>
  <dcterms:created xsi:type="dcterms:W3CDTF">2024-06-28T08:14:50Z</dcterms:created>
  <dcterms:modified xsi:type="dcterms:W3CDTF">2025-08-26T14:51:43Z</dcterms:modified>
</cp:coreProperties>
</file>