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1" r:id="rId3"/>
    <p:sldId id="275" r:id="rId4"/>
    <p:sldId id="277" r:id="rId5"/>
    <p:sldId id="276" r:id="rId6"/>
    <p:sldId id="278" r:id="rId7"/>
    <p:sldId id="257" r:id="rId8"/>
    <p:sldId id="263" r:id="rId9"/>
    <p:sldId id="264" r:id="rId10"/>
    <p:sldId id="265" r:id="rId11"/>
    <p:sldId id="266" r:id="rId12"/>
    <p:sldId id="267" r:id="rId13"/>
    <p:sldId id="285" r:id="rId14"/>
    <p:sldId id="286" r:id="rId15"/>
    <p:sldId id="279" r:id="rId16"/>
    <p:sldId id="287" r:id="rId17"/>
    <p:sldId id="288" r:id="rId18"/>
    <p:sldId id="268" r:id="rId19"/>
    <p:sldId id="272" r:id="rId20"/>
    <p:sldId id="269" r:id="rId21"/>
    <p:sldId id="274" r:id="rId22"/>
    <p:sldId id="282" r:id="rId23"/>
    <p:sldId id="284" r:id="rId24"/>
    <p:sldId id="259" r:id="rId25"/>
    <p:sldId id="258" r:id="rId26"/>
    <p:sldId id="261" r:id="rId27"/>
    <p:sldId id="289" r:id="rId28"/>
    <p:sldId id="270" r:id="rId29"/>
    <p:sldId id="290" r:id="rId30"/>
    <p:sldId id="26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42" autoAdjust="0"/>
  </p:normalViewPr>
  <p:slideViewPr>
    <p:cSldViewPr snapToGrid="0">
      <p:cViewPr varScale="1">
        <p:scale>
          <a:sx n="68" d="100"/>
          <a:sy n="68" d="100"/>
        </p:scale>
        <p:origin x="11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Nums of MVP</c:v>
                </c:pt>
              </c:strCache>
            </c:strRef>
          </c:tx>
          <c:spPr>
            <a:solidFill>
              <a:schemeClr val="accent6">
                <a:lumMod val="60000"/>
                <a:lumOff val="40000"/>
              </a:schemeClr>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5-B236-4025-835C-0C30B21F6DF0}"/>
              </c:ext>
            </c:extLst>
          </c:dPt>
          <c:dPt>
            <c:idx val="3"/>
            <c:invertIfNegative val="0"/>
            <c:bubble3D val="0"/>
            <c:spPr>
              <a:solidFill>
                <a:schemeClr val="accent6">
                  <a:lumMod val="75000"/>
                </a:schemeClr>
              </a:solidFill>
              <a:ln>
                <a:noFill/>
              </a:ln>
              <a:effectLst/>
            </c:spPr>
            <c:extLst>
              <c:ext xmlns:c16="http://schemas.microsoft.com/office/drawing/2014/chart" uri="{C3380CC4-5D6E-409C-BE32-E72D297353CC}">
                <c16:uniqueId val="{00000004-B236-4025-835C-0C30B21F6DF0}"/>
              </c:ext>
            </c:extLst>
          </c:dPt>
          <c:cat>
            <c:strRef>
              <c:f>Sheet1!$A$2:$A$6</c:f>
              <c:strCache>
                <c:ptCount val="5"/>
                <c:pt idx="0">
                  <c:v>Curry</c:v>
                </c:pt>
                <c:pt idx="1">
                  <c:v>Westbrook</c:v>
                </c:pt>
                <c:pt idx="2">
                  <c:v>Harden</c:v>
                </c:pt>
                <c:pt idx="3">
                  <c:v>Giannis</c:v>
                </c:pt>
                <c:pt idx="4">
                  <c:v>Jokic</c:v>
                </c:pt>
              </c:strCache>
            </c:strRef>
          </c:cat>
          <c:val>
            <c:numRef>
              <c:f>Sheet1!$B$2:$B$6</c:f>
              <c:numCache>
                <c:formatCode>General</c:formatCode>
                <c:ptCount val="5"/>
                <c:pt idx="0">
                  <c:v>2</c:v>
                </c:pt>
                <c:pt idx="1">
                  <c:v>1</c:v>
                </c:pt>
                <c:pt idx="2">
                  <c:v>1</c:v>
                </c:pt>
                <c:pt idx="3">
                  <c:v>2</c:v>
                </c:pt>
                <c:pt idx="4">
                  <c:v>1</c:v>
                </c:pt>
              </c:numCache>
            </c:numRef>
          </c:val>
          <c:extLst>
            <c:ext xmlns:c16="http://schemas.microsoft.com/office/drawing/2014/chart" uri="{C3380CC4-5D6E-409C-BE32-E72D297353CC}">
              <c16:uniqueId val="{00000000-B236-4025-835C-0C30B21F6DF0}"/>
            </c:ext>
          </c:extLst>
        </c:ser>
        <c:dLbls>
          <c:showLegendKey val="0"/>
          <c:showVal val="0"/>
          <c:showCatName val="0"/>
          <c:showSerName val="0"/>
          <c:showPercent val="0"/>
          <c:showBubbleSize val="0"/>
        </c:dLbls>
        <c:gapWidth val="219"/>
        <c:overlap val="-27"/>
        <c:axId val="429024143"/>
        <c:axId val="434742703"/>
      </c:barChart>
      <c:catAx>
        <c:axId val="42902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4742703"/>
        <c:crosses val="autoZero"/>
        <c:auto val="1"/>
        <c:lblAlgn val="ctr"/>
        <c:lblOffset val="100"/>
        <c:noMultiLvlLbl val="0"/>
      </c:catAx>
      <c:valAx>
        <c:axId val="434742703"/>
        <c:scaling>
          <c:orientation val="minMax"/>
          <c:max val="3"/>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2902414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NBA Regular Season Winning Percentage</c:v>
                </c:pt>
              </c:strCache>
            </c:strRef>
          </c:tx>
          <c:spPr>
            <a:solidFill>
              <a:schemeClr val="accent1"/>
            </a:solidFill>
            <a:ln>
              <a:noFill/>
            </a:ln>
            <a:effectLst/>
          </c:spPr>
          <c:invertIfNegative val="0"/>
          <c:cat>
            <c:strRef>
              <c:f>Sheet1!$A$2:$A$4</c:f>
              <c:strCache>
                <c:ptCount val="3"/>
                <c:pt idx="0">
                  <c:v>MIL</c:v>
                </c:pt>
                <c:pt idx="1">
                  <c:v>DEN</c:v>
                </c:pt>
                <c:pt idx="2">
                  <c:v>GSW</c:v>
                </c:pt>
              </c:strCache>
            </c:strRef>
          </c:cat>
          <c:val>
            <c:numRef>
              <c:f>Sheet1!$B$2:$B$4</c:f>
              <c:numCache>
                <c:formatCode>General</c:formatCode>
                <c:ptCount val="3"/>
                <c:pt idx="0">
                  <c:v>70.7</c:v>
                </c:pt>
                <c:pt idx="1">
                  <c:v>64.599999999999994</c:v>
                </c:pt>
                <c:pt idx="2">
                  <c:v>53.7</c:v>
                </c:pt>
              </c:numCache>
            </c:numRef>
          </c:val>
          <c:extLst>
            <c:ext xmlns:c16="http://schemas.microsoft.com/office/drawing/2014/chart" uri="{C3380CC4-5D6E-409C-BE32-E72D297353CC}">
              <c16:uniqueId val="{00000000-9A5F-4C2B-87DD-B26AF3884716}"/>
            </c:ext>
          </c:extLst>
        </c:ser>
        <c:ser>
          <c:idx val="1"/>
          <c:order val="1"/>
          <c:tx>
            <c:strRef>
              <c:f>Sheet1!$C$1</c:f>
              <c:strCache>
                <c:ptCount val="1"/>
                <c:pt idx="0">
                  <c:v>Playoff Winning Percentage</c:v>
                </c:pt>
              </c:strCache>
            </c:strRef>
          </c:tx>
          <c:spPr>
            <a:solidFill>
              <a:schemeClr val="accent2"/>
            </a:solidFill>
            <a:ln>
              <a:noFill/>
            </a:ln>
            <a:effectLst/>
          </c:spPr>
          <c:invertIfNegative val="0"/>
          <c:cat>
            <c:strRef>
              <c:f>Sheet1!$A$2:$A$4</c:f>
              <c:strCache>
                <c:ptCount val="3"/>
                <c:pt idx="0">
                  <c:v>MIL</c:v>
                </c:pt>
                <c:pt idx="1">
                  <c:v>DEN</c:v>
                </c:pt>
                <c:pt idx="2">
                  <c:v>GSW</c:v>
                </c:pt>
              </c:strCache>
            </c:strRef>
          </c:cat>
          <c:val>
            <c:numRef>
              <c:f>Sheet1!$C$2:$C$4</c:f>
              <c:numCache>
                <c:formatCode>General</c:formatCode>
                <c:ptCount val="3"/>
                <c:pt idx="0">
                  <c:v>69.599999999999994</c:v>
                </c:pt>
                <c:pt idx="1">
                  <c:v>58.8</c:v>
                </c:pt>
                <c:pt idx="2">
                  <c:v>0</c:v>
                </c:pt>
              </c:numCache>
            </c:numRef>
          </c:val>
          <c:extLst>
            <c:ext xmlns:c16="http://schemas.microsoft.com/office/drawing/2014/chart" uri="{C3380CC4-5D6E-409C-BE32-E72D297353CC}">
              <c16:uniqueId val="{00000003-9A5F-4C2B-87DD-B26AF3884716}"/>
            </c:ext>
          </c:extLst>
        </c:ser>
        <c:dLbls>
          <c:showLegendKey val="0"/>
          <c:showVal val="0"/>
          <c:showCatName val="0"/>
          <c:showSerName val="0"/>
          <c:showPercent val="0"/>
          <c:showBubbleSize val="0"/>
        </c:dLbls>
        <c:gapWidth val="219"/>
        <c:overlap val="-27"/>
        <c:axId val="28811408"/>
        <c:axId val="12322319"/>
      </c:barChart>
      <c:catAx>
        <c:axId val="288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322319"/>
        <c:crosses val="autoZero"/>
        <c:auto val="1"/>
        <c:lblAlgn val="ctr"/>
        <c:lblOffset val="100"/>
        <c:noMultiLvlLbl val="0"/>
      </c:catAx>
      <c:valAx>
        <c:axId val="12322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81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571E5-0B6F-4C43-938D-A5B1096C906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C5EE897D-65C4-46EF-A40F-908368C9906E}">
      <dgm:prSet phldrT="[文本]"/>
      <dgm:spPr/>
      <dgm:t>
        <a:bodyPr/>
        <a:lstStyle/>
        <a:p>
          <a:r>
            <a:rPr lang="en-US" altLang="zh-CN" dirty="0"/>
            <a:t>2014-2016</a:t>
          </a:r>
          <a:endParaRPr lang="zh-CN" altLang="en-US" dirty="0"/>
        </a:p>
      </dgm:t>
    </dgm:pt>
    <dgm:pt modelId="{713BA9E4-CFB9-4643-98BC-E75D6FC987B9}" type="parTrans" cxnId="{54465B6C-E157-4EF9-9D5A-1F6E5C3C21DF}">
      <dgm:prSet/>
      <dgm:spPr/>
      <dgm:t>
        <a:bodyPr/>
        <a:lstStyle/>
        <a:p>
          <a:endParaRPr lang="zh-CN" altLang="en-US"/>
        </a:p>
      </dgm:t>
    </dgm:pt>
    <dgm:pt modelId="{BFF051D7-969E-4C5E-A363-1B72563E5F6D}" type="sibTrans" cxnId="{54465B6C-E157-4EF9-9D5A-1F6E5C3C21DF}">
      <dgm:prSet/>
      <dgm:spPr/>
      <dgm:t>
        <a:bodyPr/>
        <a:lstStyle/>
        <a:p>
          <a:endParaRPr lang="zh-CN" altLang="en-US"/>
        </a:p>
      </dgm:t>
    </dgm:pt>
    <dgm:pt modelId="{ACF495DC-6403-4BD9-88A3-441FE543A614}">
      <dgm:prSet phldrT="[文本]"/>
      <dgm:spPr/>
      <dgm:t>
        <a:bodyPr/>
        <a:lstStyle/>
        <a:p>
          <a:r>
            <a:rPr lang="en-US" b="0" i="0" dirty="0"/>
            <a:t>Stephen Curry</a:t>
          </a:r>
          <a:endParaRPr lang="zh-CN" altLang="en-US" dirty="0"/>
        </a:p>
      </dgm:t>
    </dgm:pt>
    <dgm:pt modelId="{135C46C3-2029-490F-87A4-3BAA8F984604}" type="parTrans" cxnId="{F0F1C36D-CC5B-41AB-927F-930E25F8279E}">
      <dgm:prSet/>
      <dgm:spPr/>
      <dgm:t>
        <a:bodyPr/>
        <a:lstStyle/>
        <a:p>
          <a:endParaRPr lang="zh-CN" altLang="en-US"/>
        </a:p>
      </dgm:t>
    </dgm:pt>
    <dgm:pt modelId="{84BF8552-14AF-42A8-A36B-2F1BECEA15A3}" type="sibTrans" cxnId="{F0F1C36D-CC5B-41AB-927F-930E25F8279E}">
      <dgm:prSet/>
      <dgm:spPr/>
      <dgm:t>
        <a:bodyPr/>
        <a:lstStyle/>
        <a:p>
          <a:endParaRPr lang="zh-CN" altLang="en-US"/>
        </a:p>
      </dgm:t>
    </dgm:pt>
    <dgm:pt modelId="{8DF14B2E-E275-4C36-89CD-099C6BC1B152}">
      <dgm:prSet phldrT="[文本]"/>
      <dgm:spPr/>
      <dgm:t>
        <a:bodyPr/>
        <a:lstStyle/>
        <a:p>
          <a:r>
            <a:rPr lang="en-US" altLang="zh-CN" dirty="0"/>
            <a:t>2020-2021</a:t>
          </a:r>
          <a:endParaRPr lang="zh-CN" altLang="en-US" dirty="0"/>
        </a:p>
      </dgm:t>
    </dgm:pt>
    <dgm:pt modelId="{009706CD-A619-4EA3-BAD3-71785C611C94}" type="parTrans" cxnId="{F6100B9D-D1CC-4FA6-B9A0-FE30A4A87FD4}">
      <dgm:prSet/>
      <dgm:spPr/>
      <dgm:t>
        <a:bodyPr/>
        <a:lstStyle/>
        <a:p>
          <a:endParaRPr lang="zh-CN" altLang="en-US"/>
        </a:p>
      </dgm:t>
    </dgm:pt>
    <dgm:pt modelId="{42A59C46-6633-44C4-B981-284603FE6232}" type="sibTrans" cxnId="{F6100B9D-D1CC-4FA6-B9A0-FE30A4A87FD4}">
      <dgm:prSet/>
      <dgm:spPr/>
      <dgm:t>
        <a:bodyPr/>
        <a:lstStyle/>
        <a:p>
          <a:endParaRPr lang="zh-CN" altLang="en-US"/>
        </a:p>
      </dgm:t>
    </dgm:pt>
    <dgm:pt modelId="{15D97D93-81FF-4A05-81A3-D850A68E907E}">
      <dgm:prSet phldrT="[文本]"/>
      <dgm:spPr/>
      <dgm:t>
        <a:bodyPr/>
        <a:lstStyle/>
        <a:p>
          <a:r>
            <a:rPr lang="en-US" b="0" i="0" dirty="0"/>
            <a:t>Nikola Jokic</a:t>
          </a:r>
          <a:endParaRPr lang="zh-CN" altLang="en-US" dirty="0"/>
        </a:p>
      </dgm:t>
    </dgm:pt>
    <dgm:pt modelId="{181EC14A-CBDA-44EC-8DEF-DC2F5D02DE2A}" type="parTrans" cxnId="{737B137F-4803-4929-916F-5931E8B03B85}">
      <dgm:prSet/>
      <dgm:spPr/>
      <dgm:t>
        <a:bodyPr/>
        <a:lstStyle/>
        <a:p>
          <a:endParaRPr lang="zh-CN" altLang="en-US"/>
        </a:p>
      </dgm:t>
    </dgm:pt>
    <dgm:pt modelId="{5E0C09FB-15C6-4038-97E9-0B6354EB824A}" type="sibTrans" cxnId="{737B137F-4803-4929-916F-5931E8B03B85}">
      <dgm:prSet/>
      <dgm:spPr/>
      <dgm:t>
        <a:bodyPr/>
        <a:lstStyle/>
        <a:p>
          <a:endParaRPr lang="zh-CN" altLang="en-US"/>
        </a:p>
      </dgm:t>
    </dgm:pt>
    <dgm:pt modelId="{EAB73E6D-843E-45CC-8F34-575A1702E3D8}">
      <dgm:prSet phldrT="[文本]"/>
      <dgm:spPr/>
      <dgm:t>
        <a:bodyPr/>
        <a:lstStyle/>
        <a:p>
          <a:r>
            <a:rPr lang="en-US" altLang="zh-CN" dirty="0"/>
            <a:t>2018-2020</a:t>
          </a:r>
          <a:endParaRPr lang="zh-CN" altLang="en-US" dirty="0"/>
        </a:p>
      </dgm:t>
    </dgm:pt>
    <dgm:pt modelId="{42D1B2D7-4EE7-4A52-8264-E60A6E0F2B65}" type="parTrans" cxnId="{AF737E77-63F0-4A4D-B91C-CA3DEB605DBA}">
      <dgm:prSet/>
      <dgm:spPr/>
      <dgm:t>
        <a:bodyPr/>
        <a:lstStyle/>
        <a:p>
          <a:endParaRPr lang="zh-CN" altLang="en-US"/>
        </a:p>
      </dgm:t>
    </dgm:pt>
    <dgm:pt modelId="{B1B30A7F-4EF1-4ACD-A1B3-D541307CF809}" type="sibTrans" cxnId="{AF737E77-63F0-4A4D-B91C-CA3DEB605DBA}">
      <dgm:prSet/>
      <dgm:spPr/>
      <dgm:t>
        <a:bodyPr/>
        <a:lstStyle/>
        <a:p>
          <a:endParaRPr lang="zh-CN" altLang="en-US"/>
        </a:p>
      </dgm:t>
    </dgm:pt>
    <dgm:pt modelId="{4E4A03FE-4620-4529-B35C-E1F84124819B}">
      <dgm:prSet phldrT="[文本]"/>
      <dgm:spPr/>
      <dgm:t>
        <a:bodyPr/>
        <a:lstStyle/>
        <a:p>
          <a:r>
            <a:rPr lang="en-US" b="0" i="0" dirty="0"/>
            <a:t>Giannis Antetokounmpo</a:t>
          </a:r>
          <a:endParaRPr lang="zh-CN" altLang="en-US" dirty="0"/>
        </a:p>
      </dgm:t>
    </dgm:pt>
    <dgm:pt modelId="{97C2E159-FAD2-4E03-8A46-940222D8D6F9}" type="parTrans" cxnId="{AEA5CFBD-AB6B-412F-A86A-9021CE83C731}">
      <dgm:prSet/>
      <dgm:spPr/>
      <dgm:t>
        <a:bodyPr/>
        <a:lstStyle/>
        <a:p>
          <a:endParaRPr lang="zh-CN" altLang="en-US"/>
        </a:p>
      </dgm:t>
    </dgm:pt>
    <dgm:pt modelId="{C18D503F-4981-46EF-841C-FE0970E8D952}" type="sibTrans" cxnId="{AEA5CFBD-AB6B-412F-A86A-9021CE83C731}">
      <dgm:prSet/>
      <dgm:spPr/>
      <dgm:t>
        <a:bodyPr/>
        <a:lstStyle/>
        <a:p>
          <a:endParaRPr lang="zh-CN" altLang="en-US"/>
        </a:p>
      </dgm:t>
    </dgm:pt>
    <dgm:pt modelId="{2B0C9D63-F16E-4C08-8322-E23620F513A1}">
      <dgm:prSet phldrT="[文本]"/>
      <dgm:spPr/>
      <dgm:t>
        <a:bodyPr/>
        <a:lstStyle/>
        <a:p>
          <a:r>
            <a:rPr lang="en-US" altLang="zh-CN" dirty="0"/>
            <a:t>2017-2018</a:t>
          </a:r>
          <a:endParaRPr lang="zh-CN" altLang="en-US" dirty="0"/>
        </a:p>
      </dgm:t>
    </dgm:pt>
    <dgm:pt modelId="{4B19E382-5177-4B39-931B-EF2A2B955D02}" type="parTrans" cxnId="{B9DF3441-7B81-423E-9583-885D1485C198}">
      <dgm:prSet/>
      <dgm:spPr/>
      <dgm:t>
        <a:bodyPr/>
        <a:lstStyle/>
        <a:p>
          <a:endParaRPr lang="zh-CN" altLang="en-US"/>
        </a:p>
      </dgm:t>
    </dgm:pt>
    <dgm:pt modelId="{41E2899C-B714-4A56-BD6A-7951D84870DD}" type="sibTrans" cxnId="{B9DF3441-7B81-423E-9583-885D1485C198}">
      <dgm:prSet/>
      <dgm:spPr/>
      <dgm:t>
        <a:bodyPr/>
        <a:lstStyle/>
        <a:p>
          <a:endParaRPr lang="zh-CN" altLang="en-US"/>
        </a:p>
      </dgm:t>
    </dgm:pt>
    <dgm:pt modelId="{5DDA67AC-4AE9-4F2A-9740-8B82227E7AAF}">
      <dgm:prSet phldrT="[文本]"/>
      <dgm:spPr/>
      <dgm:t>
        <a:bodyPr/>
        <a:lstStyle/>
        <a:p>
          <a:r>
            <a:rPr lang="en-US" b="0" i="0" dirty="0"/>
            <a:t>James Harden</a:t>
          </a:r>
          <a:endParaRPr lang="zh-CN" altLang="en-US" dirty="0"/>
        </a:p>
      </dgm:t>
    </dgm:pt>
    <dgm:pt modelId="{2C940399-2EB3-42CC-9F89-7AC80D2A4143}" type="parTrans" cxnId="{D766FC6E-3639-4EB2-A16C-EDBD46AE2495}">
      <dgm:prSet/>
      <dgm:spPr/>
      <dgm:t>
        <a:bodyPr/>
        <a:lstStyle/>
        <a:p>
          <a:endParaRPr lang="zh-CN" altLang="en-US"/>
        </a:p>
      </dgm:t>
    </dgm:pt>
    <dgm:pt modelId="{3B696A52-4767-45F1-B5E8-E8F65BC509B2}" type="sibTrans" cxnId="{D766FC6E-3639-4EB2-A16C-EDBD46AE2495}">
      <dgm:prSet/>
      <dgm:spPr/>
      <dgm:t>
        <a:bodyPr/>
        <a:lstStyle/>
        <a:p>
          <a:endParaRPr lang="zh-CN" altLang="en-US"/>
        </a:p>
      </dgm:t>
    </dgm:pt>
    <dgm:pt modelId="{811648D7-5E5F-4BA4-BB60-BA15BCD5AFB1}">
      <dgm:prSet phldrT="[文本]"/>
      <dgm:spPr/>
      <dgm:t>
        <a:bodyPr/>
        <a:lstStyle/>
        <a:p>
          <a:r>
            <a:rPr lang="en-US" b="0" i="0" dirty="0"/>
            <a:t>Denver Nuggets</a:t>
          </a:r>
          <a:endParaRPr lang="zh-CN" altLang="en-US" dirty="0"/>
        </a:p>
      </dgm:t>
    </dgm:pt>
    <dgm:pt modelId="{668320DF-1455-4217-B2FD-6364B2450E26}" type="parTrans" cxnId="{408BAE5E-B3BD-4AB6-A986-999C7C4EC11D}">
      <dgm:prSet/>
      <dgm:spPr/>
      <dgm:t>
        <a:bodyPr/>
        <a:lstStyle/>
        <a:p>
          <a:endParaRPr lang="zh-CN" altLang="en-US"/>
        </a:p>
      </dgm:t>
    </dgm:pt>
    <dgm:pt modelId="{295C3FD7-5B8F-4903-BD4A-BC93AB1EF10C}" type="sibTrans" cxnId="{408BAE5E-B3BD-4AB6-A986-999C7C4EC11D}">
      <dgm:prSet/>
      <dgm:spPr/>
      <dgm:t>
        <a:bodyPr/>
        <a:lstStyle/>
        <a:p>
          <a:endParaRPr lang="zh-CN" altLang="en-US"/>
        </a:p>
      </dgm:t>
    </dgm:pt>
    <dgm:pt modelId="{FC639CAD-B0CF-47B9-8FE2-0EF563A1D6E0}">
      <dgm:prSet phldrT="[文本]"/>
      <dgm:spPr/>
      <dgm:t>
        <a:bodyPr/>
        <a:lstStyle/>
        <a:p>
          <a:r>
            <a:rPr lang="en-US" b="0" i="0" dirty="0"/>
            <a:t>Houston</a:t>
          </a:r>
          <a:endParaRPr lang="zh-CN" altLang="en-US" dirty="0"/>
        </a:p>
      </dgm:t>
    </dgm:pt>
    <dgm:pt modelId="{53343C41-A7CA-4995-8CA3-7110E49AE786}" type="parTrans" cxnId="{5F40AA21-95F8-419D-9F5C-E441E4F4658E}">
      <dgm:prSet/>
      <dgm:spPr/>
      <dgm:t>
        <a:bodyPr/>
        <a:lstStyle/>
        <a:p>
          <a:endParaRPr lang="zh-CN" altLang="en-US"/>
        </a:p>
      </dgm:t>
    </dgm:pt>
    <dgm:pt modelId="{135A6B92-32C6-4076-B050-65692F138C4A}" type="sibTrans" cxnId="{5F40AA21-95F8-419D-9F5C-E441E4F4658E}">
      <dgm:prSet/>
      <dgm:spPr/>
      <dgm:t>
        <a:bodyPr/>
        <a:lstStyle/>
        <a:p>
          <a:endParaRPr lang="zh-CN" altLang="en-US"/>
        </a:p>
      </dgm:t>
    </dgm:pt>
    <dgm:pt modelId="{F9B51D10-5B7E-4CFE-82E5-04A413632859}">
      <dgm:prSet/>
      <dgm:spPr/>
      <dgm:t>
        <a:bodyPr/>
        <a:lstStyle/>
        <a:p>
          <a:r>
            <a:rPr lang="en-US" b="0" i="0" dirty="0"/>
            <a:t>2016-2017</a:t>
          </a:r>
          <a:endParaRPr lang="zh-CN" altLang="en-US" dirty="0"/>
        </a:p>
      </dgm:t>
    </dgm:pt>
    <dgm:pt modelId="{E9EB3BA5-11AD-41E9-B184-9430B166BB0C}" type="parTrans" cxnId="{51CD1B46-6CDC-48A9-9813-B66EB0BC471B}">
      <dgm:prSet/>
      <dgm:spPr/>
      <dgm:t>
        <a:bodyPr/>
        <a:lstStyle/>
        <a:p>
          <a:endParaRPr lang="zh-CN" altLang="en-US"/>
        </a:p>
      </dgm:t>
    </dgm:pt>
    <dgm:pt modelId="{FB86C633-B150-47D4-9B00-B9207A9C9B5A}" type="sibTrans" cxnId="{51CD1B46-6CDC-48A9-9813-B66EB0BC471B}">
      <dgm:prSet/>
      <dgm:spPr/>
      <dgm:t>
        <a:bodyPr/>
        <a:lstStyle/>
        <a:p>
          <a:endParaRPr lang="zh-CN" altLang="en-US"/>
        </a:p>
      </dgm:t>
    </dgm:pt>
    <dgm:pt modelId="{247C7DDA-48F5-44BA-BC2D-A22C375E6F54}">
      <dgm:prSet/>
      <dgm:spPr/>
      <dgm:t>
        <a:bodyPr/>
        <a:lstStyle/>
        <a:p>
          <a:r>
            <a:rPr lang="en-US" b="0" i="0" dirty="0"/>
            <a:t>Golden State</a:t>
          </a:r>
          <a:endParaRPr lang="zh-CN" altLang="en-US" dirty="0"/>
        </a:p>
      </dgm:t>
    </dgm:pt>
    <dgm:pt modelId="{AB37236E-6DCE-4FD1-BDF6-CA6831101E48}" type="parTrans" cxnId="{80E0AF09-8A58-4D91-A923-A4B17B505682}">
      <dgm:prSet/>
      <dgm:spPr/>
      <dgm:t>
        <a:bodyPr/>
        <a:lstStyle/>
        <a:p>
          <a:endParaRPr lang="zh-CN" altLang="en-US"/>
        </a:p>
      </dgm:t>
    </dgm:pt>
    <dgm:pt modelId="{04CC596B-61CA-41B1-A439-12295D064F78}" type="sibTrans" cxnId="{80E0AF09-8A58-4D91-A923-A4B17B505682}">
      <dgm:prSet/>
      <dgm:spPr/>
      <dgm:t>
        <a:bodyPr/>
        <a:lstStyle/>
        <a:p>
          <a:endParaRPr lang="zh-CN" altLang="en-US"/>
        </a:p>
      </dgm:t>
    </dgm:pt>
    <dgm:pt modelId="{22881417-ACA4-48A7-85BD-D8CF133E7ECE}">
      <dgm:prSet/>
      <dgm:spPr/>
      <dgm:t>
        <a:bodyPr/>
        <a:lstStyle/>
        <a:p>
          <a:r>
            <a:rPr lang="en-US" b="0" i="0"/>
            <a:t>Russell Westbrook</a:t>
          </a:r>
          <a:endParaRPr lang="zh-CN" altLang="en-US"/>
        </a:p>
      </dgm:t>
    </dgm:pt>
    <dgm:pt modelId="{AD46E343-4896-492A-B5D7-474E84649D91}" type="parTrans" cxnId="{C361EAE8-2A5B-49DB-A3A8-C3FED087B8A5}">
      <dgm:prSet/>
      <dgm:spPr/>
      <dgm:t>
        <a:bodyPr/>
        <a:lstStyle/>
        <a:p>
          <a:endParaRPr lang="zh-CN" altLang="en-US"/>
        </a:p>
      </dgm:t>
    </dgm:pt>
    <dgm:pt modelId="{CE54C7E1-A172-4AA5-B2E0-1DF3D95C6FF4}" type="sibTrans" cxnId="{C361EAE8-2A5B-49DB-A3A8-C3FED087B8A5}">
      <dgm:prSet/>
      <dgm:spPr/>
      <dgm:t>
        <a:bodyPr/>
        <a:lstStyle/>
        <a:p>
          <a:endParaRPr lang="zh-CN" altLang="en-US"/>
        </a:p>
      </dgm:t>
    </dgm:pt>
    <dgm:pt modelId="{B7CCE57E-6D24-4C8D-BFDD-4192FF299FE7}">
      <dgm:prSet/>
      <dgm:spPr/>
      <dgm:t>
        <a:bodyPr/>
        <a:lstStyle/>
        <a:p>
          <a:r>
            <a:rPr lang="en-US" b="0" i="0"/>
            <a:t>Oklahoma City</a:t>
          </a:r>
          <a:endParaRPr lang="zh-CN" altLang="en-US" dirty="0"/>
        </a:p>
      </dgm:t>
    </dgm:pt>
    <dgm:pt modelId="{352A8106-C02F-4F94-B133-173054A87D4B}" type="parTrans" cxnId="{4F10EEA0-565D-49E1-B24F-CF79736B36A2}">
      <dgm:prSet/>
      <dgm:spPr/>
      <dgm:t>
        <a:bodyPr/>
        <a:lstStyle/>
        <a:p>
          <a:endParaRPr lang="zh-CN" altLang="en-US"/>
        </a:p>
      </dgm:t>
    </dgm:pt>
    <dgm:pt modelId="{0ABE232C-F62B-4C43-B8A7-620FAFB9A845}" type="sibTrans" cxnId="{4F10EEA0-565D-49E1-B24F-CF79736B36A2}">
      <dgm:prSet/>
      <dgm:spPr/>
      <dgm:t>
        <a:bodyPr/>
        <a:lstStyle/>
        <a:p>
          <a:endParaRPr lang="zh-CN" altLang="en-US"/>
        </a:p>
      </dgm:t>
    </dgm:pt>
    <dgm:pt modelId="{F3EB91E7-6317-474D-B9C6-7B2D62834F25}" type="pres">
      <dgm:prSet presAssocID="{F35571E5-0B6F-4C43-938D-A5B1096C9066}" presName="linearFlow" presStyleCnt="0">
        <dgm:presLayoutVars>
          <dgm:dir/>
          <dgm:animLvl val="lvl"/>
          <dgm:resizeHandles val="exact"/>
        </dgm:presLayoutVars>
      </dgm:prSet>
      <dgm:spPr/>
    </dgm:pt>
    <dgm:pt modelId="{C18CA0B8-73F1-4D1F-A245-C4BBBFD1EA18}" type="pres">
      <dgm:prSet presAssocID="{C5EE897D-65C4-46EF-A40F-908368C9906E}" presName="composite" presStyleCnt="0"/>
      <dgm:spPr/>
    </dgm:pt>
    <dgm:pt modelId="{469ABDC7-F07A-4B3C-B979-A38E563B97DE}" type="pres">
      <dgm:prSet presAssocID="{C5EE897D-65C4-46EF-A40F-908368C9906E}" presName="parTx" presStyleLbl="node1" presStyleIdx="0" presStyleCnt="5">
        <dgm:presLayoutVars>
          <dgm:chMax val="0"/>
          <dgm:chPref val="0"/>
          <dgm:bulletEnabled val="1"/>
        </dgm:presLayoutVars>
      </dgm:prSet>
      <dgm:spPr/>
    </dgm:pt>
    <dgm:pt modelId="{E7BFEE73-13EA-4459-B231-BB141FAD24E2}" type="pres">
      <dgm:prSet presAssocID="{C5EE897D-65C4-46EF-A40F-908368C9906E}" presName="parSh" presStyleLbl="node1" presStyleIdx="0" presStyleCnt="5" custLinFactNeighborX="-80"/>
      <dgm:spPr/>
    </dgm:pt>
    <dgm:pt modelId="{0887C619-7FBA-4152-A692-3FAB5ECFA6D2}" type="pres">
      <dgm:prSet presAssocID="{C5EE897D-65C4-46EF-A40F-908368C9906E}" presName="desTx" presStyleLbl="fgAcc1" presStyleIdx="0" presStyleCnt="5" custLinFactNeighborX="-80">
        <dgm:presLayoutVars>
          <dgm:bulletEnabled val="1"/>
        </dgm:presLayoutVars>
      </dgm:prSet>
      <dgm:spPr/>
    </dgm:pt>
    <dgm:pt modelId="{D3ED92FB-1CF6-43C4-948B-E2DA373E5C44}" type="pres">
      <dgm:prSet presAssocID="{BFF051D7-969E-4C5E-A363-1B72563E5F6D}" presName="sibTrans" presStyleLbl="sibTrans2D1" presStyleIdx="0" presStyleCnt="4"/>
      <dgm:spPr/>
    </dgm:pt>
    <dgm:pt modelId="{913A3297-F8D6-4BCD-B630-1AA11C711A0C}" type="pres">
      <dgm:prSet presAssocID="{BFF051D7-969E-4C5E-A363-1B72563E5F6D}" presName="connTx" presStyleLbl="sibTrans2D1" presStyleIdx="0" presStyleCnt="4"/>
      <dgm:spPr/>
    </dgm:pt>
    <dgm:pt modelId="{C475FA40-9A84-4A14-A58B-19C7E69E1413}" type="pres">
      <dgm:prSet presAssocID="{F9B51D10-5B7E-4CFE-82E5-04A413632859}" presName="composite" presStyleCnt="0"/>
      <dgm:spPr/>
    </dgm:pt>
    <dgm:pt modelId="{09CB4482-C14E-4E9F-B8D5-6ABA2575D648}" type="pres">
      <dgm:prSet presAssocID="{F9B51D10-5B7E-4CFE-82E5-04A413632859}" presName="parTx" presStyleLbl="node1" presStyleIdx="0" presStyleCnt="5">
        <dgm:presLayoutVars>
          <dgm:chMax val="0"/>
          <dgm:chPref val="0"/>
          <dgm:bulletEnabled val="1"/>
        </dgm:presLayoutVars>
      </dgm:prSet>
      <dgm:spPr/>
    </dgm:pt>
    <dgm:pt modelId="{3ECA903E-A89C-4221-B093-F7C68CD46BE9}" type="pres">
      <dgm:prSet presAssocID="{F9B51D10-5B7E-4CFE-82E5-04A413632859}" presName="parSh" presStyleLbl="node1" presStyleIdx="1" presStyleCnt="5"/>
      <dgm:spPr/>
    </dgm:pt>
    <dgm:pt modelId="{987FE9B7-66D1-4185-B8C7-3B5642FAB27D}" type="pres">
      <dgm:prSet presAssocID="{F9B51D10-5B7E-4CFE-82E5-04A413632859}" presName="desTx" presStyleLbl="fgAcc1" presStyleIdx="1" presStyleCnt="5">
        <dgm:presLayoutVars>
          <dgm:bulletEnabled val="1"/>
        </dgm:presLayoutVars>
      </dgm:prSet>
      <dgm:spPr/>
    </dgm:pt>
    <dgm:pt modelId="{AF7313CF-01C0-4D00-A135-F8DE27A0F51F}" type="pres">
      <dgm:prSet presAssocID="{FB86C633-B150-47D4-9B00-B9207A9C9B5A}" presName="sibTrans" presStyleLbl="sibTrans2D1" presStyleIdx="1" presStyleCnt="4"/>
      <dgm:spPr/>
    </dgm:pt>
    <dgm:pt modelId="{CA15FC7D-DC4D-4A32-886E-A7358193C764}" type="pres">
      <dgm:prSet presAssocID="{FB86C633-B150-47D4-9B00-B9207A9C9B5A}" presName="connTx" presStyleLbl="sibTrans2D1" presStyleIdx="1" presStyleCnt="4"/>
      <dgm:spPr/>
    </dgm:pt>
    <dgm:pt modelId="{651522C5-B266-4721-A6FB-80437C76540A}" type="pres">
      <dgm:prSet presAssocID="{2B0C9D63-F16E-4C08-8322-E23620F513A1}" presName="composite" presStyleCnt="0"/>
      <dgm:spPr/>
    </dgm:pt>
    <dgm:pt modelId="{70842884-CDBD-49C3-8D3D-EB95E805756C}" type="pres">
      <dgm:prSet presAssocID="{2B0C9D63-F16E-4C08-8322-E23620F513A1}" presName="parTx" presStyleLbl="node1" presStyleIdx="1" presStyleCnt="5" custLinFactNeighborX="1454">
        <dgm:presLayoutVars>
          <dgm:chMax val="0"/>
          <dgm:chPref val="0"/>
          <dgm:bulletEnabled val="1"/>
        </dgm:presLayoutVars>
      </dgm:prSet>
      <dgm:spPr/>
    </dgm:pt>
    <dgm:pt modelId="{7CC7C32D-5426-4AF6-BD10-636C8817950C}" type="pres">
      <dgm:prSet presAssocID="{2B0C9D63-F16E-4C08-8322-E23620F513A1}" presName="parSh" presStyleLbl="node1" presStyleIdx="2" presStyleCnt="5"/>
      <dgm:spPr/>
    </dgm:pt>
    <dgm:pt modelId="{75C57A4F-5B62-4BE9-83ED-0458443621AF}" type="pres">
      <dgm:prSet presAssocID="{2B0C9D63-F16E-4C08-8322-E23620F513A1}" presName="desTx" presStyleLbl="fgAcc1" presStyleIdx="2" presStyleCnt="5" custLinFactNeighborX="1454">
        <dgm:presLayoutVars>
          <dgm:bulletEnabled val="1"/>
        </dgm:presLayoutVars>
      </dgm:prSet>
      <dgm:spPr/>
    </dgm:pt>
    <dgm:pt modelId="{276445D1-CBD4-4D7F-957B-69182C1482C6}" type="pres">
      <dgm:prSet presAssocID="{41E2899C-B714-4A56-BD6A-7951D84870DD}" presName="sibTrans" presStyleLbl="sibTrans2D1" presStyleIdx="2" presStyleCnt="4"/>
      <dgm:spPr/>
    </dgm:pt>
    <dgm:pt modelId="{B13ABA9A-1656-4C8E-A7B5-AE0EB9FAB604}" type="pres">
      <dgm:prSet presAssocID="{41E2899C-B714-4A56-BD6A-7951D84870DD}" presName="connTx" presStyleLbl="sibTrans2D1" presStyleIdx="2" presStyleCnt="4"/>
      <dgm:spPr/>
    </dgm:pt>
    <dgm:pt modelId="{51E112B6-75A1-4249-B960-A09332E4AB84}" type="pres">
      <dgm:prSet presAssocID="{EAB73E6D-843E-45CC-8F34-575A1702E3D8}" presName="composite" presStyleCnt="0"/>
      <dgm:spPr/>
    </dgm:pt>
    <dgm:pt modelId="{61EEEF15-0908-4FC0-90C0-8C86F16C8583}" type="pres">
      <dgm:prSet presAssocID="{EAB73E6D-843E-45CC-8F34-575A1702E3D8}" presName="parTx" presStyleLbl="node1" presStyleIdx="2" presStyleCnt="5" custLinFactNeighborX="1454">
        <dgm:presLayoutVars>
          <dgm:chMax val="0"/>
          <dgm:chPref val="0"/>
          <dgm:bulletEnabled val="1"/>
        </dgm:presLayoutVars>
      </dgm:prSet>
      <dgm:spPr/>
    </dgm:pt>
    <dgm:pt modelId="{4E501552-E2E2-4714-84D7-1662E4254F2C}" type="pres">
      <dgm:prSet presAssocID="{EAB73E6D-843E-45CC-8F34-575A1702E3D8}" presName="parSh" presStyleLbl="node1" presStyleIdx="3" presStyleCnt="5" custLinFactNeighborX="3115"/>
      <dgm:spPr/>
    </dgm:pt>
    <dgm:pt modelId="{359B046E-910B-4332-9340-B69D0CC7BAD3}" type="pres">
      <dgm:prSet presAssocID="{EAB73E6D-843E-45CC-8F34-575A1702E3D8}" presName="desTx" presStyleLbl="fgAcc1" presStyleIdx="3" presStyleCnt="5" custLinFactNeighborX="4569">
        <dgm:presLayoutVars>
          <dgm:bulletEnabled val="1"/>
        </dgm:presLayoutVars>
      </dgm:prSet>
      <dgm:spPr/>
    </dgm:pt>
    <dgm:pt modelId="{05CB2BB9-7AE5-48E5-A700-EC6E8ECFE256}" type="pres">
      <dgm:prSet presAssocID="{B1B30A7F-4EF1-4ACD-A1B3-D541307CF809}" presName="sibTrans" presStyleLbl="sibTrans2D1" presStyleIdx="3" presStyleCnt="4"/>
      <dgm:spPr/>
    </dgm:pt>
    <dgm:pt modelId="{82076591-E45E-488B-BFD3-95CBC6D05364}" type="pres">
      <dgm:prSet presAssocID="{B1B30A7F-4EF1-4ACD-A1B3-D541307CF809}" presName="connTx" presStyleLbl="sibTrans2D1" presStyleIdx="3" presStyleCnt="4"/>
      <dgm:spPr/>
    </dgm:pt>
    <dgm:pt modelId="{223F8F86-3560-4BE6-8EDC-3050DD3CA3F5}" type="pres">
      <dgm:prSet presAssocID="{8DF14B2E-E275-4C36-89CD-099C6BC1B152}" presName="composite" presStyleCnt="0"/>
      <dgm:spPr/>
    </dgm:pt>
    <dgm:pt modelId="{924F885C-0330-4D26-BB39-6E662DC5B8AC}" type="pres">
      <dgm:prSet presAssocID="{8DF14B2E-E275-4C36-89CD-099C6BC1B152}" presName="parTx" presStyleLbl="node1" presStyleIdx="3" presStyleCnt="5">
        <dgm:presLayoutVars>
          <dgm:chMax val="0"/>
          <dgm:chPref val="0"/>
          <dgm:bulletEnabled val="1"/>
        </dgm:presLayoutVars>
      </dgm:prSet>
      <dgm:spPr/>
    </dgm:pt>
    <dgm:pt modelId="{0618E975-AC33-40A9-AE29-3052B0D97AFE}" type="pres">
      <dgm:prSet presAssocID="{8DF14B2E-E275-4C36-89CD-099C6BC1B152}" presName="parSh" presStyleLbl="node1" presStyleIdx="4" presStyleCnt="5" custLinFactNeighborX="1454"/>
      <dgm:spPr/>
    </dgm:pt>
    <dgm:pt modelId="{4DEF5E85-1510-46F6-A6A3-DC8AD36517F7}" type="pres">
      <dgm:prSet presAssocID="{8DF14B2E-E275-4C36-89CD-099C6BC1B152}" presName="desTx" presStyleLbl="fgAcc1" presStyleIdx="4" presStyleCnt="5" custLinFactNeighborX="1454">
        <dgm:presLayoutVars>
          <dgm:bulletEnabled val="1"/>
        </dgm:presLayoutVars>
      </dgm:prSet>
      <dgm:spPr/>
    </dgm:pt>
  </dgm:ptLst>
  <dgm:cxnLst>
    <dgm:cxn modelId="{C8365601-C41D-4A74-9A85-D44094DF204B}" type="presOf" srcId="{41E2899C-B714-4A56-BD6A-7951D84870DD}" destId="{B13ABA9A-1656-4C8E-A7B5-AE0EB9FAB604}" srcOrd="1" destOrd="0" presId="urn:microsoft.com/office/officeart/2005/8/layout/process3"/>
    <dgm:cxn modelId="{4FAB4305-DE0C-4355-9FD8-CF74E8E38A62}" type="presOf" srcId="{C5EE897D-65C4-46EF-A40F-908368C9906E}" destId="{469ABDC7-F07A-4B3C-B979-A38E563B97DE}" srcOrd="0" destOrd="0" presId="urn:microsoft.com/office/officeart/2005/8/layout/process3"/>
    <dgm:cxn modelId="{80E0AF09-8A58-4D91-A923-A4B17B505682}" srcId="{C5EE897D-65C4-46EF-A40F-908368C9906E}" destId="{247C7DDA-48F5-44BA-BC2D-A22C375E6F54}" srcOrd="1" destOrd="0" parTransId="{AB37236E-6DCE-4FD1-BDF6-CA6831101E48}" sibTransId="{04CC596B-61CA-41B1-A439-12295D064F78}"/>
    <dgm:cxn modelId="{4B652111-FBD1-4BF4-9233-45E0AA596BAB}" type="presOf" srcId="{B1B30A7F-4EF1-4ACD-A1B3-D541307CF809}" destId="{82076591-E45E-488B-BFD3-95CBC6D05364}" srcOrd="1" destOrd="0" presId="urn:microsoft.com/office/officeart/2005/8/layout/process3"/>
    <dgm:cxn modelId="{210D2313-5D67-492E-B47E-A70CBC92D5E2}" type="presOf" srcId="{2B0C9D63-F16E-4C08-8322-E23620F513A1}" destId="{7CC7C32D-5426-4AF6-BD10-636C8817950C}" srcOrd="1" destOrd="0" presId="urn:microsoft.com/office/officeart/2005/8/layout/process3"/>
    <dgm:cxn modelId="{5F40AA21-95F8-419D-9F5C-E441E4F4658E}" srcId="{2B0C9D63-F16E-4C08-8322-E23620F513A1}" destId="{FC639CAD-B0CF-47B9-8FE2-0EF563A1D6E0}" srcOrd="1" destOrd="0" parTransId="{53343C41-A7CA-4995-8CA3-7110E49AE786}" sibTransId="{135A6B92-32C6-4076-B050-65692F138C4A}"/>
    <dgm:cxn modelId="{804B1024-D278-4CEC-AE6B-623977603CE3}" type="presOf" srcId="{F35571E5-0B6F-4C43-938D-A5B1096C9066}" destId="{F3EB91E7-6317-474D-B9C6-7B2D62834F25}" srcOrd="0" destOrd="0" presId="urn:microsoft.com/office/officeart/2005/8/layout/process3"/>
    <dgm:cxn modelId="{BA71FD2B-F926-409C-B293-7E62F782CA32}" type="presOf" srcId="{EAB73E6D-843E-45CC-8F34-575A1702E3D8}" destId="{4E501552-E2E2-4714-84D7-1662E4254F2C}" srcOrd="1" destOrd="0" presId="urn:microsoft.com/office/officeart/2005/8/layout/process3"/>
    <dgm:cxn modelId="{3E160734-EEF4-4CD1-92C0-D0D3612B73F3}" type="presOf" srcId="{ACF495DC-6403-4BD9-88A3-441FE543A614}" destId="{0887C619-7FBA-4152-A692-3FAB5ECFA6D2}" srcOrd="0" destOrd="0" presId="urn:microsoft.com/office/officeart/2005/8/layout/process3"/>
    <dgm:cxn modelId="{CB970B37-54FC-422D-8A9D-96EA3723FEF0}" type="presOf" srcId="{C5EE897D-65C4-46EF-A40F-908368C9906E}" destId="{E7BFEE73-13EA-4459-B231-BB141FAD24E2}" srcOrd="1" destOrd="0" presId="urn:microsoft.com/office/officeart/2005/8/layout/process3"/>
    <dgm:cxn modelId="{408BAE5E-B3BD-4AB6-A986-999C7C4EC11D}" srcId="{8DF14B2E-E275-4C36-89CD-099C6BC1B152}" destId="{811648D7-5E5F-4BA4-BB60-BA15BCD5AFB1}" srcOrd="1" destOrd="0" parTransId="{668320DF-1455-4217-B2FD-6364B2450E26}" sibTransId="{295C3FD7-5B8F-4903-BD4A-BC93AB1EF10C}"/>
    <dgm:cxn modelId="{5EC71E61-255B-43CB-940C-DBAC3A061D8C}" type="presOf" srcId="{4E4A03FE-4620-4529-B35C-E1F84124819B}" destId="{359B046E-910B-4332-9340-B69D0CC7BAD3}" srcOrd="0" destOrd="0" presId="urn:microsoft.com/office/officeart/2005/8/layout/process3"/>
    <dgm:cxn modelId="{B9DF3441-7B81-423E-9583-885D1485C198}" srcId="{F35571E5-0B6F-4C43-938D-A5B1096C9066}" destId="{2B0C9D63-F16E-4C08-8322-E23620F513A1}" srcOrd="2" destOrd="0" parTransId="{4B19E382-5177-4B39-931B-EF2A2B955D02}" sibTransId="{41E2899C-B714-4A56-BD6A-7951D84870DD}"/>
    <dgm:cxn modelId="{ADA84363-3872-44F6-B7A0-B145CF4E485E}" type="presOf" srcId="{EAB73E6D-843E-45CC-8F34-575A1702E3D8}" destId="{61EEEF15-0908-4FC0-90C0-8C86F16C8583}" srcOrd="0" destOrd="0" presId="urn:microsoft.com/office/officeart/2005/8/layout/process3"/>
    <dgm:cxn modelId="{A2638D64-2B29-44B2-829B-647C444DBC84}" type="presOf" srcId="{8DF14B2E-E275-4C36-89CD-099C6BC1B152}" destId="{924F885C-0330-4D26-BB39-6E662DC5B8AC}" srcOrd="0" destOrd="0" presId="urn:microsoft.com/office/officeart/2005/8/layout/process3"/>
    <dgm:cxn modelId="{51CD1B46-6CDC-48A9-9813-B66EB0BC471B}" srcId="{F35571E5-0B6F-4C43-938D-A5B1096C9066}" destId="{F9B51D10-5B7E-4CFE-82E5-04A413632859}" srcOrd="1" destOrd="0" parTransId="{E9EB3BA5-11AD-41E9-B184-9430B166BB0C}" sibTransId="{FB86C633-B150-47D4-9B00-B9207A9C9B5A}"/>
    <dgm:cxn modelId="{B840B646-5AEC-43A8-8749-A32D16D47E87}" type="presOf" srcId="{FC639CAD-B0CF-47B9-8FE2-0EF563A1D6E0}" destId="{75C57A4F-5B62-4BE9-83ED-0458443621AF}" srcOrd="0" destOrd="1" presId="urn:microsoft.com/office/officeart/2005/8/layout/process3"/>
    <dgm:cxn modelId="{717DEA68-F8A1-4BFA-9B92-4C546C5519B0}" type="presOf" srcId="{F9B51D10-5B7E-4CFE-82E5-04A413632859}" destId="{3ECA903E-A89C-4221-B093-F7C68CD46BE9}" srcOrd="1" destOrd="0" presId="urn:microsoft.com/office/officeart/2005/8/layout/process3"/>
    <dgm:cxn modelId="{C9F5854A-120F-4FEA-9568-4FA780B9FD65}" type="presOf" srcId="{247C7DDA-48F5-44BA-BC2D-A22C375E6F54}" destId="{0887C619-7FBA-4152-A692-3FAB5ECFA6D2}" srcOrd="0" destOrd="1" presId="urn:microsoft.com/office/officeart/2005/8/layout/process3"/>
    <dgm:cxn modelId="{54465B6C-E157-4EF9-9D5A-1F6E5C3C21DF}" srcId="{F35571E5-0B6F-4C43-938D-A5B1096C9066}" destId="{C5EE897D-65C4-46EF-A40F-908368C9906E}" srcOrd="0" destOrd="0" parTransId="{713BA9E4-CFB9-4643-98BC-E75D6FC987B9}" sibTransId="{BFF051D7-969E-4C5E-A363-1B72563E5F6D}"/>
    <dgm:cxn modelId="{F0F1C36D-CC5B-41AB-927F-930E25F8279E}" srcId="{C5EE897D-65C4-46EF-A40F-908368C9906E}" destId="{ACF495DC-6403-4BD9-88A3-441FE543A614}" srcOrd="0" destOrd="0" parTransId="{135C46C3-2029-490F-87A4-3BAA8F984604}" sibTransId="{84BF8552-14AF-42A8-A36B-2F1BECEA15A3}"/>
    <dgm:cxn modelId="{D766FC6E-3639-4EB2-A16C-EDBD46AE2495}" srcId="{2B0C9D63-F16E-4C08-8322-E23620F513A1}" destId="{5DDA67AC-4AE9-4F2A-9740-8B82227E7AAF}" srcOrd="0" destOrd="0" parTransId="{2C940399-2EB3-42CC-9F89-7AC80D2A4143}" sibTransId="{3B696A52-4767-45F1-B5E8-E8F65BC509B2}"/>
    <dgm:cxn modelId="{AF737E77-63F0-4A4D-B91C-CA3DEB605DBA}" srcId="{F35571E5-0B6F-4C43-938D-A5B1096C9066}" destId="{EAB73E6D-843E-45CC-8F34-575A1702E3D8}" srcOrd="3" destOrd="0" parTransId="{42D1B2D7-4EE7-4A52-8264-E60A6E0F2B65}" sibTransId="{B1B30A7F-4EF1-4ACD-A1B3-D541307CF809}"/>
    <dgm:cxn modelId="{B5E2C07D-B361-4431-B08C-A6E18F083F40}" type="presOf" srcId="{22881417-ACA4-48A7-85BD-D8CF133E7ECE}" destId="{987FE9B7-66D1-4185-B8C7-3B5642FAB27D}" srcOrd="0" destOrd="0" presId="urn:microsoft.com/office/officeart/2005/8/layout/process3"/>
    <dgm:cxn modelId="{737B137F-4803-4929-916F-5931E8B03B85}" srcId="{8DF14B2E-E275-4C36-89CD-099C6BC1B152}" destId="{15D97D93-81FF-4A05-81A3-D850A68E907E}" srcOrd="0" destOrd="0" parTransId="{181EC14A-CBDA-44EC-8DEF-DC2F5D02DE2A}" sibTransId="{5E0C09FB-15C6-4038-97E9-0B6354EB824A}"/>
    <dgm:cxn modelId="{AEA3E481-9655-4156-BA18-E57287A62CF3}" type="presOf" srcId="{B7CCE57E-6D24-4C8D-BFDD-4192FF299FE7}" destId="{987FE9B7-66D1-4185-B8C7-3B5642FAB27D}" srcOrd="0" destOrd="1" presId="urn:microsoft.com/office/officeart/2005/8/layout/process3"/>
    <dgm:cxn modelId="{DD7F3883-B401-482B-870A-46530A114E73}" type="presOf" srcId="{FB86C633-B150-47D4-9B00-B9207A9C9B5A}" destId="{AF7313CF-01C0-4D00-A135-F8DE27A0F51F}" srcOrd="0" destOrd="0" presId="urn:microsoft.com/office/officeart/2005/8/layout/process3"/>
    <dgm:cxn modelId="{9E70E086-6DBA-40BE-BD2F-0968C844A0D5}" type="presOf" srcId="{5DDA67AC-4AE9-4F2A-9740-8B82227E7AAF}" destId="{75C57A4F-5B62-4BE9-83ED-0458443621AF}" srcOrd="0" destOrd="0" presId="urn:microsoft.com/office/officeart/2005/8/layout/process3"/>
    <dgm:cxn modelId="{FB2E078C-140E-46E6-BC68-705F458748E6}" type="presOf" srcId="{2B0C9D63-F16E-4C08-8322-E23620F513A1}" destId="{70842884-CDBD-49C3-8D3D-EB95E805756C}" srcOrd="0" destOrd="0" presId="urn:microsoft.com/office/officeart/2005/8/layout/process3"/>
    <dgm:cxn modelId="{A39D369C-FEAC-41A2-B807-341E8982D4A4}" type="presOf" srcId="{8DF14B2E-E275-4C36-89CD-099C6BC1B152}" destId="{0618E975-AC33-40A9-AE29-3052B0D97AFE}" srcOrd="1" destOrd="0" presId="urn:microsoft.com/office/officeart/2005/8/layout/process3"/>
    <dgm:cxn modelId="{F6100B9D-D1CC-4FA6-B9A0-FE30A4A87FD4}" srcId="{F35571E5-0B6F-4C43-938D-A5B1096C9066}" destId="{8DF14B2E-E275-4C36-89CD-099C6BC1B152}" srcOrd="4" destOrd="0" parTransId="{009706CD-A619-4EA3-BAD3-71785C611C94}" sibTransId="{42A59C46-6633-44C4-B981-284603FE6232}"/>
    <dgm:cxn modelId="{4F10EEA0-565D-49E1-B24F-CF79736B36A2}" srcId="{F9B51D10-5B7E-4CFE-82E5-04A413632859}" destId="{B7CCE57E-6D24-4C8D-BFDD-4192FF299FE7}" srcOrd="1" destOrd="0" parTransId="{352A8106-C02F-4F94-B133-173054A87D4B}" sibTransId="{0ABE232C-F62B-4C43-B8A7-620FAFB9A845}"/>
    <dgm:cxn modelId="{8B7668AE-27D1-426C-AE91-34D0F912A6D5}" type="presOf" srcId="{FB86C633-B150-47D4-9B00-B9207A9C9B5A}" destId="{CA15FC7D-DC4D-4A32-886E-A7358193C764}" srcOrd="1" destOrd="0" presId="urn:microsoft.com/office/officeart/2005/8/layout/process3"/>
    <dgm:cxn modelId="{759AA3BD-567F-466B-9CCE-E39EEF273FEA}" type="presOf" srcId="{BFF051D7-969E-4C5E-A363-1B72563E5F6D}" destId="{913A3297-F8D6-4BCD-B630-1AA11C711A0C}" srcOrd="1" destOrd="0" presId="urn:microsoft.com/office/officeart/2005/8/layout/process3"/>
    <dgm:cxn modelId="{4E6DA8BD-4A8F-4BDB-A84D-6ED739798F3A}" type="presOf" srcId="{B1B30A7F-4EF1-4ACD-A1B3-D541307CF809}" destId="{05CB2BB9-7AE5-48E5-A700-EC6E8ECFE256}" srcOrd="0" destOrd="0" presId="urn:microsoft.com/office/officeart/2005/8/layout/process3"/>
    <dgm:cxn modelId="{AEA5CFBD-AB6B-412F-A86A-9021CE83C731}" srcId="{EAB73E6D-843E-45CC-8F34-575A1702E3D8}" destId="{4E4A03FE-4620-4529-B35C-E1F84124819B}" srcOrd="0" destOrd="0" parTransId="{97C2E159-FAD2-4E03-8A46-940222D8D6F9}" sibTransId="{C18D503F-4981-46EF-841C-FE0970E8D952}"/>
    <dgm:cxn modelId="{5A37A1C7-274D-46EC-BE88-7A7DED6E172A}" type="presOf" srcId="{41E2899C-B714-4A56-BD6A-7951D84870DD}" destId="{276445D1-CBD4-4D7F-957B-69182C1482C6}" srcOrd="0" destOrd="0" presId="urn:microsoft.com/office/officeart/2005/8/layout/process3"/>
    <dgm:cxn modelId="{044ECAD5-9702-43EB-95D0-3785E67479EC}" type="presOf" srcId="{BFF051D7-969E-4C5E-A363-1B72563E5F6D}" destId="{D3ED92FB-1CF6-43C4-948B-E2DA373E5C44}" srcOrd="0" destOrd="0" presId="urn:microsoft.com/office/officeart/2005/8/layout/process3"/>
    <dgm:cxn modelId="{C361EAE8-2A5B-49DB-A3A8-C3FED087B8A5}" srcId="{F9B51D10-5B7E-4CFE-82E5-04A413632859}" destId="{22881417-ACA4-48A7-85BD-D8CF133E7ECE}" srcOrd="0" destOrd="0" parTransId="{AD46E343-4896-492A-B5D7-474E84649D91}" sibTransId="{CE54C7E1-A172-4AA5-B2E0-1DF3D95C6FF4}"/>
    <dgm:cxn modelId="{2C1565F4-628D-4A87-9199-1B7304270437}" type="presOf" srcId="{811648D7-5E5F-4BA4-BB60-BA15BCD5AFB1}" destId="{4DEF5E85-1510-46F6-A6A3-DC8AD36517F7}" srcOrd="0" destOrd="1" presId="urn:microsoft.com/office/officeart/2005/8/layout/process3"/>
    <dgm:cxn modelId="{016859F4-5DC6-4653-A753-13371F43D492}" type="presOf" srcId="{15D97D93-81FF-4A05-81A3-D850A68E907E}" destId="{4DEF5E85-1510-46F6-A6A3-DC8AD36517F7}" srcOrd="0" destOrd="0" presId="urn:microsoft.com/office/officeart/2005/8/layout/process3"/>
    <dgm:cxn modelId="{6E86ACF9-FED9-4A16-9EFF-AA61B99FC732}" type="presOf" srcId="{F9B51D10-5B7E-4CFE-82E5-04A413632859}" destId="{09CB4482-C14E-4E9F-B8D5-6ABA2575D648}" srcOrd="0" destOrd="0" presId="urn:microsoft.com/office/officeart/2005/8/layout/process3"/>
    <dgm:cxn modelId="{2AF49318-0A00-4DCC-AE9A-C959A5F742CF}" type="presParOf" srcId="{F3EB91E7-6317-474D-B9C6-7B2D62834F25}" destId="{C18CA0B8-73F1-4D1F-A245-C4BBBFD1EA18}" srcOrd="0" destOrd="0" presId="urn:microsoft.com/office/officeart/2005/8/layout/process3"/>
    <dgm:cxn modelId="{89D6A260-FFC6-4264-A0F7-39C599260A1E}" type="presParOf" srcId="{C18CA0B8-73F1-4D1F-A245-C4BBBFD1EA18}" destId="{469ABDC7-F07A-4B3C-B979-A38E563B97DE}" srcOrd="0" destOrd="0" presId="urn:microsoft.com/office/officeart/2005/8/layout/process3"/>
    <dgm:cxn modelId="{FF5AA1CB-FF4B-46DC-A428-D4EC267B4253}" type="presParOf" srcId="{C18CA0B8-73F1-4D1F-A245-C4BBBFD1EA18}" destId="{E7BFEE73-13EA-4459-B231-BB141FAD24E2}" srcOrd="1" destOrd="0" presId="urn:microsoft.com/office/officeart/2005/8/layout/process3"/>
    <dgm:cxn modelId="{4FEBA955-5EB4-429E-B3F0-5447009CDB80}" type="presParOf" srcId="{C18CA0B8-73F1-4D1F-A245-C4BBBFD1EA18}" destId="{0887C619-7FBA-4152-A692-3FAB5ECFA6D2}" srcOrd="2" destOrd="0" presId="urn:microsoft.com/office/officeart/2005/8/layout/process3"/>
    <dgm:cxn modelId="{0DFCE5CD-AC81-47DB-8D5C-24B27762F6B5}" type="presParOf" srcId="{F3EB91E7-6317-474D-B9C6-7B2D62834F25}" destId="{D3ED92FB-1CF6-43C4-948B-E2DA373E5C44}" srcOrd="1" destOrd="0" presId="urn:microsoft.com/office/officeart/2005/8/layout/process3"/>
    <dgm:cxn modelId="{C677B41B-E088-4389-84C2-00CC0BADCE9F}" type="presParOf" srcId="{D3ED92FB-1CF6-43C4-948B-E2DA373E5C44}" destId="{913A3297-F8D6-4BCD-B630-1AA11C711A0C}" srcOrd="0" destOrd="0" presId="urn:microsoft.com/office/officeart/2005/8/layout/process3"/>
    <dgm:cxn modelId="{C5A1BFB6-D76C-4A47-9633-8BBD27532956}" type="presParOf" srcId="{F3EB91E7-6317-474D-B9C6-7B2D62834F25}" destId="{C475FA40-9A84-4A14-A58B-19C7E69E1413}" srcOrd="2" destOrd="0" presId="urn:microsoft.com/office/officeart/2005/8/layout/process3"/>
    <dgm:cxn modelId="{FC9AFD2E-1CF2-473E-9500-42E651D2265C}" type="presParOf" srcId="{C475FA40-9A84-4A14-A58B-19C7E69E1413}" destId="{09CB4482-C14E-4E9F-B8D5-6ABA2575D648}" srcOrd="0" destOrd="0" presId="urn:microsoft.com/office/officeart/2005/8/layout/process3"/>
    <dgm:cxn modelId="{96E256E2-07CF-41A8-A401-B5B727600986}" type="presParOf" srcId="{C475FA40-9A84-4A14-A58B-19C7E69E1413}" destId="{3ECA903E-A89C-4221-B093-F7C68CD46BE9}" srcOrd="1" destOrd="0" presId="urn:microsoft.com/office/officeart/2005/8/layout/process3"/>
    <dgm:cxn modelId="{A6E45658-3682-4DD8-B1FD-D53178DCF0F5}" type="presParOf" srcId="{C475FA40-9A84-4A14-A58B-19C7E69E1413}" destId="{987FE9B7-66D1-4185-B8C7-3B5642FAB27D}" srcOrd="2" destOrd="0" presId="urn:microsoft.com/office/officeart/2005/8/layout/process3"/>
    <dgm:cxn modelId="{C096BF0E-7C90-473F-82BC-ED3E788A96ED}" type="presParOf" srcId="{F3EB91E7-6317-474D-B9C6-7B2D62834F25}" destId="{AF7313CF-01C0-4D00-A135-F8DE27A0F51F}" srcOrd="3" destOrd="0" presId="urn:microsoft.com/office/officeart/2005/8/layout/process3"/>
    <dgm:cxn modelId="{BE138299-E079-4979-BD2B-CE5A38F270E2}" type="presParOf" srcId="{AF7313CF-01C0-4D00-A135-F8DE27A0F51F}" destId="{CA15FC7D-DC4D-4A32-886E-A7358193C764}" srcOrd="0" destOrd="0" presId="urn:microsoft.com/office/officeart/2005/8/layout/process3"/>
    <dgm:cxn modelId="{863DEDCE-949A-47C8-8BCC-66AD4BD3BB58}" type="presParOf" srcId="{F3EB91E7-6317-474D-B9C6-7B2D62834F25}" destId="{651522C5-B266-4721-A6FB-80437C76540A}" srcOrd="4" destOrd="0" presId="urn:microsoft.com/office/officeart/2005/8/layout/process3"/>
    <dgm:cxn modelId="{50DE04AA-59A5-4D02-A640-7816860DFB2A}" type="presParOf" srcId="{651522C5-B266-4721-A6FB-80437C76540A}" destId="{70842884-CDBD-49C3-8D3D-EB95E805756C}" srcOrd="0" destOrd="0" presId="urn:microsoft.com/office/officeart/2005/8/layout/process3"/>
    <dgm:cxn modelId="{F1BB1DC7-FDFF-4F76-A99B-3D3B78635C69}" type="presParOf" srcId="{651522C5-B266-4721-A6FB-80437C76540A}" destId="{7CC7C32D-5426-4AF6-BD10-636C8817950C}" srcOrd="1" destOrd="0" presId="urn:microsoft.com/office/officeart/2005/8/layout/process3"/>
    <dgm:cxn modelId="{513A02C0-0AE9-40A4-8D1E-D4B7E2010C9F}" type="presParOf" srcId="{651522C5-B266-4721-A6FB-80437C76540A}" destId="{75C57A4F-5B62-4BE9-83ED-0458443621AF}" srcOrd="2" destOrd="0" presId="urn:microsoft.com/office/officeart/2005/8/layout/process3"/>
    <dgm:cxn modelId="{A90535A2-9A52-489A-8E64-B26F65913418}" type="presParOf" srcId="{F3EB91E7-6317-474D-B9C6-7B2D62834F25}" destId="{276445D1-CBD4-4D7F-957B-69182C1482C6}" srcOrd="5" destOrd="0" presId="urn:microsoft.com/office/officeart/2005/8/layout/process3"/>
    <dgm:cxn modelId="{8AC5E988-1D59-44B2-9CB4-0FBCD07E285F}" type="presParOf" srcId="{276445D1-CBD4-4D7F-957B-69182C1482C6}" destId="{B13ABA9A-1656-4C8E-A7B5-AE0EB9FAB604}" srcOrd="0" destOrd="0" presId="urn:microsoft.com/office/officeart/2005/8/layout/process3"/>
    <dgm:cxn modelId="{6B47E1E6-BFFD-4FA8-B405-CE6F15435DDD}" type="presParOf" srcId="{F3EB91E7-6317-474D-B9C6-7B2D62834F25}" destId="{51E112B6-75A1-4249-B960-A09332E4AB84}" srcOrd="6" destOrd="0" presId="urn:microsoft.com/office/officeart/2005/8/layout/process3"/>
    <dgm:cxn modelId="{F27667F1-6344-44BD-A476-5CEF6D80687F}" type="presParOf" srcId="{51E112B6-75A1-4249-B960-A09332E4AB84}" destId="{61EEEF15-0908-4FC0-90C0-8C86F16C8583}" srcOrd="0" destOrd="0" presId="urn:microsoft.com/office/officeart/2005/8/layout/process3"/>
    <dgm:cxn modelId="{E97F0BBC-4046-4E83-A5E3-DB8F4BE95B9E}" type="presParOf" srcId="{51E112B6-75A1-4249-B960-A09332E4AB84}" destId="{4E501552-E2E2-4714-84D7-1662E4254F2C}" srcOrd="1" destOrd="0" presId="urn:microsoft.com/office/officeart/2005/8/layout/process3"/>
    <dgm:cxn modelId="{AF30EEF6-B4FA-4057-9D34-C023EC730F12}" type="presParOf" srcId="{51E112B6-75A1-4249-B960-A09332E4AB84}" destId="{359B046E-910B-4332-9340-B69D0CC7BAD3}" srcOrd="2" destOrd="0" presId="urn:microsoft.com/office/officeart/2005/8/layout/process3"/>
    <dgm:cxn modelId="{676A02FD-A541-4A3C-95FE-ED4E38F2ECD6}" type="presParOf" srcId="{F3EB91E7-6317-474D-B9C6-7B2D62834F25}" destId="{05CB2BB9-7AE5-48E5-A700-EC6E8ECFE256}" srcOrd="7" destOrd="0" presId="urn:microsoft.com/office/officeart/2005/8/layout/process3"/>
    <dgm:cxn modelId="{4837D79D-FD2D-4043-9098-8B0BF7856659}" type="presParOf" srcId="{05CB2BB9-7AE5-48E5-A700-EC6E8ECFE256}" destId="{82076591-E45E-488B-BFD3-95CBC6D05364}" srcOrd="0" destOrd="0" presId="urn:microsoft.com/office/officeart/2005/8/layout/process3"/>
    <dgm:cxn modelId="{CF43086F-6368-4DDD-9D04-FA21F9B9EF1F}" type="presParOf" srcId="{F3EB91E7-6317-474D-B9C6-7B2D62834F25}" destId="{223F8F86-3560-4BE6-8EDC-3050DD3CA3F5}" srcOrd="8" destOrd="0" presId="urn:microsoft.com/office/officeart/2005/8/layout/process3"/>
    <dgm:cxn modelId="{7D59FCF6-FAB8-4BAF-93B3-F0641C715026}" type="presParOf" srcId="{223F8F86-3560-4BE6-8EDC-3050DD3CA3F5}" destId="{924F885C-0330-4D26-BB39-6E662DC5B8AC}" srcOrd="0" destOrd="0" presId="urn:microsoft.com/office/officeart/2005/8/layout/process3"/>
    <dgm:cxn modelId="{7A08E098-45B1-4846-B3D3-13BCAC2FD921}" type="presParOf" srcId="{223F8F86-3560-4BE6-8EDC-3050DD3CA3F5}" destId="{0618E975-AC33-40A9-AE29-3052B0D97AFE}" srcOrd="1" destOrd="0" presId="urn:microsoft.com/office/officeart/2005/8/layout/process3"/>
    <dgm:cxn modelId="{40C25030-B8BE-4119-84A5-7C732A68C53D}" type="presParOf" srcId="{223F8F86-3560-4BE6-8EDC-3050DD3CA3F5}" destId="{4DEF5E85-1510-46F6-A6A3-DC8AD36517F7}"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FEE73-13EA-4459-B231-BB141FAD24E2}">
      <dsp:nvSpPr>
        <dsp:cNvPr id="0" name=""/>
        <dsp:cNvSpPr/>
      </dsp:nvSpPr>
      <dsp:spPr>
        <a:xfrm>
          <a:off x="5265" y="1621360"/>
          <a:ext cx="1449675"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2014-2016</a:t>
          </a:r>
          <a:endParaRPr lang="zh-CN" altLang="en-US" sz="1200" kern="1200" dirty="0"/>
        </a:p>
      </dsp:txBody>
      <dsp:txXfrm>
        <a:off x="5265" y="1621360"/>
        <a:ext cx="1449675" cy="345600"/>
      </dsp:txXfrm>
    </dsp:sp>
    <dsp:sp modelId="{0887C619-7FBA-4152-A692-3FAB5ECFA6D2}">
      <dsp:nvSpPr>
        <dsp:cNvPr id="0" name=""/>
        <dsp:cNvSpPr/>
      </dsp:nvSpPr>
      <dsp:spPr>
        <a:xfrm>
          <a:off x="302186" y="1966960"/>
          <a:ext cx="1449675" cy="82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Stephen Curry</a:t>
          </a:r>
          <a:endParaRPr lang="zh-CN" altLang="en-US" sz="1200" kern="1200" dirty="0"/>
        </a:p>
        <a:p>
          <a:pPr marL="114300" lvl="1" indent="-114300" algn="l" defTabSz="533400">
            <a:lnSpc>
              <a:spcPct val="90000"/>
            </a:lnSpc>
            <a:spcBef>
              <a:spcPct val="0"/>
            </a:spcBef>
            <a:spcAft>
              <a:spcPct val="15000"/>
            </a:spcAft>
            <a:buChar char="•"/>
          </a:pPr>
          <a:r>
            <a:rPr lang="en-US" sz="1200" b="0" i="0" kern="1200" dirty="0"/>
            <a:t>Golden State</a:t>
          </a:r>
          <a:endParaRPr lang="zh-CN" altLang="en-US" sz="1200" kern="1200" dirty="0"/>
        </a:p>
      </dsp:txBody>
      <dsp:txXfrm>
        <a:off x="326226" y="1991000"/>
        <a:ext cx="1401595" cy="772720"/>
      </dsp:txXfrm>
    </dsp:sp>
    <dsp:sp modelId="{D3ED92FB-1CF6-43C4-948B-E2DA373E5C44}">
      <dsp:nvSpPr>
        <dsp:cNvPr id="0" name=""/>
        <dsp:cNvSpPr/>
      </dsp:nvSpPr>
      <dsp:spPr>
        <a:xfrm>
          <a:off x="1674996" y="1613697"/>
          <a:ext cx="466517" cy="3609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674996" y="1685882"/>
        <a:ext cx="358239" cy="216557"/>
      </dsp:txXfrm>
    </dsp:sp>
    <dsp:sp modelId="{3ECA903E-A89C-4221-B093-F7C68CD46BE9}">
      <dsp:nvSpPr>
        <dsp:cNvPr id="0" name=""/>
        <dsp:cNvSpPr/>
      </dsp:nvSpPr>
      <dsp:spPr>
        <a:xfrm>
          <a:off x="2335163" y="1621360"/>
          <a:ext cx="1449675"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2016-2017</a:t>
          </a:r>
          <a:endParaRPr lang="zh-CN" altLang="en-US" sz="1200" kern="1200" dirty="0"/>
        </a:p>
      </dsp:txBody>
      <dsp:txXfrm>
        <a:off x="2335163" y="1621360"/>
        <a:ext cx="1449675" cy="345600"/>
      </dsp:txXfrm>
    </dsp:sp>
    <dsp:sp modelId="{987FE9B7-66D1-4185-B8C7-3B5642FAB27D}">
      <dsp:nvSpPr>
        <dsp:cNvPr id="0" name=""/>
        <dsp:cNvSpPr/>
      </dsp:nvSpPr>
      <dsp:spPr>
        <a:xfrm>
          <a:off x="2632084" y="1966960"/>
          <a:ext cx="1449675" cy="82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Russell Westbrook</a:t>
          </a:r>
          <a:endParaRPr lang="zh-CN" altLang="en-US" sz="1200" kern="1200"/>
        </a:p>
        <a:p>
          <a:pPr marL="114300" lvl="1" indent="-114300" algn="l" defTabSz="533400">
            <a:lnSpc>
              <a:spcPct val="90000"/>
            </a:lnSpc>
            <a:spcBef>
              <a:spcPct val="0"/>
            </a:spcBef>
            <a:spcAft>
              <a:spcPct val="15000"/>
            </a:spcAft>
            <a:buChar char="•"/>
          </a:pPr>
          <a:r>
            <a:rPr lang="en-US" sz="1200" b="0" i="0" kern="1200"/>
            <a:t>Oklahoma City</a:t>
          </a:r>
          <a:endParaRPr lang="zh-CN" altLang="en-US" sz="1200" kern="1200" dirty="0"/>
        </a:p>
      </dsp:txBody>
      <dsp:txXfrm>
        <a:off x="2656124" y="1991000"/>
        <a:ext cx="1401595" cy="772720"/>
      </dsp:txXfrm>
    </dsp:sp>
    <dsp:sp modelId="{AF7313CF-01C0-4D00-A135-F8DE27A0F51F}">
      <dsp:nvSpPr>
        <dsp:cNvPr id="0" name=""/>
        <dsp:cNvSpPr/>
      </dsp:nvSpPr>
      <dsp:spPr>
        <a:xfrm>
          <a:off x="4004604" y="1613697"/>
          <a:ext cx="465903" cy="3609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4004604" y="1685882"/>
        <a:ext cx="357625" cy="216557"/>
      </dsp:txXfrm>
    </dsp:sp>
    <dsp:sp modelId="{7CC7C32D-5426-4AF6-BD10-636C8817950C}">
      <dsp:nvSpPr>
        <dsp:cNvPr id="0" name=""/>
        <dsp:cNvSpPr/>
      </dsp:nvSpPr>
      <dsp:spPr>
        <a:xfrm>
          <a:off x="4663901" y="1621360"/>
          <a:ext cx="1449675"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2017-2018</a:t>
          </a:r>
          <a:endParaRPr lang="zh-CN" altLang="en-US" sz="1200" kern="1200" dirty="0"/>
        </a:p>
      </dsp:txBody>
      <dsp:txXfrm>
        <a:off x="4663901" y="1621360"/>
        <a:ext cx="1449675" cy="345600"/>
      </dsp:txXfrm>
    </dsp:sp>
    <dsp:sp modelId="{75C57A4F-5B62-4BE9-83ED-0458443621AF}">
      <dsp:nvSpPr>
        <dsp:cNvPr id="0" name=""/>
        <dsp:cNvSpPr/>
      </dsp:nvSpPr>
      <dsp:spPr>
        <a:xfrm>
          <a:off x="4981901" y="1966960"/>
          <a:ext cx="1449675" cy="82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James Harden</a:t>
          </a:r>
          <a:endParaRPr lang="zh-CN" altLang="en-US" sz="1200" kern="1200" dirty="0"/>
        </a:p>
        <a:p>
          <a:pPr marL="114300" lvl="1" indent="-114300" algn="l" defTabSz="533400">
            <a:lnSpc>
              <a:spcPct val="90000"/>
            </a:lnSpc>
            <a:spcBef>
              <a:spcPct val="0"/>
            </a:spcBef>
            <a:spcAft>
              <a:spcPct val="15000"/>
            </a:spcAft>
            <a:buChar char="•"/>
          </a:pPr>
          <a:r>
            <a:rPr lang="en-US" sz="1200" b="0" i="0" kern="1200" dirty="0"/>
            <a:t>Houston</a:t>
          </a:r>
          <a:endParaRPr lang="zh-CN" altLang="en-US" sz="1200" kern="1200" dirty="0"/>
        </a:p>
      </dsp:txBody>
      <dsp:txXfrm>
        <a:off x="5005941" y="1991000"/>
        <a:ext cx="1401595" cy="772720"/>
      </dsp:txXfrm>
    </dsp:sp>
    <dsp:sp modelId="{276445D1-CBD4-4D7F-957B-69182C1482C6}">
      <dsp:nvSpPr>
        <dsp:cNvPr id="0" name=""/>
        <dsp:cNvSpPr/>
      </dsp:nvSpPr>
      <dsp:spPr>
        <a:xfrm>
          <a:off x="6344632" y="1613697"/>
          <a:ext cx="489836" cy="3609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6344632" y="1685882"/>
        <a:ext cx="381558" cy="216557"/>
      </dsp:txXfrm>
    </dsp:sp>
    <dsp:sp modelId="{4E501552-E2E2-4714-84D7-1662E4254F2C}">
      <dsp:nvSpPr>
        <dsp:cNvPr id="0" name=""/>
        <dsp:cNvSpPr/>
      </dsp:nvSpPr>
      <dsp:spPr>
        <a:xfrm>
          <a:off x="7037796" y="1621360"/>
          <a:ext cx="1449675"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2018-2020</a:t>
          </a:r>
          <a:endParaRPr lang="zh-CN" altLang="en-US" sz="1200" kern="1200" dirty="0"/>
        </a:p>
      </dsp:txBody>
      <dsp:txXfrm>
        <a:off x="7037796" y="1621360"/>
        <a:ext cx="1449675" cy="345600"/>
      </dsp:txXfrm>
    </dsp:sp>
    <dsp:sp modelId="{359B046E-910B-4332-9340-B69D0CC7BAD3}">
      <dsp:nvSpPr>
        <dsp:cNvPr id="0" name=""/>
        <dsp:cNvSpPr/>
      </dsp:nvSpPr>
      <dsp:spPr>
        <a:xfrm>
          <a:off x="7355796" y="1966960"/>
          <a:ext cx="1449675" cy="82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Giannis Antetokounmpo</a:t>
          </a:r>
          <a:endParaRPr lang="zh-CN" altLang="en-US" sz="1200" kern="1200" dirty="0"/>
        </a:p>
      </dsp:txBody>
      <dsp:txXfrm>
        <a:off x="7379836" y="1991000"/>
        <a:ext cx="1401595" cy="772720"/>
      </dsp:txXfrm>
    </dsp:sp>
    <dsp:sp modelId="{05CB2BB9-7AE5-48E5-A700-EC6E8ECFE256}">
      <dsp:nvSpPr>
        <dsp:cNvPr id="0" name=""/>
        <dsp:cNvSpPr/>
      </dsp:nvSpPr>
      <dsp:spPr>
        <a:xfrm>
          <a:off x="8701218" y="1613697"/>
          <a:ext cx="453141" cy="3609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701218" y="1685882"/>
        <a:ext cx="344863" cy="216557"/>
      </dsp:txXfrm>
    </dsp:sp>
    <dsp:sp modelId="{0618E975-AC33-40A9-AE29-3052B0D97AFE}">
      <dsp:nvSpPr>
        <dsp:cNvPr id="0" name=""/>
        <dsp:cNvSpPr/>
      </dsp:nvSpPr>
      <dsp:spPr>
        <a:xfrm>
          <a:off x="9342455" y="1621360"/>
          <a:ext cx="1449675"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2020-2021</a:t>
          </a:r>
          <a:endParaRPr lang="zh-CN" altLang="en-US" sz="1200" kern="1200" dirty="0"/>
        </a:p>
      </dsp:txBody>
      <dsp:txXfrm>
        <a:off x="9342455" y="1621360"/>
        <a:ext cx="1449675" cy="345600"/>
      </dsp:txXfrm>
    </dsp:sp>
    <dsp:sp modelId="{4DEF5E85-1510-46F6-A6A3-DC8AD36517F7}">
      <dsp:nvSpPr>
        <dsp:cNvPr id="0" name=""/>
        <dsp:cNvSpPr/>
      </dsp:nvSpPr>
      <dsp:spPr>
        <a:xfrm>
          <a:off x="9624724" y="1966960"/>
          <a:ext cx="1449675" cy="82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Nikola Jokic</a:t>
          </a:r>
          <a:endParaRPr lang="zh-CN" altLang="en-US" sz="1200" kern="1200" dirty="0"/>
        </a:p>
        <a:p>
          <a:pPr marL="114300" lvl="1" indent="-114300" algn="l" defTabSz="533400">
            <a:lnSpc>
              <a:spcPct val="90000"/>
            </a:lnSpc>
            <a:spcBef>
              <a:spcPct val="0"/>
            </a:spcBef>
            <a:spcAft>
              <a:spcPct val="15000"/>
            </a:spcAft>
            <a:buChar char="•"/>
          </a:pPr>
          <a:r>
            <a:rPr lang="en-US" sz="1200" b="0" i="0" kern="1200" dirty="0"/>
            <a:t>Denver Nuggets</a:t>
          </a:r>
          <a:endParaRPr lang="zh-CN" altLang="en-US" sz="1200" kern="1200" dirty="0"/>
        </a:p>
      </dsp:txBody>
      <dsp:txXfrm>
        <a:off x="9648764" y="1991000"/>
        <a:ext cx="1401595" cy="7727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AADA1-FF11-4828-8E09-C65FA8121779}" type="datetimeFigureOut">
              <a:rPr lang="zh-CN" altLang="en-US" smtClean="0"/>
              <a:t>2023/10/5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0358C-8C48-4D21-8A1F-B4AC7EB5D73A}" type="slidenum">
              <a:rPr lang="zh-CN" altLang="en-US" smtClean="0"/>
              <a:t>‹#›</a:t>
            </a:fld>
            <a:endParaRPr lang="zh-CN" altLang="en-US"/>
          </a:p>
        </p:txBody>
      </p:sp>
    </p:spTree>
    <p:extLst>
      <p:ext uri="{BB962C8B-B14F-4D97-AF65-F5344CB8AC3E}">
        <p14:creationId xmlns:p14="http://schemas.microsoft.com/office/powerpoint/2010/main" val="95945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首先我们认可高阶数据的价值，通过高阶数据筛选出优秀球员。再进一步探讨他们谁更加优秀。</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810358C-8C48-4D21-8A1F-B4AC7EB5D73A}" type="slidenum">
              <a:rPr lang="zh-CN" altLang="en-US" smtClean="0"/>
              <a:t>1</a:t>
            </a:fld>
            <a:endParaRPr lang="zh-CN" altLang="en-US"/>
          </a:p>
        </p:txBody>
      </p:sp>
    </p:spTree>
    <p:extLst>
      <p:ext uri="{BB962C8B-B14F-4D97-AF65-F5344CB8AC3E}">
        <p14:creationId xmlns:p14="http://schemas.microsoft.com/office/powerpoint/2010/main" val="3011793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这两个高阶数据仅次于</a:t>
            </a:r>
            <a:r>
              <a:rPr lang="en-US" altLang="zh-CN" dirty="0"/>
              <a:t>bpm</a:t>
            </a:r>
            <a:r>
              <a:rPr lang="zh-CN" altLang="en-US" dirty="0"/>
              <a:t>和</a:t>
            </a:r>
            <a:r>
              <a:rPr lang="en-US" altLang="zh-CN" dirty="0" err="1"/>
              <a:t>ws</a:t>
            </a:r>
            <a:r>
              <a:rPr lang="zh-CN" altLang="en-US" dirty="0"/>
              <a:t>的说服力让我们认可了哈登在</a:t>
            </a:r>
            <a:r>
              <a:rPr lang="en-US" altLang="zh-CN" dirty="0"/>
              <a:t>sg</a:t>
            </a:r>
            <a:r>
              <a:rPr lang="zh-CN" altLang="en-US" dirty="0"/>
              <a:t>位置是最好的。</a:t>
            </a:r>
            <a:endParaRPr lang="en-US" altLang="zh-CN" dirty="0"/>
          </a:p>
          <a:p>
            <a:r>
              <a:rPr lang="zh-CN" altLang="en-US" dirty="0"/>
              <a:t>但是库里和卢卡仍然难分上下。</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16</a:t>
            </a:fld>
            <a:endParaRPr lang="zh-CN" altLang="en-US"/>
          </a:p>
        </p:txBody>
      </p:sp>
    </p:spTree>
    <p:extLst>
      <p:ext uri="{BB962C8B-B14F-4D97-AF65-F5344CB8AC3E}">
        <p14:creationId xmlns:p14="http://schemas.microsoft.com/office/powerpoint/2010/main" val="205353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基础数据：有效命中率和场均得分。反映了该名球员的得分能力。</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18</a:t>
            </a:fld>
            <a:endParaRPr lang="zh-CN" altLang="en-US"/>
          </a:p>
        </p:txBody>
      </p:sp>
    </p:spTree>
    <p:extLst>
      <p:ext uri="{BB962C8B-B14F-4D97-AF65-F5344CB8AC3E}">
        <p14:creationId xmlns:p14="http://schemas.microsoft.com/office/powerpoint/2010/main" val="185783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按照场均得分来排序，也可以看出，库里仍然是场均得分最高的人。</a:t>
            </a:r>
            <a:endParaRPr lang="en-US" altLang="zh-CN" dirty="0"/>
          </a:p>
          <a:p>
            <a:r>
              <a:rPr lang="zh-CN" altLang="en-US" dirty="0"/>
              <a:t>因此我们认为库里的进攻水平高于卢卡。</a:t>
            </a:r>
            <a:endParaRPr lang="en-US" altLang="zh-CN" dirty="0"/>
          </a:p>
          <a:p>
            <a:r>
              <a:rPr lang="zh-CN" altLang="en-US" dirty="0"/>
              <a:t>在我们的评价体系中，认为对于</a:t>
            </a:r>
            <a:r>
              <a:rPr lang="en-US" altLang="zh-CN" dirty="0" err="1"/>
              <a:t>pg</a:t>
            </a:r>
            <a:r>
              <a:rPr lang="zh-CN" altLang="en-US" dirty="0"/>
              <a:t>的评价，进攻大于防守。</a:t>
            </a:r>
            <a:endParaRPr lang="en-US" altLang="zh-CN" dirty="0"/>
          </a:p>
          <a:p>
            <a:r>
              <a:rPr lang="zh-CN" altLang="en-US" dirty="0"/>
              <a:t>因此这里我们认可库里优于卢卡。</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19</a:t>
            </a:fld>
            <a:endParaRPr lang="zh-CN" altLang="en-US"/>
          </a:p>
        </p:txBody>
      </p:sp>
    </p:spTree>
    <p:extLst>
      <p:ext uri="{BB962C8B-B14F-4D97-AF65-F5344CB8AC3E}">
        <p14:creationId xmlns:p14="http://schemas.microsoft.com/office/powerpoint/2010/main" val="1392950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但是得分能力也仅仅是球员能力的一部分，创造进攻机会，减少对方进攻机会也是重要的一部分。</a:t>
            </a:r>
            <a:endParaRPr lang="en-US" altLang="zh-CN" dirty="0"/>
          </a:p>
          <a:p>
            <a:r>
              <a:rPr lang="zh-CN" altLang="en-US" dirty="0"/>
              <a:t>篮板能直观的反映该名球员为球队增加的进攻机会和减少的对方进攻机会。</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20</a:t>
            </a:fld>
            <a:endParaRPr lang="zh-CN" altLang="en-US"/>
          </a:p>
        </p:txBody>
      </p:sp>
    </p:spTree>
    <p:extLst>
      <p:ext uri="{BB962C8B-B14F-4D97-AF65-F5344CB8AC3E}">
        <p14:creationId xmlns:p14="http://schemas.microsoft.com/office/powerpoint/2010/main" val="3951664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可以看出两种排序中都是扬尼斯最能拉开两队的进攻机会数量。</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21</a:t>
            </a:fld>
            <a:endParaRPr lang="zh-CN" altLang="en-US"/>
          </a:p>
        </p:txBody>
      </p:sp>
    </p:spTree>
    <p:extLst>
      <p:ext uri="{BB962C8B-B14F-4D97-AF65-F5344CB8AC3E}">
        <p14:creationId xmlns:p14="http://schemas.microsoft.com/office/powerpoint/2010/main" val="292164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这是该赛季球员的</a:t>
            </a:r>
            <a:r>
              <a:rPr lang="en-US" altLang="zh-CN" dirty="0" err="1"/>
              <a:t>mvp</a:t>
            </a:r>
            <a:r>
              <a:rPr lang="zh-CN" altLang="en-US" dirty="0"/>
              <a:t>投票排名。</a:t>
            </a:r>
            <a:endParaRPr lang="en-US" altLang="zh-CN" dirty="0"/>
          </a:p>
          <a:p>
            <a:r>
              <a:rPr lang="zh-CN" altLang="en-US" dirty="0"/>
              <a:t>高阶数据筛选出来的最优球员也几乎都出现在了这份排名中。</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24</a:t>
            </a:fld>
            <a:endParaRPr lang="zh-CN" altLang="en-US"/>
          </a:p>
        </p:txBody>
      </p:sp>
    </p:spTree>
    <p:extLst>
      <p:ext uri="{BB962C8B-B14F-4D97-AF65-F5344CB8AC3E}">
        <p14:creationId xmlns:p14="http://schemas.microsoft.com/office/powerpoint/2010/main" val="172133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mvp</a:t>
            </a:r>
            <a:r>
              <a:rPr lang="zh-CN" altLang="en-US" dirty="0"/>
              <a:t>得主是约基奇，很多他的潜在对手都在排名中。</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25</a:t>
            </a:fld>
            <a:endParaRPr lang="zh-CN" altLang="en-US"/>
          </a:p>
        </p:txBody>
      </p:sp>
    </p:spTree>
    <p:extLst>
      <p:ext uri="{BB962C8B-B14F-4D97-AF65-F5344CB8AC3E}">
        <p14:creationId xmlns:p14="http://schemas.microsoft.com/office/powerpoint/2010/main" val="41890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历届</a:t>
            </a:r>
            <a:r>
              <a:rPr lang="en-US" altLang="zh-CN" dirty="0" err="1"/>
              <a:t>mvp</a:t>
            </a:r>
            <a:r>
              <a:rPr lang="zh-CN" altLang="en-US" dirty="0"/>
              <a:t>得主也几乎都出现在了高阶数据揭露的名单里。因此，不排除其他拿过</a:t>
            </a:r>
            <a:r>
              <a:rPr lang="en-US" altLang="zh-CN" dirty="0" err="1"/>
              <a:t>mvp</a:t>
            </a:r>
            <a:r>
              <a:rPr lang="zh-CN" altLang="en-US" dirty="0"/>
              <a:t>的球员隐藏实力的可能。</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26</a:t>
            </a:fld>
            <a:endParaRPr lang="zh-CN" altLang="en-US"/>
          </a:p>
        </p:txBody>
      </p:sp>
    </p:spTree>
    <p:extLst>
      <p:ext uri="{BB962C8B-B14F-4D97-AF65-F5344CB8AC3E}">
        <p14:creationId xmlns:p14="http://schemas.microsoft.com/office/powerpoint/2010/main" val="3211424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高阶数据反映了很多数据的隐含信息，但是篮球本身是一个多人游戏，有太多的复杂因素，高阶数据也只能反映其中一部分。</a:t>
            </a:r>
            <a:endParaRPr lang="en-US" altLang="zh-CN" dirty="0"/>
          </a:p>
          <a:p>
            <a:r>
              <a:rPr lang="zh-CN" altLang="en-US" dirty="0"/>
              <a:t>因此，最有效的评价策略是直接观察他们本赛季的胜率，尤其是在更加残酷的季后赛。</a:t>
            </a:r>
          </a:p>
          <a:p>
            <a:endParaRPr lang="zh-CN" altLang="en-US" dirty="0"/>
          </a:p>
        </p:txBody>
      </p:sp>
      <p:sp>
        <p:nvSpPr>
          <p:cNvPr id="4" name="灯片编号占位符 3"/>
          <p:cNvSpPr>
            <a:spLocks noGrp="1"/>
          </p:cNvSpPr>
          <p:nvPr>
            <p:ph type="sldNum" sz="quarter" idx="5"/>
          </p:nvPr>
        </p:nvSpPr>
        <p:spPr/>
        <p:txBody>
          <a:bodyPr/>
          <a:lstStyle/>
          <a:p>
            <a:fld id="{E810358C-8C48-4D21-8A1F-B4AC7EB5D73A}" type="slidenum">
              <a:rPr lang="zh-CN" altLang="en-US" smtClean="0"/>
              <a:t>27</a:t>
            </a:fld>
            <a:endParaRPr lang="zh-CN" altLang="en-US"/>
          </a:p>
        </p:txBody>
      </p:sp>
    </p:spTree>
    <p:extLst>
      <p:ext uri="{BB962C8B-B14F-4D97-AF65-F5344CB8AC3E}">
        <p14:creationId xmlns:p14="http://schemas.microsoft.com/office/powerpoint/2010/main" val="90013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雄鹿队不仅胜率最高，而且扬尼斯最终也带领雄鹿夺冠。</a:t>
            </a:r>
            <a:endParaRPr lang="en-US" altLang="zh-CN" dirty="0"/>
          </a:p>
          <a:p>
            <a:r>
              <a:rPr lang="zh-CN" altLang="en-US" dirty="0"/>
              <a:t>虽然胜利是整个球队共同努力的结果，但是三个人作为各自球队的领导者，自然对胜利有最大的贡献。</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28</a:t>
            </a:fld>
            <a:endParaRPr lang="zh-CN" altLang="en-US"/>
          </a:p>
        </p:txBody>
      </p:sp>
    </p:spTree>
    <p:extLst>
      <p:ext uri="{BB962C8B-B14F-4D97-AF65-F5344CB8AC3E}">
        <p14:creationId xmlns:p14="http://schemas.microsoft.com/office/powerpoint/2010/main" val="75835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我们可以明显看到所有球员都遵循着两类的分布，其中一个集群代表的球员有着两种高阶数据呈现线性相关的趋势；另一个集群呈现着</a:t>
            </a:r>
            <a:r>
              <a:rPr lang="en-US" altLang="zh-CN" dirty="0"/>
              <a:t>bpm</a:t>
            </a:r>
            <a:r>
              <a:rPr lang="zh-CN" altLang="en-US" dirty="0"/>
              <a:t>分散分布，但是</a:t>
            </a:r>
            <a:r>
              <a:rPr lang="en-US" altLang="zh-CN" dirty="0" err="1"/>
              <a:t>ws</a:t>
            </a:r>
            <a:r>
              <a:rPr lang="zh-CN" altLang="en-US" dirty="0"/>
              <a:t>接近于</a:t>
            </a:r>
            <a:r>
              <a:rPr lang="en-US" altLang="zh-CN" dirty="0"/>
              <a:t>0</a:t>
            </a:r>
            <a:r>
              <a:rPr lang="zh-CN" altLang="en-US" dirty="0"/>
              <a:t>的情况。</a:t>
            </a:r>
            <a:endParaRPr lang="en-US" altLang="zh-CN" dirty="0"/>
          </a:p>
        </p:txBody>
      </p:sp>
      <p:sp>
        <p:nvSpPr>
          <p:cNvPr id="4" name="灯片编号占位符 3"/>
          <p:cNvSpPr>
            <a:spLocks noGrp="1"/>
          </p:cNvSpPr>
          <p:nvPr>
            <p:ph type="sldNum" sz="quarter" idx="5"/>
          </p:nvPr>
        </p:nvSpPr>
        <p:spPr/>
        <p:txBody>
          <a:bodyPr/>
          <a:lstStyle/>
          <a:p>
            <a:fld id="{E810358C-8C48-4D21-8A1F-B4AC7EB5D73A}" type="slidenum">
              <a:rPr lang="zh-CN" altLang="en-US" smtClean="0"/>
              <a:t>3</a:t>
            </a:fld>
            <a:endParaRPr lang="zh-CN" altLang="en-US"/>
          </a:p>
        </p:txBody>
      </p:sp>
    </p:spTree>
    <p:extLst>
      <p:ext uri="{BB962C8B-B14F-4D97-AF65-F5344CB8AC3E}">
        <p14:creationId xmlns:p14="http://schemas.microsoft.com/office/powerpoint/2010/main" val="1332195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因此，虽然约基奇统治了各个高阶数据榜单，但是我们最后仍然依据比赛结果和同样优秀的高阶数据，将最优秀的球员荣誉授予扬尼斯 阿德托昆博。</a:t>
            </a:r>
            <a:endParaRPr lang="en-US" altLang="zh-CN" dirty="0"/>
          </a:p>
          <a:p>
            <a:r>
              <a:rPr lang="zh-CN" altLang="en-US" dirty="0"/>
              <a:t>而约基奇紧随其后。</a:t>
            </a:r>
            <a:endParaRPr lang="en-US" altLang="zh-CN" dirty="0"/>
          </a:p>
          <a:p>
            <a:r>
              <a:rPr lang="zh-CN" altLang="en-US" dirty="0"/>
              <a:t>库里同样也有很高的数据。但由于没能带队进入季后赛，被排在第三。</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29</a:t>
            </a:fld>
            <a:endParaRPr lang="zh-CN" altLang="en-US"/>
          </a:p>
        </p:txBody>
      </p:sp>
    </p:spTree>
    <p:extLst>
      <p:ext uri="{BB962C8B-B14F-4D97-AF65-F5344CB8AC3E}">
        <p14:creationId xmlns:p14="http://schemas.microsoft.com/office/powerpoint/2010/main" val="378189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出场时间接近于</a:t>
            </a:r>
            <a:r>
              <a:rPr lang="en-US" altLang="zh-CN" dirty="0"/>
              <a:t>0</a:t>
            </a:r>
            <a:r>
              <a:rPr lang="zh-CN" altLang="en-US" dirty="0"/>
              <a:t>的球员，</a:t>
            </a:r>
            <a:r>
              <a:rPr lang="en-US" altLang="zh-CN" dirty="0"/>
              <a:t>bpm</a:t>
            </a:r>
            <a:r>
              <a:rPr lang="zh-CN" altLang="en-US" dirty="0"/>
              <a:t>表现非常不稳定，很可能的是样本量过小。</a:t>
            </a:r>
            <a:endParaRPr lang="en-US" altLang="zh-CN" dirty="0"/>
          </a:p>
          <a:p>
            <a:r>
              <a:rPr lang="zh-CN" altLang="en-US" dirty="0"/>
              <a:t>此外的球员，</a:t>
            </a:r>
            <a:r>
              <a:rPr lang="en-US" altLang="zh-CN" dirty="0"/>
              <a:t>bpm</a:t>
            </a:r>
            <a:r>
              <a:rPr lang="zh-CN" altLang="en-US" dirty="0"/>
              <a:t>基本与时间无关，呈微弱的随时间上升的趋势。</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4</a:t>
            </a:fld>
            <a:endParaRPr lang="zh-CN" altLang="en-US"/>
          </a:p>
        </p:txBody>
      </p:sp>
    </p:spTree>
    <p:extLst>
      <p:ext uri="{BB962C8B-B14F-4D97-AF65-F5344CB8AC3E}">
        <p14:creationId xmlns:p14="http://schemas.microsoft.com/office/powerpoint/2010/main" val="124703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最高的</a:t>
            </a:r>
            <a:r>
              <a:rPr lang="en-US" altLang="zh-CN" dirty="0"/>
              <a:t>WS</a:t>
            </a:r>
            <a:r>
              <a:rPr lang="zh-CN" altLang="en-US" dirty="0"/>
              <a:t>值是随着时间呈比例分布的。</a:t>
            </a:r>
            <a:endParaRPr lang="en-US" altLang="zh-CN" dirty="0"/>
          </a:p>
          <a:p>
            <a:r>
              <a:rPr lang="zh-CN" altLang="en-US" dirty="0"/>
              <a:t>所以我们可以得出结论：</a:t>
            </a:r>
            <a:endParaRPr lang="en-US" altLang="zh-CN" dirty="0"/>
          </a:p>
          <a:p>
            <a:r>
              <a:rPr lang="en-US" altLang="zh-CN" dirty="0"/>
              <a:t>WS</a:t>
            </a:r>
            <a:r>
              <a:rPr lang="zh-CN" altLang="en-US" dirty="0"/>
              <a:t>的计算方式和时间有关，时间越短的球员</a:t>
            </a:r>
            <a:r>
              <a:rPr lang="en-US" altLang="zh-CN" dirty="0"/>
              <a:t>WS</a:t>
            </a:r>
            <a:r>
              <a:rPr lang="zh-CN" altLang="en-US" dirty="0"/>
              <a:t>的最大值越低。</a:t>
            </a:r>
            <a:endParaRPr lang="en-US" altLang="zh-CN" dirty="0"/>
          </a:p>
          <a:p>
            <a:r>
              <a:rPr lang="zh-CN" altLang="en-US" dirty="0"/>
              <a:t>由此我们推断出：上场时间过短的球员的</a:t>
            </a:r>
            <a:r>
              <a:rPr lang="en-US" altLang="zh-CN" dirty="0"/>
              <a:t>bpm</a:t>
            </a:r>
            <a:r>
              <a:rPr lang="zh-CN" altLang="en-US" dirty="0"/>
              <a:t>不稳定。</a:t>
            </a:r>
            <a:endParaRPr lang="en-US" altLang="zh-CN" dirty="0"/>
          </a:p>
          <a:p>
            <a:r>
              <a:rPr lang="zh-CN" altLang="en-US" dirty="0"/>
              <a:t>考虑现实情况，几乎不上场的球员本身水平也是难以竞争优秀球员的。因此我们去掉场均时间低于联盟平均值的球员，以使图像更加清晰。</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5</a:t>
            </a:fld>
            <a:endParaRPr lang="zh-CN" altLang="en-US"/>
          </a:p>
        </p:txBody>
      </p:sp>
    </p:spTree>
    <p:extLst>
      <p:ext uri="{BB962C8B-B14F-4D97-AF65-F5344CB8AC3E}">
        <p14:creationId xmlns:p14="http://schemas.microsoft.com/office/powerpoint/2010/main" val="389837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可以看出，两项高阶数据基本分布是线性相关的关系，球员在两项高阶数据中取得的分数是存在相关性的。</a:t>
            </a:r>
            <a:endParaRPr lang="en-US" altLang="zh-CN" dirty="0"/>
          </a:p>
          <a:p>
            <a:r>
              <a:rPr lang="zh-CN" altLang="en-US" dirty="0"/>
              <a:t>这侧面证明了这两项高阶数据可以帮助我们找到普遍意义下的优秀球员。</a:t>
            </a:r>
            <a:endParaRPr lang="en-US" altLang="zh-CN" dirty="0"/>
          </a:p>
          <a:p>
            <a:r>
              <a:rPr lang="zh-CN" altLang="en-US" dirty="0"/>
              <a:t>但是它们也仅仅是评价标准之一。对于难以区别的球员我们考虑使用多种评价方式。</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6</a:t>
            </a:fld>
            <a:endParaRPr lang="zh-CN" altLang="en-US"/>
          </a:p>
        </p:txBody>
      </p:sp>
    </p:spTree>
    <p:extLst>
      <p:ext uri="{BB962C8B-B14F-4D97-AF65-F5344CB8AC3E}">
        <p14:creationId xmlns:p14="http://schemas.microsoft.com/office/powerpoint/2010/main" val="99967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考虑到图像展示和样本量大小的问题，我们</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7</a:t>
            </a:fld>
            <a:endParaRPr lang="zh-CN" altLang="en-US"/>
          </a:p>
        </p:txBody>
      </p:sp>
    </p:spTree>
    <p:extLst>
      <p:ext uri="{BB962C8B-B14F-4D97-AF65-F5344CB8AC3E}">
        <p14:creationId xmlns:p14="http://schemas.microsoft.com/office/powerpoint/2010/main" val="397426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这里存在两位高阶数据各有好坏的球员，其中哈登由于赛季中期转队的原因，我们需要考虑他在两支球队的综合表现。</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11</a:t>
            </a:fld>
            <a:endParaRPr lang="zh-CN" altLang="en-US"/>
          </a:p>
        </p:txBody>
      </p:sp>
    </p:spTree>
    <p:extLst>
      <p:ext uri="{BB962C8B-B14F-4D97-AF65-F5344CB8AC3E}">
        <p14:creationId xmlns:p14="http://schemas.microsoft.com/office/powerpoint/2010/main" val="124271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这几位球员在两项高阶数据中各有优劣，我们不考虑高阶数据实际含义的情况下难以为他们排名，因此我们需要考察这几位球员的基础数据。</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12</a:t>
            </a:fld>
            <a:endParaRPr lang="zh-CN" altLang="en-US"/>
          </a:p>
        </p:txBody>
      </p:sp>
    </p:spTree>
    <p:extLst>
      <p:ext uri="{BB962C8B-B14F-4D97-AF65-F5344CB8AC3E}">
        <p14:creationId xmlns:p14="http://schemas.microsoft.com/office/powerpoint/2010/main" val="364688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一件有趣的事：库里的职业生涯平均真实命中率也是历史最高</a:t>
            </a:r>
          </a:p>
        </p:txBody>
      </p:sp>
      <p:sp>
        <p:nvSpPr>
          <p:cNvPr id="4" name="灯片编号占位符 3"/>
          <p:cNvSpPr>
            <a:spLocks noGrp="1"/>
          </p:cNvSpPr>
          <p:nvPr>
            <p:ph type="sldNum" sz="quarter" idx="5"/>
          </p:nvPr>
        </p:nvSpPr>
        <p:spPr/>
        <p:txBody>
          <a:bodyPr/>
          <a:lstStyle/>
          <a:p>
            <a:fld id="{E810358C-8C48-4D21-8A1F-B4AC7EB5D73A}" type="slidenum">
              <a:rPr lang="zh-CN" altLang="en-US" smtClean="0"/>
              <a:t>15</a:t>
            </a:fld>
            <a:endParaRPr lang="zh-CN" altLang="en-US"/>
          </a:p>
        </p:txBody>
      </p:sp>
    </p:spTree>
    <p:extLst>
      <p:ext uri="{BB962C8B-B14F-4D97-AF65-F5344CB8AC3E}">
        <p14:creationId xmlns:p14="http://schemas.microsoft.com/office/powerpoint/2010/main" val="72851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9ABF-039D-00C1-AA9E-2B4253D2B9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AC595EF-48FC-C702-276A-1FD48A223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5056419-61C5-21DB-D713-D13EEF93F921}"/>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D464E45E-26FA-27B7-49FF-2C90713CB4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2DD035-E962-00BD-C905-4827C0D42E1A}"/>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155543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70077-D467-1894-C57B-6A88F51150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2F3CC2-CC97-1EFD-0668-8BBCEE8170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5CC534-1080-A3FB-B9DB-7F96BEC41881}"/>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C8B720D9-8D35-7B53-A8CC-84182FDDDD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B8A09C-1F0D-49BC-8C11-EA14FD66A5E2}"/>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198969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48BF84-6303-9C6C-30A6-5333E40793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94FF91-91A8-7ABC-03CF-7821475FE5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A0AB3B-FA56-762F-411E-39EADDF93ECA}"/>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458D4C82-AF43-3A6C-3A75-B4CA40195C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53BBCB-3DD7-BFF3-567F-74ADD4E0B4FA}"/>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146355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23015-58B1-4B6D-7A4D-A16492E65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7F0943-13D1-E459-A3ED-516FD2F9E7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49C246-DE3C-99D2-3C61-07C7A9CFF14E}"/>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B2C79E85-075B-749C-F4F8-304148D8E6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107805-63FD-BAFB-8730-9D4F71157B0E}"/>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224745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15AE2-CE41-49FD-021D-22FC3F7E55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9A7E19-B089-35DD-F5AF-EA9D7A753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E9755F-C2F3-C572-BC46-6137C7F49718}"/>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781D8606-49B2-F6BD-4752-720577928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9AFE87-1CDB-1424-7EAE-5F7DC3E45DF8}"/>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420060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16376-FA12-3A82-D124-4D2A30C61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175298-54B5-3490-BFD5-705A2A70B4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441082-99EC-5873-2CCB-B9FF1C50417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5F4D9E-68F6-8DCF-4E95-612027B675AB}"/>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6" name="页脚占位符 5">
            <a:extLst>
              <a:ext uri="{FF2B5EF4-FFF2-40B4-BE49-F238E27FC236}">
                <a16:creationId xmlns:a16="http://schemas.microsoft.com/office/drawing/2014/main" id="{5673D502-D7FF-ABEF-0A25-C02C716676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419A33-E744-B07B-46AB-72B223739422}"/>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97793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57429-1B8E-20EF-CBCF-50B813D91C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EAEE71-C876-E662-8C37-3120B5F15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2CA06D-3B59-0779-3C08-A39EEDAFF3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13BA4E-F6CB-ADBB-75E7-88435683D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BE77EE-79CC-C211-3E21-84068F7CEEC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FEE26A-1D1E-6047-AC56-6CD447B31BC0}"/>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8" name="页脚占位符 7">
            <a:extLst>
              <a:ext uri="{FF2B5EF4-FFF2-40B4-BE49-F238E27FC236}">
                <a16:creationId xmlns:a16="http://schemas.microsoft.com/office/drawing/2014/main" id="{33028A8D-3372-04A2-EE51-76B1E13FD1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8300A5-D061-D476-BAEB-1052FEF39F5C}"/>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79833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7DC70-3A7A-17D3-A9CC-4EC65BDFC3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9558CE-CF0B-239B-14C4-638839D2D798}"/>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4" name="页脚占位符 3">
            <a:extLst>
              <a:ext uri="{FF2B5EF4-FFF2-40B4-BE49-F238E27FC236}">
                <a16:creationId xmlns:a16="http://schemas.microsoft.com/office/drawing/2014/main" id="{DDAEE5B3-4448-D6CD-211B-05E0331A8A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6F64B0-DFD8-6357-66A9-F1B7B4DED99F}"/>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203857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C32E64-FE71-E960-46C4-AAC438C14B4F}"/>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3" name="页脚占位符 2">
            <a:extLst>
              <a:ext uri="{FF2B5EF4-FFF2-40B4-BE49-F238E27FC236}">
                <a16:creationId xmlns:a16="http://schemas.microsoft.com/office/drawing/2014/main" id="{58ED0943-F303-98AF-16F3-455F6D9345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48A6EE-0E11-AE10-464B-F51257F73814}"/>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336119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EBDB5-E6F0-0EAF-4741-73C9CE5C3E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4DD6B1-8C8C-CB38-F9CD-7384ABD49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BB0DE74-CE4D-4F49-626A-F8BCA1106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C1B958-7369-2261-0B26-A3510B33819D}"/>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6" name="页脚占位符 5">
            <a:extLst>
              <a:ext uri="{FF2B5EF4-FFF2-40B4-BE49-F238E27FC236}">
                <a16:creationId xmlns:a16="http://schemas.microsoft.com/office/drawing/2014/main" id="{851459D6-EFBC-81D5-A543-A6DF5662A1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A33351-59C6-C059-EB55-CF68A0D5029C}"/>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110623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5D212-7F54-7FEA-7A9E-24B5262A16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20F1ADB-26B8-FEF7-5C1B-AA7F21DD4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BB2330-D7BD-1E21-12A1-101217098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326465-A67F-4579-BF3E-F2A038580864}"/>
              </a:ext>
            </a:extLst>
          </p:cNvPr>
          <p:cNvSpPr>
            <a:spLocks noGrp="1"/>
          </p:cNvSpPr>
          <p:nvPr>
            <p:ph type="dt" sz="half" idx="10"/>
          </p:nvPr>
        </p:nvSpPr>
        <p:spPr/>
        <p:txBody>
          <a:bodyPr/>
          <a:lstStyle/>
          <a:p>
            <a:fld id="{F2EC6325-2E3C-4EB6-BA14-A9D42F7FEB5F}" type="datetimeFigureOut">
              <a:rPr lang="zh-CN" altLang="en-US" smtClean="0"/>
              <a:t>2023/10/5</a:t>
            </a:fld>
            <a:endParaRPr lang="zh-CN" altLang="en-US"/>
          </a:p>
        </p:txBody>
      </p:sp>
      <p:sp>
        <p:nvSpPr>
          <p:cNvPr id="6" name="页脚占位符 5">
            <a:extLst>
              <a:ext uri="{FF2B5EF4-FFF2-40B4-BE49-F238E27FC236}">
                <a16:creationId xmlns:a16="http://schemas.microsoft.com/office/drawing/2014/main" id="{9F48BD63-697B-A15B-833C-626C3B888C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6175C0-F580-318E-3032-AB45F2B514D0}"/>
              </a:ext>
            </a:extLst>
          </p:cNvPr>
          <p:cNvSpPr>
            <a:spLocks noGrp="1"/>
          </p:cNvSpPr>
          <p:nvPr>
            <p:ph type="sldNum" sz="quarter" idx="12"/>
          </p:nvPr>
        </p:nvSpPr>
        <p:spPr/>
        <p:txBody>
          <a:body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219090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F522CF-1769-3021-3618-7A26258D5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CF9AC1-54FD-4B4C-38A0-2AFF9F736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5BC6E8-7877-067C-40B8-7DC830E85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C6325-2E3C-4EB6-BA14-A9D42F7FEB5F}" type="datetimeFigureOut">
              <a:rPr lang="zh-CN" altLang="en-US" smtClean="0"/>
              <a:t>2023/10/5</a:t>
            </a:fld>
            <a:endParaRPr lang="zh-CN" altLang="en-US"/>
          </a:p>
        </p:txBody>
      </p:sp>
      <p:sp>
        <p:nvSpPr>
          <p:cNvPr id="5" name="页脚占位符 4">
            <a:extLst>
              <a:ext uri="{FF2B5EF4-FFF2-40B4-BE49-F238E27FC236}">
                <a16:creationId xmlns:a16="http://schemas.microsoft.com/office/drawing/2014/main" id="{173803F3-9F60-5D11-FEE2-9AD14F983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606E75-4BCC-8B52-AADD-E20744E57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F61BF-AB7C-429D-AF91-13237A68F8B6}" type="slidenum">
              <a:rPr lang="zh-CN" altLang="en-US" smtClean="0"/>
              <a:t>‹#›</a:t>
            </a:fld>
            <a:endParaRPr lang="zh-CN" altLang="en-US"/>
          </a:p>
        </p:txBody>
      </p:sp>
    </p:spTree>
    <p:extLst>
      <p:ext uri="{BB962C8B-B14F-4D97-AF65-F5344CB8AC3E}">
        <p14:creationId xmlns:p14="http://schemas.microsoft.com/office/powerpoint/2010/main" val="40106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chart" Target="../charts/chart1.xml"/><Relationship Id="rId7" Type="http://schemas.openxmlformats.org/officeDocument/2006/relationships/diagramColors" Target="../diagrams/colors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The official site of the NBA for the latest NBA Scores, Stats &amp; News. | NBA .com">
            <a:extLst>
              <a:ext uri="{FF2B5EF4-FFF2-40B4-BE49-F238E27FC236}">
                <a16:creationId xmlns:a16="http://schemas.microsoft.com/office/drawing/2014/main" id="{22641638-E7B2-77AA-5AEA-BA64B0F5A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806" y="322543"/>
            <a:ext cx="4624387" cy="346382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omplete 2023-2024 NBA Schedule is released, check out every In-Season  tournament game | Marca">
            <a:extLst>
              <a:ext uri="{FF2B5EF4-FFF2-40B4-BE49-F238E27FC236}">
                <a16:creationId xmlns:a16="http://schemas.microsoft.com/office/drawing/2014/main" id="{F8BAC893-9B37-C2BE-5794-C1769F609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69" y="147984"/>
            <a:ext cx="4930489" cy="328101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E3C370F7-23DF-6FD6-4F15-5EBA518FD325}"/>
              </a:ext>
            </a:extLst>
          </p:cNvPr>
          <p:cNvSpPr>
            <a:spLocks noGrp="1"/>
          </p:cNvSpPr>
          <p:nvPr>
            <p:ph type="ctrTitle"/>
          </p:nvPr>
        </p:nvSpPr>
        <p:spPr>
          <a:xfrm>
            <a:off x="2273443" y="3960929"/>
            <a:ext cx="7645112" cy="1693732"/>
          </a:xfrm>
        </p:spPr>
        <p:txBody>
          <a:bodyPr>
            <a:normAutofit fontScale="90000"/>
          </a:bodyPr>
          <a:lstStyle/>
          <a:p>
            <a:r>
              <a:rPr lang="en-US" altLang="zh-CN" dirty="0">
                <a:solidFill>
                  <a:schemeClr val="accent2">
                    <a:lumMod val="75000"/>
                  </a:schemeClr>
                </a:solidFill>
                <a:effectLst>
                  <a:outerShdw blurRad="38100" dist="38100" dir="2700000" algn="tl">
                    <a:srgbClr val="000000">
                      <a:alpha val="43137"/>
                    </a:srgbClr>
                  </a:outerShdw>
                </a:effectLst>
              </a:rPr>
              <a:t>Who is the best basketball players in NBA?</a:t>
            </a:r>
            <a:endParaRPr lang="zh-CN" altLang="en-US" dirty="0">
              <a:solidFill>
                <a:schemeClr val="accent2">
                  <a:lumMod val="75000"/>
                </a:schemeClr>
              </a:solidFill>
              <a:effectLst>
                <a:outerShdw blurRad="38100" dist="38100" dir="2700000" algn="tl">
                  <a:srgbClr val="000000">
                    <a:alpha val="43137"/>
                  </a:srgbClr>
                </a:outerShdw>
              </a:effectLst>
            </a:endParaRPr>
          </a:p>
        </p:txBody>
      </p:sp>
      <p:pic>
        <p:nvPicPr>
          <p:cNvPr id="2062" name="Picture 14" descr="NBA - The Ringer">
            <a:extLst>
              <a:ext uri="{FF2B5EF4-FFF2-40B4-BE49-F238E27FC236}">
                <a16:creationId xmlns:a16="http://schemas.microsoft.com/office/drawing/2014/main" id="{0F657809-74DD-3E87-C8EF-1CB4C01AFF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44" r="9963"/>
          <a:stretch/>
        </p:blipFill>
        <p:spPr bwMode="auto">
          <a:xfrm>
            <a:off x="6886244" y="147984"/>
            <a:ext cx="4845092" cy="327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98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96C101F-913B-E0A5-33DA-317D28248AC3}"/>
              </a:ext>
            </a:extLst>
          </p:cNvPr>
          <p:cNvPicPr>
            <a:picLocks noChangeAspect="1"/>
          </p:cNvPicPr>
          <p:nvPr/>
        </p:nvPicPr>
        <p:blipFill rotWithShape="1">
          <a:blip r:embed="rId2"/>
          <a:srcRect t="3289"/>
          <a:stretch/>
        </p:blipFill>
        <p:spPr>
          <a:xfrm>
            <a:off x="2921255" y="1156138"/>
            <a:ext cx="5532132" cy="5474782"/>
          </a:xfrm>
          <a:prstGeom prst="rect">
            <a:avLst/>
          </a:prstGeom>
        </p:spPr>
      </p:pic>
      <p:sp>
        <p:nvSpPr>
          <p:cNvPr id="5" name="椭圆 4">
            <a:extLst>
              <a:ext uri="{FF2B5EF4-FFF2-40B4-BE49-F238E27FC236}">
                <a16:creationId xmlns:a16="http://schemas.microsoft.com/office/drawing/2014/main" id="{8E348BAD-6A53-6B72-0DBE-43F2D18B2A15}"/>
              </a:ext>
            </a:extLst>
          </p:cNvPr>
          <p:cNvSpPr/>
          <p:nvPr/>
        </p:nvSpPr>
        <p:spPr>
          <a:xfrm>
            <a:off x="7050079" y="1128231"/>
            <a:ext cx="1392798" cy="59909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a16="http://schemas.microsoft.com/office/drawing/2014/main" id="{5DDF4B02-3972-0D79-A84E-81BEAB5037FF}"/>
              </a:ext>
            </a:extLst>
          </p:cNvPr>
          <p:cNvSpPr>
            <a:spLocks noGrp="1"/>
          </p:cNvSpPr>
          <p:nvPr>
            <p:ph type="title"/>
          </p:nvPr>
        </p:nvSpPr>
        <p:spPr>
          <a:xfrm>
            <a:off x="2688020" y="307165"/>
            <a:ext cx="6287814" cy="1325563"/>
          </a:xfrm>
        </p:spPr>
        <p:txBody>
          <a:bodyPr>
            <a:normAutofit/>
          </a:bodyPr>
          <a:lstStyle/>
          <a:p>
            <a:pPr algn="ctr"/>
            <a:r>
              <a:rPr lang="en-US" altLang="zh-CN" sz="2800" dirty="0"/>
              <a:t>Small Forward</a:t>
            </a:r>
            <a:endParaRPr lang="zh-CN" altLang="en-US" sz="2800" dirty="0"/>
          </a:p>
        </p:txBody>
      </p:sp>
    </p:spTree>
    <p:extLst>
      <p:ext uri="{BB962C8B-B14F-4D97-AF65-F5344CB8AC3E}">
        <p14:creationId xmlns:p14="http://schemas.microsoft.com/office/powerpoint/2010/main" val="141606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52F6396-0CB3-DC22-B007-3931B1BCEA5F}"/>
              </a:ext>
            </a:extLst>
          </p:cNvPr>
          <p:cNvPicPr>
            <a:picLocks noChangeAspect="1"/>
          </p:cNvPicPr>
          <p:nvPr/>
        </p:nvPicPr>
        <p:blipFill rotWithShape="1">
          <a:blip r:embed="rId3"/>
          <a:srcRect t="3412"/>
          <a:stretch/>
        </p:blipFill>
        <p:spPr>
          <a:xfrm>
            <a:off x="2867117" y="1166647"/>
            <a:ext cx="5751365" cy="5384187"/>
          </a:xfrm>
          <a:prstGeom prst="rect">
            <a:avLst/>
          </a:prstGeom>
        </p:spPr>
      </p:pic>
      <p:sp>
        <p:nvSpPr>
          <p:cNvPr id="5" name="椭圆 4">
            <a:extLst>
              <a:ext uri="{FF2B5EF4-FFF2-40B4-BE49-F238E27FC236}">
                <a16:creationId xmlns:a16="http://schemas.microsoft.com/office/drawing/2014/main" id="{372EBB70-8215-BBDA-BE0A-BEA85EC6A87A}"/>
              </a:ext>
            </a:extLst>
          </p:cNvPr>
          <p:cNvSpPr/>
          <p:nvPr/>
        </p:nvSpPr>
        <p:spPr>
          <a:xfrm>
            <a:off x="3300249" y="1078538"/>
            <a:ext cx="1744716" cy="88286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D2520C3-5E32-F17B-E425-646A97FD3473}"/>
              </a:ext>
            </a:extLst>
          </p:cNvPr>
          <p:cNvSpPr/>
          <p:nvPr/>
        </p:nvSpPr>
        <p:spPr>
          <a:xfrm>
            <a:off x="6751846" y="2711100"/>
            <a:ext cx="1744716" cy="88286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a:extLst>
              <a:ext uri="{FF2B5EF4-FFF2-40B4-BE49-F238E27FC236}">
                <a16:creationId xmlns:a16="http://schemas.microsoft.com/office/drawing/2014/main" id="{08178AC2-8337-BDEB-E98A-B58343DAABFF}"/>
              </a:ext>
            </a:extLst>
          </p:cNvPr>
          <p:cNvSpPr txBox="1">
            <a:spLocks/>
          </p:cNvSpPr>
          <p:nvPr/>
        </p:nvSpPr>
        <p:spPr>
          <a:xfrm>
            <a:off x="2740572" y="194410"/>
            <a:ext cx="62878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a:t>Shooting Guard</a:t>
            </a:r>
            <a:endParaRPr lang="zh-CN" altLang="en-US" sz="2800" dirty="0"/>
          </a:p>
        </p:txBody>
      </p:sp>
    </p:spTree>
    <p:extLst>
      <p:ext uri="{BB962C8B-B14F-4D97-AF65-F5344CB8AC3E}">
        <p14:creationId xmlns:p14="http://schemas.microsoft.com/office/powerpoint/2010/main" val="248848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880E7-C9DA-665A-9DC6-CCFB910DF1B4}"/>
              </a:ext>
            </a:extLst>
          </p:cNvPr>
          <p:cNvSpPr>
            <a:spLocks noGrp="1"/>
          </p:cNvSpPr>
          <p:nvPr>
            <p:ph type="title"/>
          </p:nvPr>
        </p:nvSpPr>
        <p:spPr>
          <a:xfrm>
            <a:off x="1879592" y="508298"/>
            <a:ext cx="8111836" cy="1325563"/>
          </a:xfrm>
        </p:spPr>
        <p:txBody>
          <a:bodyPr>
            <a:normAutofit/>
          </a:bodyPr>
          <a:lstStyle/>
          <a:p>
            <a:pPr algn="ctr"/>
            <a:r>
              <a:rPr lang="en-US" altLang="zh-CN" sz="2800" dirty="0"/>
              <a:t>Point Guard</a:t>
            </a:r>
            <a:endParaRPr lang="zh-CN" altLang="en-US" sz="2800" dirty="0"/>
          </a:p>
        </p:txBody>
      </p:sp>
      <p:pic>
        <p:nvPicPr>
          <p:cNvPr id="4" name="图片 3">
            <a:extLst>
              <a:ext uri="{FF2B5EF4-FFF2-40B4-BE49-F238E27FC236}">
                <a16:creationId xmlns:a16="http://schemas.microsoft.com/office/drawing/2014/main" id="{B222A1B3-37B8-F310-1D33-72F9831742AA}"/>
              </a:ext>
            </a:extLst>
          </p:cNvPr>
          <p:cNvPicPr>
            <a:picLocks noChangeAspect="1"/>
          </p:cNvPicPr>
          <p:nvPr/>
        </p:nvPicPr>
        <p:blipFill rotWithShape="1">
          <a:blip r:embed="rId3"/>
          <a:srcRect t="1664"/>
          <a:stretch/>
        </p:blipFill>
        <p:spPr>
          <a:xfrm>
            <a:off x="3163510" y="1496290"/>
            <a:ext cx="5418290" cy="5170715"/>
          </a:xfrm>
          <a:prstGeom prst="rect">
            <a:avLst/>
          </a:prstGeom>
        </p:spPr>
      </p:pic>
      <p:sp>
        <p:nvSpPr>
          <p:cNvPr id="5" name="椭圆 4">
            <a:extLst>
              <a:ext uri="{FF2B5EF4-FFF2-40B4-BE49-F238E27FC236}">
                <a16:creationId xmlns:a16="http://schemas.microsoft.com/office/drawing/2014/main" id="{B508F021-CC94-B798-B7D8-A4E51F7BBAA8}"/>
              </a:ext>
            </a:extLst>
          </p:cNvPr>
          <p:cNvSpPr/>
          <p:nvPr/>
        </p:nvSpPr>
        <p:spPr>
          <a:xfrm>
            <a:off x="5000297" y="1401050"/>
            <a:ext cx="1460938" cy="67649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23EFAB7-0FFB-DC6D-F4C5-DF339764109A}"/>
              </a:ext>
            </a:extLst>
          </p:cNvPr>
          <p:cNvSpPr/>
          <p:nvPr/>
        </p:nvSpPr>
        <p:spPr>
          <a:xfrm>
            <a:off x="7142018" y="3090753"/>
            <a:ext cx="1283919" cy="67649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EF5903C-FD88-751C-DE0B-58CD6ACAFF05}"/>
              </a:ext>
            </a:extLst>
          </p:cNvPr>
          <p:cNvSpPr/>
          <p:nvPr/>
        </p:nvSpPr>
        <p:spPr>
          <a:xfrm>
            <a:off x="6704481" y="1590854"/>
            <a:ext cx="1283918" cy="67649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15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3802FF6-13AA-B99A-5654-8B80C3619C97}"/>
              </a:ext>
            </a:extLst>
          </p:cNvPr>
          <p:cNvSpPr>
            <a:spLocks noGrp="1"/>
          </p:cNvSpPr>
          <p:nvPr>
            <p:ph idx="1"/>
          </p:nvPr>
        </p:nvSpPr>
        <p:spPr>
          <a:xfrm>
            <a:off x="838200" y="2596443"/>
            <a:ext cx="10515600" cy="3580519"/>
          </a:xfrm>
        </p:spPr>
        <p:txBody>
          <a:bodyPr/>
          <a:lstStyle/>
          <a:p>
            <a:r>
              <a:rPr lang="en-US" altLang="zh-CN" dirty="0"/>
              <a:t>TS% </a:t>
            </a:r>
            <a:r>
              <a:rPr lang="en-US" altLang="zh-CN" b="0" i="0" dirty="0">
                <a:solidFill>
                  <a:srgbClr val="24262B"/>
                </a:solidFill>
                <a:effectLst/>
              </a:rPr>
              <a:t>True Shooting percentage</a:t>
            </a:r>
            <a:r>
              <a:rPr lang="en-US" altLang="zh-CN" dirty="0"/>
              <a:t> </a:t>
            </a:r>
          </a:p>
          <a:p>
            <a:r>
              <a:rPr lang="en-US" altLang="zh-CN" dirty="0"/>
              <a:t>VORP </a:t>
            </a:r>
            <a:endParaRPr lang="zh-CN" altLang="en-US" dirty="0"/>
          </a:p>
        </p:txBody>
      </p:sp>
    </p:spTree>
    <p:extLst>
      <p:ext uri="{BB962C8B-B14F-4D97-AF65-F5344CB8AC3E}">
        <p14:creationId xmlns:p14="http://schemas.microsoft.com/office/powerpoint/2010/main" val="319715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形 15">
            <a:extLst>
              <a:ext uri="{FF2B5EF4-FFF2-40B4-BE49-F238E27FC236}">
                <a16:creationId xmlns:a16="http://schemas.microsoft.com/office/drawing/2014/main" id="{C48C8152-7596-02BC-6C81-BADE50AF67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1375" y="1250417"/>
            <a:ext cx="6749249" cy="5067433"/>
          </a:xfrm>
          <a:prstGeom prst="rect">
            <a:avLst/>
          </a:prstGeom>
        </p:spPr>
      </p:pic>
      <p:sp>
        <p:nvSpPr>
          <p:cNvPr id="2" name="标题 1">
            <a:extLst>
              <a:ext uri="{FF2B5EF4-FFF2-40B4-BE49-F238E27FC236}">
                <a16:creationId xmlns:a16="http://schemas.microsoft.com/office/drawing/2014/main" id="{2DDFD313-2105-AD66-C9F4-457A0B618C1A}"/>
              </a:ext>
            </a:extLst>
          </p:cNvPr>
          <p:cNvSpPr>
            <a:spLocks noGrp="1"/>
          </p:cNvSpPr>
          <p:nvPr>
            <p:ph type="title"/>
          </p:nvPr>
        </p:nvSpPr>
        <p:spPr>
          <a:xfrm>
            <a:off x="838200" y="756351"/>
            <a:ext cx="10515600" cy="494066"/>
          </a:xfrm>
        </p:spPr>
        <p:txBody>
          <a:bodyPr>
            <a:normAutofit/>
          </a:bodyPr>
          <a:lstStyle/>
          <a:p>
            <a:pPr algn="ctr"/>
            <a:r>
              <a:rPr lang="en-US" altLang="zh-CN" sz="2400" dirty="0"/>
              <a:t>TS%</a:t>
            </a:r>
            <a:endParaRPr lang="zh-CN" altLang="en-US" sz="2400" dirty="0"/>
          </a:p>
        </p:txBody>
      </p:sp>
      <p:sp>
        <p:nvSpPr>
          <p:cNvPr id="5" name="笑脸 4">
            <a:extLst>
              <a:ext uri="{FF2B5EF4-FFF2-40B4-BE49-F238E27FC236}">
                <a16:creationId xmlns:a16="http://schemas.microsoft.com/office/drawing/2014/main" id="{5051C1F3-0BA2-0C11-B6A4-874CEE2926E3}"/>
              </a:ext>
            </a:extLst>
          </p:cNvPr>
          <p:cNvSpPr/>
          <p:nvPr/>
        </p:nvSpPr>
        <p:spPr>
          <a:xfrm>
            <a:off x="3721402" y="5569789"/>
            <a:ext cx="643467" cy="595072"/>
          </a:xfrm>
          <a:prstGeom prst="smileyFac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笑脸 11">
            <a:extLst>
              <a:ext uri="{FF2B5EF4-FFF2-40B4-BE49-F238E27FC236}">
                <a16:creationId xmlns:a16="http://schemas.microsoft.com/office/drawing/2014/main" id="{92B6C4AB-9552-DE27-79D9-0188F646A982}"/>
              </a:ext>
            </a:extLst>
          </p:cNvPr>
          <p:cNvSpPr/>
          <p:nvPr/>
        </p:nvSpPr>
        <p:spPr>
          <a:xfrm>
            <a:off x="5134226" y="5934887"/>
            <a:ext cx="643467" cy="595072"/>
          </a:xfrm>
          <a:prstGeom prst="smileyFac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587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693412C-C45B-A99D-4C0F-AA4FE634E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276" y="301455"/>
            <a:ext cx="6781448" cy="625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4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形 9">
            <a:extLst>
              <a:ext uri="{FF2B5EF4-FFF2-40B4-BE49-F238E27FC236}">
                <a16:creationId xmlns:a16="http://schemas.microsoft.com/office/drawing/2014/main" id="{F9188648-EC02-FCE2-E669-E89E197F9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6579" y="915428"/>
            <a:ext cx="6818841" cy="5119684"/>
          </a:xfrm>
          <a:prstGeom prst="rect">
            <a:avLst/>
          </a:prstGeom>
        </p:spPr>
      </p:pic>
      <p:sp>
        <p:nvSpPr>
          <p:cNvPr id="2" name="标题 1">
            <a:extLst>
              <a:ext uri="{FF2B5EF4-FFF2-40B4-BE49-F238E27FC236}">
                <a16:creationId xmlns:a16="http://schemas.microsoft.com/office/drawing/2014/main" id="{D0E9EBD3-D8AA-30EE-B8D2-83B68CC93089}"/>
              </a:ext>
            </a:extLst>
          </p:cNvPr>
          <p:cNvSpPr>
            <a:spLocks noGrp="1"/>
          </p:cNvSpPr>
          <p:nvPr>
            <p:ph type="title"/>
          </p:nvPr>
        </p:nvSpPr>
        <p:spPr>
          <a:xfrm>
            <a:off x="838200" y="553155"/>
            <a:ext cx="10515600" cy="494066"/>
          </a:xfrm>
        </p:spPr>
        <p:txBody>
          <a:bodyPr>
            <a:normAutofit/>
          </a:bodyPr>
          <a:lstStyle/>
          <a:p>
            <a:pPr algn="ctr"/>
            <a:r>
              <a:rPr lang="en-US" altLang="zh-CN" sz="2400" dirty="0"/>
              <a:t>VORP</a:t>
            </a:r>
            <a:endParaRPr lang="zh-CN" altLang="en-US" sz="2400" dirty="0"/>
          </a:p>
        </p:txBody>
      </p:sp>
      <p:sp>
        <p:nvSpPr>
          <p:cNvPr id="7" name="笑脸 6">
            <a:extLst>
              <a:ext uri="{FF2B5EF4-FFF2-40B4-BE49-F238E27FC236}">
                <a16:creationId xmlns:a16="http://schemas.microsoft.com/office/drawing/2014/main" id="{F6AE32BC-0826-3618-15C4-5CD2A2BAAFE6}"/>
              </a:ext>
            </a:extLst>
          </p:cNvPr>
          <p:cNvSpPr/>
          <p:nvPr/>
        </p:nvSpPr>
        <p:spPr>
          <a:xfrm>
            <a:off x="4258643" y="5114701"/>
            <a:ext cx="643467" cy="595072"/>
          </a:xfrm>
          <a:prstGeom prst="smileyFac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笑脸 7">
            <a:extLst>
              <a:ext uri="{FF2B5EF4-FFF2-40B4-BE49-F238E27FC236}">
                <a16:creationId xmlns:a16="http://schemas.microsoft.com/office/drawing/2014/main" id="{D6F6CA5F-15ED-4EF1-76FE-0CB1419543F9}"/>
              </a:ext>
            </a:extLst>
          </p:cNvPr>
          <p:cNvSpPr/>
          <p:nvPr/>
        </p:nvSpPr>
        <p:spPr>
          <a:xfrm>
            <a:off x="7117642" y="5709773"/>
            <a:ext cx="643467" cy="595072"/>
          </a:xfrm>
          <a:prstGeom prst="smileyFac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250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3D460C-5A1D-FF09-E1C9-81314DA6ACF6}"/>
              </a:ext>
            </a:extLst>
          </p:cNvPr>
          <p:cNvSpPr>
            <a:spLocks noGrp="1"/>
          </p:cNvSpPr>
          <p:nvPr>
            <p:ph idx="1"/>
          </p:nvPr>
        </p:nvSpPr>
        <p:spPr>
          <a:xfrm>
            <a:off x="838200" y="2494844"/>
            <a:ext cx="10515600" cy="3715986"/>
          </a:xfrm>
        </p:spPr>
        <p:txBody>
          <a:bodyPr/>
          <a:lstStyle/>
          <a:p>
            <a:r>
              <a:rPr lang="en-US" altLang="zh-CN" dirty="0" err="1"/>
              <a:t>eFG</a:t>
            </a:r>
            <a:r>
              <a:rPr lang="en-US" altLang="zh-CN" dirty="0"/>
              <a:t>% </a:t>
            </a:r>
            <a:r>
              <a:rPr lang="en-US" altLang="zh-CN" b="0" i="0" dirty="0">
                <a:effectLst/>
              </a:rPr>
              <a:t>Effective Field Goal Percentage</a:t>
            </a:r>
            <a:endParaRPr lang="en-US" altLang="zh-CN" dirty="0"/>
          </a:p>
          <a:p>
            <a:r>
              <a:rPr lang="en-US" altLang="zh-CN" dirty="0"/>
              <a:t>PTS Points</a:t>
            </a:r>
            <a:endParaRPr lang="zh-CN" altLang="en-US" dirty="0"/>
          </a:p>
        </p:txBody>
      </p:sp>
    </p:spTree>
    <p:extLst>
      <p:ext uri="{BB962C8B-B14F-4D97-AF65-F5344CB8AC3E}">
        <p14:creationId xmlns:p14="http://schemas.microsoft.com/office/powerpoint/2010/main" val="250963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7C3D8A47-1FBF-2C7C-752C-D8B7D865C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5833" y="1323798"/>
            <a:ext cx="6900334" cy="5180870"/>
          </a:xfrm>
          <a:prstGeom prst="rect">
            <a:avLst/>
          </a:prstGeom>
        </p:spPr>
      </p:pic>
      <p:sp>
        <p:nvSpPr>
          <p:cNvPr id="2" name="标题 1">
            <a:extLst>
              <a:ext uri="{FF2B5EF4-FFF2-40B4-BE49-F238E27FC236}">
                <a16:creationId xmlns:a16="http://schemas.microsoft.com/office/drawing/2014/main" id="{74C2EFAB-C4E1-7C0A-7D28-936898504B4B}"/>
              </a:ext>
            </a:extLst>
          </p:cNvPr>
          <p:cNvSpPr>
            <a:spLocks noGrp="1"/>
          </p:cNvSpPr>
          <p:nvPr>
            <p:ph type="title"/>
          </p:nvPr>
        </p:nvSpPr>
        <p:spPr>
          <a:xfrm>
            <a:off x="2514599" y="437861"/>
            <a:ext cx="7162800" cy="1325563"/>
          </a:xfrm>
        </p:spPr>
        <p:txBody>
          <a:bodyPr/>
          <a:lstStyle/>
          <a:p>
            <a:pPr algn="ctr"/>
            <a:r>
              <a:rPr lang="en-US" altLang="zh-CN" dirty="0"/>
              <a:t>basic statistics</a:t>
            </a:r>
            <a:endParaRPr lang="zh-CN" altLang="en-US" dirty="0"/>
          </a:p>
        </p:txBody>
      </p:sp>
      <p:sp>
        <p:nvSpPr>
          <p:cNvPr id="3" name="笑脸 2">
            <a:extLst>
              <a:ext uri="{FF2B5EF4-FFF2-40B4-BE49-F238E27FC236}">
                <a16:creationId xmlns:a16="http://schemas.microsoft.com/office/drawing/2014/main" id="{A218B9DD-27AC-771D-66C8-298550903EB1}"/>
              </a:ext>
            </a:extLst>
          </p:cNvPr>
          <p:cNvSpPr/>
          <p:nvPr/>
        </p:nvSpPr>
        <p:spPr>
          <a:xfrm>
            <a:off x="3657601" y="5825067"/>
            <a:ext cx="643467" cy="595072"/>
          </a:xfrm>
          <a:prstGeom prst="smileyFac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141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BDEB78F6-DF1E-73AE-AABC-2DEDF535E0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4598" y="1342975"/>
            <a:ext cx="7080957" cy="5316484"/>
          </a:xfrm>
          <a:prstGeom prst="rect">
            <a:avLst/>
          </a:prstGeom>
        </p:spPr>
      </p:pic>
      <p:sp>
        <p:nvSpPr>
          <p:cNvPr id="2" name="标题 1">
            <a:extLst>
              <a:ext uri="{FF2B5EF4-FFF2-40B4-BE49-F238E27FC236}">
                <a16:creationId xmlns:a16="http://schemas.microsoft.com/office/drawing/2014/main" id="{74C2EFAB-C4E1-7C0A-7D28-936898504B4B}"/>
              </a:ext>
            </a:extLst>
          </p:cNvPr>
          <p:cNvSpPr>
            <a:spLocks noGrp="1"/>
          </p:cNvSpPr>
          <p:nvPr>
            <p:ph type="title"/>
          </p:nvPr>
        </p:nvSpPr>
        <p:spPr>
          <a:xfrm>
            <a:off x="2514599" y="437861"/>
            <a:ext cx="7162800" cy="1325563"/>
          </a:xfrm>
        </p:spPr>
        <p:txBody>
          <a:bodyPr/>
          <a:lstStyle/>
          <a:p>
            <a:pPr algn="ctr"/>
            <a:r>
              <a:rPr lang="en-US" altLang="zh-CN" dirty="0"/>
              <a:t>basic statistics</a:t>
            </a:r>
            <a:endParaRPr lang="zh-CN" altLang="en-US" dirty="0"/>
          </a:p>
        </p:txBody>
      </p:sp>
      <p:sp>
        <p:nvSpPr>
          <p:cNvPr id="4" name="笑脸 3">
            <a:extLst>
              <a:ext uri="{FF2B5EF4-FFF2-40B4-BE49-F238E27FC236}">
                <a16:creationId xmlns:a16="http://schemas.microsoft.com/office/drawing/2014/main" id="{BF0FB845-8C2B-C748-E197-FDE15874E85C}"/>
              </a:ext>
            </a:extLst>
          </p:cNvPr>
          <p:cNvSpPr/>
          <p:nvPr/>
        </p:nvSpPr>
        <p:spPr>
          <a:xfrm>
            <a:off x="3454400" y="5822585"/>
            <a:ext cx="643467" cy="595072"/>
          </a:xfrm>
          <a:prstGeom prst="smileyFac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531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8CB5B-6452-7DEC-4BCC-EE4B6FBE0058}"/>
              </a:ext>
            </a:extLst>
          </p:cNvPr>
          <p:cNvSpPr>
            <a:spLocks noGrp="1"/>
          </p:cNvSpPr>
          <p:nvPr>
            <p:ph type="title"/>
          </p:nvPr>
        </p:nvSpPr>
        <p:spPr>
          <a:xfrm>
            <a:off x="838200" y="1302984"/>
            <a:ext cx="10515600" cy="1575683"/>
          </a:xfrm>
        </p:spPr>
        <p:txBody>
          <a:bodyPr>
            <a:normAutofit fontScale="90000"/>
          </a:bodyPr>
          <a:lstStyle/>
          <a:p>
            <a:r>
              <a:rPr lang="en-US" altLang="zh-CN" b="1" dirty="0">
                <a:latin typeface="+mj-ea"/>
              </a:rPr>
              <a:t>WS=</a:t>
            </a:r>
            <a:r>
              <a:rPr lang="en-US" altLang="zh-CN" b="1" i="0" dirty="0">
                <a:solidFill>
                  <a:srgbClr val="24262B"/>
                </a:solidFill>
                <a:effectLst/>
                <a:latin typeface="+mj-ea"/>
              </a:rPr>
              <a:t>Offensive Win Share + Defensive Win Share</a:t>
            </a:r>
            <a:br>
              <a:rPr lang="en-US" altLang="zh-CN" b="1" i="0" dirty="0">
                <a:solidFill>
                  <a:srgbClr val="24262B"/>
                </a:solidFill>
                <a:effectLst/>
                <a:latin typeface="+mj-ea"/>
              </a:rPr>
            </a:br>
            <a:r>
              <a:rPr lang="en-US" altLang="zh-CN" b="1" i="0" dirty="0">
                <a:solidFill>
                  <a:srgbClr val="24262B"/>
                </a:solidFill>
                <a:effectLst/>
                <a:latin typeface="+mj-ea"/>
              </a:rPr>
              <a:t>(Used to calculate how many wins a player contributed to the team)</a:t>
            </a:r>
            <a:endParaRPr lang="zh-CN" altLang="en-US" b="1" dirty="0">
              <a:latin typeface="+mj-ea"/>
            </a:endParaRPr>
          </a:p>
        </p:txBody>
      </p:sp>
      <p:sp>
        <p:nvSpPr>
          <p:cNvPr id="4" name="标题 1">
            <a:extLst>
              <a:ext uri="{FF2B5EF4-FFF2-40B4-BE49-F238E27FC236}">
                <a16:creationId xmlns:a16="http://schemas.microsoft.com/office/drawing/2014/main" id="{B3BE4AC2-BC28-D581-29AF-17DBD124017C}"/>
              </a:ext>
            </a:extLst>
          </p:cNvPr>
          <p:cNvSpPr txBox="1">
            <a:spLocks/>
          </p:cNvSpPr>
          <p:nvPr/>
        </p:nvSpPr>
        <p:spPr>
          <a:xfrm>
            <a:off x="838200" y="3679120"/>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mj-ea"/>
              </a:rPr>
              <a:t>BPM=</a:t>
            </a:r>
            <a:r>
              <a:rPr lang="en-US" altLang="zh-CN" b="1" dirty="0">
                <a:solidFill>
                  <a:srgbClr val="24262B"/>
                </a:solidFill>
                <a:latin typeface="+mj-ea"/>
              </a:rPr>
              <a:t>Offensive BPM+ Defensive BPM</a:t>
            </a:r>
          </a:p>
          <a:p>
            <a:r>
              <a:rPr lang="en-US" altLang="zh-CN" b="1" dirty="0">
                <a:solidFill>
                  <a:srgbClr val="24262B"/>
                </a:solidFill>
                <a:latin typeface="+mj-ea"/>
              </a:rPr>
              <a:t>(A player's net points per hundred possessions for the team)</a:t>
            </a:r>
            <a:endParaRPr lang="zh-CN" altLang="en-US" b="1" dirty="0">
              <a:latin typeface="+mj-ea"/>
            </a:endParaRPr>
          </a:p>
        </p:txBody>
      </p:sp>
    </p:spTree>
    <p:extLst>
      <p:ext uri="{BB962C8B-B14F-4D97-AF65-F5344CB8AC3E}">
        <p14:creationId xmlns:p14="http://schemas.microsoft.com/office/powerpoint/2010/main" val="422383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0303C68-845E-4063-D7AC-BF82FC9DFD5A}"/>
              </a:ext>
            </a:extLst>
          </p:cNvPr>
          <p:cNvPicPr>
            <a:picLocks noChangeAspect="1"/>
          </p:cNvPicPr>
          <p:nvPr/>
        </p:nvPicPr>
        <p:blipFill>
          <a:blip r:embed="rId3"/>
          <a:stretch>
            <a:fillRect/>
          </a:stretch>
        </p:blipFill>
        <p:spPr>
          <a:xfrm>
            <a:off x="2974881" y="1288057"/>
            <a:ext cx="6242235" cy="5204818"/>
          </a:xfrm>
          <a:prstGeom prst="rect">
            <a:avLst/>
          </a:prstGeom>
        </p:spPr>
      </p:pic>
      <p:sp>
        <p:nvSpPr>
          <p:cNvPr id="6" name="标题 1">
            <a:extLst>
              <a:ext uri="{FF2B5EF4-FFF2-40B4-BE49-F238E27FC236}">
                <a16:creationId xmlns:a16="http://schemas.microsoft.com/office/drawing/2014/main" id="{609FC825-65F8-480A-D334-1844584DC679}"/>
              </a:ext>
            </a:extLst>
          </p:cNvPr>
          <p:cNvSpPr txBox="1">
            <a:spLocks/>
          </p:cNvSpPr>
          <p:nvPr/>
        </p:nvSpPr>
        <p:spPr>
          <a:xfrm>
            <a:off x="2514599" y="437861"/>
            <a:ext cx="7162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a:t>basic statistics</a:t>
            </a:r>
            <a:endParaRPr lang="zh-CN" altLang="en-US" dirty="0"/>
          </a:p>
        </p:txBody>
      </p:sp>
      <p:sp>
        <p:nvSpPr>
          <p:cNvPr id="2" name="笑脸 1">
            <a:extLst>
              <a:ext uri="{FF2B5EF4-FFF2-40B4-BE49-F238E27FC236}">
                <a16:creationId xmlns:a16="http://schemas.microsoft.com/office/drawing/2014/main" id="{182D1607-E6C9-C48F-D88A-5DA548DB1AC1}"/>
              </a:ext>
            </a:extLst>
          </p:cNvPr>
          <p:cNvSpPr/>
          <p:nvPr/>
        </p:nvSpPr>
        <p:spPr>
          <a:xfrm>
            <a:off x="3200389" y="5825067"/>
            <a:ext cx="643467" cy="595072"/>
          </a:xfrm>
          <a:prstGeom prst="smileyFace">
            <a:avLst>
              <a:gd name="adj" fmla="val 4653"/>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左弧形 2">
            <a:extLst>
              <a:ext uri="{FF2B5EF4-FFF2-40B4-BE49-F238E27FC236}">
                <a16:creationId xmlns:a16="http://schemas.microsoft.com/office/drawing/2014/main" id="{CFB0ED50-DAFF-E937-7C8A-E31CBA06B425}"/>
              </a:ext>
            </a:extLst>
          </p:cNvPr>
          <p:cNvSpPr/>
          <p:nvPr/>
        </p:nvSpPr>
        <p:spPr>
          <a:xfrm rot="16200000">
            <a:off x="6578324" y="4900862"/>
            <a:ext cx="761921" cy="265352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左弧形 4">
            <a:extLst>
              <a:ext uri="{FF2B5EF4-FFF2-40B4-BE49-F238E27FC236}">
                <a16:creationId xmlns:a16="http://schemas.microsoft.com/office/drawing/2014/main" id="{5716BD55-0ABC-A37D-F961-3B940275DE87}"/>
              </a:ext>
            </a:extLst>
          </p:cNvPr>
          <p:cNvSpPr/>
          <p:nvPr/>
        </p:nvSpPr>
        <p:spPr>
          <a:xfrm rot="16200000">
            <a:off x="5715037" y="5196713"/>
            <a:ext cx="761921" cy="210601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1021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42F87D7-0F7E-C430-F47E-1CEAFF1AEBA0}"/>
              </a:ext>
            </a:extLst>
          </p:cNvPr>
          <p:cNvPicPr>
            <a:picLocks noChangeAspect="1"/>
          </p:cNvPicPr>
          <p:nvPr/>
        </p:nvPicPr>
        <p:blipFill>
          <a:blip r:embed="rId3"/>
          <a:stretch>
            <a:fillRect/>
          </a:stretch>
        </p:blipFill>
        <p:spPr>
          <a:xfrm>
            <a:off x="2876733" y="1257299"/>
            <a:ext cx="6438531" cy="5372102"/>
          </a:xfrm>
          <a:prstGeom prst="rect">
            <a:avLst/>
          </a:prstGeom>
        </p:spPr>
      </p:pic>
      <p:sp>
        <p:nvSpPr>
          <p:cNvPr id="6" name="标题 1">
            <a:extLst>
              <a:ext uri="{FF2B5EF4-FFF2-40B4-BE49-F238E27FC236}">
                <a16:creationId xmlns:a16="http://schemas.microsoft.com/office/drawing/2014/main" id="{609FC825-65F8-480A-D334-1844584DC679}"/>
              </a:ext>
            </a:extLst>
          </p:cNvPr>
          <p:cNvSpPr txBox="1">
            <a:spLocks/>
          </p:cNvSpPr>
          <p:nvPr/>
        </p:nvSpPr>
        <p:spPr>
          <a:xfrm>
            <a:off x="2514599" y="437861"/>
            <a:ext cx="7162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a:t>basic statistics</a:t>
            </a:r>
            <a:endParaRPr lang="zh-CN" altLang="en-US" dirty="0"/>
          </a:p>
        </p:txBody>
      </p:sp>
      <p:sp>
        <p:nvSpPr>
          <p:cNvPr id="2" name="笑脸 1">
            <a:extLst>
              <a:ext uri="{FF2B5EF4-FFF2-40B4-BE49-F238E27FC236}">
                <a16:creationId xmlns:a16="http://schemas.microsoft.com/office/drawing/2014/main" id="{E84F15FA-7D43-D6DC-8810-09A11D538F30}"/>
              </a:ext>
            </a:extLst>
          </p:cNvPr>
          <p:cNvSpPr/>
          <p:nvPr/>
        </p:nvSpPr>
        <p:spPr>
          <a:xfrm>
            <a:off x="3115733" y="5569943"/>
            <a:ext cx="643467" cy="595072"/>
          </a:xfrm>
          <a:prstGeom prst="smileyFace">
            <a:avLst>
              <a:gd name="adj" fmla="val 4653"/>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左弧形 2">
            <a:extLst>
              <a:ext uri="{FF2B5EF4-FFF2-40B4-BE49-F238E27FC236}">
                <a16:creationId xmlns:a16="http://schemas.microsoft.com/office/drawing/2014/main" id="{9BCDC15E-3E94-DDE0-B064-01FF0C50CEE2}"/>
              </a:ext>
            </a:extLst>
          </p:cNvPr>
          <p:cNvSpPr/>
          <p:nvPr/>
        </p:nvSpPr>
        <p:spPr>
          <a:xfrm rot="16200000">
            <a:off x="5415567" y="5011987"/>
            <a:ext cx="761921" cy="265352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箭头: 左弧形 3">
            <a:extLst>
              <a:ext uri="{FF2B5EF4-FFF2-40B4-BE49-F238E27FC236}">
                <a16:creationId xmlns:a16="http://schemas.microsoft.com/office/drawing/2014/main" id="{B3C05E8C-ABD9-5B44-3C81-190E95E80DB9}"/>
              </a:ext>
            </a:extLst>
          </p:cNvPr>
          <p:cNvSpPr/>
          <p:nvPr/>
        </p:nvSpPr>
        <p:spPr>
          <a:xfrm rot="16200000">
            <a:off x="6332789" y="4619698"/>
            <a:ext cx="761921" cy="343810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04276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1FC61EB-C64C-6B0A-FCCA-95122E9CAA81}"/>
              </a:ext>
            </a:extLst>
          </p:cNvPr>
          <p:cNvSpPr>
            <a:spLocks noGrp="1"/>
          </p:cNvSpPr>
          <p:nvPr>
            <p:ph idx="1"/>
          </p:nvPr>
        </p:nvSpPr>
        <p:spPr>
          <a:xfrm>
            <a:off x="838200" y="1103136"/>
            <a:ext cx="10515600" cy="4351338"/>
          </a:xfrm>
        </p:spPr>
        <p:txBody>
          <a:bodyPr/>
          <a:lstStyle/>
          <a:p>
            <a:r>
              <a:rPr lang="en-US" altLang="zh-CN" dirty="0"/>
              <a:t>Best five positions:</a:t>
            </a:r>
          </a:p>
          <a:p>
            <a:pPr lvl="1"/>
            <a:r>
              <a:rPr lang="en-US" altLang="zh-CN" dirty="0"/>
              <a:t>PG: Stephen Curry</a:t>
            </a:r>
          </a:p>
          <a:p>
            <a:pPr lvl="1"/>
            <a:r>
              <a:rPr lang="en-US" altLang="zh-CN" dirty="0"/>
              <a:t>SG: James Harden</a:t>
            </a:r>
          </a:p>
          <a:p>
            <a:pPr lvl="1"/>
            <a:r>
              <a:rPr lang="en-US" altLang="zh-CN" dirty="0"/>
              <a:t>SF: Kawhi Leonard</a:t>
            </a:r>
          </a:p>
          <a:p>
            <a:pPr lvl="1"/>
            <a:r>
              <a:rPr lang="en-US" altLang="zh-CN" dirty="0"/>
              <a:t>PF: Giannis Antetokounmpo</a:t>
            </a:r>
          </a:p>
          <a:p>
            <a:pPr lvl="1"/>
            <a:r>
              <a:rPr lang="en-US" altLang="zh-CN" dirty="0"/>
              <a:t>C: Nikola Jokic</a:t>
            </a:r>
          </a:p>
          <a:p>
            <a:r>
              <a:rPr lang="en-US" altLang="zh-CN" dirty="0"/>
              <a:t>Best players:</a:t>
            </a:r>
          </a:p>
          <a:p>
            <a:pPr lvl="1"/>
            <a:r>
              <a:rPr lang="en-US" altLang="zh-CN" dirty="0"/>
              <a:t>Nikola Jokic</a:t>
            </a:r>
          </a:p>
          <a:p>
            <a:pPr lvl="1"/>
            <a:r>
              <a:rPr lang="en-US" altLang="zh-CN" dirty="0"/>
              <a:t>Giannis Antetokounmpo</a:t>
            </a:r>
          </a:p>
          <a:p>
            <a:pPr lvl="1"/>
            <a:r>
              <a:rPr lang="en-US" altLang="zh-CN" dirty="0"/>
              <a:t>Stephen Curry</a:t>
            </a:r>
            <a:endParaRPr lang="zh-CN" altLang="en-US" dirty="0"/>
          </a:p>
        </p:txBody>
      </p:sp>
    </p:spTree>
    <p:extLst>
      <p:ext uri="{BB962C8B-B14F-4D97-AF65-F5344CB8AC3E}">
        <p14:creationId xmlns:p14="http://schemas.microsoft.com/office/powerpoint/2010/main" val="193078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53774-AB13-4D32-8D9A-3FA89F26E1B0}"/>
              </a:ext>
            </a:extLst>
          </p:cNvPr>
          <p:cNvSpPr>
            <a:spLocks noGrp="1"/>
          </p:cNvSpPr>
          <p:nvPr>
            <p:ph type="title"/>
          </p:nvPr>
        </p:nvSpPr>
        <p:spPr>
          <a:xfrm>
            <a:off x="838200" y="2589036"/>
            <a:ext cx="10515600" cy="1325563"/>
          </a:xfrm>
        </p:spPr>
        <p:txBody>
          <a:bodyPr/>
          <a:lstStyle/>
          <a:p>
            <a:pPr algn="ctr"/>
            <a:r>
              <a:rPr lang="en-US" altLang="zh-CN" dirty="0"/>
              <a:t>WHO IS THE BEST ONE?</a:t>
            </a:r>
            <a:endParaRPr lang="zh-CN" altLang="en-US" dirty="0"/>
          </a:p>
        </p:txBody>
      </p:sp>
    </p:spTree>
    <p:extLst>
      <p:ext uri="{BB962C8B-B14F-4D97-AF65-F5344CB8AC3E}">
        <p14:creationId xmlns:p14="http://schemas.microsoft.com/office/powerpoint/2010/main" val="158029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D62A0-01B5-FCFF-D654-E6BB5AADFFFF}"/>
              </a:ext>
            </a:extLst>
          </p:cNvPr>
          <p:cNvSpPr>
            <a:spLocks noGrp="1"/>
          </p:cNvSpPr>
          <p:nvPr>
            <p:ph type="title"/>
          </p:nvPr>
        </p:nvSpPr>
        <p:spPr/>
        <p:txBody>
          <a:bodyPr/>
          <a:lstStyle/>
          <a:p>
            <a:pPr algn="ctr"/>
            <a:r>
              <a:rPr lang="en-US" altLang="zh-CN" dirty="0"/>
              <a:t>MVP vote result</a:t>
            </a:r>
            <a:endParaRPr lang="zh-CN" altLang="en-US" dirty="0"/>
          </a:p>
        </p:txBody>
      </p:sp>
      <p:pic>
        <p:nvPicPr>
          <p:cNvPr id="3074" name="Picture 2">
            <a:extLst>
              <a:ext uri="{FF2B5EF4-FFF2-40B4-BE49-F238E27FC236}">
                <a16:creationId xmlns:a16="http://schemas.microsoft.com/office/drawing/2014/main" id="{4933113A-B671-3A84-17C6-AA3B7B3EB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1534825"/>
            <a:ext cx="79756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733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C17F4-9317-D3B7-2991-A5BA6299D65A}"/>
              </a:ext>
            </a:extLst>
          </p:cNvPr>
          <p:cNvSpPr>
            <a:spLocks noGrp="1"/>
          </p:cNvSpPr>
          <p:nvPr>
            <p:ph type="title"/>
          </p:nvPr>
        </p:nvSpPr>
        <p:spPr/>
        <p:txBody>
          <a:bodyPr/>
          <a:lstStyle/>
          <a:p>
            <a:pPr algn="ctr"/>
            <a:r>
              <a:rPr lang="en-US" altLang="zh-CN" dirty="0"/>
              <a:t>MVP</a:t>
            </a:r>
            <a:endParaRPr lang="zh-CN" altLang="en-US" dirty="0"/>
          </a:p>
        </p:txBody>
      </p:sp>
      <p:sp>
        <p:nvSpPr>
          <p:cNvPr id="3" name="内容占位符 2">
            <a:extLst>
              <a:ext uri="{FF2B5EF4-FFF2-40B4-BE49-F238E27FC236}">
                <a16:creationId xmlns:a16="http://schemas.microsoft.com/office/drawing/2014/main" id="{573AF88D-6334-1CFF-FF16-0EDFAB28D189}"/>
              </a:ext>
            </a:extLst>
          </p:cNvPr>
          <p:cNvSpPr>
            <a:spLocks noGrp="1"/>
          </p:cNvSpPr>
          <p:nvPr>
            <p:ph idx="1"/>
          </p:nvPr>
        </p:nvSpPr>
        <p:spPr>
          <a:xfrm>
            <a:off x="838200" y="1825624"/>
            <a:ext cx="10515600" cy="4351338"/>
          </a:xfrm>
        </p:spPr>
        <p:txBody>
          <a:bodyPr/>
          <a:lstStyle/>
          <a:p>
            <a:endParaRPr lang="zh-CN" altLang="en-US" dirty="0"/>
          </a:p>
        </p:txBody>
      </p:sp>
      <p:pic>
        <p:nvPicPr>
          <p:cNvPr id="1026" name="Picture 2">
            <a:extLst>
              <a:ext uri="{FF2B5EF4-FFF2-40B4-BE49-F238E27FC236}">
                <a16:creationId xmlns:a16="http://schemas.microsoft.com/office/drawing/2014/main" id="{AFF1D3D0-D6C7-18B7-5B4E-E8A374CFD2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28" t="742" r="11596" b="23610"/>
          <a:stretch/>
        </p:blipFill>
        <p:spPr bwMode="auto">
          <a:xfrm>
            <a:off x="8271612" y="856089"/>
            <a:ext cx="3777683" cy="25729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83BBBB-545E-3D41-E334-1B9A32064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743" y="1690688"/>
            <a:ext cx="7227714" cy="4065589"/>
          </a:xfrm>
          <a:prstGeom prst="rect">
            <a:avLst/>
          </a:prstGeom>
          <a:noFill/>
          <a:extLst>
            <a:ext uri="{909E8E84-426E-40DD-AFC4-6F175D3DCCD1}">
              <a14:hiddenFill xmlns:a14="http://schemas.microsoft.com/office/drawing/2010/main">
                <a:solidFill>
                  <a:srgbClr val="FFFFFF"/>
                </a:solidFill>
              </a14:hiddenFill>
            </a:ext>
          </a:extLst>
        </p:spPr>
      </p:pic>
      <p:sp>
        <p:nvSpPr>
          <p:cNvPr id="4" name="箭头: 右 3">
            <a:extLst>
              <a:ext uri="{FF2B5EF4-FFF2-40B4-BE49-F238E27FC236}">
                <a16:creationId xmlns:a16="http://schemas.microsoft.com/office/drawing/2014/main" id="{E576EE86-7F32-9D12-C127-4ADB785E22C4}"/>
              </a:ext>
            </a:extLst>
          </p:cNvPr>
          <p:cNvSpPr/>
          <p:nvPr/>
        </p:nvSpPr>
        <p:spPr>
          <a:xfrm rot="19684685">
            <a:off x="7485258" y="2590377"/>
            <a:ext cx="1454727" cy="4675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7096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B5646A94-FDDE-E568-DCCB-CE903D8C73FF}"/>
              </a:ext>
            </a:extLst>
          </p:cNvPr>
          <p:cNvGraphicFramePr/>
          <p:nvPr>
            <p:extLst>
              <p:ext uri="{D42A27DB-BD31-4B8C-83A1-F6EECF244321}">
                <p14:modId xmlns:p14="http://schemas.microsoft.com/office/powerpoint/2010/main" val="919648497"/>
              </p:ext>
            </p:extLst>
          </p:nvPr>
        </p:nvGraphicFramePr>
        <p:xfrm>
          <a:off x="-40640" y="1690688"/>
          <a:ext cx="12232640" cy="48021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内容占位符 3">
            <a:extLst>
              <a:ext uri="{FF2B5EF4-FFF2-40B4-BE49-F238E27FC236}">
                <a16:creationId xmlns:a16="http://schemas.microsoft.com/office/drawing/2014/main" id="{E91C4FFC-82B4-EA5E-0367-9499A78B3A38}"/>
              </a:ext>
            </a:extLst>
          </p:cNvPr>
          <p:cNvGraphicFramePr>
            <a:graphicFrameLocks noGrp="1"/>
          </p:cNvGraphicFramePr>
          <p:nvPr>
            <p:ph idx="1"/>
            <p:extLst>
              <p:ext uri="{D42A27DB-BD31-4B8C-83A1-F6EECF244321}">
                <p14:modId xmlns:p14="http://schemas.microsoft.com/office/powerpoint/2010/main" val="2758786682"/>
              </p:ext>
            </p:extLst>
          </p:nvPr>
        </p:nvGraphicFramePr>
        <p:xfrm>
          <a:off x="558800" y="182598"/>
          <a:ext cx="11074400" cy="44091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标题 1">
            <a:extLst>
              <a:ext uri="{FF2B5EF4-FFF2-40B4-BE49-F238E27FC236}">
                <a16:creationId xmlns:a16="http://schemas.microsoft.com/office/drawing/2014/main" id="{FD331502-0A18-9511-D824-20AC6FA0FE72}"/>
              </a:ext>
            </a:extLst>
          </p:cNvPr>
          <p:cNvSpPr>
            <a:spLocks noGrp="1"/>
          </p:cNvSpPr>
          <p:nvPr>
            <p:ph type="title"/>
          </p:nvPr>
        </p:nvSpPr>
        <p:spPr>
          <a:xfrm>
            <a:off x="838200" y="365125"/>
            <a:ext cx="6088117" cy="1325563"/>
          </a:xfrm>
        </p:spPr>
        <p:txBody>
          <a:bodyPr/>
          <a:lstStyle/>
          <a:p>
            <a:r>
              <a:rPr lang="en-US" altLang="zh-CN" dirty="0"/>
              <a:t>MVPs from past seasons</a:t>
            </a:r>
            <a:endParaRPr lang="zh-CN" altLang="en-US" dirty="0"/>
          </a:p>
        </p:txBody>
      </p:sp>
    </p:spTree>
    <p:extLst>
      <p:ext uri="{BB962C8B-B14F-4D97-AF65-F5344CB8AC3E}">
        <p14:creationId xmlns:p14="http://schemas.microsoft.com/office/powerpoint/2010/main" val="1741691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7B5A246E-D42C-239B-25F1-ED71DB8427D1}"/>
              </a:ext>
            </a:extLst>
          </p:cNvPr>
          <p:cNvGraphicFramePr>
            <a:graphicFrameLocks noGrp="1"/>
          </p:cNvGraphicFramePr>
          <p:nvPr>
            <p:ph idx="1"/>
            <p:extLst>
              <p:ext uri="{D42A27DB-BD31-4B8C-83A1-F6EECF244321}">
                <p14:modId xmlns:p14="http://schemas.microsoft.com/office/powerpoint/2010/main" val="77628590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a:extLst>
              <a:ext uri="{FF2B5EF4-FFF2-40B4-BE49-F238E27FC236}">
                <a16:creationId xmlns:a16="http://schemas.microsoft.com/office/drawing/2014/main" id="{AD4A6BD3-02C9-3733-1487-FB9F9B414600}"/>
              </a:ext>
            </a:extLst>
          </p:cNvPr>
          <p:cNvSpPr txBox="1"/>
          <p:nvPr/>
        </p:nvSpPr>
        <p:spPr>
          <a:xfrm>
            <a:off x="3002844" y="1240850"/>
            <a:ext cx="6186311" cy="584775"/>
          </a:xfrm>
          <a:prstGeom prst="rect">
            <a:avLst/>
          </a:prstGeom>
          <a:noFill/>
        </p:spPr>
        <p:txBody>
          <a:bodyPr wrap="square" rtlCol="0">
            <a:spAutoFit/>
          </a:bodyPr>
          <a:lstStyle/>
          <a:p>
            <a:pPr algn="ctr"/>
            <a:r>
              <a:rPr lang="en-US" altLang="zh-CN" sz="3200" dirty="0"/>
              <a:t>Team Winning Percentage</a:t>
            </a:r>
            <a:endParaRPr lang="zh-CN" altLang="en-US" sz="3200" dirty="0"/>
          </a:p>
        </p:txBody>
      </p:sp>
    </p:spTree>
    <p:extLst>
      <p:ext uri="{BB962C8B-B14F-4D97-AF65-F5344CB8AC3E}">
        <p14:creationId xmlns:p14="http://schemas.microsoft.com/office/powerpoint/2010/main" val="173334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1188D-D723-171B-5A3F-929AD24D20C4}"/>
              </a:ext>
            </a:extLst>
          </p:cNvPr>
          <p:cNvSpPr>
            <a:spLocks noGrp="1"/>
          </p:cNvSpPr>
          <p:nvPr>
            <p:ph type="title"/>
          </p:nvPr>
        </p:nvSpPr>
        <p:spPr>
          <a:xfrm>
            <a:off x="3979718" y="458643"/>
            <a:ext cx="4232564" cy="1325563"/>
          </a:xfrm>
        </p:spPr>
        <p:txBody>
          <a:bodyPr/>
          <a:lstStyle/>
          <a:p>
            <a:pPr algn="ctr"/>
            <a:r>
              <a:rPr lang="en-US" altLang="zh-CN" dirty="0"/>
              <a:t>NBA Champion</a:t>
            </a:r>
            <a:endParaRPr lang="zh-CN" altLang="en-US" dirty="0"/>
          </a:p>
        </p:txBody>
      </p:sp>
      <p:pic>
        <p:nvPicPr>
          <p:cNvPr id="1028" name="Picture 4" descr="2021 NBA Finals: Suns vs. Bucks | NBA.com">
            <a:extLst>
              <a:ext uri="{FF2B5EF4-FFF2-40B4-BE49-F238E27FC236}">
                <a16:creationId xmlns:a16="http://schemas.microsoft.com/office/drawing/2014/main" id="{844ABF4F-5392-0192-0297-A977766E2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241" y="1685492"/>
            <a:ext cx="7713518" cy="433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17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1FC61EB-C64C-6B0A-FCCA-95122E9CAA81}"/>
              </a:ext>
            </a:extLst>
          </p:cNvPr>
          <p:cNvSpPr>
            <a:spLocks noGrp="1"/>
          </p:cNvSpPr>
          <p:nvPr>
            <p:ph idx="1"/>
          </p:nvPr>
        </p:nvSpPr>
        <p:spPr>
          <a:xfrm>
            <a:off x="838200" y="1103136"/>
            <a:ext cx="10515600" cy="4351338"/>
          </a:xfrm>
        </p:spPr>
        <p:txBody>
          <a:bodyPr/>
          <a:lstStyle/>
          <a:p>
            <a:r>
              <a:rPr lang="en-US" altLang="zh-CN" dirty="0"/>
              <a:t>Best Player:</a:t>
            </a:r>
          </a:p>
          <a:p>
            <a:pPr lvl="1"/>
            <a:r>
              <a:rPr lang="en-US" altLang="zh-CN" dirty="0"/>
              <a:t>Giannis Antetokounmpo(NBA Champion 2020-2021)</a:t>
            </a:r>
          </a:p>
          <a:p>
            <a:endParaRPr lang="en-US" altLang="zh-CN" dirty="0"/>
          </a:p>
          <a:p>
            <a:r>
              <a:rPr lang="en-US" altLang="zh-CN" dirty="0"/>
              <a:t>Best Player Nomination</a:t>
            </a:r>
          </a:p>
          <a:p>
            <a:pPr lvl="1"/>
            <a:r>
              <a:rPr lang="en-US" altLang="zh-CN" dirty="0"/>
              <a:t>Giannis Antetokounmpo(NBA Champion 2020-2021)</a:t>
            </a:r>
          </a:p>
          <a:p>
            <a:pPr lvl="1"/>
            <a:r>
              <a:rPr lang="en-US" altLang="zh-CN" dirty="0"/>
              <a:t>Nikola Jokic(NBA Champion 2022-2023)</a:t>
            </a:r>
          </a:p>
          <a:p>
            <a:pPr lvl="1"/>
            <a:r>
              <a:rPr lang="en-US" altLang="zh-CN" dirty="0"/>
              <a:t>Stephen Curry(NBA Champion 2021-2022)</a:t>
            </a:r>
            <a:endParaRPr lang="zh-CN" altLang="en-US" dirty="0"/>
          </a:p>
        </p:txBody>
      </p:sp>
    </p:spTree>
    <p:extLst>
      <p:ext uri="{BB962C8B-B14F-4D97-AF65-F5344CB8AC3E}">
        <p14:creationId xmlns:p14="http://schemas.microsoft.com/office/powerpoint/2010/main" val="49672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8B7092E-2ED5-F0B7-15D5-7BA5EE0144C4}"/>
              </a:ext>
            </a:extLst>
          </p:cNvPr>
          <p:cNvPicPr>
            <a:picLocks noChangeAspect="1"/>
          </p:cNvPicPr>
          <p:nvPr/>
        </p:nvPicPr>
        <p:blipFill>
          <a:blip r:embed="rId3"/>
          <a:stretch>
            <a:fillRect/>
          </a:stretch>
        </p:blipFill>
        <p:spPr>
          <a:xfrm>
            <a:off x="3099827" y="522356"/>
            <a:ext cx="6540883" cy="6335644"/>
          </a:xfrm>
          <a:prstGeom prst="rect">
            <a:avLst/>
          </a:prstGeom>
        </p:spPr>
      </p:pic>
      <p:sp>
        <p:nvSpPr>
          <p:cNvPr id="3" name="椭圆 2">
            <a:extLst>
              <a:ext uri="{FF2B5EF4-FFF2-40B4-BE49-F238E27FC236}">
                <a16:creationId xmlns:a16="http://schemas.microsoft.com/office/drawing/2014/main" id="{77828E42-9CA5-8C7A-DF36-69F027048A3E}"/>
              </a:ext>
            </a:extLst>
          </p:cNvPr>
          <p:cNvSpPr/>
          <p:nvPr/>
        </p:nvSpPr>
        <p:spPr>
          <a:xfrm rot="20595078">
            <a:off x="3917245" y="2054578"/>
            <a:ext cx="3951111" cy="914400"/>
          </a:xfrm>
          <a:prstGeom prst="ellipse">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7EC3140E-15E7-2998-0BF1-CCE3F0BB44AE}"/>
              </a:ext>
            </a:extLst>
          </p:cNvPr>
          <p:cNvSpPr/>
          <p:nvPr/>
        </p:nvSpPr>
        <p:spPr>
          <a:xfrm rot="5919979">
            <a:off x="3282812" y="3086971"/>
            <a:ext cx="2561736" cy="549521"/>
          </a:xfrm>
          <a:prstGeom prst="ellipse">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EAE61C1-82DF-36D5-EE8A-A4EEA1432A47}"/>
              </a:ext>
            </a:extLst>
          </p:cNvPr>
          <p:cNvSpPr/>
          <p:nvPr/>
        </p:nvSpPr>
        <p:spPr>
          <a:xfrm>
            <a:off x="8828014" y="1433548"/>
            <a:ext cx="376946" cy="40142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712910C-7AC2-9825-CD93-872E2D892381}"/>
              </a:ext>
            </a:extLst>
          </p:cNvPr>
          <p:cNvSpPr/>
          <p:nvPr/>
        </p:nvSpPr>
        <p:spPr>
          <a:xfrm>
            <a:off x="4443600" y="995680"/>
            <a:ext cx="260480" cy="280276"/>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EBCF533-792E-902D-5D82-7C482FC8D057}"/>
              </a:ext>
            </a:extLst>
          </p:cNvPr>
          <p:cNvSpPr/>
          <p:nvPr/>
        </p:nvSpPr>
        <p:spPr>
          <a:xfrm>
            <a:off x="4306814" y="5913120"/>
            <a:ext cx="376946" cy="40142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4695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A92BD-8113-3C34-F4D5-90CB463BA219}"/>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ABDA6D9A-ACAA-D80F-3F9F-7C8725154C9C}"/>
              </a:ext>
            </a:extLst>
          </p:cNvPr>
          <p:cNvSpPr>
            <a:spLocks noGrp="1"/>
          </p:cNvSpPr>
          <p:nvPr>
            <p:ph idx="1"/>
          </p:nvPr>
        </p:nvSpPr>
        <p:spPr/>
        <p:txBody>
          <a:bodyPr/>
          <a:lstStyle/>
          <a:p>
            <a:r>
              <a:rPr lang="en-US" altLang="zh-CN" dirty="0"/>
              <a:t>NBA official release</a:t>
            </a:r>
          </a:p>
          <a:p>
            <a:r>
              <a:rPr lang="en-US" altLang="zh-CN" dirty="0"/>
              <a:t>Kaggle NBA datasets</a:t>
            </a:r>
          </a:p>
          <a:p>
            <a:pPr lvl="1"/>
            <a:endParaRPr lang="en-US" altLang="zh-CN" dirty="0"/>
          </a:p>
          <a:p>
            <a:r>
              <a:rPr lang="en-US" altLang="zh-CN" dirty="0"/>
              <a:t>https://china.nba.cn/statistics/teamstats/</a:t>
            </a:r>
          </a:p>
          <a:p>
            <a:endParaRPr lang="zh-CN" altLang="en-US" dirty="0"/>
          </a:p>
        </p:txBody>
      </p:sp>
    </p:spTree>
    <p:extLst>
      <p:ext uri="{BB962C8B-B14F-4D97-AF65-F5344CB8AC3E}">
        <p14:creationId xmlns:p14="http://schemas.microsoft.com/office/powerpoint/2010/main" val="2763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9C997F-36B9-27CF-1F0F-D3BC9BB5E5B9}"/>
              </a:ext>
            </a:extLst>
          </p:cNvPr>
          <p:cNvPicPr>
            <a:picLocks noChangeAspect="1"/>
          </p:cNvPicPr>
          <p:nvPr/>
        </p:nvPicPr>
        <p:blipFill>
          <a:blip r:embed="rId3"/>
          <a:stretch>
            <a:fillRect/>
          </a:stretch>
        </p:blipFill>
        <p:spPr>
          <a:xfrm>
            <a:off x="2289668" y="818924"/>
            <a:ext cx="8016935" cy="5220152"/>
          </a:xfrm>
          <a:prstGeom prst="rect">
            <a:avLst/>
          </a:prstGeom>
        </p:spPr>
      </p:pic>
      <p:sp>
        <p:nvSpPr>
          <p:cNvPr id="3" name="椭圆 2">
            <a:extLst>
              <a:ext uri="{FF2B5EF4-FFF2-40B4-BE49-F238E27FC236}">
                <a16:creationId xmlns:a16="http://schemas.microsoft.com/office/drawing/2014/main" id="{0147D1D9-3783-5089-D683-34E2D9F2A75A}"/>
              </a:ext>
            </a:extLst>
          </p:cNvPr>
          <p:cNvSpPr/>
          <p:nvPr/>
        </p:nvSpPr>
        <p:spPr>
          <a:xfrm rot="21373584">
            <a:off x="2835134" y="1808863"/>
            <a:ext cx="7034687" cy="1219695"/>
          </a:xfrm>
          <a:prstGeom prst="ellipse">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1E7801F-CDCE-0A31-3636-8F504E3EE687}"/>
              </a:ext>
            </a:extLst>
          </p:cNvPr>
          <p:cNvSpPr/>
          <p:nvPr/>
        </p:nvSpPr>
        <p:spPr>
          <a:xfrm rot="16200000">
            <a:off x="2037454" y="2768069"/>
            <a:ext cx="2575197" cy="504346"/>
          </a:xfrm>
          <a:prstGeom prst="ellipse">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282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43C274-DE14-7BB1-7A56-F569C3893146}"/>
              </a:ext>
            </a:extLst>
          </p:cNvPr>
          <p:cNvPicPr>
            <a:picLocks noChangeAspect="1"/>
          </p:cNvPicPr>
          <p:nvPr/>
        </p:nvPicPr>
        <p:blipFill>
          <a:blip r:embed="rId3"/>
          <a:stretch>
            <a:fillRect/>
          </a:stretch>
        </p:blipFill>
        <p:spPr>
          <a:xfrm>
            <a:off x="2158706" y="295513"/>
            <a:ext cx="7874588" cy="6266973"/>
          </a:xfrm>
          <a:prstGeom prst="rect">
            <a:avLst/>
          </a:prstGeom>
        </p:spPr>
      </p:pic>
      <p:sp>
        <p:nvSpPr>
          <p:cNvPr id="10" name="任意多边形: 形状 9">
            <a:extLst>
              <a:ext uri="{FF2B5EF4-FFF2-40B4-BE49-F238E27FC236}">
                <a16:creationId xmlns:a16="http://schemas.microsoft.com/office/drawing/2014/main" id="{0B1F59AC-0C18-7E8F-1CDA-DF7CD0A7AA1A}"/>
              </a:ext>
            </a:extLst>
          </p:cNvPr>
          <p:cNvSpPr/>
          <p:nvPr/>
        </p:nvSpPr>
        <p:spPr>
          <a:xfrm>
            <a:off x="3070576" y="778933"/>
            <a:ext cx="5672660" cy="4334934"/>
          </a:xfrm>
          <a:custGeom>
            <a:avLst/>
            <a:gdLst>
              <a:gd name="connsiteX0" fmla="*/ 0 w 5565422"/>
              <a:gd name="connsiteY0" fmla="*/ 4334934 h 4334934"/>
              <a:gd name="connsiteX1" fmla="*/ 2020711 w 5565422"/>
              <a:gd name="connsiteY1" fmla="*/ 3206045 h 4334934"/>
              <a:gd name="connsiteX2" fmla="*/ 5565422 w 5565422"/>
              <a:gd name="connsiteY2" fmla="*/ 0 h 4334934"/>
            </a:gdLst>
            <a:ahLst/>
            <a:cxnLst>
              <a:cxn ang="0">
                <a:pos x="connsiteX0" y="connsiteY0"/>
              </a:cxn>
              <a:cxn ang="0">
                <a:pos x="connsiteX1" y="connsiteY1"/>
              </a:cxn>
              <a:cxn ang="0">
                <a:pos x="connsiteX2" y="connsiteY2"/>
              </a:cxn>
            </a:cxnLst>
            <a:rect l="l" t="t" r="r" b="b"/>
            <a:pathLst>
              <a:path w="5565422" h="4334934">
                <a:moveTo>
                  <a:pt x="0" y="4334934"/>
                </a:moveTo>
                <a:cubicBezTo>
                  <a:pt x="546570" y="4131734"/>
                  <a:pt x="1093141" y="3928534"/>
                  <a:pt x="2020711" y="3206045"/>
                </a:cubicBezTo>
                <a:cubicBezTo>
                  <a:pt x="2948281" y="2483556"/>
                  <a:pt x="5177837" y="442148"/>
                  <a:pt x="5565422" y="0"/>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2658D445-38E2-7286-17AA-FEC5C8475B83}"/>
              </a:ext>
            </a:extLst>
          </p:cNvPr>
          <p:cNvSpPr/>
          <p:nvPr/>
        </p:nvSpPr>
        <p:spPr>
          <a:xfrm>
            <a:off x="3070578" y="5034844"/>
            <a:ext cx="5768622" cy="892809"/>
          </a:xfrm>
          <a:custGeom>
            <a:avLst/>
            <a:gdLst>
              <a:gd name="connsiteX0" fmla="*/ 0 w 5768622"/>
              <a:gd name="connsiteY0" fmla="*/ 508000 h 892809"/>
              <a:gd name="connsiteX1" fmla="*/ 1670755 w 5768622"/>
              <a:gd name="connsiteY1" fmla="*/ 891823 h 892809"/>
              <a:gd name="connsiteX2" fmla="*/ 4651022 w 5768622"/>
              <a:gd name="connsiteY2" fmla="*/ 598312 h 892809"/>
              <a:gd name="connsiteX3" fmla="*/ 5768622 w 5768622"/>
              <a:gd name="connsiteY3" fmla="*/ 0 h 892809"/>
            </a:gdLst>
            <a:ahLst/>
            <a:cxnLst>
              <a:cxn ang="0">
                <a:pos x="connsiteX0" y="connsiteY0"/>
              </a:cxn>
              <a:cxn ang="0">
                <a:pos x="connsiteX1" y="connsiteY1"/>
              </a:cxn>
              <a:cxn ang="0">
                <a:pos x="connsiteX2" y="connsiteY2"/>
              </a:cxn>
              <a:cxn ang="0">
                <a:pos x="connsiteX3" y="connsiteY3"/>
              </a:cxn>
            </a:cxnLst>
            <a:rect l="l" t="t" r="r" b="b"/>
            <a:pathLst>
              <a:path w="5768622" h="892809">
                <a:moveTo>
                  <a:pt x="0" y="508000"/>
                </a:moveTo>
                <a:cubicBezTo>
                  <a:pt x="447792" y="692385"/>
                  <a:pt x="895585" y="876771"/>
                  <a:pt x="1670755" y="891823"/>
                </a:cubicBezTo>
                <a:cubicBezTo>
                  <a:pt x="2445925" y="906875"/>
                  <a:pt x="3968044" y="746949"/>
                  <a:pt x="4651022" y="598312"/>
                </a:cubicBezTo>
                <a:cubicBezTo>
                  <a:pt x="5334000" y="449675"/>
                  <a:pt x="5580474" y="99719"/>
                  <a:pt x="5768622" y="0"/>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F9AC8B03-96E7-A068-01A7-70985AB636CE}"/>
              </a:ext>
            </a:extLst>
          </p:cNvPr>
          <p:cNvCxnSpPr>
            <a:cxnSpLocks/>
            <a:endCxn id="12" idx="0"/>
          </p:cNvCxnSpPr>
          <p:nvPr/>
        </p:nvCxnSpPr>
        <p:spPr>
          <a:xfrm>
            <a:off x="3070578" y="5113867"/>
            <a:ext cx="0" cy="428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E8B79F8-D541-29CB-07FA-3839962DB519}"/>
              </a:ext>
            </a:extLst>
          </p:cNvPr>
          <p:cNvCxnSpPr>
            <a:cxnSpLocks/>
          </p:cNvCxnSpPr>
          <p:nvPr/>
        </p:nvCxnSpPr>
        <p:spPr>
          <a:xfrm>
            <a:off x="8743245" y="778933"/>
            <a:ext cx="95955" cy="42559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33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F44F72E-1E17-6FD1-CF80-291BC7E225EC}"/>
              </a:ext>
            </a:extLst>
          </p:cNvPr>
          <p:cNvPicPr>
            <a:picLocks noChangeAspect="1"/>
          </p:cNvPicPr>
          <p:nvPr/>
        </p:nvPicPr>
        <p:blipFill>
          <a:blip r:embed="rId3"/>
          <a:stretch>
            <a:fillRect/>
          </a:stretch>
        </p:blipFill>
        <p:spPr>
          <a:xfrm>
            <a:off x="2360344" y="204158"/>
            <a:ext cx="6815666" cy="6653842"/>
          </a:xfrm>
          <a:prstGeom prst="rect">
            <a:avLst/>
          </a:prstGeom>
        </p:spPr>
      </p:pic>
      <p:sp>
        <p:nvSpPr>
          <p:cNvPr id="3" name="椭圆 2">
            <a:extLst>
              <a:ext uri="{FF2B5EF4-FFF2-40B4-BE49-F238E27FC236}">
                <a16:creationId xmlns:a16="http://schemas.microsoft.com/office/drawing/2014/main" id="{02EE4CA7-544C-CF87-887B-CA6CE49CB349}"/>
              </a:ext>
            </a:extLst>
          </p:cNvPr>
          <p:cNvSpPr/>
          <p:nvPr/>
        </p:nvSpPr>
        <p:spPr>
          <a:xfrm rot="19178769">
            <a:off x="2439074" y="2895270"/>
            <a:ext cx="5980291" cy="1219695"/>
          </a:xfrm>
          <a:prstGeom prst="ellipse">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EAC704E-5AB1-14FB-B129-166995EB4044}"/>
              </a:ext>
            </a:extLst>
          </p:cNvPr>
          <p:cNvSpPr/>
          <p:nvPr/>
        </p:nvSpPr>
        <p:spPr>
          <a:xfrm>
            <a:off x="5293360" y="640080"/>
            <a:ext cx="3545840" cy="2113280"/>
          </a:xfrm>
          <a:prstGeom prst="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471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37E826B-41ED-9BFB-796B-7A90525C6791}"/>
              </a:ext>
            </a:extLst>
          </p:cNvPr>
          <p:cNvPicPr>
            <a:picLocks noChangeAspect="1"/>
          </p:cNvPicPr>
          <p:nvPr/>
        </p:nvPicPr>
        <p:blipFill rotWithShape="1">
          <a:blip r:embed="rId3"/>
          <a:srcRect t="1995"/>
          <a:stretch/>
        </p:blipFill>
        <p:spPr>
          <a:xfrm>
            <a:off x="1934352" y="617721"/>
            <a:ext cx="6636603" cy="6095999"/>
          </a:xfrm>
          <a:prstGeom prst="rect">
            <a:avLst/>
          </a:prstGeom>
        </p:spPr>
      </p:pic>
      <p:sp>
        <p:nvSpPr>
          <p:cNvPr id="9" name="椭圆 8">
            <a:extLst>
              <a:ext uri="{FF2B5EF4-FFF2-40B4-BE49-F238E27FC236}">
                <a16:creationId xmlns:a16="http://schemas.microsoft.com/office/drawing/2014/main" id="{79113008-A4A8-6D52-DA6D-1BF64240E861}"/>
              </a:ext>
            </a:extLst>
          </p:cNvPr>
          <p:cNvSpPr/>
          <p:nvPr/>
        </p:nvSpPr>
        <p:spPr>
          <a:xfrm>
            <a:off x="6674397" y="617721"/>
            <a:ext cx="1524030" cy="51943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456041F-7592-50B8-C79E-B29086E9A59A}"/>
              </a:ext>
            </a:extLst>
          </p:cNvPr>
          <p:cNvSpPr txBox="1"/>
          <p:nvPr/>
        </p:nvSpPr>
        <p:spPr>
          <a:xfrm>
            <a:off x="8547217" y="5957380"/>
            <a:ext cx="3644783" cy="646331"/>
          </a:xfrm>
          <a:prstGeom prst="rect">
            <a:avLst/>
          </a:prstGeom>
          <a:noFill/>
        </p:spPr>
        <p:txBody>
          <a:bodyPr wrap="square" rtlCol="0">
            <a:spAutoFit/>
          </a:bodyPr>
          <a:lstStyle/>
          <a:p>
            <a:r>
              <a:rPr lang="en-US" altLang="zh-CN" dirty="0"/>
              <a:t>TOT refers to the combined data of playing for two teams</a:t>
            </a:r>
            <a:endParaRPr lang="zh-CN" altLang="en-US" dirty="0"/>
          </a:p>
        </p:txBody>
      </p:sp>
      <p:sp>
        <p:nvSpPr>
          <p:cNvPr id="14" name="标题 1">
            <a:extLst>
              <a:ext uri="{FF2B5EF4-FFF2-40B4-BE49-F238E27FC236}">
                <a16:creationId xmlns:a16="http://schemas.microsoft.com/office/drawing/2014/main" id="{69BE83BD-168C-6FE8-2523-B6C24CF24A26}"/>
              </a:ext>
            </a:extLst>
          </p:cNvPr>
          <p:cNvSpPr txBox="1">
            <a:spLocks/>
          </p:cNvSpPr>
          <p:nvPr/>
        </p:nvSpPr>
        <p:spPr>
          <a:xfrm>
            <a:off x="2108746" y="0"/>
            <a:ext cx="6287814" cy="7438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a:t>Top Players High-level Data</a:t>
            </a:r>
            <a:endParaRPr lang="zh-CN" altLang="en-US" sz="2800" dirty="0"/>
          </a:p>
        </p:txBody>
      </p:sp>
    </p:spTree>
    <p:extLst>
      <p:ext uri="{BB962C8B-B14F-4D97-AF65-F5344CB8AC3E}">
        <p14:creationId xmlns:p14="http://schemas.microsoft.com/office/powerpoint/2010/main" val="98100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91BA505-1E34-D24C-185C-129F77059808}"/>
              </a:ext>
            </a:extLst>
          </p:cNvPr>
          <p:cNvPicPr>
            <a:picLocks noChangeAspect="1"/>
          </p:cNvPicPr>
          <p:nvPr/>
        </p:nvPicPr>
        <p:blipFill rotWithShape="1">
          <a:blip r:embed="rId2"/>
          <a:srcRect t="943"/>
          <a:stretch/>
        </p:blipFill>
        <p:spPr>
          <a:xfrm>
            <a:off x="3049361" y="882869"/>
            <a:ext cx="6282593" cy="5975131"/>
          </a:xfrm>
          <a:prstGeom prst="rect">
            <a:avLst/>
          </a:prstGeom>
        </p:spPr>
      </p:pic>
      <p:sp>
        <p:nvSpPr>
          <p:cNvPr id="5" name="椭圆 4">
            <a:extLst>
              <a:ext uri="{FF2B5EF4-FFF2-40B4-BE49-F238E27FC236}">
                <a16:creationId xmlns:a16="http://schemas.microsoft.com/office/drawing/2014/main" id="{0C2DD762-EB73-02CB-2524-BAAA974E38C5}"/>
              </a:ext>
            </a:extLst>
          </p:cNvPr>
          <p:cNvSpPr/>
          <p:nvPr/>
        </p:nvSpPr>
        <p:spPr>
          <a:xfrm>
            <a:off x="7841416" y="788276"/>
            <a:ext cx="1302584" cy="559021"/>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658632E6-5346-A415-C948-A925A2F89C9A}"/>
              </a:ext>
            </a:extLst>
          </p:cNvPr>
          <p:cNvSpPr txBox="1">
            <a:spLocks/>
          </p:cNvSpPr>
          <p:nvPr/>
        </p:nvSpPr>
        <p:spPr>
          <a:xfrm>
            <a:off x="3049361" y="238444"/>
            <a:ext cx="6287814" cy="7438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a:t>Advanced stats for centers</a:t>
            </a:r>
            <a:endParaRPr lang="zh-CN" altLang="en-US" sz="2800" dirty="0"/>
          </a:p>
        </p:txBody>
      </p:sp>
      <p:sp>
        <p:nvSpPr>
          <p:cNvPr id="9" name="思想气泡: 云 8">
            <a:extLst>
              <a:ext uri="{FF2B5EF4-FFF2-40B4-BE49-F238E27FC236}">
                <a16:creationId xmlns:a16="http://schemas.microsoft.com/office/drawing/2014/main" id="{4F9D5788-6A1D-00AD-3A1C-FE3306D5CFF6}"/>
              </a:ext>
            </a:extLst>
          </p:cNvPr>
          <p:cNvSpPr/>
          <p:nvPr/>
        </p:nvSpPr>
        <p:spPr>
          <a:xfrm rot="10593673" flipH="1">
            <a:off x="8448424" y="1691150"/>
            <a:ext cx="3008170" cy="1975319"/>
          </a:xfrm>
          <a:prstGeom prst="cloudCallou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1661F3B0-0794-ED77-7771-DEA3B472195D}"/>
              </a:ext>
            </a:extLst>
          </p:cNvPr>
          <p:cNvSpPr txBox="1"/>
          <p:nvPr/>
        </p:nvSpPr>
        <p:spPr>
          <a:xfrm>
            <a:off x="9144000" y="2187748"/>
            <a:ext cx="2150001" cy="923330"/>
          </a:xfrm>
          <a:prstGeom prst="rect">
            <a:avLst/>
          </a:prstGeom>
          <a:noFill/>
        </p:spPr>
        <p:txBody>
          <a:bodyPr wrap="square" rtlCol="0">
            <a:spAutoFit/>
          </a:bodyPr>
          <a:lstStyle/>
          <a:p>
            <a:r>
              <a:rPr lang="en-US" altLang="zh-CN" dirty="0"/>
              <a:t>We can see that Jokic dominates other centers!</a:t>
            </a:r>
            <a:endParaRPr lang="zh-CN" altLang="en-US" dirty="0"/>
          </a:p>
        </p:txBody>
      </p:sp>
    </p:spTree>
    <p:extLst>
      <p:ext uri="{BB962C8B-B14F-4D97-AF65-F5344CB8AC3E}">
        <p14:creationId xmlns:p14="http://schemas.microsoft.com/office/powerpoint/2010/main" val="347498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8548BB3-7F3D-C1B2-A553-6D7125F1F977}"/>
              </a:ext>
            </a:extLst>
          </p:cNvPr>
          <p:cNvPicPr>
            <a:picLocks noChangeAspect="1"/>
          </p:cNvPicPr>
          <p:nvPr/>
        </p:nvPicPr>
        <p:blipFill rotWithShape="1">
          <a:blip r:embed="rId2"/>
          <a:srcRect t="1371" b="1"/>
          <a:stretch/>
        </p:blipFill>
        <p:spPr>
          <a:xfrm>
            <a:off x="3099448" y="1261241"/>
            <a:ext cx="5993103" cy="5596759"/>
          </a:xfrm>
          <a:prstGeom prst="rect">
            <a:avLst/>
          </a:prstGeom>
        </p:spPr>
      </p:pic>
      <p:sp>
        <p:nvSpPr>
          <p:cNvPr id="5" name="椭圆 4">
            <a:extLst>
              <a:ext uri="{FF2B5EF4-FFF2-40B4-BE49-F238E27FC236}">
                <a16:creationId xmlns:a16="http://schemas.microsoft.com/office/drawing/2014/main" id="{FB282288-A3D5-64CC-5481-FFD1E56009FC}"/>
              </a:ext>
            </a:extLst>
          </p:cNvPr>
          <p:cNvSpPr/>
          <p:nvPr/>
        </p:nvSpPr>
        <p:spPr>
          <a:xfrm>
            <a:off x="7095588" y="1135117"/>
            <a:ext cx="1744716" cy="66675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a:extLst>
              <a:ext uri="{FF2B5EF4-FFF2-40B4-BE49-F238E27FC236}">
                <a16:creationId xmlns:a16="http://schemas.microsoft.com/office/drawing/2014/main" id="{C131F799-7DF1-10E6-E32A-0AB4A1ECC81B}"/>
              </a:ext>
            </a:extLst>
          </p:cNvPr>
          <p:cNvSpPr txBox="1">
            <a:spLocks/>
          </p:cNvSpPr>
          <p:nvPr/>
        </p:nvSpPr>
        <p:spPr>
          <a:xfrm>
            <a:off x="3099448" y="258528"/>
            <a:ext cx="62878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a:t>Advanced stats for power forwards</a:t>
            </a:r>
            <a:endParaRPr lang="zh-CN" altLang="en-US" sz="2800" dirty="0"/>
          </a:p>
        </p:txBody>
      </p:sp>
    </p:spTree>
    <p:extLst>
      <p:ext uri="{BB962C8B-B14F-4D97-AF65-F5344CB8AC3E}">
        <p14:creationId xmlns:p14="http://schemas.microsoft.com/office/powerpoint/2010/main" val="31586046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1068</Words>
  <Application>Microsoft Office PowerPoint</Application>
  <PresentationFormat>宽屏</PresentationFormat>
  <Paragraphs>121</Paragraphs>
  <Slides>30</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等线</vt:lpstr>
      <vt:lpstr>等线 Light</vt:lpstr>
      <vt:lpstr>Arial</vt:lpstr>
      <vt:lpstr>Office 主题​​</vt:lpstr>
      <vt:lpstr>Who is the best basketball players in NBA?</vt:lpstr>
      <vt:lpstr>WS=Offensive Win Share + Defensive Win Share (Used to calculate how many wins a player contributed to the team)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Small Forward</vt:lpstr>
      <vt:lpstr>PowerPoint 演示文稿</vt:lpstr>
      <vt:lpstr>Point Guard</vt:lpstr>
      <vt:lpstr>PowerPoint 演示文稿</vt:lpstr>
      <vt:lpstr>TS%</vt:lpstr>
      <vt:lpstr>PowerPoint 演示文稿</vt:lpstr>
      <vt:lpstr>VORP</vt:lpstr>
      <vt:lpstr>PowerPoint 演示文稿</vt:lpstr>
      <vt:lpstr>basic statistics</vt:lpstr>
      <vt:lpstr>basic statistics</vt:lpstr>
      <vt:lpstr>PowerPoint 演示文稿</vt:lpstr>
      <vt:lpstr>PowerPoint 演示文稿</vt:lpstr>
      <vt:lpstr>PowerPoint 演示文稿</vt:lpstr>
      <vt:lpstr>WHO IS THE BEST ONE?</vt:lpstr>
      <vt:lpstr>MVP vote result</vt:lpstr>
      <vt:lpstr>MVP</vt:lpstr>
      <vt:lpstr>MVPs from past seasons</vt:lpstr>
      <vt:lpstr>PowerPoint 演示文稿</vt:lpstr>
      <vt:lpstr>NBA Champion</vt:lpstr>
      <vt:lpstr>PowerPoint 演示文稿</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 YANBO#</dc:creator>
  <cp:lastModifiedBy>#JIANG YANBO#</cp:lastModifiedBy>
  <cp:revision>19</cp:revision>
  <dcterms:created xsi:type="dcterms:W3CDTF">2023-10-03T06:16:45Z</dcterms:created>
  <dcterms:modified xsi:type="dcterms:W3CDTF">2023-10-05T06:37:03Z</dcterms:modified>
</cp:coreProperties>
</file>