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3" r:id="rId1"/>
  </p:sldMasterIdLst>
  <p:notesMasterIdLst>
    <p:notesMasterId r:id="rId12"/>
  </p:notesMasterIdLst>
  <p:sldIdLst>
    <p:sldId id="256" r:id="rId2"/>
    <p:sldId id="262" r:id="rId3"/>
    <p:sldId id="260" r:id="rId4"/>
    <p:sldId id="258" r:id="rId5"/>
    <p:sldId id="270" r:id="rId6"/>
    <p:sldId id="268" r:id="rId7"/>
    <p:sldId id="269"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377" autoAdjust="0"/>
  </p:normalViewPr>
  <p:slideViewPr>
    <p:cSldViewPr snapToGrid="0">
      <p:cViewPr varScale="1">
        <p:scale>
          <a:sx n="44" d="100"/>
          <a:sy n="44" d="100"/>
        </p:scale>
        <p:origin x="36" y="6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1FA18-3398-46AF-8010-D15FD0E76973}"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1B895-D111-4889-B136-A76D2242EF74}" type="slidenum">
              <a:rPr lang="en-US" smtClean="0"/>
              <a:t>‹#›</a:t>
            </a:fld>
            <a:endParaRPr lang="en-US"/>
          </a:p>
        </p:txBody>
      </p:sp>
    </p:spTree>
    <p:extLst>
      <p:ext uri="{BB962C8B-B14F-4D97-AF65-F5344CB8AC3E}">
        <p14:creationId xmlns:p14="http://schemas.microsoft.com/office/powerpoint/2010/main" val="411016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21B895-D111-4889-B136-A76D2242EF74}" type="slidenum">
              <a:rPr lang="en-US" smtClean="0"/>
              <a:t>2</a:t>
            </a:fld>
            <a:endParaRPr lang="en-US"/>
          </a:p>
        </p:txBody>
      </p:sp>
    </p:spTree>
    <p:extLst>
      <p:ext uri="{BB962C8B-B14F-4D97-AF65-F5344CB8AC3E}">
        <p14:creationId xmlns:p14="http://schemas.microsoft.com/office/powerpoint/2010/main" val="254431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21B895-D111-4889-B136-A76D2242EF74}" type="slidenum">
              <a:rPr lang="en-US" smtClean="0"/>
              <a:t>3</a:t>
            </a:fld>
            <a:endParaRPr lang="en-US"/>
          </a:p>
        </p:txBody>
      </p:sp>
    </p:spTree>
    <p:extLst>
      <p:ext uri="{BB962C8B-B14F-4D97-AF65-F5344CB8AC3E}">
        <p14:creationId xmlns:p14="http://schemas.microsoft.com/office/powerpoint/2010/main" val="248004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21B895-D111-4889-B136-A76D2242EF74}" type="slidenum">
              <a:rPr lang="en-US" smtClean="0"/>
              <a:t>4</a:t>
            </a:fld>
            <a:endParaRPr lang="en-US"/>
          </a:p>
        </p:txBody>
      </p:sp>
    </p:spTree>
    <p:extLst>
      <p:ext uri="{BB962C8B-B14F-4D97-AF65-F5344CB8AC3E}">
        <p14:creationId xmlns:p14="http://schemas.microsoft.com/office/powerpoint/2010/main" val="24011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21B895-D111-4889-B136-A76D2242EF74}" type="slidenum">
              <a:rPr lang="en-US" smtClean="0"/>
              <a:t>5</a:t>
            </a:fld>
            <a:endParaRPr lang="en-US"/>
          </a:p>
        </p:txBody>
      </p:sp>
    </p:spTree>
    <p:extLst>
      <p:ext uri="{BB962C8B-B14F-4D97-AF65-F5344CB8AC3E}">
        <p14:creationId xmlns:p14="http://schemas.microsoft.com/office/powerpoint/2010/main" val="27411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554C-6A34-BCBC-AA32-5DE2249D1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23727-8397-3F20-A0AE-2B4993515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BF967D-A5D8-9B34-1DFD-1976ACB33B79}"/>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5" name="Footer Placeholder 4">
            <a:extLst>
              <a:ext uri="{FF2B5EF4-FFF2-40B4-BE49-F238E27FC236}">
                <a16:creationId xmlns:a16="http://schemas.microsoft.com/office/drawing/2014/main" id="{3DAA402F-6838-B1E9-D743-DFEBE4796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07B6B-9931-FF32-D670-D8D4DA447D22}"/>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396370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A755-737F-6CA9-BD84-FF48FB7400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9027A-5329-D785-04B3-18FF05A5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BD4C8-8370-9529-7319-F78932D1F1F8}"/>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5" name="Footer Placeholder 4">
            <a:extLst>
              <a:ext uri="{FF2B5EF4-FFF2-40B4-BE49-F238E27FC236}">
                <a16:creationId xmlns:a16="http://schemas.microsoft.com/office/drawing/2014/main" id="{E15DD468-5FDC-0526-0AFC-C33932B2E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EED7B-A0CB-A678-E5F5-0EC2B902191B}"/>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128364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7BC94-82C2-F111-F031-F3A652C9B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299D2-3D41-DA0A-2A17-F618F165F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65890-A282-B508-3915-793CD3651CEA}"/>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5" name="Footer Placeholder 4">
            <a:extLst>
              <a:ext uri="{FF2B5EF4-FFF2-40B4-BE49-F238E27FC236}">
                <a16:creationId xmlns:a16="http://schemas.microsoft.com/office/drawing/2014/main" id="{4E03AE6A-BA64-197E-B7A1-E0CE31BF2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AC956-1006-7974-EEC9-3B0FC49AA8F2}"/>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393494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8D11-24B9-1DBB-726C-BF8EA3994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4B5FF-1053-8B5B-AE98-72A699B10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3DF9B-7803-F520-A4DA-E1FE9C200F3F}"/>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5" name="Footer Placeholder 4">
            <a:extLst>
              <a:ext uri="{FF2B5EF4-FFF2-40B4-BE49-F238E27FC236}">
                <a16:creationId xmlns:a16="http://schemas.microsoft.com/office/drawing/2014/main" id="{4C439424-B76C-E1AF-2FF9-5CED546CD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D4E7A-06B4-1627-ADD1-4F7C3979F884}"/>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240275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907D-401E-E365-0641-E3FBD510F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FB217-8905-1ECD-F7A9-3C7A83DE52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66602-6736-F8B2-5AA9-66A05FF2FA66}"/>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5" name="Footer Placeholder 4">
            <a:extLst>
              <a:ext uri="{FF2B5EF4-FFF2-40B4-BE49-F238E27FC236}">
                <a16:creationId xmlns:a16="http://schemas.microsoft.com/office/drawing/2014/main" id="{42405FE7-4022-2F10-9CC2-43B696C5A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7729F-70EB-2ED7-E7D0-51C93D1A0783}"/>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374142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A612-E337-7522-7D12-4CF0F55C7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3056A-7743-633D-862F-2FF06F334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74684-8725-D11E-C483-F1557AF24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B67428-CBB5-EEA2-6639-AC7928BBDE9F}"/>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6" name="Footer Placeholder 5">
            <a:extLst>
              <a:ext uri="{FF2B5EF4-FFF2-40B4-BE49-F238E27FC236}">
                <a16:creationId xmlns:a16="http://schemas.microsoft.com/office/drawing/2014/main" id="{4E65F2A8-7E12-A22C-A0FD-21D61F61E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64E88-E249-6624-AEC9-900F1E496CF0}"/>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89501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FD0C-E763-8893-A90D-4F0CCC62A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5ED431-5025-1055-57F7-BA9CA0A17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59720-E56F-DBA0-DE0D-6F6A10859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112DAC-AE83-BDCC-C948-88BF22DEA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1842FC-1572-FBB5-B9AF-AD3D3B9C3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87214A-D0F7-83CB-7964-809046A22589}"/>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8" name="Footer Placeholder 7">
            <a:extLst>
              <a:ext uri="{FF2B5EF4-FFF2-40B4-BE49-F238E27FC236}">
                <a16:creationId xmlns:a16="http://schemas.microsoft.com/office/drawing/2014/main" id="{822BF7EA-CCE0-2480-8496-F85642617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D91F2E-33F6-7BE7-D8C7-E131F6A4C5A3}"/>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418384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945D-6694-8C85-83B4-BC3B350690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9DA69-C220-C63C-3FE7-E538C2ED4232}"/>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4" name="Footer Placeholder 3">
            <a:extLst>
              <a:ext uri="{FF2B5EF4-FFF2-40B4-BE49-F238E27FC236}">
                <a16:creationId xmlns:a16="http://schemas.microsoft.com/office/drawing/2014/main" id="{B71DB095-5020-A9E4-15BA-000D06B43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E73184-793F-2E23-4A96-DF1B37D38D88}"/>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135433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102EF-5243-6DA3-B959-518358B6A256}"/>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3" name="Footer Placeholder 2">
            <a:extLst>
              <a:ext uri="{FF2B5EF4-FFF2-40B4-BE49-F238E27FC236}">
                <a16:creationId xmlns:a16="http://schemas.microsoft.com/office/drawing/2014/main" id="{21D37B7B-B43A-9976-C154-DD5662AE5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87B4B7-A8E7-FE8F-C37F-13211E2090CD}"/>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278723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AEA1-EF05-4B96-5A28-3B99220A6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E4627-6AF2-07E8-D954-B0641065C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F6BA30-EB9C-03D9-35BB-788CA7C7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A922F-3D52-BCB5-4C09-86FB5F36F5B0}"/>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6" name="Footer Placeholder 5">
            <a:extLst>
              <a:ext uri="{FF2B5EF4-FFF2-40B4-BE49-F238E27FC236}">
                <a16:creationId xmlns:a16="http://schemas.microsoft.com/office/drawing/2014/main" id="{FB77D64D-CD5E-1DA8-ACB7-48008ABD9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341FE-164F-CB2A-28F5-705ED80CD869}"/>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85253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208B-C67B-E021-45B4-6CF226CB9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E59566-58B4-14F2-F055-E32150751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6E08B-2384-4D8B-67AD-C74D5899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6461A-AD91-548C-7328-99154FDAEBAA}"/>
              </a:ext>
            </a:extLst>
          </p:cNvPr>
          <p:cNvSpPr>
            <a:spLocks noGrp="1"/>
          </p:cNvSpPr>
          <p:nvPr>
            <p:ph type="dt" sz="half" idx="10"/>
          </p:nvPr>
        </p:nvSpPr>
        <p:spPr/>
        <p:txBody>
          <a:bodyPr/>
          <a:lstStyle/>
          <a:p>
            <a:fld id="{313C1F9C-1256-4A76-884A-112961647A76}" type="datetimeFigureOut">
              <a:rPr lang="en-US" smtClean="0"/>
              <a:t>4/30/2024</a:t>
            </a:fld>
            <a:endParaRPr lang="en-US"/>
          </a:p>
        </p:txBody>
      </p:sp>
      <p:sp>
        <p:nvSpPr>
          <p:cNvPr id="6" name="Footer Placeholder 5">
            <a:extLst>
              <a:ext uri="{FF2B5EF4-FFF2-40B4-BE49-F238E27FC236}">
                <a16:creationId xmlns:a16="http://schemas.microsoft.com/office/drawing/2014/main" id="{3C52C684-C226-4657-8BAE-BD9C14E8E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5CDAA-B17A-37E7-688E-3666BFBB6317}"/>
              </a:ext>
            </a:extLst>
          </p:cNvPr>
          <p:cNvSpPr>
            <a:spLocks noGrp="1"/>
          </p:cNvSpPr>
          <p:nvPr>
            <p:ph type="sldNum" sz="quarter" idx="12"/>
          </p:nvPr>
        </p:nvSpPr>
        <p:spPr/>
        <p:txBody>
          <a:bodyPr/>
          <a:lstStyle/>
          <a:p>
            <a:fld id="{660652FC-1D45-44AD-AF81-AF04FE10F4A4}" type="slidenum">
              <a:rPr lang="en-US" smtClean="0"/>
              <a:t>‹#›</a:t>
            </a:fld>
            <a:endParaRPr lang="en-US"/>
          </a:p>
        </p:txBody>
      </p:sp>
    </p:spTree>
    <p:extLst>
      <p:ext uri="{BB962C8B-B14F-4D97-AF65-F5344CB8AC3E}">
        <p14:creationId xmlns:p14="http://schemas.microsoft.com/office/powerpoint/2010/main" val="40180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5787D-8FF5-70E2-FEE0-CC8DA36B8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0EFFD4-ACD7-25E8-4356-CEB4BED16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56859-7A0C-4585-4BE3-FA17CA22E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3C1F9C-1256-4A76-884A-112961647A76}" type="datetimeFigureOut">
              <a:rPr lang="en-US" smtClean="0"/>
              <a:t>4/30/2024</a:t>
            </a:fld>
            <a:endParaRPr lang="en-US"/>
          </a:p>
        </p:txBody>
      </p:sp>
      <p:sp>
        <p:nvSpPr>
          <p:cNvPr id="5" name="Footer Placeholder 4">
            <a:extLst>
              <a:ext uri="{FF2B5EF4-FFF2-40B4-BE49-F238E27FC236}">
                <a16:creationId xmlns:a16="http://schemas.microsoft.com/office/drawing/2014/main" id="{32683CB9-A20A-3DF7-ABE1-D8F963CB6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3E5E7A-729D-CA52-D010-FBCD89C9C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0652FC-1D45-44AD-AF81-AF04FE10F4A4}" type="slidenum">
              <a:rPr lang="en-US" smtClean="0"/>
              <a:t>‹#›</a:t>
            </a:fld>
            <a:endParaRPr lang="en-US"/>
          </a:p>
        </p:txBody>
      </p:sp>
    </p:spTree>
    <p:extLst>
      <p:ext uri="{BB962C8B-B14F-4D97-AF65-F5344CB8AC3E}">
        <p14:creationId xmlns:p14="http://schemas.microsoft.com/office/powerpoint/2010/main" val="4009715290"/>
      </p:ext>
    </p:extLst>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fda.gov/apis/food/enforceme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ms.usda.gov/services/local-regional/rfbc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C57B-C879-3D62-774C-67DF741FE81C}"/>
              </a:ext>
            </a:extLst>
          </p:cNvPr>
          <p:cNvSpPr>
            <a:spLocks noGrp="1"/>
          </p:cNvSpPr>
          <p:nvPr>
            <p:ph type="ctrTitle"/>
          </p:nvPr>
        </p:nvSpPr>
        <p:spPr>
          <a:xfrm>
            <a:off x="1553240" y="2262832"/>
            <a:ext cx="9467685" cy="5122985"/>
          </a:xfrm>
        </p:spPr>
        <p:txBody>
          <a:bodyPr anchor="t">
            <a:normAutofit/>
          </a:bodyPr>
          <a:lstStyle/>
          <a:p>
            <a:r>
              <a:rPr lang="en-US" sz="5000" dirty="0">
                <a:latin typeface="Aptos" panose="020B0004020202020204" pitchFamily="34" charset="0"/>
              </a:rPr>
              <a:t>BIOS 669: Final Project </a:t>
            </a:r>
            <a:br>
              <a:rPr lang="en-US" sz="5000" dirty="0">
                <a:latin typeface="Aptos" panose="020B0004020202020204" pitchFamily="34" charset="0"/>
              </a:rPr>
            </a:br>
            <a:r>
              <a:rPr lang="en-US" sz="5000" dirty="0">
                <a:latin typeface="Aptos" panose="020B0004020202020204" pitchFamily="34" charset="0"/>
              </a:rPr>
              <a:t>Recalled Food Products in the U.S</a:t>
            </a:r>
            <a:br>
              <a:rPr lang="en-US" sz="5000" dirty="0">
                <a:latin typeface="Aptos" panose="020B0004020202020204" pitchFamily="34" charset="0"/>
              </a:rPr>
            </a:br>
            <a:br>
              <a:rPr lang="en-US" sz="5000" dirty="0">
                <a:latin typeface="Aptos" panose="020B0004020202020204" pitchFamily="34" charset="0"/>
              </a:rPr>
            </a:br>
            <a:br>
              <a:rPr lang="en-US" sz="2000" dirty="0">
                <a:latin typeface="Aptos" panose="020B0004020202020204" pitchFamily="34" charset="0"/>
              </a:rPr>
            </a:br>
            <a:r>
              <a:rPr lang="en-US" sz="2000" dirty="0">
                <a:latin typeface="Aptos" panose="020B0004020202020204" pitchFamily="34" charset="0"/>
              </a:rPr>
              <a:t>Spring 2024 </a:t>
            </a:r>
            <a:br>
              <a:rPr lang="en-US" sz="2000" dirty="0">
                <a:latin typeface="Aptos" panose="020B0004020202020204" pitchFamily="34" charset="0"/>
              </a:rPr>
            </a:br>
            <a:r>
              <a:rPr lang="en-US" sz="2000" dirty="0">
                <a:latin typeface="Aptos" panose="020B0004020202020204" pitchFamily="34" charset="0"/>
              </a:rPr>
              <a:t>Joyce Choe</a:t>
            </a:r>
          </a:p>
        </p:txBody>
      </p:sp>
    </p:spTree>
    <p:extLst>
      <p:ext uri="{BB962C8B-B14F-4D97-AF65-F5344CB8AC3E}">
        <p14:creationId xmlns:p14="http://schemas.microsoft.com/office/powerpoint/2010/main" val="160058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1185-2527-1BD7-6C52-7454F08354E9}"/>
              </a:ext>
            </a:extLst>
          </p:cNvPr>
          <p:cNvSpPr>
            <a:spLocks noGrp="1"/>
          </p:cNvSpPr>
          <p:nvPr>
            <p:ph type="title"/>
          </p:nvPr>
        </p:nvSpPr>
        <p:spPr>
          <a:xfrm>
            <a:off x="604070" y="0"/>
            <a:ext cx="10442192" cy="1400530"/>
          </a:xfrm>
        </p:spPr>
        <p:txBody>
          <a:bodyPr>
            <a:normAutofit/>
          </a:bodyPr>
          <a:lstStyle/>
          <a:p>
            <a:r>
              <a:rPr lang="en-US" dirty="0">
                <a:latin typeface="Aptos" panose="020B0004020202020204" pitchFamily="34" charset="0"/>
              </a:rPr>
              <a:t>Days to process recall by classification</a:t>
            </a:r>
          </a:p>
        </p:txBody>
      </p:sp>
      <p:pic>
        <p:nvPicPr>
          <p:cNvPr id="5" name="Picture 4">
            <a:extLst>
              <a:ext uri="{FF2B5EF4-FFF2-40B4-BE49-F238E27FC236}">
                <a16:creationId xmlns:a16="http://schemas.microsoft.com/office/drawing/2014/main" id="{12B851C3-B31C-482E-01A3-8DD6146221AD}"/>
              </a:ext>
            </a:extLst>
          </p:cNvPr>
          <p:cNvPicPr>
            <a:picLocks noChangeAspect="1"/>
          </p:cNvPicPr>
          <p:nvPr/>
        </p:nvPicPr>
        <p:blipFill>
          <a:blip r:embed="rId2"/>
          <a:stretch>
            <a:fillRect/>
          </a:stretch>
        </p:blipFill>
        <p:spPr>
          <a:xfrm>
            <a:off x="2463933" y="1272760"/>
            <a:ext cx="7253484" cy="5405515"/>
          </a:xfrm>
          <a:prstGeom prst="rect">
            <a:avLst/>
          </a:prstGeom>
        </p:spPr>
      </p:pic>
    </p:spTree>
    <p:extLst>
      <p:ext uri="{BB962C8B-B14F-4D97-AF65-F5344CB8AC3E}">
        <p14:creationId xmlns:p14="http://schemas.microsoft.com/office/powerpoint/2010/main" val="61259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C199-A078-C0B7-B160-17742E8B4AC3}"/>
              </a:ext>
            </a:extLst>
          </p:cNvPr>
          <p:cNvSpPr>
            <a:spLocks noGrp="1"/>
          </p:cNvSpPr>
          <p:nvPr>
            <p:ph type="title"/>
          </p:nvPr>
        </p:nvSpPr>
        <p:spPr>
          <a:xfrm>
            <a:off x="643854" y="154330"/>
            <a:ext cx="10013635" cy="728539"/>
          </a:xfrm>
        </p:spPr>
        <p:txBody>
          <a:bodyPr anchor="b">
            <a:normAutofit/>
          </a:bodyPr>
          <a:lstStyle/>
          <a:p>
            <a:r>
              <a:rPr lang="en-US" sz="3200" dirty="0"/>
              <a:t>Data Sources</a:t>
            </a:r>
          </a:p>
        </p:txBody>
      </p:sp>
      <p:sp>
        <p:nvSpPr>
          <p:cNvPr id="3" name="Content Placeholder 2">
            <a:extLst>
              <a:ext uri="{FF2B5EF4-FFF2-40B4-BE49-F238E27FC236}">
                <a16:creationId xmlns:a16="http://schemas.microsoft.com/office/drawing/2014/main" id="{DDB1E2D4-8E8F-DA1D-D20E-5EAE0CBD05C9}"/>
              </a:ext>
            </a:extLst>
          </p:cNvPr>
          <p:cNvSpPr>
            <a:spLocks noGrp="1"/>
          </p:cNvSpPr>
          <p:nvPr>
            <p:ph idx="1"/>
          </p:nvPr>
        </p:nvSpPr>
        <p:spPr>
          <a:xfrm>
            <a:off x="643854" y="907308"/>
            <a:ext cx="10406064" cy="1245844"/>
          </a:xfrm>
        </p:spPr>
        <p:txBody>
          <a:bodyPr>
            <a:normAutofit lnSpcReduction="10000"/>
          </a:bodyPr>
          <a:lstStyle/>
          <a:p>
            <a:pPr marL="457200" indent="-457200">
              <a:buFont typeface="+mj-lt"/>
              <a:buAutoNum type="arabicPeriod"/>
            </a:pPr>
            <a:r>
              <a:rPr lang="en-US" sz="2400" kern="100" dirty="0" err="1">
                <a:latin typeface="Aptos" panose="020B0004020202020204" pitchFamily="34" charset="0"/>
                <a:cs typeface="Times New Roman" panose="02020603050405020304" pitchFamily="18" charset="0"/>
              </a:rPr>
              <a:t>openFDA</a:t>
            </a:r>
            <a:r>
              <a:rPr lang="en-US" sz="2400" kern="100" dirty="0">
                <a:latin typeface="Aptos" panose="020B0004020202020204" pitchFamily="34" charset="0"/>
                <a:cs typeface="Times New Roman" panose="02020603050405020304" pitchFamily="18" charset="0"/>
              </a:rPr>
              <a:t> food enforcement API</a:t>
            </a:r>
          </a:p>
          <a:p>
            <a:pPr lvl="1"/>
            <a:r>
              <a:rPr lang="en-US" kern="100" dirty="0">
                <a:latin typeface="Aptos" panose="020B0004020202020204" pitchFamily="34" charset="0"/>
                <a:ea typeface="Aptos" panose="020B0004020202020204" pitchFamily="34" charset="0"/>
                <a:cs typeface="Times New Roman" panose="02020603050405020304" pitchFamily="18" charset="0"/>
              </a:rPr>
              <a:t>Public data about recalled food products in the U.S. from 2004-present</a:t>
            </a:r>
          </a:p>
          <a:p>
            <a:pPr marL="457200" indent="-457200">
              <a:buFont typeface="+mj-lt"/>
              <a:buAutoNum type="arabicPeriod"/>
            </a:pPr>
            <a:r>
              <a:rPr lang="en-US" sz="2400" kern="100" dirty="0">
                <a:latin typeface="Aptos" panose="020B0004020202020204" pitchFamily="34" charset="0"/>
                <a:ea typeface="Aptos" panose="020B0004020202020204" pitchFamily="34" charset="0"/>
                <a:cs typeface="Times New Roman" panose="02020603050405020304" pitchFamily="18" charset="0"/>
              </a:rPr>
              <a:t>Look-up info. on food business </a:t>
            </a:r>
            <a:r>
              <a:rPr lang="en-US" sz="2400" kern="100">
                <a:latin typeface="Aptos" panose="020B0004020202020204" pitchFamily="34" charset="0"/>
                <a:ea typeface="Aptos" panose="020B0004020202020204" pitchFamily="34" charset="0"/>
                <a:cs typeface="Times New Roman" panose="02020603050405020304" pitchFamily="18" charset="0"/>
              </a:rPr>
              <a:t>center regions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5" name="Content Placeholder 3">
            <a:extLst>
              <a:ext uri="{FF2B5EF4-FFF2-40B4-BE49-F238E27FC236}">
                <a16:creationId xmlns:a16="http://schemas.microsoft.com/office/drawing/2014/main" id="{6F68000B-AD24-1E96-A968-05118587CC24}"/>
              </a:ext>
            </a:extLst>
          </p:cNvPr>
          <p:cNvGraphicFramePr>
            <a:graphicFrameLocks/>
          </p:cNvGraphicFramePr>
          <p:nvPr>
            <p:extLst>
              <p:ext uri="{D42A27DB-BD31-4B8C-83A1-F6EECF244321}">
                <p14:modId xmlns:p14="http://schemas.microsoft.com/office/powerpoint/2010/main" val="4221065872"/>
              </p:ext>
            </p:extLst>
          </p:nvPr>
        </p:nvGraphicFramePr>
        <p:xfrm>
          <a:off x="643854" y="2522484"/>
          <a:ext cx="11345228" cy="3966180"/>
        </p:xfrm>
        <a:graphic>
          <a:graphicData uri="http://schemas.openxmlformats.org/drawingml/2006/table">
            <a:tbl>
              <a:tblPr firstRow="1" bandRow="1">
                <a:tableStyleId>{69012ECD-51FC-41F1-AA8D-1B2483CD663E}</a:tableStyleId>
              </a:tblPr>
              <a:tblGrid>
                <a:gridCol w="3182930">
                  <a:extLst>
                    <a:ext uri="{9D8B030D-6E8A-4147-A177-3AD203B41FA5}">
                      <a16:colId xmlns:a16="http://schemas.microsoft.com/office/drawing/2014/main" val="863792125"/>
                    </a:ext>
                  </a:extLst>
                </a:gridCol>
                <a:gridCol w="8162298">
                  <a:extLst>
                    <a:ext uri="{9D8B030D-6E8A-4147-A177-3AD203B41FA5}">
                      <a16:colId xmlns:a16="http://schemas.microsoft.com/office/drawing/2014/main" val="3535141839"/>
                    </a:ext>
                  </a:extLst>
                </a:gridCol>
              </a:tblGrid>
              <a:tr h="312259">
                <a:tc>
                  <a:txBody>
                    <a:bodyPr/>
                    <a:lstStyle/>
                    <a:p>
                      <a:r>
                        <a:rPr lang="en-US" sz="1200" dirty="0"/>
                        <a:t>Name</a:t>
                      </a:r>
                    </a:p>
                  </a:txBody>
                  <a:tcPr marL="77791" marR="77791" marT="38896" marB="38896"/>
                </a:tc>
                <a:tc>
                  <a:txBody>
                    <a:bodyPr/>
                    <a:lstStyle/>
                    <a:p>
                      <a:r>
                        <a:rPr lang="en-US" sz="1200" dirty="0"/>
                        <a:t>Description</a:t>
                      </a:r>
                    </a:p>
                  </a:txBody>
                  <a:tcPr marL="77791" marR="77791" marT="38896" marB="38896"/>
                </a:tc>
                <a:extLst>
                  <a:ext uri="{0D108BD9-81ED-4DB2-BD59-A6C34878D82A}">
                    <a16:rowId xmlns:a16="http://schemas.microsoft.com/office/drawing/2014/main" val="3159026567"/>
                  </a:ext>
                </a:extLst>
              </a:tr>
              <a:tr h="312259">
                <a:tc>
                  <a:txBody>
                    <a:bodyPr/>
                    <a:lstStyle/>
                    <a:p>
                      <a:r>
                        <a:rPr lang="en-US" sz="1400" dirty="0"/>
                        <a:t>classification </a:t>
                      </a:r>
                    </a:p>
                  </a:txBody>
                  <a:tcPr marL="77791" marR="77791" marT="38896" marB="38896"/>
                </a:tc>
                <a:tc>
                  <a:txBody>
                    <a:bodyPr/>
                    <a:lstStyle/>
                    <a:p>
                      <a:r>
                        <a:rPr lang="en-US" sz="1400"/>
                        <a:t>Class I (adverse), Class II (temporarily adverse), Class III (unlikely adverse)</a:t>
                      </a:r>
                    </a:p>
                  </a:txBody>
                  <a:tcPr marL="77791" marR="77791" marT="38896" marB="38896"/>
                </a:tc>
                <a:extLst>
                  <a:ext uri="{0D108BD9-81ED-4DB2-BD59-A6C34878D82A}">
                    <a16:rowId xmlns:a16="http://schemas.microsoft.com/office/drawing/2014/main" val="335903579"/>
                  </a:ext>
                </a:extLst>
              </a:tr>
              <a:tr h="531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distribution_pattern</a:t>
                      </a:r>
                      <a:endParaRPr lang="en-US" sz="1400" dirty="0"/>
                    </a:p>
                  </a:txBody>
                  <a:tcPr marL="77791" marR="77791" marT="38896" marB="38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Places in the U.S. where recalled food product were distributed</a:t>
                      </a:r>
                    </a:p>
                    <a:p>
                      <a:endParaRPr lang="en-US" sz="1400" dirty="0"/>
                    </a:p>
                  </a:txBody>
                  <a:tcPr marL="77791" marR="77791" marT="38896" marB="38896"/>
                </a:tc>
                <a:extLst>
                  <a:ext uri="{0D108BD9-81ED-4DB2-BD59-A6C34878D82A}">
                    <a16:rowId xmlns:a16="http://schemas.microsoft.com/office/drawing/2014/main" val="2696007962"/>
                  </a:ext>
                </a:extLst>
              </a:tr>
              <a:tr h="312259">
                <a:tc>
                  <a:txBody>
                    <a:bodyPr/>
                    <a:lstStyle/>
                    <a:p>
                      <a:r>
                        <a:rPr lang="en-US" sz="1400" dirty="0"/>
                        <a:t>*date1year</a:t>
                      </a:r>
                    </a:p>
                  </a:txBody>
                  <a:tcPr marL="77791" marR="77791" marT="38896" marB="38896"/>
                </a:tc>
                <a:tc>
                  <a:txBody>
                    <a:bodyPr/>
                    <a:lstStyle/>
                    <a:p>
                      <a:r>
                        <a:rPr lang="en-US" sz="1400"/>
                        <a:t>Year of recall initiation date</a:t>
                      </a:r>
                    </a:p>
                  </a:txBody>
                  <a:tcPr marL="77791" marR="77791" marT="38896" marB="38896"/>
                </a:tc>
                <a:extLst>
                  <a:ext uri="{0D108BD9-81ED-4DB2-BD59-A6C34878D82A}">
                    <a16:rowId xmlns:a16="http://schemas.microsoft.com/office/drawing/2014/main" val="62430001"/>
                  </a:ext>
                </a:extLst>
              </a:tr>
              <a:tr h="312259">
                <a:tc>
                  <a:txBody>
                    <a:bodyPr/>
                    <a:lstStyle/>
                    <a:p>
                      <a:r>
                        <a:rPr lang="en-US" sz="1400"/>
                        <a:t>*days</a:t>
                      </a:r>
                    </a:p>
                  </a:txBody>
                  <a:tcPr marL="77791" marR="77791" marT="38896" marB="38896"/>
                </a:tc>
                <a:tc>
                  <a:txBody>
                    <a:bodyPr/>
                    <a:lstStyle/>
                    <a:p>
                      <a:r>
                        <a:rPr lang="en-US" sz="1400"/>
                        <a:t>Number of days between termination-initiation dates</a:t>
                      </a:r>
                    </a:p>
                  </a:txBody>
                  <a:tcPr marL="77791" marR="77791" marT="38896" marB="38896"/>
                </a:tc>
                <a:extLst>
                  <a:ext uri="{0D108BD9-81ED-4DB2-BD59-A6C34878D82A}">
                    <a16:rowId xmlns:a16="http://schemas.microsoft.com/office/drawing/2014/main" val="2291698906"/>
                  </a:ext>
                </a:extLst>
              </a:tr>
              <a:tr h="3122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general_reason</a:t>
                      </a:r>
                      <a:r>
                        <a:rPr lang="en-US" sz="1400" dirty="0"/>
                        <a:t> </a:t>
                      </a:r>
                    </a:p>
                  </a:txBody>
                  <a:tcPr marL="77791" marR="77791" marT="38896" marB="38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general reason for recall</a:t>
                      </a:r>
                    </a:p>
                  </a:txBody>
                  <a:tcPr marL="77791" marR="77791" marT="38896" marB="38896"/>
                </a:tc>
                <a:extLst>
                  <a:ext uri="{0D108BD9-81ED-4DB2-BD59-A6C34878D82A}">
                    <a16:rowId xmlns:a16="http://schemas.microsoft.com/office/drawing/2014/main" val="1823836729"/>
                  </a:ext>
                </a:extLst>
              </a:tr>
              <a:tr h="3122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*message</a:t>
                      </a:r>
                    </a:p>
                  </a:txBody>
                  <a:tcPr marL="77791" marR="77791" marT="38896" marB="38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 notification method</a:t>
                      </a:r>
                    </a:p>
                  </a:txBody>
                  <a:tcPr marL="77791" marR="77791" marT="38896" marB="38896"/>
                </a:tc>
                <a:extLst>
                  <a:ext uri="{0D108BD9-81ED-4DB2-BD59-A6C34878D82A}">
                    <a16:rowId xmlns:a16="http://schemas.microsoft.com/office/drawing/2014/main" val="3364234472"/>
                  </a:ext>
                </a:extLst>
              </a:tr>
              <a:tr h="312259">
                <a:tc>
                  <a:txBody>
                    <a:bodyPr/>
                    <a:lstStyle/>
                    <a:p>
                      <a:r>
                        <a:rPr lang="en-US" sz="1400"/>
                        <a:t>recall_initation_date</a:t>
                      </a:r>
                    </a:p>
                  </a:txBody>
                  <a:tcPr marL="77791" marR="77791" marT="38896" marB="38896"/>
                </a:tc>
                <a:tc>
                  <a:txBody>
                    <a:bodyPr/>
                    <a:lstStyle/>
                    <a:p>
                      <a:r>
                        <a:rPr lang="en-US" sz="1400"/>
                        <a:t>Date when recall was first notified</a:t>
                      </a:r>
                    </a:p>
                  </a:txBody>
                  <a:tcPr marL="77791" marR="77791" marT="38896" marB="38896"/>
                </a:tc>
                <a:extLst>
                  <a:ext uri="{0D108BD9-81ED-4DB2-BD59-A6C34878D82A}">
                    <a16:rowId xmlns:a16="http://schemas.microsoft.com/office/drawing/2014/main" val="4163971109"/>
                  </a:ext>
                </a:extLst>
              </a:tr>
              <a:tr h="312259">
                <a:tc>
                  <a:txBody>
                    <a:bodyPr/>
                    <a:lstStyle/>
                    <a:p>
                      <a:r>
                        <a:rPr lang="en-US" sz="1400"/>
                        <a:t>recall_termination_date</a:t>
                      </a:r>
                    </a:p>
                  </a:txBody>
                  <a:tcPr marL="77791" marR="77791" marT="38896" marB="38896"/>
                </a:tc>
                <a:tc>
                  <a:txBody>
                    <a:bodyPr/>
                    <a:lstStyle/>
                    <a:p>
                      <a:r>
                        <a:rPr lang="en-US" sz="1400" dirty="0"/>
                        <a:t>Date when recall investigation is done</a:t>
                      </a:r>
                    </a:p>
                  </a:txBody>
                  <a:tcPr marL="77791" marR="77791" marT="38896" marB="38896"/>
                </a:tc>
                <a:extLst>
                  <a:ext uri="{0D108BD9-81ED-4DB2-BD59-A6C34878D82A}">
                    <a16:rowId xmlns:a16="http://schemas.microsoft.com/office/drawing/2014/main" val="3754629135"/>
                  </a:ext>
                </a:extLst>
              </a:tr>
              <a:tr h="312259">
                <a:tc>
                  <a:txBody>
                    <a:bodyPr/>
                    <a:lstStyle/>
                    <a:p>
                      <a:r>
                        <a:rPr lang="en-US" sz="1400"/>
                        <a:t>state</a:t>
                      </a:r>
                    </a:p>
                  </a:txBody>
                  <a:tcPr marL="77791" marR="77791" marT="38896" marB="38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state location of firm </a:t>
                      </a:r>
                    </a:p>
                  </a:txBody>
                  <a:tcPr marL="77791" marR="77791" marT="38896" marB="38896"/>
                </a:tc>
                <a:extLst>
                  <a:ext uri="{0D108BD9-81ED-4DB2-BD59-A6C34878D82A}">
                    <a16:rowId xmlns:a16="http://schemas.microsoft.com/office/drawing/2014/main" val="440988076"/>
                  </a:ext>
                </a:extLst>
              </a:tr>
              <a:tr h="312259">
                <a:tc>
                  <a:txBody>
                    <a:bodyPr/>
                    <a:lstStyle/>
                    <a:p>
                      <a:r>
                        <a:rPr lang="en-US" sz="1400"/>
                        <a:t>*usda_region </a:t>
                      </a:r>
                    </a:p>
                  </a:txBody>
                  <a:tcPr marL="77791" marR="77791" marT="38896" marB="38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Food regional business center (classified state to a </a:t>
                      </a:r>
                      <a:r>
                        <a:rPr lang="en-US" sz="1400" dirty="0" err="1"/>
                        <a:t>usda_region</a:t>
                      </a:r>
                      <a:r>
                        <a:rPr lang="en-US" sz="1400" dirty="0"/>
                        <a:t>)</a:t>
                      </a:r>
                    </a:p>
                  </a:txBody>
                  <a:tcPr marL="77791" marR="77791" marT="38896" marB="38896"/>
                </a:tc>
                <a:extLst>
                  <a:ext uri="{0D108BD9-81ED-4DB2-BD59-A6C34878D82A}">
                    <a16:rowId xmlns:a16="http://schemas.microsoft.com/office/drawing/2014/main" val="1574796636"/>
                  </a:ext>
                </a:extLst>
              </a:tr>
              <a:tr h="312259">
                <a:tc>
                  <a:txBody>
                    <a:bodyPr/>
                    <a:lstStyle/>
                    <a:p>
                      <a:r>
                        <a:rPr lang="en-US" sz="1400"/>
                        <a:t>voluntary_mandated status</a:t>
                      </a:r>
                    </a:p>
                  </a:txBody>
                  <a:tcPr marL="77791" marR="77791" marT="38896" marB="38896"/>
                </a:tc>
                <a:tc>
                  <a:txBody>
                    <a:bodyPr/>
                    <a:lstStyle/>
                    <a:p>
                      <a:r>
                        <a:rPr lang="en-US" sz="1400" dirty="0"/>
                        <a:t>Recall was voluntarily reported by firm or mandated by FDA</a:t>
                      </a:r>
                    </a:p>
                  </a:txBody>
                  <a:tcPr marL="77791" marR="77791" marT="38896" marB="38896"/>
                </a:tc>
                <a:extLst>
                  <a:ext uri="{0D108BD9-81ED-4DB2-BD59-A6C34878D82A}">
                    <a16:rowId xmlns:a16="http://schemas.microsoft.com/office/drawing/2014/main" val="1012318707"/>
                  </a:ext>
                </a:extLst>
              </a:tr>
            </a:tbl>
          </a:graphicData>
        </a:graphic>
      </p:graphicFrame>
      <p:sp>
        <p:nvSpPr>
          <p:cNvPr id="7" name="TextBox 6">
            <a:extLst>
              <a:ext uri="{FF2B5EF4-FFF2-40B4-BE49-F238E27FC236}">
                <a16:creationId xmlns:a16="http://schemas.microsoft.com/office/drawing/2014/main" id="{D09BD2C4-8226-CF37-9C72-20CF4D288D3F}"/>
              </a:ext>
            </a:extLst>
          </p:cNvPr>
          <p:cNvSpPr txBox="1"/>
          <p:nvPr/>
        </p:nvSpPr>
        <p:spPr>
          <a:xfrm>
            <a:off x="643854" y="2153152"/>
            <a:ext cx="6097604" cy="369332"/>
          </a:xfrm>
          <a:prstGeom prst="rect">
            <a:avLst/>
          </a:prstGeom>
          <a:noFill/>
        </p:spPr>
        <p:txBody>
          <a:bodyPr wrap="square">
            <a:spAutoFit/>
          </a:bodyPr>
          <a:lstStyle/>
          <a:p>
            <a:pPr marL="0" indent="0">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a:t>
            </a:r>
            <a:r>
              <a:rPr lang="en-US" sz="1800" b="1" kern="100" dirty="0">
                <a:latin typeface="Aptos" panose="020B0004020202020204" pitchFamily="34" charset="0"/>
                <a:ea typeface="Aptos" panose="020B0004020202020204" pitchFamily="34" charset="0"/>
                <a:cs typeface="Times New Roman" panose="02020603050405020304" pitchFamily="18" charset="0"/>
              </a:rPr>
              <a:t>v</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ariables used </a:t>
            </a:r>
            <a:r>
              <a:rPr lang="en-US" b="1" kern="100" dirty="0">
                <a:latin typeface="Aptos" panose="020B0004020202020204" pitchFamily="34" charset="0"/>
                <a:ea typeface="Aptos" panose="020B0004020202020204" pitchFamily="34" charset="0"/>
                <a:cs typeface="Times New Roman" panose="02020603050405020304" pitchFamily="18" charset="0"/>
              </a:rPr>
              <a:t>for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this project:</a:t>
            </a:r>
          </a:p>
        </p:txBody>
      </p:sp>
      <p:sp>
        <p:nvSpPr>
          <p:cNvPr id="9" name="TextBox 8">
            <a:extLst>
              <a:ext uri="{FF2B5EF4-FFF2-40B4-BE49-F238E27FC236}">
                <a16:creationId xmlns:a16="http://schemas.microsoft.com/office/drawing/2014/main" id="{508AA179-B4A0-F240-1A8C-4BFDF4CF0356}"/>
              </a:ext>
            </a:extLst>
          </p:cNvPr>
          <p:cNvSpPr txBox="1"/>
          <p:nvPr/>
        </p:nvSpPr>
        <p:spPr>
          <a:xfrm>
            <a:off x="94593" y="6488668"/>
            <a:ext cx="6096000" cy="307777"/>
          </a:xfrm>
          <a:prstGeom prst="rect">
            <a:avLst/>
          </a:prstGeom>
          <a:noFill/>
        </p:spPr>
        <p:txBody>
          <a:bodyPr wrap="square">
            <a:spAutoFit/>
          </a:bodyPr>
          <a:lstStyle/>
          <a:p>
            <a:pPr lvl="1"/>
            <a:r>
              <a:rPr lang="en-US" sz="1400" kern="100" dirty="0">
                <a:latin typeface="Aptos" panose="020B0004020202020204" pitchFamily="34" charset="0"/>
                <a:ea typeface="Aptos" panose="020B0004020202020204" pitchFamily="34" charset="0"/>
                <a:cs typeface="Times New Roman" panose="02020603050405020304" pitchFamily="18" charset="0"/>
              </a:rPr>
              <a:t>Source: </a:t>
            </a:r>
            <a:r>
              <a:rPr lang="en-US" sz="1400" dirty="0">
                <a:latin typeface="Aptos" panose="020B0004020202020204" pitchFamily="34" charset="0"/>
                <a:hlinkClick r:id="rId3"/>
              </a:rPr>
              <a:t>https://open.fda.gov/apis/food/enforcement/</a:t>
            </a:r>
            <a:endParaRPr lang="en-US" sz="1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3924F7E-0BEA-6B87-198C-9CE6BAF84F9D}"/>
              </a:ext>
            </a:extLst>
          </p:cNvPr>
          <p:cNvSpPr txBox="1"/>
          <p:nvPr/>
        </p:nvSpPr>
        <p:spPr>
          <a:xfrm>
            <a:off x="9346918" y="6525732"/>
            <a:ext cx="2845082" cy="276999"/>
          </a:xfrm>
          <a:prstGeom prst="rect">
            <a:avLst/>
          </a:prstGeom>
          <a:noFill/>
        </p:spPr>
        <p:txBody>
          <a:bodyPr wrap="square" rtlCol="0">
            <a:spAutoFit/>
          </a:bodyPr>
          <a:lstStyle/>
          <a:p>
            <a:r>
              <a:rPr lang="en-US" sz="1200" dirty="0"/>
              <a:t>* = calculated or merged  variable </a:t>
            </a:r>
          </a:p>
        </p:txBody>
      </p:sp>
    </p:spTree>
    <p:extLst>
      <p:ext uri="{BB962C8B-B14F-4D97-AF65-F5344CB8AC3E}">
        <p14:creationId xmlns:p14="http://schemas.microsoft.com/office/powerpoint/2010/main" val="15495441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8679FE-A770-CF25-185B-4C06209CD23B}"/>
              </a:ext>
            </a:extLst>
          </p:cNvPr>
          <p:cNvSpPr txBox="1"/>
          <p:nvPr/>
        </p:nvSpPr>
        <p:spPr>
          <a:xfrm>
            <a:off x="6412091" y="501651"/>
            <a:ext cx="4395340" cy="17162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dirty="0">
                <a:solidFill>
                  <a:schemeClr val="tx2"/>
                </a:solidFill>
                <a:latin typeface="+mj-lt"/>
                <a:ea typeface="+mj-ea"/>
                <a:cs typeface="+mj-cs"/>
              </a:rPr>
              <a:t>Look-up information</a:t>
            </a:r>
          </a:p>
        </p:txBody>
      </p:sp>
      <p:pic>
        <p:nvPicPr>
          <p:cNvPr id="1026" name="Picture 2" descr="This map of the United States that shows the names of the 12 regional food business centers and their associated regions. The centers are named National Intertribal Food Business Center, Northwest and Rocky Mountains Food Business Center, Southwest Food Business Center, North Central Food Business Center, Heartland Food Business Center, Rio Grande ColoniasFood Business Center, Great Lakes Midwest Food Business Center, Delta Food Business Center, Appalachia Food Business Center, Northeast Food Business Center, Southwest Food Business Center, and Island and Remote Areas Food Business Center.  Clicking on this map will open a PDF file that describes the regions in more detail.">
            <a:extLst>
              <a:ext uri="{FF2B5EF4-FFF2-40B4-BE49-F238E27FC236}">
                <a16:creationId xmlns:a16="http://schemas.microsoft.com/office/drawing/2014/main" id="{62CA125C-8071-605D-A04D-D20E0CED23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6125" y="558894"/>
            <a:ext cx="6183954" cy="57974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8224DE-454A-05C0-A268-016EA5A754C8}"/>
              </a:ext>
            </a:extLst>
          </p:cNvPr>
          <p:cNvSpPr txBox="1"/>
          <p:nvPr/>
        </p:nvSpPr>
        <p:spPr>
          <a:xfrm>
            <a:off x="6392582" y="2645923"/>
            <a:ext cx="5799417" cy="3586712"/>
          </a:xfrm>
          <a:prstGeom prst="rect">
            <a:avLst/>
          </a:prstGeom>
        </p:spPr>
        <p:txBody>
          <a:bodyPr vert="horz" lIns="91440" tIns="45720" rIns="91440" bIns="45720" rtlCol="0" anchor="t">
            <a:normAutofit/>
          </a:bodyPr>
          <a:lstStyle/>
          <a:p>
            <a:pPr marL="342900" indent="-342900">
              <a:lnSpc>
                <a:spcPct val="90000"/>
              </a:lnSpc>
              <a:spcBef>
                <a:spcPts val="1000"/>
              </a:spcBef>
              <a:buClr>
                <a:schemeClr val="bg2">
                  <a:lumMod val="40000"/>
                  <a:lumOff val="60000"/>
                </a:schemeClr>
              </a:buClr>
              <a:buSzPct val="80000"/>
              <a:buFont typeface="Wingdings 3" charset="2"/>
              <a:buChar char=""/>
            </a:pPr>
            <a:r>
              <a:rPr lang="en-US" sz="2200" dirty="0">
                <a:solidFill>
                  <a:schemeClr val="tx2"/>
                </a:solidFill>
                <a:latin typeface="Aptos" panose="020B0004020202020204" pitchFamily="34" charset="0"/>
                <a:ea typeface="+mj-ea"/>
                <a:cs typeface="+mj-cs"/>
              </a:rPr>
              <a:t>Modified for this project</a:t>
            </a:r>
          </a:p>
          <a:p>
            <a:pPr marL="800100" lvl="1" indent="-342900">
              <a:lnSpc>
                <a:spcPct val="90000"/>
              </a:lnSpc>
              <a:spcBef>
                <a:spcPts val="1000"/>
              </a:spcBef>
              <a:buClr>
                <a:schemeClr val="bg2">
                  <a:lumMod val="40000"/>
                  <a:lumOff val="60000"/>
                </a:schemeClr>
              </a:buClr>
              <a:buSzPct val="80000"/>
              <a:buFont typeface="Wingdings 3" charset="2"/>
              <a:buChar char=""/>
            </a:pPr>
            <a:r>
              <a:rPr lang="en-US" sz="2200" dirty="0">
                <a:solidFill>
                  <a:schemeClr val="tx2"/>
                </a:solidFill>
                <a:latin typeface="Aptos" panose="020B0004020202020204" pitchFamily="34" charset="0"/>
                <a:ea typeface="+mj-ea"/>
                <a:cs typeface="+mj-cs"/>
              </a:rPr>
              <a:t>11 regions + 1 international = 12 regions</a:t>
            </a:r>
          </a:p>
          <a:p>
            <a:pPr marL="800100" lvl="2" indent="-342900">
              <a:lnSpc>
                <a:spcPct val="90000"/>
              </a:lnSpc>
              <a:spcBef>
                <a:spcPts val="1000"/>
              </a:spcBef>
              <a:buClr>
                <a:schemeClr val="bg2">
                  <a:lumMod val="40000"/>
                  <a:lumOff val="60000"/>
                </a:schemeClr>
              </a:buClr>
              <a:buSzPct val="80000"/>
              <a:buFont typeface="Wingdings 3" charset="2"/>
              <a:buChar char=""/>
            </a:pPr>
            <a:r>
              <a:rPr lang="en-US" sz="2200" dirty="0">
                <a:solidFill>
                  <a:schemeClr val="tx2"/>
                </a:solidFill>
                <a:latin typeface="Aptos" panose="020B0004020202020204" pitchFamily="34" charset="0"/>
                <a:ea typeface="+mj-ea"/>
                <a:cs typeface="+mj-cs"/>
              </a:rPr>
              <a:t>Did not include Intertribal</a:t>
            </a:r>
          </a:p>
          <a:p>
            <a:pPr marL="800100" lvl="2" indent="-342900">
              <a:lnSpc>
                <a:spcPct val="90000"/>
              </a:lnSpc>
              <a:spcBef>
                <a:spcPts val="1000"/>
              </a:spcBef>
              <a:buClr>
                <a:schemeClr val="bg2">
                  <a:lumMod val="40000"/>
                  <a:lumOff val="60000"/>
                </a:schemeClr>
              </a:buClr>
              <a:buSzPct val="80000"/>
              <a:buFont typeface="Wingdings 3" charset="2"/>
              <a:buChar char=""/>
            </a:pPr>
            <a:r>
              <a:rPr lang="en-US" sz="2200" dirty="0">
                <a:solidFill>
                  <a:schemeClr val="tx2"/>
                </a:solidFill>
                <a:latin typeface="Aptos" panose="020B0004020202020204" pitchFamily="34" charset="0"/>
                <a:ea typeface="+mj-ea"/>
                <a:cs typeface="+mj-cs"/>
              </a:rPr>
              <a:t>Classified food firms in or outside of the U.S. to a region</a:t>
            </a:r>
          </a:p>
          <a:p>
            <a:pPr marL="457200" lvl="2">
              <a:lnSpc>
                <a:spcPct val="90000"/>
              </a:lnSpc>
              <a:spcBef>
                <a:spcPts val="1000"/>
              </a:spcBef>
              <a:buClr>
                <a:schemeClr val="bg2">
                  <a:lumMod val="40000"/>
                  <a:lumOff val="60000"/>
                </a:schemeClr>
              </a:buClr>
              <a:buSzPct val="80000"/>
            </a:pPr>
            <a:endParaRPr lang="en-US" sz="2200" dirty="0">
              <a:solidFill>
                <a:schemeClr val="tx2"/>
              </a:solidFill>
              <a:latin typeface="Aptos" panose="020B0004020202020204" pitchFamily="34" charset="0"/>
              <a:ea typeface="+mj-ea"/>
              <a:cs typeface="+mj-cs"/>
            </a:endParaRPr>
          </a:p>
          <a:p>
            <a:pPr marL="457200" lvl="2">
              <a:lnSpc>
                <a:spcPct val="90000"/>
              </a:lnSpc>
              <a:spcBef>
                <a:spcPts val="1000"/>
              </a:spcBef>
              <a:buClr>
                <a:schemeClr val="bg2">
                  <a:lumMod val="40000"/>
                  <a:lumOff val="60000"/>
                </a:schemeClr>
              </a:buClr>
              <a:buSzPct val="80000"/>
            </a:pPr>
            <a:endParaRPr lang="en-US" sz="2200" dirty="0">
              <a:solidFill>
                <a:schemeClr val="tx2"/>
              </a:solidFill>
              <a:latin typeface="Aptos" panose="020B0004020202020204" pitchFamily="34" charset="0"/>
              <a:ea typeface="+mj-ea"/>
              <a:cs typeface="+mj-cs"/>
            </a:endParaRPr>
          </a:p>
          <a:p>
            <a:pPr marL="800100" lvl="2" indent="-342900">
              <a:lnSpc>
                <a:spcPct val="90000"/>
              </a:lnSpc>
              <a:spcBef>
                <a:spcPts val="1000"/>
              </a:spcBef>
              <a:buClr>
                <a:schemeClr val="bg2">
                  <a:lumMod val="40000"/>
                  <a:lumOff val="60000"/>
                </a:schemeClr>
              </a:buClr>
              <a:buSzPct val="80000"/>
              <a:buFont typeface="Wingdings 3" charset="2"/>
              <a:buChar char=""/>
            </a:pPr>
            <a:endParaRPr lang="en-US" sz="2200" dirty="0">
              <a:solidFill>
                <a:schemeClr val="tx2"/>
              </a:solidFill>
              <a:latin typeface="Aptos" panose="020B0004020202020204" pitchFamily="34" charset="0"/>
              <a:ea typeface="+mj-ea"/>
              <a:cs typeface="+mj-cs"/>
            </a:endParaRPr>
          </a:p>
        </p:txBody>
      </p:sp>
      <p:sp>
        <p:nvSpPr>
          <p:cNvPr id="6" name="TextBox 5">
            <a:extLst>
              <a:ext uri="{FF2B5EF4-FFF2-40B4-BE49-F238E27FC236}">
                <a16:creationId xmlns:a16="http://schemas.microsoft.com/office/drawing/2014/main" id="{E30FE590-66AF-A118-5913-52B8600AF52F}"/>
              </a:ext>
            </a:extLst>
          </p:cNvPr>
          <p:cNvSpPr txBox="1"/>
          <p:nvPr/>
        </p:nvSpPr>
        <p:spPr>
          <a:xfrm>
            <a:off x="126125" y="6108700"/>
            <a:ext cx="5541325" cy="904863"/>
          </a:xfrm>
          <a:prstGeom prst="rect">
            <a:avLst/>
          </a:prstGeom>
          <a:noFill/>
        </p:spPr>
        <p:txBody>
          <a:bodyPr wrap="none" rtlCol="0">
            <a:spAutoFit/>
          </a:bodyPr>
          <a:lstStyle/>
          <a:p>
            <a:pPr marL="457200" lvl="2">
              <a:lnSpc>
                <a:spcPct val="90000"/>
              </a:lnSpc>
              <a:spcBef>
                <a:spcPts val="1000"/>
              </a:spcBef>
              <a:buClr>
                <a:schemeClr val="bg2">
                  <a:lumMod val="40000"/>
                  <a:lumOff val="60000"/>
                </a:schemeClr>
              </a:buClr>
              <a:buSzPct val="80000"/>
            </a:pPr>
            <a:endParaRPr lang="en-US" sz="2200" dirty="0">
              <a:solidFill>
                <a:schemeClr val="tx2"/>
              </a:solidFill>
              <a:latin typeface="Aptos" panose="020B0004020202020204" pitchFamily="34" charset="0"/>
              <a:ea typeface="+mj-ea"/>
              <a:cs typeface="+mj-cs"/>
            </a:endParaRPr>
          </a:p>
          <a:p>
            <a:r>
              <a:rPr lang="en-US" sz="1500"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Source: </a:t>
            </a:r>
            <a:r>
              <a:rPr lang="en-US" sz="15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https://www.ams.usda.gov/services/local-regional/rfbcp</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838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5445-7833-4A30-BE40-B1DAFD60963B}"/>
              </a:ext>
            </a:extLst>
          </p:cNvPr>
          <p:cNvSpPr>
            <a:spLocks noGrp="1"/>
          </p:cNvSpPr>
          <p:nvPr>
            <p:ph type="title"/>
          </p:nvPr>
        </p:nvSpPr>
        <p:spPr/>
        <p:txBody>
          <a:bodyPr/>
          <a:lstStyle/>
          <a:p>
            <a:r>
              <a:rPr lang="en-US" dirty="0">
                <a:latin typeface="Aptos" panose="020B0004020202020204" pitchFamily="34" charset="0"/>
              </a:rPr>
              <a:t>Data set</a:t>
            </a:r>
          </a:p>
        </p:txBody>
      </p:sp>
      <p:sp>
        <p:nvSpPr>
          <p:cNvPr id="3" name="Content Placeholder 2">
            <a:extLst>
              <a:ext uri="{FF2B5EF4-FFF2-40B4-BE49-F238E27FC236}">
                <a16:creationId xmlns:a16="http://schemas.microsoft.com/office/drawing/2014/main" id="{93E15140-6784-C5F9-2E89-080F72615F77}"/>
              </a:ext>
            </a:extLst>
          </p:cNvPr>
          <p:cNvSpPr>
            <a:spLocks noGrp="1"/>
          </p:cNvSpPr>
          <p:nvPr>
            <p:ph idx="1"/>
          </p:nvPr>
        </p:nvSpPr>
        <p:spPr>
          <a:xfrm>
            <a:off x="385011" y="1520456"/>
            <a:ext cx="11579191" cy="4656507"/>
          </a:xfrm>
        </p:spPr>
        <p:txBody>
          <a:bodyPr>
            <a:noAutofit/>
          </a:bodyPr>
          <a:lstStyle/>
          <a:p>
            <a:pPr marL="0" indent="0">
              <a:buNone/>
            </a:pPr>
            <a:r>
              <a:rPr lang="en-US" sz="3200" dirty="0">
                <a:solidFill>
                  <a:schemeClr val="tx2"/>
                </a:solidFill>
                <a:latin typeface="Aptos" panose="020B0004020202020204" pitchFamily="34" charset="0"/>
              </a:rPr>
              <a:t>Subset</a:t>
            </a:r>
          </a:p>
          <a:p>
            <a:pPr lvl="1"/>
            <a:r>
              <a:rPr lang="en-US" sz="2800" dirty="0">
                <a:solidFill>
                  <a:schemeClr val="tx2"/>
                </a:solidFill>
                <a:latin typeface="Aptos" panose="020B0004020202020204" pitchFamily="34" charset="0"/>
              </a:rPr>
              <a:t>June 2012 - present</a:t>
            </a:r>
          </a:p>
          <a:p>
            <a:pPr lvl="1"/>
            <a:r>
              <a:rPr lang="en-US" sz="2800" dirty="0">
                <a:solidFill>
                  <a:schemeClr val="tx2"/>
                </a:solidFill>
                <a:latin typeface="Aptos" panose="020B0004020202020204" pitchFamily="34" charset="0"/>
              </a:rPr>
              <a:t>Terminated status (</a:t>
            </a:r>
            <a:r>
              <a:rPr lang="en-US" sz="28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investigation done)</a:t>
            </a:r>
          </a:p>
          <a:p>
            <a:pPr lvl="1"/>
            <a:r>
              <a:rPr lang="en-US" sz="28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Distribution</a:t>
            </a:r>
            <a:r>
              <a:rPr lang="en-US" sz="28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 pattern including NC </a:t>
            </a:r>
          </a:p>
          <a:p>
            <a:pPr lvl="1"/>
            <a:r>
              <a:rPr lang="en-US" sz="28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Unique </a:t>
            </a:r>
            <a:r>
              <a:rPr lang="en-US" sz="2800" kern="100" dirty="0" err="1">
                <a:solidFill>
                  <a:schemeClr val="tx2"/>
                </a:solidFill>
                <a:latin typeface="Aptos" panose="020B0004020202020204" pitchFamily="34" charset="0"/>
                <a:ea typeface="Aptos" panose="020B0004020202020204" pitchFamily="34" charset="0"/>
                <a:cs typeface="Times New Roman" panose="02020603050405020304" pitchFamily="18" charset="0"/>
              </a:rPr>
              <a:t>recall_id</a:t>
            </a:r>
            <a:r>
              <a:rPr lang="en-US" sz="28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 </a:t>
            </a:r>
          </a:p>
          <a:p>
            <a:pPr lvl="1"/>
            <a:r>
              <a:rPr lang="en-US" sz="28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Excluded missing values </a:t>
            </a:r>
          </a:p>
          <a:p>
            <a:pPr marL="0" indent="0">
              <a:buNone/>
            </a:pPr>
            <a:r>
              <a:rPr lang="en-US" sz="32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Goal</a:t>
            </a:r>
          </a:p>
          <a:p>
            <a:r>
              <a:rPr lang="en-US"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Use final data set for exploratory data analysis (EDA), visualizing trends:</a:t>
            </a:r>
          </a:p>
          <a:p>
            <a:pPr lvl="1"/>
            <a:r>
              <a:rPr lang="en-US" sz="28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N=1890 recalled food products</a:t>
            </a:r>
          </a:p>
          <a:p>
            <a:pPr lvl="1"/>
            <a:endParaRPr lang="en-US" sz="2200" kern="100" dirty="0">
              <a:solidFill>
                <a:schemeClr val="tx2"/>
              </a:solidFill>
              <a:latin typeface="Aptos" panose="020B0004020202020204" pitchFamily="34" charset="0"/>
              <a:ea typeface="Aptos" panose="020B0004020202020204" pitchFamily="34" charset="0"/>
              <a:cs typeface="Times New Roman" panose="02020603050405020304" pitchFamily="18" charset="0"/>
            </a:endParaRPr>
          </a:p>
          <a:p>
            <a:pPr lvl="1"/>
            <a:endParaRPr lang="en-US" sz="2200" kern="100" dirty="0">
              <a:solidFill>
                <a:schemeClr val="tx2"/>
              </a:solidFill>
              <a:latin typeface="Aptos" panose="020B0004020202020204" pitchFamily="34" charset="0"/>
              <a:ea typeface="Aptos" panose="020B0004020202020204" pitchFamily="34" charset="0"/>
              <a:cs typeface="Times New Roman" panose="02020603050405020304" pitchFamily="18" charset="0"/>
            </a:endParaRPr>
          </a:p>
          <a:p>
            <a:pPr lvl="1"/>
            <a:endParaRPr lang="en-US" sz="2200" dirty="0">
              <a:solidFill>
                <a:schemeClr val="tx2"/>
              </a:solidFill>
              <a:latin typeface="Aptos" panose="020B0004020202020204" pitchFamily="34" charset="0"/>
            </a:endParaRPr>
          </a:p>
        </p:txBody>
      </p:sp>
    </p:spTree>
    <p:extLst>
      <p:ext uri="{BB962C8B-B14F-4D97-AF65-F5344CB8AC3E}">
        <p14:creationId xmlns:p14="http://schemas.microsoft.com/office/powerpoint/2010/main" val="3265747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1C7F-AD5A-DC30-E22B-08F36E56C518}"/>
              </a:ext>
            </a:extLst>
          </p:cNvPr>
          <p:cNvSpPr>
            <a:spLocks noGrp="1"/>
          </p:cNvSpPr>
          <p:nvPr>
            <p:ph type="title"/>
          </p:nvPr>
        </p:nvSpPr>
        <p:spPr>
          <a:xfrm>
            <a:off x="748299" y="103256"/>
            <a:ext cx="10515600" cy="1325563"/>
          </a:xfrm>
        </p:spPr>
        <p:txBody>
          <a:bodyPr/>
          <a:lstStyle/>
          <a:p>
            <a:r>
              <a:rPr lang="en-US" dirty="0"/>
              <a:t>Recalls by region, year</a:t>
            </a:r>
          </a:p>
        </p:txBody>
      </p:sp>
      <p:pic>
        <p:nvPicPr>
          <p:cNvPr id="5" name="Picture 4">
            <a:extLst>
              <a:ext uri="{FF2B5EF4-FFF2-40B4-BE49-F238E27FC236}">
                <a16:creationId xmlns:a16="http://schemas.microsoft.com/office/drawing/2014/main" id="{E2FFE26C-C91F-2D25-6876-8EBA8426AFF9}"/>
              </a:ext>
            </a:extLst>
          </p:cNvPr>
          <p:cNvPicPr>
            <a:picLocks noChangeAspect="1"/>
          </p:cNvPicPr>
          <p:nvPr/>
        </p:nvPicPr>
        <p:blipFill>
          <a:blip r:embed="rId3"/>
          <a:stretch>
            <a:fillRect/>
          </a:stretch>
        </p:blipFill>
        <p:spPr>
          <a:xfrm>
            <a:off x="2142984" y="1187669"/>
            <a:ext cx="7949008" cy="5567075"/>
          </a:xfrm>
          <a:prstGeom prst="rect">
            <a:avLst/>
          </a:prstGeom>
        </p:spPr>
      </p:pic>
    </p:spTree>
    <p:extLst>
      <p:ext uri="{BB962C8B-B14F-4D97-AF65-F5344CB8AC3E}">
        <p14:creationId xmlns:p14="http://schemas.microsoft.com/office/powerpoint/2010/main" val="386743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BCC-05D9-432A-6B87-AE20CD46C99A}"/>
              </a:ext>
            </a:extLst>
          </p:cNvPr>
          <p:cNvSpPr>
            <a:spLocks noGrp="1"/>
          </p:cNvSpPr>
          <p:nvPr>
            <p:ph type="title"/>
          </p:nvPr>
        </p:nvSpPr>
        <p:spPr>
          <a:xfrm>
            <a:off x="624647" y="120426"/>
            <a:ext cx="10942706" cy="1400530"/>
          </a:xfrm>
        </p:spPr>
        <p:txBody>
          <a:bodyPr>
            <a:normAutofit/>
          </a:bodyPr>
          <a:lstStyle/>
          <a:p>
            <a:r>
              <a:rPr lang="en-US" dirty="0">
                <a:latin typeface="Aptos" panose="020B0004020202020204" pitchFamily="34" charset="0"/>
              </a:rPr>
              <a:t>Days to process recall by status </a:t>
            </a:r>
          </a:p>
        </p:txBody>
      </p:sp>
      <p:pic>
        <p:nvPicPr>
          <p:cNvPr id="11" name="Content Placeholder 10">
            <a:extLst>
              <a:ext uri="{FF2B5EF4-FFF2-40B4-BE49-F238E27FC236}">
                <a16:creationId xmlns:a16="http://schemas.microsoft.com/office/drawing/2014/main" id="{9122A164-0748-9B43-2599-2D3785C3FAAC}"/>
              </a:ext>
            </a:extLst>
          </p:cNvPr>
          <p:cNvPicPr>
            <a:picLocks noChangeAspect="1"/>
          </p:cNvPicPr>
          <p:nvPr/>
        </p:nvPicPr>
        <p:blipFill>
          <a:blip r:embed="rId2"/>
          <a:stretch>
            <a:fillRect/>
          </a:stretch>
        </p:blipFill>
        <p:spPr>
          <a:xfrm>
            <a:off x="2050179" y="1216602"/>
            <a:ext cx="7392203" cy="5520972"/>
          </a:xfrm>
          <a:prstGeom prst="rect">
            <a:avLst/>
          </a:prstGeom>
        </p:spPr>
      </p:pic>
    </p:spTree>
    <p:extLst>
      <p:ext uri="{BB962C8B-B14F-4D97-AF65-F5344CB8AC3E}">
        <p14:creationId xmlns:p14="http://schemas.microsoft.com/office/powerpoint/2010/main" val="423400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BCC-05D9-432A-6B87-AE20CD46C99A}"/>
              </a:ext>
            </a:extLst>
          </p:cNvPr>
          <p:cNvSpPr>
            <a:spLocks noGrp="1"/>
          </p:cNvSpPr>
          <p:nvPr>
            <p:ph type="title"/>
          </p:nvPr>
        </p:nvSpPr>
        <p:spPr/>
        <p:txBody>
          <a:bodyPr>
            <a:normAutofit/>
          </a:bodyPr>
          <a:lstStyle/>
          <a:p>
            <a:r>
              <a:rPr lang="en-US" dirty="0">
                <a:latin typeface="Aptos" panose="020B0004020202020204" pitchFamily="34" charset="0"/>
              </a:rPr>
              <a:t>Days to process recall by region</a:t>
            </a:r>
          </a:p>
        </p:txBody>
      </p:sp>
      <p:pic>
        <p:nvPicPr>
          <p:cNvPr id="4" name="Picture 3">
            <a:extLst>
              <a:ext uri="{FF2B5EF4-FFF2-40B4-BE49-F238E27FC236}">
                <a16:creationId xmlns:a16="http://schemas.microsoft.com/office/drawing/2014/main" id="{94BEB370-71B5-1ECC-7516-311ECB8FD1D1}"/>
              </a:ext>
            </a:extLst>
          </p:cNvPr>
          <p:cNvPicPr>
            <a:picLocks noChangeAspect="1"/>
          </p:cNvPicPr>
          <p:nvPr/>
        </p:nvPicPr>
        <p:blipFill>
          <a:blip r:embed="rId2"/>
          <a:stretch>
            <a:fillRect/>
          </a:stretch>
        </p:blipFill>
        <p:spPr>
          <a:xfrm>
            <a:off x="2387066" y="1306809"/>
            <a:ext cx="7093818" cy="5432866"/>
          </a:xfrm>
          <a:prstGeom prst="rect">
            <a:avLst/>
          </a:prstGeom>
        </p:spPr>
      </p:pic>
    </p:spTree>
    <p:extLst>
      <p:ext uri="{BB962C8B-B14F-4D97-AF65-F5344CB8AC3E}">
        <p14:creationId xmlns:p14="http://schemas.microsoft.com/office/powerpoint/2010/main" val="359508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CF98-E56C-C274-8BDE-73882BE6AA77}"/>
              </a:ext>
            </a:extLst>
          </p:cNvPr>
          <p:cNvSpPr>
            <a:spLocks noGrp="1"/>
          </p:cNvSpPr>
          <p:nvPr>
            <p:ph type="title"/>
          </p:nvPr>
        </p:nvSpPr>
        <p:spPr>
          <a:xfrm>
            <a:off x="604070" y="158428"/>
            <a:ext cx="10788702" cy="1400530"/>
          </a:xfrm>
        </p:spPr>
        <p:txBody>
          <a:bodyPr>
            <a:normAutofit/>
          </a:bodyPr>
          <a:lstStyle/>
          <a:p>
            <a:r>
              <a:rPr lang="en-US" dirty="0">
                <a:latin typeface="Aptos" panose="020B0004020202020204" pitchFamily="34" charset="0"/>
              </a:rPr>
              <a:t>Days to process recall by notification</a:t>
            </a:r>
          </a:p>
        </p:txBody>
      </p:sp>
      <p:pic>
        <p:nvPicPr>
          <p:cNvPr id="5" name="Picture 4">
            <a:extLst>
              <a:ext uri="{FF2B5EF4-FFF2-40B4-BE49-F238E27FC236}">
                <a16:creationId xmlns:a16="http://schemas.microsoft.com/office/drawing/2014/main" id="{8E70D764-2D6D-8EF7-3F0F-17074481DA52}"/>
              </a:ext>
            </a:extLst>
          </p:cNvPr>
          <p:cNvPicPr>
            <a:picLocks noChangeAspect="1"/>
          </p:cNvPicPr>
          <p:nvPr/>
        </p:nvPicPr>
        <p:blipFill>
          <a:blip r:embed="rId2"/>
          <a:stretch>
            <a:fillRect/>
          </a:stretch>
        </p:blipFill>
        <p:spPr>
          <a:xfrm>
            <a:off x="2166872" y="1289786"/>
            <a:ext cx="7496891" cy="5523151"/>
          </a:xfrm>
          <a:prstGeom prst="rect">
            <a:avLst/>
          </a:prstGeom>
        </p:spPr>
      </p:pic>
    </p:spTree>
    <p:extLst>
      <p:ext uri="{BB962C8B-B14F-4D97-AF65-F5344CB8AC3E}">
        <p14:creationId xmlns:p14="http://schemas.microsoft.com/office/powerpoint/2010/main" val="206517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BCC-05D9-432A-6B87-AE20CD46C99A}"/>
              </a:ext>
            </a:extLst>
          </p:cNvPr>
          <p:cNvSpPr>
            <a:spLocks noGrp="1"/>
          </p:cNvSpPr>
          <p:nvPr>
            <p:ph type="title"/>
          </p:nvPr>
        </p:nvSpPr>
        <p:spPr>
          <a:xfrm>
            <a:off x="838200" y="101065"/>
            <a:ext cx="10515600" cy="1325563"/>
          </a:xfrm>
        </p:spPr>
        <p:txBody>
          <a:bodyPr/>
          <a:lstStyle/>
          <a:p>
            <a:r>
              <a:rPr lang="en-US" dirty="0">
                <a:latin typeface="Aptos" panose="020B0004020202020204" pitchFamily="34" charset="0"/>
              </a:rPr>
              <a:t>Days to process recall by reason</a:t>
            </a:r>
          </a:p>
        </p:txBody>
      </p:sp>
      <p:pic>
        <p:nvPicPr>
          <p:cNvPr id="5" name="Picture 4">
            <a:extLst>
              <a:ext uri="{FF2B5EF4-FFF2-40B4-BE49-F238E27FC236}">
                <a16:creationId xmlns:a16="http://schemas.microsoft.com/office/drawing/2014/main" id="{2B8099B4-0F5F-1A33-C8E8-931FA1C27376}"/>
              </a:ext>
            </a:extLst>
          </p:cNvPr>
          <p:cNvPicPr>
            <a:picLocks noChangeAspect="1"/>
          </p:cNvPicPr>
          <p:nvPr/>
        </p:nvPicPr>
        <p:blipFill>
          <a:blip r:embed="rId2"/>
          <a:stretch>
            <a:fillRect/>
          </a:stretch>
        </p:blipFill>
        <p:spPr>
          <a:xfrm>
            <a:off x="2122221" y="1276239"/>
            <a:ext cx="7372265" cy="5480696"/>
          </a:xfrm>
          <a:prstGeom prst="rect">
            <a:avLst/>
          </a:prstGeom>
        </p:spPr>
      </p:pic>
    </p:spTree>
    <p:extLst>
      <p:ext uri="{BB962C8B-B14F-4D97-AF65-F5344CB8AC3E}">
        <p14:creationId xmlns:p14="http://schemas.microsoft.com/office/powerpoint/2010/main" val="2572212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363</TotalTime>
  <Words>335</Words>
  <Application>Microsoft Office PowerPoint</Application>
  <PresentationFormat>Widescreen</PresentationFormat>
  <Paragraphs>61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Wingdings 3</vt:lpstr>
      <vt:lpstr>Office Theme</vt:lpstr>
      <vt:lpstr>BIOS 669: Final Project  Recalled Food Products in the U.S   Spring 2024  Joyce Choe</vt:lpstr>
      <vt:lpstr>Data Sources</vt:lpstr>
      <vt:lpstr>PowerPoint Presentation</vt:lpstr>
      <vt:lpstr>Data set</vt:lpstr>
      <vt:lpstr>Recalls by region, year</vt:lpstr>
      <vt:lpstr>Days to process recall by status </vt:lpstr>
      <vt:lpstr>Days to process recall by region</vt:lpstr>
      <vt:lpstr>Days to process recall by notification</vt:lpstr>
      <vt:lpstr>Days to process recall by reason</vt:lpstr>
      <vt:lpstr>Days to process recall by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Recalled Food Products</dc:title>
  <dc:creator>Choe, Joyce</dc:creator>
  <cp:lastModifiedBy>Choe, Joyce</cp:lastModifiedBy>
  <cp:revision>36</cp:revision>
  <dcterms:created xsi:type="dcterms:W3CDTF">2024-04-29T23:50:53Z</dcterms:created>
  <dcterms:modified xsi:type="dcterms:W3CDTF">2024-04-30T12:52:22Z</dcterms:modified>
</cp:coreProperties>
</file>