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8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ice" initials="J" lastIdx="1" clrIdx="0">
    <p:extLst>
      <p:ext uri="{19B8F6BF-5375-455C-9EA6-DF929625EA0E}">
        <p15:presenceInfo xmlns:p15="http://schemas.microsoft.com/office/powerpoint/2012/main" userId="Jani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73608" autoAdjust="0"/>
  </p:normalViewPr>
  <p:slideViewPr>
    <p:cSldViewPr snapToGrid="0">
      <p:cViewPr varScale="1">
        <p:scale>
          <a:sx n="62" d="100"/>
          <a:sy n="62" d="100"/>
        </p:scale>
        <p:origin x="12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Success Rate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 w="0">
                <a:solidFill>
                  <a:srgbClr val="FFFF00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Minus Outliers</c:v>
                </c:pt>
                <c:pt idx="1">
                  <c:v>All Campaigns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67</c:v>
                </c:pt>
                <c:pt idx="1">
                  <c:v>59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Failure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85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tx1">
                  <a:lumMod val="85000"/>
                </a:schemeClr>
              </a:solidFill>
              <a:ln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Minus Outliers</c:v>
                </c:pt>
                <c:pt idx="1">
                  <c:v>All Campaigns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33</c:v>
                </c:pt>
                <c:pt idx="1">
                  <c:v>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661968496"/>
        <c:axId val="-1661969584"/>
      </c:barChart>
      <c:catAx>
        <c:axId val="-1661968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61969584"/>
        <c:crosses val="autoZero"/>
        <c:auto val="1"/>
        <c:lblAlgn val="ctr"/>
        <c:lblOffset val="100"/>
        <c:noMultiLvlLbl val="0"/>
      </c:catAx>
      <c:valAx>
        <c:axId val="-1661969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6196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C0C1-2641-4C67-9270-B36183DF6C09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EE35B-D586-4169-AC32-43DC8E008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6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You’re all here</a:t>
            </a:r>
            <a:r>
              <a:rPr lang="en-US" baseline="0" dirty="0" smtClean="0"/>
              <a:t> today because you’re interested in starting a Kickstarter campaign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EE35B-D586-4169-AC32-43DC8E0089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20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EE35B-D586-4169-AC32-43DC8E0089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9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And we understand why – this popular online crowdfunding platform has</a:t>
            </a:r>
            <a:r>
              <a:rPr lang="en-US" baseline="0" dirty="0" smtClean="0"/>
              <a:t> helped more 155,000 projects raise over 4 billion dollars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That’s billions with a 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 how can you get a piece of that pie?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EE35B-D586-4169-AC32-43DC8E0089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If you’re in this room, it’s because you’re smart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</a:t>
            </a:r>
            <a:r>
              <a:rPr lang="en-US" baseline="0" dirty="0" smtClean="0"/>
              <a:t> have great instincts but understand the value of a data-driven 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do, too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 we set out to answer some questions that you’re probably very interested 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Basically, what are the characteristics of successful </a:t>
            </a:r>
            <a:r>
              <a:rPr lang="en-US" baseline="0" dirty="0" err="1" smtClean="0"/>
              <a:t>kickstarter</a:t>
            </a:r>
            <a:r>
              <a:rPr lang="en-US" baseline="0" dirty="0" smtClean="0"/>
              <a:t> campaign, given the category,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and how can we use that to position and structure our campaigns for success?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EE35B-D586-4169-AC32-43DC8E0089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86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</a:t>
            </a:r>
            <a:r>
              <a:rPr lang="en-US" baseline="0" dirty="0" smtClean="0"/>
              <a:t> looked at Kickstarter campaigns from 2009 to the beginning of 2018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 it consisted of projects in all categories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But we did only look at campaigns that raised US </a:t>
            </a:r>
            <a:r>
              <a:rPr lang="en-US" baseline="0" dirty="0" smtClean="0"/>
              <a:t>dollars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We also chose to exclude outliers in amount pledged, goal amount, and number of backers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And </a:t>
            </a:r>
            <a:r>
              <a:rPr lang="en-US" baseline="0" dirty="0" smtClean="0"/>
              <a:t>we had data around the launch and deadline dates, goals, the total amount pledged, the number of backers, and whether or not it succeeded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 </a:t>
            </a:r>
            <a:r>
              <a:rPr lang="en-US" baseline="0" dirty="0" smtClean="0"/>
              <a:t>what did we learn?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I’m going to turn it over to </a:t>
            </a:r>
            <a:r>
              <a:rPr lang="en-US" baseline="0" dirty="0" smtClean="0"/>
              <a:t>Owen to explain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EE35B-D586-4169-AC32-43DC8E0089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47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Kickstarter remains a viable source of funding for entrepreneurs looking for seed funding to create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59% of all </a:t>
            </a:r>
            <a:r>
              <a:rPr lang="en-US" dirty="0" err="1" smtClean="0"/>
              <a:t>Kickstarters</a:t>
            </a:r>
            <a:r>
              <a:rPr lang="en-US" dirty="0" smtClean="0"/>
              <a:t> succeed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after removing outliers, this percentage jumps to 67%</a:t>
            </a:r>
          </a:p>
          <a:p>
            <a:endParaRPr lang="en-US" dirty="0" smtClean="0"/>
          </a:p>
          <a:p>
            <a:r>
              <a:rPr lang="en-US" dirty="0" smtClean="0"/>
              <a:t>*Feel free to replace with R plot – not sure if you created one or just calculated</a:t>
            </a:r>
            <a:r>
              <a:rPr lang="en-US" baseline="0" dirty="0" smtClean="0"/>
              <a:t>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EE35B-D586-4169-AC32-43DC8E0089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49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Successful </a:t>
            </a:r>
            <a:r>
              <a:rPr lang="en-US" dirty="0" err="1" smtClean="0"/>
              <a:t>kickstarters</a:t>
            </a:r>
            <a:r>
              <a:rPr lang="en-US" dirty="0" smtClean="0"/>
              <a:t> are, on average, for about $6k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This number varies across categories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EE35B-D586-4169-AC32-43DC8E0089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24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err="1" smtClean="0"/>
              <a:t>Kickstarters</a:t>
            </a:r>
            <a:r>
              <a:rPr lang="en-US" dirty="0" smtClean="0"/>
              <a:t> that fail tend to have unreasonably high expectations that are out of line with what’s achievable 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while the average goal of a successful KS is $6,093, the average goal of a failed KS is $8,248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EE35B-D586-4169-AC32-43DC8E0089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55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To have a good Kickstarter, your product should ideally cost less than $32.42 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Calculated this number by averaging pledge</a:t>
            </a:r>
            <a:r>
              <a:rPr lang="en-US" baseline="0" dirty="0" smtClean="0"/>
              <a:t> totals</a:t>
            </a:r>
            <a:r>
              <a:rPr lang="en-US" dirty="0" smtClean="0"/>
              <a:t> of successful KS divided by the average backers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dirty="0" smtClean="0"/>
              <a:t>These numbers vary across categories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EE35B-D586-4169-AC32-43DC8E0089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92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You also need to ship more than 187 units at that price</a:t>
            </a:r>
          </a:p>
          <a:p>
            <a:pPr fontAlgn="base"/>
            <a:r>
              <a:rPr lang="en-US" dirty="0" smtClean="0"/>
              <a:t>Calculated as the average number of backers for a project</a:t>
            </a:r>
          </a:p>
          <a:p>
            <a:pPr fontAlgn="base"/>
            <a:r>
              <a:rPr lang="en-US" dirty="0" smtClean="0"/>
              <a:t>This number varies across categories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EE35B-D586-4169-AC32-43DC8E0089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8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kstarter.com/help/sta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 you want to start a Kickstarter campaign: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Know before you 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9725"/>
            <a:ext cx="10572000" cy="434974"/>
          </a:xfrm>
        </p:spPr>
        <p:txBody>
          <a:bodyPr/>
          <a:lstStyle/>
          <a:p>
            <a:r>
              <a:rPr lang="en-US" dirty="0" smtClean="0"/>
              <a:t>Kickstarter Data Analysis | INFM600 Fall 2018 | Janice Chan, </a:t>
            </a:r>
            <a:r>
              <a:rPr lang="en-US" dirty="0" err="1" smtClean="0"/>
              <a:t>Vyjayanthi</a:t>
            </a:r>
            <a:r>
              <a:rPr lang="en-US" dirty="0" smtClean="0"/>
              <a:t> Kamath, Owen Henry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9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average, you’ll need 187 backers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/>
            <a:r>
              <a:rPr lang="en-US" dirty="0" smtClean="0">
                <a:solidFill>
                  <a:srgbClr val="FF0000"/>
                </a:solidFill>
              </a:rPr>
              <a:t>Insert </a:t>
            </a:r>
            <a:r>
              <a:rPr lang="en-US" dirty="0">
                <a:solidFill>
                  <a:srgbClr val="FF0000"/>
                </a:solidFill>
              </a:rPr>
              <a:t>plot of this number across different categories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6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means for YOU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7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before you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YOUR tipping point</a:t>
            </a:r>
          </a:p>
          <a:p>
            <a:pPr lvl="1"/>
            <a:r>
              <a:rPr lang="en-US" dirty="0" smtClean="0"/>
              <a:t>In this category/subcategory, will you do better than break even?</a:t>
            </a:r>
          </a:p>
          <a:p>
            <a:r>
              <a:rPr lang="en-US" dirty="0" smtClean="0"/>
              <a:t>Decide on YOUR strategy</a:t>
            </a:r>
          </a:p>
          <a:p>
            <a:pPr lvl="1"/>
            <a:r>
              <a:rPr lang="en-US" dirty="0" smtClean="0"/>
              <a:t>Minimize costs or maximize profits?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27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your number?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out the hassle-free way  -- let us find out for you!</a:t>
            </a:r>
          </a:p>
          <a:p>
            <a:r>
              <a:rPr lang="en-US" dirty="0" smtClean="0"/>
              <a:t>We’ll provide customized recommendations based on your category and subcategory</a:t>
            </a:r>
          </a:p>
          <a:p>
            <a:r>
              <a:rPr lang="en-US" dirty="0" smtClean="0"/>
              <a:t>Not sure what category fits best?  We can help with that, too!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4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Kickstarter by the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$4,039,036,727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1900" dirty="0"/>
              <a:t>T</a:t>
            </a:r>
            <a:r>
              <a:rPr lang="en-US" sz="1900" dirty="0" smtClean="0"/>
              <a:t>otal </a:t>
            </a:r>
            <a:r>
              <a:rPr lang="en-US" sz="1900" dirty="0"/>
              <a:t>dollars pledged to Kickstarter </a:t>
            </a:r>
            <a:r>
              <a:rPr lang="en-US" sz="1900" dirty="0" smtClean="0"/>
              <a:t>projects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b="1" dirty="0"/>
              <a:t>155,155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1900" dirty="0" smtClean="0"/>
              <a:t>Successfully </a:t>
            </a:r>
            <a:r>
              <a:rPr lang="en-US" sz="1900" dirty="0"/>
              <a:t>funded </a:t>
            </a:r>
            <a:r>
              <a:rPr lang="en-US" sz="1900" dirty="0" smtClean="0"/>
              <a:t>projects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endParaRPr lang="en-US" sz="1600" dirty="0" smtClean="0"/>
          </a:p>
          <a:p>
            <a:pPr marL="0" indent="0" algn="r">
              <a:buNone/>
            </a:pPr>
            <a:r>
              <a:rPr lang="en-US" sz="1600" dirty="0" smtClean="0"/>
              <a:t>As of 7 Dec 2018</a:t>
            </a:r>
            <a:r>
              <a:rPr lang="en-US" sz="1600" dirty="0"/>
              <a:t>, per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www.kickstarter.com/help/stats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702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Data-driven path to Kickstarter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features distinguish between successful and unsuccessful Kickstarter campaigns?</a:t>
            </a:r>
          </a:p>
          <a:p>
            <a:r>
              <a:rPr lang="en-US" dirty="0"/>
              <a:t>Within each category, what distinguishes between successful and unsuccessful campaigns?</a:t>
            </a:r>
          </a:p>
          <a:p>
            <a:r>
              <a:rPr lang="en-US" dirty="0" smtClean="0"/>
              <a:t>How can we increase </a:t>
            </a:r>
            <a:r>
              <a:rPr lang="en-US" dirty="0"/>
              <a:t>the likelihood of success?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Kickstarter data analyzed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Campaigns launched 2009-2018</a:t>
            </a:r>
          </a:p>
          <a:p>
            <a:r>
              <a:rPr lang="en-US" dirty="0"/>
              <a:t>Included all categories and subcategories for campaigns during that time period</a:t>
            </a:r>
          </a:p>
          <a:p>
            <a:r>
              <a:rPr lang="en-US" dirty="0" smtClean="0"/>
              <a:t>Focused only on campaigns raising funds in US dollars</a:t>
            </a:r>
          </a:p>
          <a:p>
            <a:r>
              <a:rPr lang="en-US" dirty="0" smtClean="0"/>
              <a:t>Excluded outliers in the $ amount pledged, $ amount of goal, # of backers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6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Kickstarter worth my time?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Well, let’s see…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8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You’ve got more than a 50/50 shot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162485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069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average, success = $6k raised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Insert </a:t>
            </a:r>
            <a:r>
              <a:rPr lang="en-US" dirty="0">
                <a:solidFill>
                  <a:srgbClr val="FF0000"/>
                </a:solidFill>
              </a:rPr>
              <a:t>plot of Successful </a:t>
            </a:r>
            <a:r>
              <a:rPr lang="en-US" dirty="0" err="1">
                <a:solidFill>
                  <a:srgbClr val="FF0000"/>
                </a:solidFill>
              </a:rPr>
              <a:t>Kickstarters</a:t>
            </a:r>
            <a:r>
              <a:rPr lang="en-US" dirty="0">
                <a:solidFill>
                  <a:srgbClr val="FF0000"/>
                </a:solidFill>
              </a:rPr>
              <a:t>- Mean Goal by category</a:t>
            </a:r>
          </a:p>
          <a:p>
            <a:pPr marL="0" indent="0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4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#goals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/>
            <a:r>
              <a:rPr lang="en-US" dirty="0" smtClean="0">
                <a:solidFill>
                  <a:srgbClr val="FF0000"/>
                </a:solidFill>
              </a:rPr>
              <a:t>Insert </a:t>
            </a:r>
            <a:r>
              <a:rPr lang="en-US" dirty="0">
                <a:solidFill>
                  <a:srgbClr val="FF0000"/>
                </a:solidFill>
              </a:rPr>
              <a:t>plot comparing average goal of successful KS vs failed KS - nested bar would be ideal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5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Pledged / # Backers = Tipping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/>
            <a:r>
              <a:rPr lang="en-US" dirty="0" smtClean="0">
                <a:solidFill>
                  <a:srgbClr val="FF0000"/>
                </a:solidFill>
              </a:rPr>
              <a:t>Insert </a:t>
            </a:r>
            <a:r>
              <a:rPr lang="en-US" dirty="0">
                <a:solidFill>
                  <a:srgbClr val="FF0000"/>
                </a:solidFill>
              </a:rPr>
              <a:t>plot of this number across different categories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29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2381</TotalTime>
  <Words>684</Words>
  <Application>Microsoft Office PowerPoint</Application>
  <PresentationFormat>Widescreen</PresentationFormat>
  <Paragraphs>86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2</vt:lpstr>
      <vt:lpstr>Quotable</vt:lpstr>
      <vt:lpstr>So you want to start a Kickstarter campaign:  Know before you go</vt:lpstr>
      <vt:lpstr>Kickstarter by the numbers</vt:lpstr>
      <vt:lpstr>Data-driven path to Kickstarter success</vt:lpstr>
      <vt:lpstr>Kickstarter data analyzed</vt:lpstr>
      <vt:lpstr>Is Kickstarter worth my time?</vt:lpstr>
      <vt:lpstr>You’ve got more than a 50/50 shot</vt:lpstr>
      <vt:lpstr>On average, success = $6k raised</vt:lpstr>
      <vt:lpstr>Let’s talk #goals</vt:lpstr>
      <vt:lpstr>$ Pledged / # Backers = Tipping Point</vt:lpstr>
      <vt:lpstr>On average, you’ll need 187 backers</vt:lpstr>
      <vt:lpstr>What this means for YOU</vt:lpstr>
      <vt:lpstr>Know before you go</vt:lpstr>
      <vt:lpstr>What’s your number?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 your way to success</dc:title>
  <dc:creator>Janice</dc:creator>
  <cp:lastModifiedBy>Janice</cp:lastModifiedBy>
  <cp:revision>22</cp:revision>
  <dcterms:created xsi:type="dcterms:W3CDTF">2018-12-07T16:00:43Z</dcterms:created>
  <dcterms:modified xsi:type="dcterms:W3CDTF">2018-12-13T20:15:44Z</dcterms:modified>
</cp:coreProperties>
</file>