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3ff2170e_3_0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gdc3ff2170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3ff2170e_4_11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0" name="Google Shape;140;gdc3ff2170e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5103bfc2_0_10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1" name="Google Shape;151;gde5103bfc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5103bfc2_0_1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" name="Google Shape;158;gde5103bfc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103bfc2_1_3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8" name="Google Shape;168;gde5103bfc2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5103bfc2_1_28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0" name="Google Shape;180;gde5103bfc2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05047f2c_4_0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9" name="Google Shape;189;gdd05047f2c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c3ff2170e_0_78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6" name="Google Shape;196;gdc3ff2170e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88c49e80_0_5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" name="Google Shape;78;gb688c49e8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5103bfc2_9_7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" name="Google Shape;86;gde5103bfc2_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5103bfc2_9_34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4" name="Google Shape;94;gde5103bfc2_9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5103bfc2_9_41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Positional encoding : 對句子中詞語相對位置的編碼，以保留詞語的位置訊息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Attention : 對句中的詞進行權重分配，把重點放在一些關鍵字詞上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1" name="Google Shape;101;gde5103bfc2_9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5103bfc2_9_12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9" name="Google Shape;109;gde5103bfc2_9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5103bfc2_9_0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7" name="Google Shape;117;gde5103bfc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996ad1f3_0_6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6" name="Google Shape;126;gdb996ad1f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3ff2170e_3_117:notes"/>
          <p:cNvSpPr txBox="1"/>
          <p:nvPr>
            <p:ph idx="1" type="body"/>
          </p:nvPr>
        </p:nvSpPr>
        <p:spPr>
          <a:xfrm>
            <a:off x="0" y="0"/>
            <a:ext cx="1125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975" lIns="49950" spcFirstLastPara="1" rIns="49950" wrap="square" tIns="2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3" name="Google Shape;133;gdc3ff2170e_3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</a:path>
            </a:pathLst>
          </a:custGeom>
          <a:solidFill>
            <a:srgbClr val="62B8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96569" y="512241"/>
            <a:ext cx="815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rgbClr val="006F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138047" y="2462516"/>
            <a:ext cx="68679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394460" y="1133856"/>
            <a:ext cx="6519600" cy="3682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9" name="Google Shape;59;p14"/>
          <p:cNvSpPr/>
          <p:nvPr/>
        </p:nvSpPr>
        <p:spPr>
          <a:xfrm>
            <a:off x="4677051" y="10251"/>
            <a:ext cx="3516947" cy="0"/>
          </a:xfrm>
          <a:custGeom>
            <a:rect b="b" l="l" r="r" t="t"/>
            <a:pathLst>
              <a:path extrusionOk="0" h="120000" w="7033894">
                <a:moveTo>
                  <a:pt x="0" y="0"/>
                </a:moveTo>
                <a:lnTo>
                  <a:pt x="7033850" y="0"/>
                </a:lnTo>
              </a:path>
            </a:pathLst>
          </a:custGeom>
          <a:noFill/>
          <a:ln cap="flat" cmpd="sng" w="13700">
            <a:solidFill>
              <a:srgbClr val="60B8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14"/>
          <p:cNvSpPr/>
          <p:nvPr/>
        </p:nvSpPr>
        <p:spPr>
          <a:xfrm>
            <a:off x="9135" y="1168563"/>
            <a:ext cx="0" cy="3972878"/>
          </a:xfrm>
          <a:custGeom>
            <a:rect b="b" l="l" r="r" t="t"/>
            <a:pathLst>
              <a:path extrusionOk="0" h="7945755" w="120000">
                <a:moveTo>
                  <a:pt x="0" y="7945318"/>
                </a:moveTo>
                <a:lnTo>
                  <a:pt x="0" y="0"/>
                </a:lnTo>
              </a:path>
            </a:pathLst>
          </a:custGeom>
          <a:noFill/>
          <a:ln cap="flat" cmpd="sng" w="22825">
            <a:solidFill>
              <a:srgbClr val="60B8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1" name="Google Shape;61;p14"/>
          <p:cNvSpPr/>
          <p:nvPr/>
        </p:nvSpPr>
        <p:spPr>
          <a:xfrm>
            <a:off x="9129153" y="0"/>
            <a:ext cx="0" cy="4667568"/>
          </a:xfrm>
          <a:custGeom>
            <a:rect b="b" l="l" r="r" t="t"/>
            <a:pathLst>
              <a:path extrusionOk="0" h="9335135" w="120000">
                <a:moveTo>
                  <a:pt x="0" y="9334837"/>
                </a:moveTo>
                <a:lnTo>
                  <a:pt x="0" y="0"/>
                </a:lnTo>
              </a:path>
            </a:pathLst>
          </a:custGeom>
          <a:noFill/>
          <a:ln cap="flat" cmpd="sng" w="36525">
            <a:solidFill>
              <a:srgbClr val="60B8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" name="Google Shape;62;p14"/>
          <p:cNvSpPr/>
          <p:nvPr/>
        </p:nvSpPr>
        <p:spPr>
          <a:xfrm>
            <a:off x="1153276" y="5122998"/>
            <a:ext cx="7990840" cy="0"/>
          </a:xfrm>
          <a:custGeom>
            <a:rect b="b" l="l" r="r" t="t"/>
            <a:pathLst>
              <a:path extrusionOk="0" h="120000" w="15981680">
                <a:moveTo>
                  <a:pt x="0" y="0"/>
                </a:moveTo>
                <a:lnTo>
                  <a:pt x="15981446" y="0"/>
                </a:lnTo>
              </a:path>
            </a:pathLst>
          </a:custGeom>
          <a:noFill/>
          <a:ln cap="flat" cmpd="sng" w="41100">
            <a:solidFill>
              <a:srgbClr val="60B8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96569" y="512241"/>
            <a:ext cx="815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rgbClr val="006F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oviScl/BERT-RACE/blob/master/BERT_RACE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8" y="0"/>
            <a:ext cx="9144000" cy="514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34725" y="1571275"/>
            <a:ext cx="403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FDA2021 Team Project </a:t>
            </a:r>
            <a:endParaRPr b="1"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AICUP</a:t>
            </a:r>
            <a:endParaRPr b="1"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34725" y="3126450"/>
            <a:ext cx="3894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Group 14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</a:t>
            </a:r>
            <a:r>
              <a:rPr lang="zh-TW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員 : 呂兆凱、魏湧致、</a:t>
            </a:r>
            <a:r>
              <a:rPr lang="zh-TW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陳家揚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152900" y="210058"/>
            <a:ext cx="4991100" cy="47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575" y="0"/>
            <a:ext cx="4745750" cy="47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baseline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8692"/>
          <a:stretch/>
        </p:blipFill>
        <p:spPr>
          <a:xfrm>
            <a:off x="691700" y="762750"/>
            <a:ext cx="7679126" cy="1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25" y="2393024"/>
            <a:ext cx="7633368" cy="13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5530975" y="1539075"/>
            <a:ext cx="1529100" cy="19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577175" y="3242700"/>
            <a:ext cx="1403400" cy="19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91700" y="3782575"/>
            <a:ext cx="838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zh-TW" sz="1600">
                <a:solidFill>
                  <a:schemeClr val="dk1"/>
                </a:solidFill>
              </a:rPr>
              <a:t>利用SampleData或TrainData產生的vocab.json及embeddings.npy進行訓練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結果相差0.05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zh-TW" sz="1600">
                <a:solidFill>
                  <a:schemeClr val="dk1"/>
                </a:solidFill>
              </a:rPr>
              <a:t>朝wrod embedding與model方向改進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4" name="Google Shape;154;p25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實驗發想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12325" y="1173525"/>
            <a:ext cx="7923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zh-TW" sz="1900"/>
              <a:t>RACE Dataset ⟹ 英文閱讀測驗(文章 / 問題 / 選項)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zh-TW" sz="1900"/>
              <a:t>醫病問答 </a:t>
            </a:r>
            <a:r>
              <a:rPr lang="zh-TW" sz="1900">
                <a:solidFill>
                  <a:schemeClr val="dk1"/>
                </a:solidFill>
              </a:rPr>
              <a:t>⟹ 對話 / 問題 / 選項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zh-TW" sz="1900"/>
              <a:t>我們想嘗試利用同樣的方法 ( </a:t>
            </a:r>
            <a:r>
              <a:rPr b="1" lang="zh-TW" sz="1900">
                <a:solidFill>
                  <a:schemeClr val="dk1"/>
                </a:solidFill>
              </a:rPr>
              <a:t>BERT based model</a:t>
            </a:r>
            <a:r>
              <a:rPr lang="zh-TW" sz="1900"/>
              <a:t> )，應用在這次的中文對話</a:t>
            </a:r>
            <a:r>
              <a:rPr lang="zh-TW" sz="1900"/>
              <a:t>與問</a:t>
            </a:r>
            <a:r>
              <a:rPr lang="zh-TW" sz="1900"/>
              <a:t>答之中。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1" name="Google Shape;161;p26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流程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592825" y="925075"/>
            <a:ext cx="78543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我們將每一筆資料轉換為 . . .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假設解答為 B，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	</a:t>
            </a:r>
            <a:r>
              <a:rPr lang="zh-TW" sz="2000">
                <a:solidFill>
                  <a:schemeClr val="dk1"/>
                </a:solidFill>
              </a:rPr>
              <a:t>	</a:t>
            </a:r>
            <a:r>
              <a:rPr lang="zh-TW" sz="2000">
                <a:solidFill>
                  <a:srgbClr val="980000"/>
                </a:solidFill>
              </a:rPr>
              <a:t> 	</a:t>
            </a:r>
            <a:r>
              <a:rPr lang="zh-TW" sz="1900">
                <a:solidFill>
                  <a:schemeClr val="dk1"/>
                </a:solidFill>
                <a:highlight>
                  <a:srgbClr val="FFFF00"/>
                </a:highlight>
              </a:rPr>
              <a:t>		</a:t>
            </a:r>
            <a:r>
              <a:rPr lang="zh-TW" sz="1900">
                <a:solidFill>
                  <a:schemeClr val="dk1"/>
                </a:solidFill>
              </a:rPr>
              <a:t>			</a:t>
            </a:r>
            <a:r>
              <a:rPr lang="zh-TW" sz="2000">
                <a:solidFill>
                  <a:schemeClr val="dk1"/>
                </a:solidFill>
              </a:rPr>
              <a:t>   </a:t>
            </a:r>
            <a:r>
              <a:rPr lang="zh-TW" sz="2000">
                <a:solidFill>
                  <a:srgbClr val="980000"/>
                </a:solidFill>
              </a:rPr>
              <a:t> </a:t>
            </a:r>
            <a:r>
              <a:rPr lang="zh-TW" sz="2000">
                <a:solidFill>
                  <a:schemeClr val="dk1"/>
                </a:solidFill>
                <a:highlight>
                  <a:srgbClr val="980000"/>
                </a:highlight>
              </a:rPr>
              <a:t>	</a:t>
            </a:r>
            <a:endParaRPr sz="2000">
              <a:solidFill>
                <a:schemeClr val="dk1"/>
              </a:solidFill>
              <a:highlight>
                <a:srgbClr val="980000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[CLS] text [SEP] question + choiceA</a:t>
            </a:r>
            <a:r>
              <a:rPr lang="zh-TW" sz="1900">
                <a:solidFill>
                  <a:schemeClr val="dk1"/>
                </a:solidFill>
              </a:rPr>
              <a:t> [SEP]	</a:t>
            </a:r>
            <a:r>
              <a:rPr lang="zh-TW" sz="1900">
                <a:solidFill>
                  <a:schemeClr val="dk1"/>
                </a:solidFill>
              </a:rPr>
              <a:t>		0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[CLS] text [SEP] question + choiceB [SEP]			1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[CLS] text [SEP] question + choiceC [SEP]			0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chemeClr val="dk1"/>
                </a:solidFill>
              </a:rPr>
              <a:t>               預測時，A B C 中 1 的機率最大的即為預測解答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370775" y="2187063"/>
            <a:ext cx="2066700" cy="79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000">
                <a:solidFill>
                  <a:srgbClr val="CC0000"/>
                </a:solidFill>
              </a:rPr>
              <a:t>train input</a:t>
            </a:r>
            <a:endParaRPr b="1"/>
          </a:p>
        </p:txBody>
      </p:sp>
      <p:sp>
        <p:nvSpPr>
          <p:cNvPr id="164" name="Google Shape;164;p26"/>
          <p:cNvSpPr/>
          <p:nvPr/>
        </p:nvSpPr>
        <p:spPr>
          <a:xfrm>
            <a:off x="5907950" y="2183725"/>
            <a:ext cx="2647800" cy="79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CC0000"/>
                </a:solidFill>
              </a:rPr>
              <a:t>answer_label</a:t>
            </a:r>
            <a:endParaRPr b="1"/>
          </a:p>
        </p:txBody>
      </p:sp>
      <p:sp>
        <p:nvSpPr>
          <p:cNvPr id="165" name="Google Shape;165;p26"/>
          <p:cNvSpPr/>
          <p:nvPr/>
        </p:nvSpPr>
        <p:spPr>
          <a:xfrm>
            <a:off x="1139913" y="4689975"/>
            <a:ext cx="382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1" name="Google Shape;171;p27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結果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47138" y="905225"/>
            <a:ext cx="7854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放進 Bert Model 訓練 . . .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				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00">
                <a:solidFill>
                  <a:schemeClr val="dk1"/>
                </a:solidFill>
              </a:rPr>
              <a:t>如何擷取文章中的重點內容 !</a:t>
            </a:r>
            <a:endParaRPr b="1" i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       BERT takes an input of a sequence of no more than </a:t>
            </a:r>
            <a:r>
              <a:rPr b="1" lang="zh-TW" sz="1900" u="sng">
                <a:solidFill>
                  <a:schemeClr val="dk1"/>
                </a:solidFill>
              </a:rPr>
              <a:t>512</a:t>
            </a:r>
            <a:r>
              <a:rPr lang="zh-TW" sz="1900">
                <a:solidFill>
                  <a:schemeClr val="dk1"/>
                </a:solidFill>
              </a:rPr>
              <a:t> tokens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	 目前只選取文章的前段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00">
                <a:solidFill>
                  <a:schemeClr val="dk1"/>
                </a:solidFill>
              </a:rPr>
              <a:t>如何提高準確率 !</a:t>
            </a:r>
            <a:endParaRPr b="1" i="1"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訓練資料較少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647138" y="1520875"/>
            <a:ext cx="1610226" cy="104095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CC0000"/>
                </a:solidFill>
              </a:rPr>
              <a:t> </a:t>
            </a:r>
            <a:r>
              <a:rPr b="1" lang="zh-TW" sz="2000">
                <a:solidFill>
                  <a:srgbClr val="CC0000"/>
                </a:solidFill>
              </a:rPr>
              <a:t>問題</a:t>
            </a:r>
            <a:endParaRPr b="1"/>
          </a:p>
        </p:txBody>
      </p:sp>
      <p:sp>
        <p:nvSpPr>
          <p:cNvPr id="174" name="Google Shape;174;p27"/>
          <p:cNvSpPr/>
          <p:nvPr/>
        </p:nvSpPr>
        <p:spPr>
          <a:xfrm>
            <a:off x="787813" y="3159175"/>
            <a:ext cx="382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87813" y="4432200"/>
            <a:ext cx="382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975" y="925075"/>
            <a:ext cx="5351701" cy="961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7030350" y="1520875"/>
            <a:ext cx="1151700" cy="16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3" name="Google Shape;183;p28"/>
          <p:cNvSpPr txBox="1"/>
          <p:nvPr/>
        </p:nvSpPr>
        <p:spPr>
          <a:xfrm>
            <a:off x="427175" y="208650"/>
            <a:ext cx="347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接下來的改進方法 . . 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47151" y="905225"/>
            <a:ext cx="8210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zh-TW" sz="1900"/>
              <a:t>將文章分成多個子段，皆給予 answer 後</a:t>
            </a:r>
            <a:r>
              <a:rPr b="1" lang="zh-TW" sz="1900"/>
              <a:t>分別也</a:t>
            </a:r>
            <a:r>
              <a:rPr b="1" lang="zh-TW" sz="1900"/>
              <a:t>放進模型訓練</a:t>
            </a:r>
            <a:endParaRPr b="1"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最終預測解答採取各子段所預測的解答的多數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zh-TW" sz="1900"/>
              <a:t>資料增強 (Easy Data Augmentation)</a:t>
            </a:r>
            <a:endParaRPr b="1"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同義詞替換 			</a:t>
            </a:r>
            <a:r>
              <a:rPr lang="zh-TW" sz="1900"/>
              <a:t>ex : </a:t>
            </a:r>
            <a:r>
              <a:rPr lang="zh-TW" sz="1900">
                <a:solidFill>
                  <a:schemeClr val="dk1"/>
                </a:solidFill>
              </a:rPr>
              <a:t>梅毒的指數還是7</a:t>
            </a:r>
            <a:r>
              <a:rPr lang="zh-TW" sz="1900"/>
              <a:t> </a:t>
            </a:r>
            <a:r>
              <a:rPr lang="zh-TW" sz="1900">
                <a:solidFill>
                  <a:schemeClr val="dk1"/>
                </a:solidFill>
              </a:rPr>
              <a:t>⟶ </a:t>
            </a:r>
            <a:r>
              <a:rPr lang="zh-TW" sz="1900">
                <a:solidFill>
                  <a:schemeClr val="dk1"/>
                </a:solidFill>
              </a:rPr>
              <a:t>梅毒的數值還是7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Random Insert		</a:t>
            </a:r>
            <a:r>
              <a:rPr lang="zh-TW" sz="1900"/>
              <a:t>ex : </a:t>
            </a:r>
            <a:r>
              <a:rPr lang="zh-TW" sz="1900">
                <a:solidFill>
                  <a:schemeClr val="dk1"/>
                </a:solidFill>
              </a:rPr>
              <a:t>梅毒的指數還是7 ⟶ 梅毒的指數數值還是7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Random Swap		</a:t>
            </a:r>
            <a:r>
              <a:rPr lang="zh-TW" sz="1900"/>
              <a:t>ex : </a:t>
            </a:r>
            <a:r>
              <a:rPr lang="zh-TW" sz="1900">
                <a:solidFill>
                  <a:schemeClr val="dk1"/>
                </a:solidFill>
              </a:rPr>
              <a:t>前陣子發炎 ⟶ 發炎前陣子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Random Delete		</a:t>
            </a:r>
            <a:r>
              <a:rPr lang="zh-TW" sz="1900"/>
              <a:t>ex : </a:t>
            </a:r>
            <a:r>
              <a:rPr lang="zh-TW" sz="1900">
                <a:solidFill>
                  <a:schemeClr val="dk1"/>
                </a:solidFill>
              </a:rPr>
              <a:t>喉嚨就有點沙啞</a:t>
            </a:r>
            <a:r>
              <a:rPr lang="zh-TW" sz="1900">
                <a:solidFill>
                  <a:schemeClr val="dk1"/>
                </a:solidFill>
              </a:rPr>
              <a:t> ⟶ 喉嚨沙啞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11613" y="1536600"/>
            <a:ext cx="382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688513" y="2840825"/>
            <a:ext cx="382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2" name="Google Shape;192;p29"/>
          <p:cNvSpPr txBox="1"/>
          <p:nvPr/>
        </p:nvSpPr>
        <p:spPr>
          <a:xfrm>
            <a:off x="412975" y="1022750"/>
            <a:ext cx="858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2000"/>
              <a:t>BERT - RACE :</a:t>
            </a:r>
            <a:endParaRPr b="1" sz="2000"/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https://github.com/NoviScl/BERT-RACE/blob/master/BERT_RACE.pdf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2000"/>
              <a:t>A BERT based model for Multiple-Choice Reading Comprehension : 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http://cs229.stanford.edu/proj2019spr/report/72.pdf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Reference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9" name="Google Shape;199;p30"/>
          <p:cNvSpPr txBox="1"/>
          <p:nvPr/>
        </p:nvSpPr>
        <p:spPr>
          <a:xfrm>
            <a:off x="2937125" y="1894488"/>
            <a:ext cx="3269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 b="1" sz="4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425"/>
            <a:ext cx="9214866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1" name="Google Shape;81;p16"/>
          <p:cNvSpPr txBox="1"/>
          <p:nvPr/>
        </p:nvSpPr>
        <p:spPr>
          <a:xfrm>
            <a:off x="5145250" y="2355044"/>
            <a:ext cx="326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決策預判與風險評估</a:t>
            </a:r>
            <a:endParaRPr b="1"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13854" y="531304"/>
            <a:ext cx="4631400" cy="461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513" y="648625"/>
            <a:ext cx="3842740" cy="384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" name="Google Shape;89;p17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使用技術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27175" y="1132775"/>
            <a:ext cx="7929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Padding word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478050"/>
            <a:ext cx="62484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7" name="Google Shape;97;p18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使用技術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27175" y="1132775"/>
            <a:ext cx="7929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Word to Vector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zh-TW" sz="2800">
                <a:solidFill>
                  <a:schemeClr val="dk1"/>
                </a:solidFill>
              </a:rPr>
              <a:t>Word embedding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zh-TW" sz="2800">
                <a:solidFill>
                  <a:schemeClr val="dk1"/>
                </a:solidFill>
              </a:rPr>
              <a:t>Sentence embedding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zh-TW" sz="2800">
                <a:solidFill>
                  <a:schemeClr val="dk1"/>
                </a:solidFill>
              </a:rPr>
              <a:t>Document embedding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4" name="Google Shape;104;p19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使用技術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27175" y="1132775"/>
            <a:ext cx="792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Positional encoding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Attention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3408588"/>
            <a:ext cx="50101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2" name="Google Shape;112;p20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流程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20475" y="797725"/>
            <a:ext cx="8220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zh-TW" sz="2800"/>
              <a:t>分段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zh-TW" sz="2800"/>
              <a:t>句子切割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zh-TW" sz="2800"/>
              <a:t>句子斷字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zh-TW" sz="2800"/>
              <a:t>Encoding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zh-TW" sz="2800"/>
              <a:t>Embedding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850" y="3056399"/>
            <a:ext cx="6735550" cy="16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0" name="Google Shape;120;p21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結果比較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8692"/>
          <a:stretch/>
        </p:blipFill>
        <p:spPr>
          <a:xfrm>
            <a:off x="576263" y="720001"/>
            <a:ext cx="79914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63" y="2342100"/>
            <a:ext cx="79438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00075" y="3874875"/>
            <a:ext cx="8657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上圖為使用 sample data 所產生的 </a:t>
            </a:r>
            <a:r>
              <a:rPr lang="zh-TW" sz="1700">
                <a:solidFill>
                  <a:schemeClr val="dk1"/>
                </a:solidFill>
              </a:rPr>
              <a:t>vocab.json 及 embeddings.npy 做訓練的預測結果為0.49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下圖則使用 train data 所產生的 </a:t>
            </a:r>
            <a:r>
              <a:rPr lang="zh-TW" sz="1700">
                <a:solidFill>
                  <a:schemeClr val="dk1"/>
                </a:solidFill>
              </a:rPr>
              <a:t>vocab.json 及 embeddings.npy 做訓練的預測結果為0.62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9" name="Google Shape;129;p22"/>
          <p:cNvSpPr txBox="1"/>
          <p:nvPr/>
        </p:nvSpPr>
        <p:spPr>
          <a:xfrm>
            <a:off x="427175" y="208650"/>
            <a:ext cx="31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改進方向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40338" y="1189838"/>
            <a:ext cx="8220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zh-TW" sz="2800"/>
              <a:t>去除一些雜訊、標籤及不必要的字詞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zh-TW" sz="2800"/>
              <a:t>對醫生、民眾、個管師所說的話進行分類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zh-TW" sz="2800"/>
              <a:t>同義詞替換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zh-TW" sz="2800"/>
              <a:t>調整超參數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-3425"/>
            <a:ext cx="9148572" cy="5157026"/>
          </a:xfrm>
          <a:custGeom>
            <a:rect b="b" l="l" r="r" t="t"/>
            <a:pathLst>
              <a:path extrusionOk="0" h="8153400" w="13258800">
                <a:moveTo>
                  <a:pt x="0" y="8153400"/>
                </a:moveTo>
                <a:lnTo>
                  <a:pt x="13258800" y="8153400"/>
                </a:lnTo>
                <a:lnTo>
                  <a:pt x="132588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62" y="584650"/>
            <a:ext cx="4092175" cy="409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814634" y="2292028"/>
            <a:ext cx="3328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醫病問答</a:t>
            </a:r>
            <a:endParaRPr sz="4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