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66" r:id="rId1"/>
  </p:sldMasterIdLst>
  <p:notesMasterIdLst>
    <p:notesMasterId r:id="rId25"/>
  </p:notesMasterIdLst>
  <p:sldIdLst>
    <p:sldId id="262" r:id="rId2"/>
    <p:sldId id="401" r:id="rId3"/>
    <p:sldId id="418" r:id="rId4"/>
    <p:sldId id="427" r:id="rId5"/>
    <p:sldId id="423" r:id="rId6"/>
    <p:sldId id="419" r:id="rId7"/>
    <p:sldId id="424" r:id="rId8"/>
    <p:sldId id="421" r:id="rId9"/>
    <p:sldId id="425" r:id="rId10"/>
    <p:sldId id="420" r:id="rId11"/>
    <p:sldId id="428" r:id="rId12"/>
    <p:sldId id="422" r:id="rId13"/>
    <p:sldId id="404" r:id="rId14"/>
    <p:sldId id="432" r:id="rId15"/>
    <p:sldId id="417" r:id="rId16"/>
    <p:sldId id="410" r:id="rId17"/>
    <p:sldId id="431" r:id="rId18"/>
    <p:sldId id="407" r:id="rId19"/>
    <p:sldId id="411" r:id="rId20"/>
    <p:sldId id="412" r:id="rId21"/>
    <p:sldId id="414" r:id="rId22"/>
    <p:sldId id="429" r:id="rId23"/>
    <p:sldId id="426" r:id="rId24"/>
  </p:sldIdLst>
  <p:sldSz cx="9144000" cy="6858000" type="screen4x3"/>
  <p:notesSz cx="7099300"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003399"/>
    <a:srgbClr val="FFF0E0"/>
    <a:srgbClr val="FFCC99"/>
    <a:srgbClr val="CCFFCC"/>
    <a:srgbClr val="008000"/>
    <a:srgbClr val="33CC33"/>
    <a:srgbClr val="FF99FF"/>
    <a:srgbClr val="9ED3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3" autoAdjust="0"/>
    <p:restoredTop sz="38522" autoAdjust="0"/>
  </p:normalViewPr>
  <p:slideViewPr>
    <p:cSldViewPr>
      <p:cViewPr varScale="1">
        <p:scale>
          <a:sx n="31" d="100"/>
          <a:sy n="31" d="100"/>
        </p:scale>
        <p:origin x="3259" y="34"/>
      </p:cViewPr>
      <p:guideLst>
        <p:guide orient="horz" pos="2160"/>
        <p:guide pos="2880"/>
      </p:guideLst>
    </p:cSldViewPr>
  </p:slid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TW" altLang="en-US"/>
          </a:p>
        </p:txBody>
      </p:sp>
      <p:sp>
        <p:nvSpPr>
          <p:cNvPr id="3" name="日期版面配置區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A20EFF6-B691-4324-93D4-217D8BA25882}" type="datetimeFigureOut">
              <a:rPr lang="zh-TW" altLang="en-US" smtClean="0"/>
              <a:t>2021/5/28</a:t>
            </a:fld>
            <a:endParaRPr lang="zh-TW" altLang="en-US"/>
          </a:p>
        </p:txBody>
      </p:sp>
      <p:sp>
        <p:nvSpPr>
          <p:cNvPr id="4" name="投影片圖像版面配置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TW" altLang="en-US"/>
          </a:p>
        </p:txBody>
      </p:sp>
      <p:sp>
        <p:nvSpPr>
          <p:cNvPr id="5" name="備忘稿版面配置區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A3226A24-9DEB-40E2-9EC5-70F0D1ABAB20}" type="slidenum">
              <a:rPr lang="zh-TW" altLang="en-US" smtClean="0"/>
              <a:t>‹#›</a:t>
            </a:fld>
            <a:endParaRPr lang="zh-TW" altLang="en-US"/>
          </a:p>
        </p:txBody>
      </p:sp>
    </p:spTree>
    <p:extLst>
      <p:ext uri="{BB962C8B-B14F-4D97-AF65-F5344CB8AC3E}">
        <p14:creationId xmlns:p14="http://schemas.microsoft.com/office/powerpoint/2010/main" val="1080170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3343275" y="533400"/>
            <a:ext cx="3548063" cy="2662238"/>
          </a:xfrm>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a:p>
        </p:txBody>
      </p:sp>
    </p:spTree>
    <p:extLst>
      <p:ext uri="{BB962C8B-B14F-4D97-AF65-F5344CB8AC3E}">
        <p14:creationId xmlns:p14="http://schemas.microsoft.com/office/powerpoint/2010/main" val="4066535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endParaRPr lang="zh-TW" altLang="en-US" dirty="0"/>
          </a:p>
        </p:txBody>
      </p:sp>
      <p:sp>
        <p:nvSpPr>
          <p:cNvPr id="4" name="投影片編號版面配置區 3"/>
          <p:cNvSpPr>
            <a:spLocks noGrp="1"/>
          </p:cNvSpPr>
          <p:nvPr>
            <p:ph type="sldNum" sz="quarter" idx="10"/>
          </p:nvPr>
        </p:nvSpPr>
        <p:spPr/>
        <p:txBody>
          <a:bodyPr/>
          <a:lstStyle/>
          <a:p>
            <a:fld id="{A3226A24-9DEB-40E2-9EC5-70F0D1ABAB20}" type="slidenum">
              <a:rPr lang="zh-TW" altLang="en-US" smtClean="0"/>
              <a:t>10</a:t>
            </a:fld>
            <a:endParaRPr lang="zh-TW" altLang="en-US"/>
          </a:p>
        </p:txBody>
      </p:sp>
    </p:spTree>
    <p:extLst>
      <p:ext uri="{BB962C8B-B14F-4D97-AF65-F5344CB8AC3E}">
        <p14:creationId xmlns:p14="http://schemas.microsoft.com/office/powerpoint/2010/main" val="2641500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3226A24-9DEB-40E2-9EC5-70F0D1ABAB20}" type="slidenum">
              <a:rPr lang="zh-TW" altLang="en-US" smtClean="0"/>
              <a:t>11</a:t>
            </a:fld>
            <a:endParaRPr lang="zh-TW" altLang="en-US"/>
          </a:p>
        </p:txBody>
      </p:sp>
    </p:spTree>
    <p:extLst>
      <p:ext uri="{BB962C8B-B14F-4D97-AF65-F5344CB8AC3E}">
        <p14:creationId xmlns:p14="http://schemas.microsoft.com/office/powerpoint/2010/main" val="2062218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endParaRPr lang="zh-TW" altLang="en-US" dirty="0"/>
          </a:p>
        </p:txBody>
      </p:sp>
      <p:sp>
        <p:nvSpPr>
          <p:cNvPr id="4" name="投影片編號版面配置區 3"/>
          <p:cNvSpPr>
            <a:spLocks noGrp="1"/>
          </p:cNvSpPr>
          <p:nvPr>
            <p:ph type="sldNum" sz="quarter" idx="10"/>
          </p:nvPr>
        </p:nvSpPr>
        <p:spPr/>
        <p:txBody>
          <a:bodyPr/>
          <a:lstStyle/>
          <a:p>
            <a:fld id="{A3226A24-9DEB-40E2-9EC5-70F0D1ABAB20}" type="slidenum">
              <a:rPr lang="zh-TW" altLang="en-US" smtClean="0"/>
              <a:t>12</a:t>
            </a:fld>
            <a:endParaRPr lang="zh-TW" altLang="en-US"/>
          </a:p>
        </p:txBody>
      </p:sp>
    </p:spTree>
    <p:extLst>
      <p:ext uri="{BB962C8B-B14F-4D97-AF65-F5344CB8AC3E}">
        <p14:creationId xmlns:p14="http://schemas.microsoft.com/office/powerpoint/2010/main" val="1741028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3226A24-9DEB-40E2-9EC5-70F0D1ABAB20}" type="slidenum">
              <a:rPr lang="zh-TW" altLang="en-US" smtClean="0"/>
              <a:t>14</a:t>
            </a:fld>
            <a:endParaRPr lang="zh-TW" altLang="en-US"/>
          </a:p>
        </p:txBody>
      </p:sp>
    </p:spTree>
    <p:extLst>
      <p:ext uri="{BB962C8B-B14F-4D97-AF65-F5344CB8AC3E}">
        <p14:creationId xmlns:p14="http://schemas.microsoft.com/office/powerpoint/2010/main" val="1518763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3226A24-9DEB-40E2-9EC5-70F0D1ABAB20}" type="slidenum">
              <a:rPr lang="zh-TW" altLang="en-US" smtClean="0"/>
              <a:t>15</a:t>
            </a:fld>
            <a:endParaRPr lang="zh-TW" altLang="en-US"/>
          </a:p>
        </p:txBody>
      </p:sp>
    </p:spTree>
    <p:extLst>
      <p:ext uri="{BB962C8B-B14F-4D97-AF65-F5344CB8AC3E}">
        <p14:creationId xmlns:p14="http://schemas.microsoft.com/office/powerpoint/2010/main" val="3529843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3226A24-9DEB-40E2-9EC5-70F0D1ABAB20}" type="slidenum">
              <a:rPr lang="zh-TW" altLang="en-US" smtClean="0"/>
              <a:t>17</a:t>
            </a:fld>
            <a:endParaRPr lang="zh-TW" altLang="en-US"/>
          </a:p>
        </p:txBody>
      </p:sp>
    </p:spTree>
    <p:extLst>
      <p:ext uri="{BB962C8B-B14F-4D97-AF65-F5344CB8AC3E}">
        <p14:creationId xmlns:p14="http://schemas.microsoft.com/office/powerpoint/2010/main" val="679720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3226A24-9DEB-40E2-9EC5-70F0D1ABAB20}" type="slidenum">
              <a:rPr lang="zh-TW" altLang="en-US" smtClean="0"/>
              <a:t>18</a:t>
            </a:fld>
            <a:endParaRPr lang="zh-TW" altLang="en-US"/>
          </a:p>
        </p:txBody>
      </p:sp>
    </p:spTree>
    <p:extLst>
      <p:ext uri="{BB962C8B-B14F-4D97-AF65-F5344CB8AC3E}">
        <p14:creationId xmlns:p14="http://schemas.microsoft.com/office/powerpoint/2010/main" val="3336746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3226A24-9DEB-40E2-9EC5-70F0D1ABAB20}" type="slidenum">
              <a:rPr lang="zh-TW" altLang="en-US" smtClean="0"/>
              <a:t>19</a:t>
            </a:fld>
            <a:endParaRPr lang="zh-TW" altLang="en-US"/>
          </a:p>
        </p:txBody>
      </p:sp>
    </p:spTree>
    <p:extLst>
      <p:ext uri="{BB962C8B-B14F-4D97-AF65-F5344CB8AC3E}">
        <p14:creationId xmlns:p14="http://schemas.microsoft.com/office/powerpoint/2010/main" val="130066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endParaRPr lang="zh-TW" altLang="en-US" dirty="0"/>
          </a:p>
        </p:txBody>
      </p:sp>
      <p:sp>
        <p:nvSpPr>
          <p:cNvPr id="4" name="投影片編號版面配置區 3"/>
          <p:cNvSpPr>
            <a:spLocks noGrp="1"/>
          </p:cNvSpPr>
          <p:nvPr>
            <p:ph type="sldNum" sz="quarter" idx="10"/>
          </p:nvPr>
        </p:nvSpPr>
        <p:spPr/>
        <p:txBody>
          <a:bodyPr/>
          <a:lstStyle/>
          <a:p>
            <a:fld id="{A3226A24-9DEB-40E2-9EC5-70F0D1ABAB20}" type="slidenum">
              <a:rPr lang="zh-TW" altLang="en-US" smtClean="0"/>
              <a:t>22</a:t>
            </a:fld>
            <a:endParaRPr lang="zh-TW" altLang="en-US"/>
          </a:p>
        </p:txBody>
      </p:sp>
    </p:spTree>
    <p:extLst>
      <p:ext uri="{BB962C8B-B14F-4D97-AF65-F5344CB8AC3E}">
        <p14:creationId xmlns:p14="http://schemas.microsoft.com/office/powerpoint/2010/main" val="745123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3226A24-9DEB-40E2-9EC5-70F0D1ABAB20}" type="slidenum">
              <a:rPr lang="zh-TW" altLang="en-US" smtClean="0"/>
              <a:t>23</a:t>
            </a:fld>
            <a:endParaRPr lang="zh-TW" altLang="en-US"/>
          </a:p>
        </p:txBody>
      </p:sp>
    </p:spTree>
    <p:extLst>
      <p:ext uri="{BB962C8B-B14F-4D97-AF65-F5344CB8AC3E}">
        <p14:creationId xmlns:p14="http://schemas.microsoft.com/office/powerpoint/2010/main" val="952421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endParaRPr lang="zh-TW" altLang="en-US" dirty="0"/>
          </a:p>
        </p:txBody>
      </p:sp>
      <p:sp>
        <p:nvSpPr>
          <p:cNvPr id="4" name="投影片編號版面配置區 3"/>
          <p:cNvSpPr>
            <a:spLocks noGrp="1"/>
          </p:cNvSpPr>
          <p:nvPr>
            <p:ph type="sldNum" sz="quarter" idx="10"/>
          </p:nvPr>
        </p:nvSpPr>
        <p:spPr/>
        <p:txBody>
          <a:bodyPr/>
          <a:lstStyle/>
          <a:p>
            <a:fld id="{A3226A24-9DEB-40E2-9EC5-70F0D1ABAB20}" type="slidenum">
              <a:rPr lang="zh-TW" altLang="en-US" smtClean="0"/>
              <a:t>2</a:t>
            </a:fld>
            <a:endParaRPr lang="zh-TW" altLang="en-US"/>
          </a:p>
        </p:txBody>
      </p:sp>
    </p:spTree>
    <p:extLst>
      <p:ext uri="{BB962C8B-B14F-4D97-AF65-F5344CB8AC3E}">
        <p14:creationId xmlns:p14="http://schemas.microsoft.com/office/powerpoint/2010/main" val="3045639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endParaRPr lang="zh-TW" altLang="en-US" dirty="0"/>
          </a:p>
        </p:txBody>
      </p:sp>
      <p:sp>
        <p:nvSpPr>
          <p:cNvPr id="4" name="投影片編號版面配置區 3"/>
          <p:cNvSpPr>
            <a:spLocks noGrp="1"/>
          </p:cNvSpPr>
          <p:nvPr>
            <p:ph type="sldNum" sz="quarter" idx="10"/>
          </p:nvPr>
        </p:nvSpPr>
        <p:spPr/>
        <p:txBody>
          <a:bodyPr/>
          <a:lstStyle/>
          <a:p>
            <a:fld id="{A3226A24-9DEB-40E2-9EC5-70F0D1ABAB20}" type="slidenum">
              <a:rPr lang="zh-TW" altLang="en-US" smtClean="0"/>
              <a:t>3</a:t>
            </a:fld>
            <a:endParaRPr lang="zh-TW" altLang="en-US"/>
          </a:p>
        </p:txBody>
      </p:sp>
    </p:spTree>
    <p:extLst>
      <p:ext uri="{BB962C8B-B14F-4D97-AF65-F5344CB8AC3E}">
        <p14:creationId xmlns:p14="http://schemas.microsoft.com/office/powerpoint/2010/main" val="1677008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虛擬量測系統是一種從製程機台觀測到的數據來推測製程機台的製造品質的方法，而無需進行物理測量。</a:t>
            </a:r>
            <a:endParaRPr lang="en-US" altLang="zh-TW" dirty="0"/>
          </a:p>
          <a:p>
            <a:endParaRPr lang="en-US" altLang="zh-TW" dirty="0"/>
          </a:p>
          <a:p>
            <a:r>
              <a:rPr lang="zh-TW" altLang="en-US" dirty="0"/>
              <a:t>而自動化的 </a:t>
            </a:r>
            <a:r>
              <a:rPr lang="en-US" altLang="zh-TW" dirty="0"/>
              <a:t>VM</a:t>
            </a:r>
            <a:r>
              <a:rPr lang="zh-TW" altLang="en-US" dirty="0"/>
              <a:t> 系統可以大大減少在整個晶圓廠範圍內部署</a:t>
            </a:r>
            <a:r>
              <a:rPr lang="en-US" altLang="zh-TW" dirty="0"/>
              <a:t>VM</a:t>
            </a:r>
            <a:r>
              <a:rPr lang="zh-TW" altLang="en-US" dirty="0"/>
              <a:t>所需的巨大模型創建時間和人工費用。 這樣，在整個晶圓廠範圍內部署</a:t>
            </a:r>
            <a:r>
              <a:rPr lang="en-US" altLang="zh-TW" dirty="0"/>
              <a:t>VM</a:t>
            </a:r>
            <a:r>
              <a:rPr lang="zh-TW" altLang="en-US" dirty="0"/>
              <a:t>變得可行且合乎成本。</a:t>
            </a:r>
          </a:p>
        </p:txBody>
      </p:sp>
      <p:sp>
        <p:nvSpPr>
          <p:cNvPr id="4" name="投影片編號版面配置區 3"/>
          <p:cNvSpPr>
            <a:spLocks noGrp="1"/>
          </p:cNvSpPr>
          <p:nvPr>
            <p:ph type="sldNum" sz="quarter" idx="5"/>
          </p:nvPr>
        </p:nvSpPr>
        <p:spPr/>
        <p:txBody>
          <a:bodyPr/>
          <a:lstStyle/>
          <a:p>
            <a:fld id="{A3226A24-9DEB-40E2-9EC5-70F0D1ABAB20}" type="slidenum">
              <a:rPr lang="zh-TW" altLang="en-US" smtClean="0"/>
              <a:t>4</a:t>
            </a:fld>
            <a:endParaRPr lang="zh-TW" altLang="en-US"/>
          </a:p>
        </p:txBody>
      </p:sp>
    </p:spTree>
    <p:extLst>
      <p:ext uri="{BB962C8B-B14F-4D97-AF65-F5344CB8AC3E}">
        <p14:creationId xmlns:p14="http://schemas.microsoft.com/office/powerpoint/2010/main" val="3548015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DQI</a:t>
            </a:r>
            <a:r>
              <a:rPr lang="en-US" altLang="zh-TW" baseline="-25000" dirty="0" err="1"/>
              <a:t>x</a:t>
            </a:r>
            <a:r>
              <a:rPr lang="zh-TW" altLang="en-US" dirty="0"/>
              <a:t>方法為使用</a:t>
            </a:r>
            <a:r>
              <a:rPr lang="zh-TW" altLang="en-US" dirty="0">
                <a:highlight>
                  <a:srgbClr val="FFFF00"/>
                </a:highlight>
              </a:rPr>
              <a:t>主成分分析</a:t>
            </a:r>
            <a:r>
              <a:rPr lang="en-US" altLang="zh-TW" dirty="0"/>
              <a:t>(PCA)</a:t>
            </a:r>
            <a:r>
              <a:rPr lang="zh-TW" altLang="en-US" dirty="0"/>
              <a:t>，把機台資料轉換為較具代表性的主成分，再用歐式距離取得一個總評分。</a:t>
            </a:r>
            <a:endParaRPr lang="en-US" altLang="zh-TW" dirty="0"/>
          </a:p>
          <a:p>
            <a:endParaRPr lang="en-US" altLang="zh-TW" dirty="0"/>
          </a:p>
          <a:p>
            <a:r>
              <a:rPr lang="en-US" altLang="zh-TW" dirty="0" err="1"/>
              <a:t>DQI</a:t>
            </a:r>
            <a:r>
              <a:rPr lang="en-US" altLang="zh-TW" baseline="-25000" dirty="0" err="1"/>
              <a:t>y</a:t>
            </a:r>
            <a:r>
              <a:rPr lang="zh-TW" altLang="en-US" dirty="0"/>
              <a:t>主要用於</a:t>
            </a:r>
            <a:r>
              <a:rPr lang="en-US" altLang="zh-TW" dirty="0"/>
              <a:t>“</a:t>
            </a:r>
            <a:r>
              <a:rPr lang="zh-TW" altLang="en-US" dirty="0"/>
              <a:t>量測</a:t>
            </a:r>
            <a:r>
              <a:rPr lang="en-US" altLang="zh-TW" dirty="0"/>
              <a:t>”</a:t>
            </a:r>
            <a:r>
              <a:rPr lang="zh-TW" altLang="en-US" dirty="0"/>
              <a:t>資料 </a:t>
            </a:r>
            <a:r>
              <a:rPr lang="en-US" altLang="zh-TW" dirty="0"/>
              <a:t>(Metrology data) </a:t>
            </a:r>
            <a:r>
              <a:rPr lang="zh-TW" altLang="en-US" dirty="0"/>
              <a:t>的前處理</a:t>
            </a:r>
            <a:endParaRPr lang="en-US" altLang="zh-TW" dirty="0"/>
          </a:p>
          <a:p>
            <a:r>
              <a:rPr lang="zh-TW" altLang="en-US" dirty="0"/>
              <a:t>量測資料會有誤主要的可能為</a:t>
            </a:r>
            <a:r>
              <a:rPr lang="en-US" altLang="zh-TW" dirty="0"/>
              <a:t>: </a:t>
            </a:r>
            <a:r>
              <a:rPr lang="zh-TW" altLang="en-US" dirty="0"/>
              <a:t>量測錯誤、</a:t>
            </a:r>
            <a:r>
              <a:rPr lang="en-US" altLang="zh-TW" dirty="0"/>
              <a:t> </a:t>
            </a:r>
            <a:r>
              <a:rPr lang="zh-TW" altLang="en-US" dirty="0"/>
              <a:t>外在因素</a:t>
            </a:r>
            <a:r>
              <a:rPr lang="en-US" altLang="zh-TW" dirty="0"/>
              <a:t>(</a:t>
            </a:r>
            <a:r>
              <a:rPr lang="zh-TW" altLang="en-US" dirty="0"/>
              <a:t>例如粉塵汙染等</a:t>
            </a:r>
            <a:endParaRPr lang="en-US" altLang="zh-TW" dirty="0"/>
          </a:p>
          <a:p>
            <a:endParaRPr lang="en-US" altLang="zh-TW" dirty="0"/>
          </a:p>
          <a:p>
            <a:r>
              <a:rPr lang="zh-TW" altLang="en-US" dirty="0"/>
              <a:t>本專題實作的部分為</a:t>
            </a:r>
            <a:r>
              <a:rPr lang="en-US" altLang="zh-TW" dirty="0"/>
              <a:t>conjecture model(</a:t>
            </a:r>
            <a:r>
              <a:rPr lang="zh-TW" altLang="en-US" dirty="0"/>
              <a:t>將讀進來的資料用來訓練預測模型，並預測特定參數</a:t>
            </a:r>
            <a:r>
              <a:rPr lang="en-US" altLang="zh-TW" dirty="0"/>
              <a:t>)</a:t>
            </a:r>
          </a:p>
          <a:p>
            <a:endParaRPr lang="en-US" altLang="zh-TW" dirty="0"/>
          </a:p>
          <a:p>
            <a:r>
              <a:rPr lang="en-US" altLang="zh-TW" dirty="0"/>
              <a:t>VM1 </a:t>
            </a:r>
            <a:r>
              <a:rPr lang="zh-TW" altLang="en-US" dirty="0"/>
              <a:t>即是預測值</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t>信心指標</a:t>
            </a:r>
            <a:r>
              <a:rPr lang="en-US" altLang="zh-TW" sz="1200" dirty="0"/>
              <a:t>RI</a:t>
            </a:r>
            <a:r>
              <a:rPr lang="zh-TW" altLang="en-US" sz="1200" dirty="0"/>
              <a:t>就是表達對一個預測值的結果</a:t>
            </a:r>
            <a:r>
              <a:rPr lang="en-US" altLang="zh-TW" sz="1200" dirty="0"/>
              <a:t>(y)</a:t>
            </a:r>
            <a:r>
              <a:rPr lang="zh-TW" altLang="en-US" sz="1200" dirty="0"/>
              <a:t>是否準確，也就是說預測值和實際值是否會足夠接近。</a:t>
            </a: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latin typeface="Times New Roman" pitchFamily="18" charset="0"/>
              </a:rPr>
              <a:t>GSI</a:t>
            </a:r>
            <a:r>
              <a:rPr lang="zh-TW" altLang="en-US" sz="1200" kern="1200" dirty="0">
                <a:latin typeface="Times New Roman" pitchFamily="18" charset="0"/>
              </a:rPr>
              <a:t>就是相似度指標，用來判斷一組製程參數</a:t>
            </a:r>
            <a:r>
              <a:rPr lang="en-US" altLang="zh-TW" sz="1200" kern="1200" dirty="0">
                <a:latin typeface="Times New Roman" pitchFamily="18" charset="0"/>
              </a:rPr>
              <a:t>(x)</a:t>
            </a:r>
            <a:r>
              <a:rPr lang="zh-TW" altLang="en-US" sz="1200" kern="1200" dirty="0">
                <a:latin typeface="Times New Roman" pitchFamily="18" charset="0"/>
              </a:rPr>
              <a:t>和建模參數的相似度到底有多高。</a:t>
            </a:r>
            <a:endParaRPr lang="en-US" altLang="zh-TW" sz="1200" kern="1200" dirty="0">
              <a:latin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A3226A24-9DEB-40E2-9EC5-70F0D1ABAB20}" type="slidenum">
              <a:rPr lang="zh-TW" altLang="en-US" smtClean="0"/>
              <a:t>5</a:t>
            </a:fld>
            <a:endParaRPr lang="zh-TW" altLang="en-US"/>
          </a:p>
        </p:txBody>
      </p:sp>
    </p:spTree>
    <p:extLst>
      <p:ext uri="{BB962C8B-B14F-4D97-AF65-F5344CB8AC3E}">
        <p14:creationId xmlns:p14="http://schemas.microsoft.com/office/powerpoint/2010/main" val="1893692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endParaRPr lang="zh-TW" altLang="en-US" dirty="0"/>
          </a:p>
        </p:txBody>
      </p:sp>
      <p:sp>
        <p:nvSpPr>
          <p:cNvPr id="4" name="投影片編號版面配置區 3"/>
          <p:cNvSpPr>
            <a:spLocks noGrp="1"/>
          </p:cNvSpPr>
          <p:nvPr>
            <p:ph type="sldNum" sz="quarter" idx="10"/>
          </p:nvPr>
        </p:nvSpPr>
        <p:spPr/>
        <p:txBody>
          <a:bodyPr/>
          <a:lstStyle/>
          <a:p>
            <a:fld id="{A3226A24-9DEB-40E2-9EC5-70F0D1ABAB20}" type="slidenum">
              <a:rPr lang="zh-TW" altLang="en-US" smtClean="0"/>
              <a:t>6</a:t>
            </a:fld>
            <a:endParaRPr lang="zh-TW" altLang="en-US"/>
          </a:p>
        </p:txBody>
      </p:sp>
    </p:spTree>
    <p:extLst>
      <p:ext uri="{BB962C8B-B14F-4D97-AF65-F5344CB8AC3E}">
        <p14:creationId xmlns:p14="http://schemas.microsoft.com/office/powerpoint/2010/main" val="2149006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3226A24-9DEB-40E2-9EC5-70F0D1ABAB20}" type="slidenum">
              <a:rPr lang="zh-TW" altLang="en-US" smtClean="0"/>
              <a:t>7</a:t>
            </a:fld>
            <a:endParaRPr lang="zh-TW" altLang="en-US"/>
          </a:p>
        </p:txBody>
      </p:sp>
    </p:spTree>
    <p:extLst>
      <p:ext uri="{BB962C8B-B14F-4D97-AF65-F5344CB8AC3E}">
        <p14:creationId xmlns:p14="http://schemas.microsoft.com/office/powerpoint/2010/main" val="4074655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endParaRPr lang="zh-TW" altLang="en-US" dirty="0"/>
          </a:p>
        </p:txBody>
      </p:sp>
      <p:sp>
        <p:nvSpPr>
          <p:cNvPr id="4" name="投影片編號版面配置區 3"/>
          <p:cNvSpPr>
            <a:spLocks noGrp="1"/>
          </p:cNvSpPr>
          <p:nvPr>
            <p:ph type="sldNum" sz="quarter" idx="10"/>
          </p:nvPr>
        </p:nvSpPr>
        <p:spPr/>
        <p:txBody>
          <a:bodyPr/>
          <a:lstStyle/>
          <a:p>
            <a:fld id="{A3226A24-9DEB-40E2-9EC5-70F0D1ABAB20}" type="slidenum">
              <a:rPr lang="zh-TW" altLang="en-US" smtClean="0"/>
              <a:t>8</a:t>
            </a:fld>
            <a:endParaRPr lang="zh-TW" altLang="en-US"/>
          </a:p>
        </p:txBody>
      </p:sp>
    </p:spTree>
    <p:extLst>
      <p:ext uri="{BB962C8B-B14F-4D97-AF65-F5344CB8AC3E}">
        <p14:creationId xmlns:p14="http://schemas.microsoft.com/office/powerpoint/2010/main" val="3204230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3226A24-9DEB-40E2-9EC5-70F0D1ABAB20}" type="slidenum">
              <a:rPr lang="zh-TW" altLang="en-US" smtClean="0"/>
              <a:t>9</a:t>
            </a:fld>
            <a:endParaRPr lang="zh-TW" altLang="en-US"/>
          </a:p>
        </p:txBody>
      </p:sp>
    </p:spTree>
    <p:extLst>
      <p:ext uri="{BB962C8B-B14F-4D97-AF65-F5344CB8AC3E}">
        <p14:creationId xmlns:p14="http://schemas.microsoft.com/office/powerpoint/2010/main" val="9391647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Line 6"/>
          <p:cNvSpPr>
            <a:spLocks noChangeShapeType="1"/>
          </p:cNvSpPr>
          <p:nvPr/>
        </p:nvSpPr>
        <p:spPr bwMode="auto">
          <a:xfrm>
            <a:off x="395288" y="836613"/>
            <a:ext cx="8353425" cy="0"/>
          </a:xfrm>
          <a:prstGeom prst="line">
            <a:avLst/>
          </a:prstGeom>
          <a:noFill/>
          <a:ln w="57150">
            <a:solidFill>
              <a:srgbClr val="FF3300"/>
            </a:solidFill>
            <a:round/>
            <a:headEnd/>
            <a:tailEnd/>
          </a:ln>
        </p:spPr>
        <p:txBody>
          <a:bodyPr/>
          <a:lstStyle/>
          <a:p>
            <a:endParaRPr lang="zh-TW" altLang="en-US">
              <a:solidFill>
                <a:srgbClr val="000000"/>
              </a:solidFill>
            </a:endParaRPr>
          </a:p>
        </p:txBody>
      </p:sp>
      <p:sp>
        <p:nvSpPr>
          <p:cNvPr id="5" name="Line 7"/>
          <p:cNvSpPr>
            <a:spLocks noChangeShapeType="1"/>
          </p:cNvSpPr>
          <p:nvPr userDrawn="1"/>
        </p:nvSpPr>
        <p:spPr bwMode="auto">
          <a:xfrm>
            <a:off x="1044575" y="6381750"/>
            <a:ext cx="7043738" cy="0"/>
          </a:xfrm>
          <a:prstGeom prst="line">
            <a:avLst/>
          </a:prstGeom>
          <a:noFill/>
          <a:ln w="38100">
            <a:solidFill>
              <a:srgbClr val="FF9933"/>
            </a:solidFill>
            <a:round/>
            <a:headEnd/>
            <a:tailEnd/>
          </a:ln>
        </p:spPr>
        <p:txBody>
          <a:bodyPr/>
          <a:lstStyle/>
          <a:p>
            <a:endParaRPr lang="zh-TW" altLang="en-US">
              <a:solidFill>
                <a:srgbClr val="000000"/>
              </a:solidFill>
            </a:endParaRPr>
          </a:p>
        </p:txBody>
      </p:sp>
      <p:sp>
        <p:nvSpPr>
          <p:cNvPr id="11" name="Rectangle 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TW" altLang="en-US">
              <a:solidFill>
                <a:srgbClr val="000000"/>
              </a:solidFill>
            </a:endParaRPr>
          </a:p>
        </p:txBody>
      </p:sp>
      <p:sp>
        <p:nvSpPr>
          <p:cNvPr id="6148" name="Rectangle 4"/>
          <p:cNvSpPr>
            <a:spLocks noGrp="1" noChangeArrowheads="1"/>
          </p:cNvSpPr>
          <p:nvPr>
            <p:ph type="ctrTitle"/>
          </p:nvPr>
        </p:nvSpPr>
        <p:spPr>
          <a:xfrm>
            <a:off x="685800" y="1773238"/>
            <a:ext cx="7772400" cy="1470025"/>
          </a:xfrm>
        </p:spPr>
        <p:txBody>
          <a:bodyPr/>
          <a:lstStyle>
            <a:lvl1pPr algn="ctr">
              <a:defRPr sz="5000" b="0">
                <a:latin typeface="Times New Roman" pitchFamily="18" charset="0"/>
              </a:defRPr>
            </a:lvl1pPr>
          </a:lstStyle>
          <a:p>
            <a:r>
              <a:rPr lang="zh-TW" altLang="en-US" dirty="0"/>
              <a:t>按一下以編輯母片標題樣式</a:t>
            </a:r>
            <a:endParaRPr lang="zh-TW" altLang="zh-TW" dirty="0"/>
          </a:p>
        </p:txBody>
      </p:sp>
      <p:sp>
        <p:nvSpPr>
          <p:cNvPr id="6149" name="Rectangle 5"/>
          <p:cNvSpPr>
            <a:spLocks noGrp="1" noChangeArrowheads="1"/>
          </p:cNvSpPr>
          <p:nvPr>
            <p:ph type="subTitle" idx="1"/>
          </p:nvPr>
        </p:nvSpPr>
        <p:spPr>
          <a:xfrm>
            <a:off x="1371600" y="3573463"/>
            <a:ext cx="6400800" cy="1752600"/>
          </a:xfrm>
        </p:spPr>
        <p:txBody>
          <a:bodyPr/>
          <a:lstStyle>
            <a:lvl1pPr marL="0" indent="0" algn="ctr">
              <a:buFont typeface="Wingdings" pitchFamily="2" charset="2"/>
              <a:buNone/>
              <a:defRPr sz="2000">
                <a:latin typeface="Times New Roman" pitchFamily="18" charset="0"/>
              </a:defRPr>
            </a:lvl1pPr>
          </a:lstStyle>
          <a:p>
            <a:r>
              <a:rPr lang="zh-TW" altLang="en-US"/>
              <a:t>按一下以編輯母片副標題樣式</a:t>
            </a:r>
            <a:endParaRPr lang="en-US" altLang="zh-TW"/>
          </a:p>
        </p:txBody>
      </p:sp>
      <p:sp>
        <p:nvSpPr>
          <p:cNvPr id="15" name="投影片編號版面配置區 14"/>
          <p:cNvSpPr>
            <a:spLocks noGrp="1"/>
          </p:cNvSpPr>
          <p:nvPr>
            <p:ph type="sldNum" sz="quarter" idx="10"/>
          </p:nvPr>
        </p:nvSpPr>
        <p:spPr/>
        <p:txBody>
          <a:bodyPr/>
          <a:lstStyle>
            <a:lvl1pPr>
              <a:defRPr b="1">
                <a:solidFill>
                  <a:schemeClr val="tx1"/>
                </a:solidFill>
              </a:defRPr>
            </a:lvl1pPr>
          </a:lstStyle>
          <a:p>
            <a:fld id="{583B9BDF-3583-4A03-AF85-D29933409D2C}" type="slidenum">
              <a:rPr lang="zh-TW" altLang="en-US" smtClean="0">
                <a:solidFill>
                  <a:srgbClr val="000000"/>
                </a:solidFill>
              </a:rPr>
              <a:pPr/>
              <a:t>‹#›</a:t>
            </a:fld>
            <a:endParaRPr lang="zh-TW" altLang="en-US" dirty="0">
              <a:solidFill>
                <a:srgbClr val="000000"/>
              </a:solidFill>
            </a:endParaRPr>
          </a:p>
        </p:txBody>
      </p:sp>
      <p:pic>
        <p:nvPicPr>
          <p:cNvPr id="14" name="Picture 12" descr="EMRC_LOGO"/>
          <p:cNvPicPr>
            <a:picLocks noChangeAspect="1" noChangeArrowheads="1"/>
          </p:cNvPicPr>
          <p:nvPr userDrawn="1"/>
        </p:nvPicPr>
        <p:blipFill>
          <a:blip r:embed="rId2" cstate="print">
            <a:clrChange>
              <a:clrFrom>
                <a:srgbClr val="FEFEFE"/>
              </a:clrFrom>
              <a:clrTo>
                <a:srgbClr val="FEFEFE">
                  <a:alpha val="0"/>
                </a:srgbClr>
              </a:clrTo>
            </a:clrChange>
          </a:blip>
          <a:srcRect/>
          <a:stretch>
            <a:fillRect/>
          </a:stretch>
        </p:blipFill>
        <p:spPr bwMode="auto">
          <a:xfrm>
            <a:off x="8496425" y="6358034"/>
            <a:ext cx="647575" cy="499966"/>
          </a:xfrm>
          <a:prstGeom prst="rect">
            <a:avLst/>
          </a:prstGeom>
          <a:noFill/>
          <a:ln w="9525">
            <a:noFill/>
            <a:miter lim="800000"/>
            <a:headEnd/>
            <a:tailEnd/>
          </a:ln>
        </p:spPr>
      </p:pic>
      <p:pic>
        <p:nvPicPr>
          <p:cNvPr id="2" name="圖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284926"/>
            <a:ext cx="658425" cy="573074"/>
          </a:xfrm>
          <a:prstGeom prst="rect">
            <a:avLst/>
          </a:prstGeom>
        </p:spPr>
      </p:pic>
      <p:pic>
        <p:nvPicPr>
          <p:cNvPr id="10" name="圖片 9"/>
          <p:cNvPicPr>
            <a:picLocks noChangeAspect="1"/>
          </p:cNvPicPr>
          <p:nvPr userDrawn="1"/>
        </p:nvPicPr>
        <p:blipFill rotWithShape="1">
          <a:blip r:embed="rId4" cstate="print">
            <a:extLst>
              <a:ext uri="{28A0092B-C50C-407E-A947-70E740481C1C}">
                <a14:useLocalDpi xmlns:a14="http://schemas.microsoft.com/office/drawing/2010/main" val="0"/>
              </a:ext>
            </a:extLst>
          </a:blip>
          <a:srcRect r="9136" b="4277"/>
          <a:stretch/>
        </p:blipFill>
        <p:spPr>
          <a:xfrm>
            <a:off x="8312122" y="6284926"/>
            <a:ext cx="831878" cy="572400"/>
          </a:xfrm>
          <a:prstGeom prst="rect">
            <a:avLst/>
          </a:prstGeom>
        </p:spPr>
      </p:pic>
    </p:spTree>
    <p:extLst>
      <p:ext uri="{BB962C8B-B14F-4D97-AF65-F5344CB8AC3E}">
        <p14:creationId xmlns:p14="http://schemas.microsoft.com/office/powerpoint/2010/main" val="68489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投影片編號版面配置區 4"/>
          <p:cNvSpPr>
            <a:spLocks noGrp="1"/>
          </p:cNvSpPr>
          <p:nvPr>
            <p:ph type="sldNum" sz="quarter" idx="10"/>
          </p:nvPr>
        </p:nvSpPr>
        <p:spPr/>
        <p:txBody>
          <a:bodyPr/>
          <a:lstStyle>
            <a:lvl1pPr>
              <a:defRPr b="1">
                <a:solidFill>
                  <a:schemeClr val="tx1"/>
                </a:solidFill>
              </a:defRPr>
            </a:lvl1pPr>
          </a:lstStyle>
          <a:p>
            <a:fld id="{583B9BDF-3583-4A03-AF85-D29933409D2C}" type="slidenum">
              <a:rPr lang="zh-TW" altLang="en-US" smtClean="0">
                <a:solidFill>
                  <a:srgbClr val="000000"/>
                </a:solidFill>
              </a:rPr>
              <a:pPr/>
              <a:t>‹#›</a:t>
            </a:fld>
            <a:endParaRPr lang="zh-TW" altLang="en-US">
              <a:solidFill>
                <a:srgbClr val="000000"/>
              </a:solidFill>
            </a:endParaRPr>
          </a:p>
        </p:txBody>
      </p:sp>
    </p:spTree>
    <p:extLst>
      <p:ext uri="{BB962C8B-B14F-4D97-AF65-F5344CB8AC3E}">
        <p14:creationId xmlns:p14="http://schemas.microsoft.com/office/powerpoint/2010/main" val="104148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152400"/>
            <a:ext cx="2057400" cy="6084888"/>
          </a:xfrm>
        </p:spPr>
        <p:txBody>
          <a:bodyPr vert="eaVert"/>
          <a:lstStyle>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a:t>按一下以編輯母片標題樣式</a:t>
            </a:r>
          </a:p>
        </p:txBody>
      </p:sp>
      <p:sp>
        <p:nvSpPr>
          <p:cNvPr id="3" name="直排文字版面配置區 2"/>
          <p:cNvSpPr>
            <a:spLocks noGrp="1"/>
          </p:cNvSpPr>
          <p:nvPr>
            <p:ph type="body" orient="vert" idx="1"/>
          </p:nvPr>
        </p:nvSpPr>
        <p:spPr>
          <a:xfrm>
            <a:off x="457200" y="152400"/>
            <a:ext cx="6019800" cy="6084888"/>
          </a:xfrm>
        </p:spPr>
        <p:txBody>
          <a:bodyPr vert="eaVert"/>
          <a:lstStyle>
            <a:lvl1pPr>
              <a:defRPr>
                <a:latin typeface="Times New Roman" panose="02020603050405020304" pitchFamily="18" charset="0"/>
                <a:ea typeface="標楷體" panose="03000509000000000000" pitchFamily="65" charset="-120"/>
                <a:cs typeface="Times New Roman" panose="02020603050405020304" pitchFamily="18" charset="0"/>
              </a:defRPr>
            </a:lvl1pPr>
            <a:lvl2pPr>
              <a:defRPr>
                <a:latin typeface="Times New Roman" panose="02020603050405020304" pitchFamily="18" charset="0"/>
                <a:ea typeface="標楷體" panose="03000509000000000000" pitchFamily="65" charset="-120"/>
                <a:cs typeface="Times New Roman" panose="02020603050405020304" pitchFamily="18" charset="0"/>
              </a:defRPr>
            </a:lvl2pPr>
            <a:lvl3pPr>
              <a:defRPr>
                <a:latin typeface="Times New Roman" panose="02020603050405020304" pitchFamily="18" charset="0"/>
                <a:ea typeface="標楷體" panose="03000509000000000000" pitchFamily="65" charset="-120"/>
                <a:cs typeface="Times New Roman" panose="02020603050405020304" pitchFamily="18" charset="0"/>
              </a:defRPr>
            </a:lvl3pPr>
            <a:lvl4pPr>
              <a:defRPr>
                <a:latin typeface="Times New Roman" panose="02020603050405020304" pitchFamily="18" charset="0"/>
                <a:ea typeface="標楷體" panose="03000509000000000000" pitchFamily="65" charset="-120"/>
                <a:cs typeface="Times New Roman" panose="02020603050405020304" pitchFamily="18" charset="0"/>
              </a:defRPr>
            </a:lvl4pPr>
            <a:lvl5pPr>
              <a:defRPr>
                <a:latin typeface="Times New Roman" panose="02020603050405020304" pitchFamily="18" charset="0"/>
                <a:ea typeface="標楷體" panose="03000509000000000000" pitchFamily="65" charset="-120"/>
                <a:cs typeface="Times New Roman" panose="02020603050405020304" pitchFamily="18"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投影片編號版面配置區 4"/>
          <p:cNvSpPr>
            <a:spLocks noGrp="1"/>
          </p:cNvSpPr>
          <p:nvPr>
            <p:ph type="sldNum" sz="quarter" idx="10"/>
          </p:nvPr>
        </p:nvSpPr>
        <p:spPr/>
        <p:txBody>
          <a:bodyPr/>
          <a:lstStyle>
            <a:lvl1pPr>
              <a:defRPr b="1">
                <a:solidFill>
                  <a:schemeClr val="tx1"/>
                </a:solidFill>
              </a:defRPr>
            </a:lvl1pPr>
          </a:lstStyle>
          <a:p>
            <a:fld id="{583B9BDF-3583-4A03-AF85-D29933409D2C}" type="slidenum">
              <a:rPr lang="zh-TW" altLang="en-US" smtClean="0">
                <a:solidFill>
                  <a:srgbClr val="000000"/>
                </a:solidFill>
              </a:rPr>
              <a:pPr/>
              <a:t>‹#›</a:t>
            </a:fld>
            <a:endParaRPr lang="zh-TW" altLang="en-US">
              <a:solidFill>
                <a:srgbClr val="000000"/>
              </a:solidFill>
            </a:endParaRPr>
          </a:p>
        </p:txBody>
      </p:sp>
    </p:spTree>
    <p:extLst>
      <p:ext uri="{BB962C8B-B14F-4D97-AF65-F5344CB8AC3E}">
        <p14:creationId xmlns:p14="http://schemas.microsoft.com/office/powerpoint/2010/main" val="2272623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TW" altLang="en-US">
              <a:solidFill>
                <a:srgbClr val="000000"/>
              </a:solidFill>
            </a:endParaRPr>
          </a:p>
        </p:txBody>
      </p:sp>
      <p:sp>
        <p:nvSpPr>
          <p:cNvPr id="2" name="標題 1"/>
          <p:cNvSpPr>
            <a:spLocks noGrp="1"/>
          </p:cNvSpPr>
          <p:nvPr>
            <p:ph type="title"/>
          </p:nvPr>
        </p:nvSpPr>
        <p:spPr/>
        <p:txBody>
          <a:bodyPr/>
          <a:lstStyle>
            <a:lvl1pPr algn="ctr">
              <a:defRPr sz="4000">
                <a:effectLst/>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按一下以編輯母片標題樣式</a:t>
            </a:r>
          </a:p>
        </p:txBody>
      </p:sp>
      <p:sp>
        <p:nvSpPr>
          <p:cNvPr id="3" name="內容版面配置區 2"/>
          <p:cNvSpPr>
            <a:spLocks noGrp="1"/>
          </p:cNvSpPr>
          <p:nvPr>
            <p:ph idx="1"/>
          </p:nvPr>
        </p:nvSpPr>
        <p:spPr/>
        <p:txBody>
          <a:bodyPr/>
          <a:lstStyle>
            <a:lvl1pPr>
              <a:defRPr>
                <a:latin typeface="Times New Roman" panose="02020603050405020304" pitchFamily="18" charset="0"/>
                <a:ea typeface="標楷體" panose="03000509000000000000" pitchFamily="65" charset="-120"/>
                <a:cs typeface="Times New Roman" panose="02020603050405020304" pitchFamily="18" charset="0"/>
              </a:defRPr>
            </a:lvl1pPr>
            <a:lvl2pPr>
              <a:defRPr>
                <a:latin typeface="Times New Roman" panose="02020603050405020304" pitchFamily="18" charset="0"/>
                <a:ea typeface="標楷體" panose="03000509000000000000" pitchFamily="65" charset="-120"/>
                <a:cs typeface="Times New Roman" panose="02020603050405020304" pitchFamily="18" charset="0"/>
              </a:defRPr>
            </a:lvl2pPr>
            <a:lvl3pPr>
              <a:defRPr>
                <a:latin typeface="Times New Roman" panose="02020603050405020304" pitchFamily="18" charset="0"/>
                <a:ea typeface="標楷體" panose="03000509000000000000" pitchFamily="65" charset="-120"/>
                <a:cs typeface="Times New Roman" panose="02020603050405020304" pitchFamily="18" charset="0"/>
              </a:defRPr>
            </a:lvl3pPr>
            <a:lvl4pPr>
              <a:defRPr>
                <a:latin typeface="Times New Roman" panose="02020603050405020304" pitchFamily="18" charset="0"/>
                <a:ea typeface="標楷體" panose="03000509000000000000" pitchFamily="65" charset="-120"/>
                <a:cs typeface="Times New Roman" panose="02020603050405020304" pitchFamily="18" charset="0"/>
              </a:defRPr>
            </a:lvl4pPr>
            <a:lvl5pPr>
              <a:defRPr>
                <a:latin typeface="Times New Roman" panose="02020603050405020304" pitchFamily="18" charset="0"/>
                <a:ea typeface="標楷體" panose="03000509000000000000" pitchFamily="65" charset="-120"/>
                <a:cs typeface="Times New Roman" panose="02020603050405020304" pitchFamily="18" charset="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 name="投影片編號版面配置區 9"/>
          <p:cNvSpPr>
            <a:spLocks noGrp="1"/>
          </p:cNvSpPr>
          <p:nvPr>
            <p:ph type="sldNum" sz="quarter" idx="10"/>
          </p:nvPr>
        </p:nvSpPr>
        <p:spPr>
          <a:xfrm>
            <a:off x="8722030" y="649288"/>
            <a:ext cx="464598" cy="365125"/>
          </a:xfrm>
        </p:spPr>
        <p:txBody>
          <a:bodyPr/>
          <a:lstStyle>
            <a:lvl1pPr>
              <a:defRPr b="1">
                <a:solidFill>
                  <a:schemeClr val="tx1"/>
                </a:solidFill>
              </a:defRPr>
            </a:lvl1pPr>
          </a:lstStyle>
          <a:p>
            <a:fld id="{583B9BDF-3583-4A03-AF85-D29933409D2C}" type="slidenum">
              <a:rPr lang="zh-TW" altLang="en-US" smtClean="0">
                <a:solidFill>
                  <a:srgbClr val="000000"/>
                </a:solidFill>
              </a:rPr>
              <a:pPr/>
              <a:t>‹#›</a:t>
            </a:fld>
            <a:endParaRPr lang="zh-TW" altLang="en-US" dirty="0">
              <a:solidFill>
                <a:srgbClr val="000000"/>
              </a:solidFill>
            </a:endParaRPr>
          </a:p>
        </p:txBody>
      </p:sp>
      <p:pic>
        <p:nvPicPr>
          <p:cNvPr id="6" name="圖片 5"/>
          <p:cNvPicPr>
            <a:picLocks noChangeAspect="1"/>
          </p:cNvPicPr>
          <p:nvPr userDrawn="1"/>
        </p:nvPicPr>
        <p:blipFill rotWithShape="1">
          <a:blip r:embed="rId2" cstate="print">
            <a:extLst>
              <a:ext uri="{28A0092B-C50C-407E-A947-70E740481C1C}">
                <a14:useLocalDpi xmlns:a14="http://schemas.microsoft.com/office/drawing/2010/main" val="0"/>
              </a:ext>
            </a:extLst>
          </a:blip>
          <a:srcRect r="9136" b="4277"/>
          <a:stretch/>
        </p:blipFill>
        <p:spPr>
          <a:xfrm>
            <a:off x="8312122" y="6284926"/>
            <a:ext cx="831878" cy="572400"/>
          </a:xfrm>
          <a:prstGeom prst="rect">
            <a:avLst/>
          </a:prstGeom>
        </p:spPr>
      </p:pic>
    </p:spTree>
    <p:extLst>
      <p:ext uri="{BB962C8B-B14F-4D97-AF65-F5344CB8AC3E}">
        <p14:creationId xmlns:p14="http://schemas.microsoft.com/office/powerpoint/2010/main" val="3791920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TW" altLang="en-US">
              <a:solidFill>
                <a:srgbClr val="000000"/>
              </a:solidFill>
            </a:endParaRPr>
          </a:p>
        </p:txBody>
      </p:sp>
      <p:sp>
        <p:nvSpPr>
          <p:cNvPr id="2" name="標題 1"/>
          <p:cNvSpPr>
            <a:spLocks noGrp="1"/>
          </p:cNvSpPr>
          <p:nvPr>
            <p:ph type="title"/>
          </p:nvPr>
        </p:nvSpPr>
        <p:spPr>
          <a:xfrm>
            <a:off x="722313" y="4406900"/>
            <a:ext cx="7772400" cy="1362075"/>
          </a:xfrm>
        </p:spPr>
        <p:txBody>
          <a:bodyPr anchor="t"/>
          <a:lstStyle>
            <a:lvl1pPr algn="l">
              <a:defRPr sz="4000" b="1" cap="all">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atin typeface="Times New Roman" panose="02020603050405020304" pitchFamily="18" charset="0"/>
                <a:ea typeface="標楷體" panose="03000509000000000000" pitchFamily="65" charset="-120"/>
                <a:cs typeface="Times New Roman" panose="02020603050405020304"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dirty="0"/>
              <a:t>按一下以編輯母片文字樣式</a:t>
            </a:r>
          </a:p>
        </p:txBody>
      </p:sp>
      <p:sp>
        <p:nvSpPr>
          <p:cNvPr id="8" name="投影片編號版面配置區 7"/>
          <p:cNvSpPr>
            <a:spLocks noGrp="1"/>
          </p:cNvSpPr>
          <p:nvPr>
            <p:ph type="sldNum" sz="quarter" idx="10"/>
          </p:nvPr>
        </p:nvSpPr>
        <p:spPr>
          <a:xfrm>
            <a:off x="8679402" y="620688"/>
            <a:ext cx="464598" cy="365125"/>
          </a:xfrm>
        </p:spPr>
        <p:txBody>
          <a:bodyPr/>
          <a:lstStyle>
            <a:lvl1pPr>
              <a:defRPr b="1">
                <a:solidFill>
                  <a:schemeClr val="tx1"/>
                </a:solidFill>
              </a:defRPr>
            </a:lvl1pPr>
          </a:lstStyle>
          <a:p>
            <a:fld id="{583B9BDF-3583-4A03-AF85-D29933409D2C}" type="slidenum">
              <a:rPr lang="zh-TW" altLang="en-US" smtClean="0">
                <a:solidFill>
                  <a:srgbClr val="000000"/>
                </a:solidFill>
              </a:rPr>
              <a:pPr/>
              <a:t>‹#›</a:t>
            </a:fld>
            <a:endParaRPr lang="zh-TW" altLang="en-US">
              <a:solidFill>
                <a:srgbClr val="000000"/>
              </a:solidFill>
            </a:endParaRPr>
          </a:p>
        </p:txBody>
      </p:sp>
    </p:spTree>
    <p:extLst>
      <p:ext uri="{BB962C8B-B14F-4D97-AF65-F5344CB8AC3E}">
        <p14:creationId xmlns:p14="http://schemas.microsoft.com/office/powerpoint/2010/main" val="146665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4000">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按一下以編輯母片標題樣式</a:t>
            </a:r>
          </a:p>
        </p:txBody>
      </p:sp>
      <p:sp>
        <p:nvSpPr>
          <p:cNvPr id="3" name="內容版面配置區 2"/>
          <p:cNvSpPr>
            <a:spLocks noGrp="1"/>
          </p:cNvSpPr>
          <p:nvPr>
            <p:ph sz="half" idx="1"/>
          </p:nvPr>
        </p:nvSpPr>
        <p:spPr>
          <a:xfrm>
            <a:off x="457200" y="917575"/>
            <a:ext cx="4038600" cy="5319713"/>
          </a:xfrm>
        </p:spPr>
        <p:txBody>
          <a:bodyPr/>
          <a:lstStyle>
            <a:lvl1pPr>
              <a:defRPr sz="2800">
                <a:latin typeface="Times New Roman" panose="02020603050405020304" pitchFamily="18" charset="0"/>
                <a:ea typeface="標楷體" panose="03000509000000000000" pitchFamily="65" charset="-120"/>
                <a:cs typeface="Times New Roman" panose="02020603050405020304" pitchFamily="18" charset="0"/>
              </a:defRPr>
            </a:lvl1pPr>
            <a:lvl2pPr>
              <a:defRPr sz="2400">
                <a:latin typeface="Times New Roman" panose="02020603050405020304" pitchFamily="18" charset="0"/>
                <a:ea typeface="標楷體" panose="03000509000000000000" pitchFamily="65" charset="-120"/>
                <a:cs typeface="Times New Roman" panose="02020603050405020304" pitchFamily="18" charset="0"/>
              </a:defRPr>
            </a:lvl2pPr>
            <a:lvl3pPr>
              <a:defRPr sz="2000">
                <a:latin typeface="Times New Roman" panose="02020603050405020304" pitchFamily="18" charset="0"/>
                <a:ea typeface="標楷體" panose="03000509000000000000" pitchFamily="65" charset="-120"/>
                <a:cs typeface="Times New Roman" panose="02020603050405020304" pitchFamily="18" charset="0"/>
              </a:defRPr>
            </a:lvl3pPr>
            <a:lvl4pPr>
              <a:defRPr sz="1800">
                <a:latin typeface="Times New Roman" panose="02020603050405020304" pitchFamily="18" charset="0"/>
                <a:ea typeface="標楷體" panose="03000509000000000000" pitchFamily="65" charset="-120"/>
                <a:cs typeface="Times New Roman" panose="02020603050405020304" pitchFamily="18" charset="0"/>
              </a:defRPr>
            </a:lvl4pPr>
            <a:lvl5pPr>
              <a:defRPr sz="1800">
                <a:latin typeface="Times New Roman" panose="02020603050405020304" pitchFamily="18" charset="0"/>
                <a:ea typeface="標楷體" panose="03000509000000000000" pitchFamily="65" charset="-120"/>
                <a:cs typeface="Times New Roman" panose="02020603050405020304" pitchFamily="18" charset="0"/>
              </a:defRPr>
            </a:lvl5pPr>
            <a:lvl6pPr>
              <a:defRPr sz="1800"/>
            </a:lvl6pPr>
            <a:lvl7pPr>
              <a:defRPr sz="1800"/>
            </a:lvl7pPr>
            <a:lvl8pPr>
              <a:defRPr sz="1800"/>
            </a:lvl8pPr>
            <a:lvl9pPr>
              <a:defRPr sz="18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p:cNvSpPr>
            <a:spLocks noGrp="1"/>
          </p:cNvSpPr>
          <p:nvPr>
            <p:ph sz="half" idx="2"/>
          </p:nvPr>
        </p:nvSpPr>
        <p:spPr>
          <a:xfrm>
            <a:off x="4648200" y="917575"/>
            <a:ext cx="4038600" cy="5319713"/>
          </a:xfrm>
        </p:spPr>
        <p:txBody>
          <a:bodyPr/>
          <a:lstStyle>
            <a:lvl1pPr>
              <a:defRPr sz="2800">
                <a:latin typeface="Times New Roman" panose="02020603050405020304" pitchFamily="18" charset="0"/>
                <a:ea typeface="標楷體" panose="03000509000000000000" pitchFamily="65" charset="-120"/>
                <a:cs typeface="Times New Roman" panose="02020603050405020304" pitchFamily="18" charset="0"/>
              </a:defRPr>
            </a:lvl1pPr>
            <a:lvl2pPr>
              <a:defRPr sz="2400">
                <a:latin typeface="Times New Roman" panose="02020603050405020304" pitchFamily="18" charset="0"/>
                <a:ea typeface="標楷體" panose="03000509000000000000" pitchFamily="65" charset="-120"/>
                <a:cs typeface="Times New Roman" panose="02020603050405020304" pitchFamily="18" charset="0"/>
              </a:defRPr>
            </a:lvl2pPr>
            <a:lvl3pPr>
              <a:defRPr sz="2000">
                <a:latin typeface="Times New Roman" panose="02020603050405020304" pitchFamily="18" charset="0"/>
                <a:ea typeface="標楷體" panose="03000509000000000000" pitchFamily="65" charset="-120"/>
                <a:cs typeface="Times New Roman" panose="02020603050405020304" pitchFamily="18" charset="0"/>
              </a:defRPr>
            </a:lvl3pPr>
            <a:lvl4pPr>
              <a:defRPr sz="1800">
                <a:latin typeface="Times New Roman" panose="02020603050405020304" pitchFamily="18" charset="0"/>
                <a:ea typeface="標楷體" panose="03000509000000000000" pitchFamily="65" charset="-120"/>
                <a:cs typeface="Times New Roman" panose="02020603050405020304" pitchFamily="18" charset="0"/>
              </a:defRPr>
            </a:lvl4pPr>
            <a:lvl5pPr>
              <a:defRPr sz="1800">
                <a:latin typeface="Times New Roman" panose="02020603050405020304" pitchFamily="18" charset="0"/>
                <a:ea typeface="標楷體" panose="03000509000000000000" pitchFamily="65" charset="-120"/>
                <a:cs typeface="Times New Roman" panose="02020603050405020304" pitchFamily="18" charset="0"/>
              </a:defRPr>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投影片編號版面配置區 6"/>
          <p:cNvSpPr>
            <a:spLocks noGrp="1"/>
          </p:cNvSpPr>
          <p:nvPr>
            <p:ph type="sldNum" sz="quarter" idx="10"/>
          </p:nvPr>
        </p:nvSpPr>
        <p:spPr/>
        <p:txBody>
          <a:bodyPr/>
          <a:lstStyle>
            <a:lvl1pPr>
              <a:defRPr b="1">
                <a:solidFill>
                  <a:schemeClr val="tx1"/>
                </a:solidFill>
              </a:defRPr>
            </a:lvl1pPr>
          </a:lstStyle>
          <a:p>
            <a:fld id="{583B9BDF-3583-4A03-AF85-D29933409D2C}" type="slidenum">
              <a:rPr lang="zh-TW" altLang="en-US" smtClean="0">
                <a:solidFill>
                  <a:srgbClr val="000000"/>
                </a:solidFill>
              </a:rPr>
              <a:pPr/>
              <a:t>‹#›</a:t>
            </a:fld>
            <a:endParaRPr lang="zh-TW" altLang="en-US">
              <a:solidFill>
                <a:srgbClr val="000000"/>
              </a:solidFill>
            </a:endParaRPr>
          </a:p>
        </p:txBody>
      </p:sp>
    </p:spTree>
    <p:extLst>
      <p:ext uri="{BB962C8B-B14F-4D97-AF65-F5344CB8AC3E}">
        <p14:creationId xmlns:p14="http://schemas.microsoft.com/office/powerpoint/2010/main" val="3598410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sz="4000">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atin typeface="Times New Roman" panose="02020603050405020304" pitchFamily="18" charset="0"/>
                <a:ea typeface="標楷體" panose="03000509000000000000" pitchFamily="65" charset="-12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atin typeface="Times New Roman" panose="02020603050405020304" pitchFamily="18" charset="0"/>
                <a:ea typeface="標楷體" panose="03000509000000000000" pitchFamily="65" charset="-120"/>
                <a:cs typeface="Times New Roman" panose="02020603050405020304" pitchFamily="18" charset="0"/>
              </a:defRPr>
            </a:lvl1pPr>
            <a:lvl2pPr>
              <a:defRPr sz="2000">
                <a:latin typeface="Times New Roman" panose="02020603050405020304" pitchFamily="18" charset="0"/>
                <a:ea typeface="標楷體" panose="03000509000000000000" pitchFamily="65" charset="-120"/>
                <a:cs typeface="Times New Roman" panose="02020603050405020304" pitchFamily="18" charset="0"/>
              </a:defRPr>
            </a:lvl2pPr>
            <a:lvl3pPr>
              <a:defRPr sz="1800">
                <a:latin typeface="Times New Roman" panose="02020603050405020304" pitchFamily="18" charset="0"/>
                <a:ea typeface="標楷體" panose="03000509000000000000" pitchFamily="65" charset="-120"/>
                <a:cs typeface="Times New Roman" panose="02020603050405020304" pitchFamily="18" charset="0"/>
              </a:defRPr>
            </a:lvl3pPr>
            <a:lvl4pPr>
              <a:defRPr sz="1600">
                <a:latin typeface="Times New Roman" panose="02020603050405020304" pitchFamily="18" charset="0"/>
                <a:ea typeface="標楷體" panose="03000509000000000000" pitchFamily="65" charset="-120"/>
                <a:cs typeface="Times New Roman" panose="02020603050405020304" pitchFamily="18" charset="0"/>
              </a:defRPr>
            </a:lvl4pPr>
            <a:lvl5pPr>
              <a:defRPr sz="1600">
                <a:latin typeface="Times New Roman" panose="02020603050405020304" pitchFamily="18" charset="0"/>
                <a:ea typeface="標楷體" panose="03000509000000000000" pitchFamily="65" charset="-120"/>
                <a:cs typeface="Times New Roman" panose="02020603050405020304" pitchFamily="18" charset="0"/>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atin typeface="Times New Roman" panose="02020603050405020304" pitchFamily="18" charset="0"/>
                <a:ea typeface="標楷體" panose="03000509000000000000" pitchFamily="65" charset="-12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atin typeface="Times New Roman" panose="02020603050405020304" pitchFamily="18" charset="0"/>
                <a:ea typeface="標楷體" panose="03000509000000000000" pitchFamily="65" charset="-120"/>
                <a:cs typeface="Times New Roman" panose="02020603050405020304" pitchFamily="18" charset="0"/>
              </a:defRPr>
            </a:lvl1pPr>
            <a:lvl2pPr>
              <a:defRPr sz="2000">
                <a:latin typeface="Times New Roman" panose="02020603050405020304" pitchFamily="18" charset="0"/>
                <a:ea typeface="標楷體" panose="03000509000000000000" pitchFamily="65" charset="-120"/>
                <a:cs typeface="Times New Roman" panose="02020603050405020304" pitchFamily="18" charset="0"/>
              </a:defRPr>
            </a:lvl2pPr>
            <a:lvl3pPr>
              <a:defRPr sz="1800">
                <a:latin typeface="Times New Roman" panose="02020603050405020304" pitchFamily="18" charset="0"/>
                <a:ea typeface="標楷體" panose="03000509000000000000" pitchFamily="65" charset="-120"/>
                <a:cs typeface="Times New Roman" panose="02020603050405020304" pitchFamily="18" charset="0"/>
              </a:defRPr>
            </a:lvl3pPr>
            <a:lvl4pPr>
              <a:defRPr sz="1600">
                <a:latin typeface="Times New Roman" panose="02020603050405020304" pitchFamily="18" charset="0"/>
                <a:ea typeface="標楷體" panose="03000509000000000000" pitchFamily="65" charset="-120"/>
                <a:cs typeface="Times New Roman" panose="02020603050405020304" pitchFamily="18" charset="0"/>
              </a:defRPr>
            </a:lvl4pPr>
            <a:lvl5pPr>
              <a:defRPr sz="1600">
                <a:latin typeface="Times New Roman" panose="02020603050405020304" pitchFamily="18" charset="0"/>
                <a:ea typeface="標楷體" panose="03000509000000000000" pitchFamily="65" charset="-120"/>
                <a:cs typeface="Times New Roman" panose="02020603050405020304" pitchFamily="18" charset="0"/>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投影片編號版面配置區 7"/>
          <p:cNvSpPr>
            <a:spLocks noGrp="1"/>
          </p:cNvSpPr>
          <p:nvPr>
            <p:ph type="sldNum" sz="quarter" idx="10"/>
          </p:nvPr>
        </p:nvSpPr>
        <p:spPr/>
        <p:txBody>
          <a:bodyPr/>
          <a:lstStyle>
            <a:lvl1pPr>
              <a:defRPr b="1">
                <a:solidFill>
                  <a:schemeClr val="tx1"/>
                </a:solidFill>
              </a:defRPr>
            </a:lvl1pPr>
          </a:lstStyle>
          <a:p>
            <a:fld id="{583B9BDF-3583-4A03-AF85-D29933409D2C}" type="slidenum">
              <a:rPr lang="zh-TW" altLang="en-US" smtClean="0">
                <a:solidFill>
                  <a:srgbClr val="000000"/>
                </a:solidFill>
              </a:rPr>
              <a:pPr/>
              <a:t>‹#›</a:t>
            </a:fld>
            <a:endParaRPr lang="zh-TW" altLang="en-US">
              <a:solidFill>
                <a:srgbClr val="000000"/>
              </a:solidFill>
            </a:endParaRPr>
          </a:p>
        </p:txBody>
      </p:sp>
    </p:spTree>
    <p:extLst>
      <p:ext uri="{BB962C8B-B14F-4D97-AF65-F5344CB8AC3E}">
        <p14:creationId xmlns:p14="http://schemas.microsoft.com/office/powerpoint/2010/main" val="384564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4000">
                <a:latin typeface="標楷體" panose="03000509000000000000" pitchFamily="65" charset="-120"/>
                <a:ea typeface="標楷體" panose="03000509000000000000" pitchFamily="65" charset="-120"/>
              </a:defRPr>
            </a:lvl1pPr>
          </a:lstStyle>
          <a:p>
            <a:r>
              <a:rPr lang="zh-TW" altLang="en-US" dirty="0"/>
              <a:t>按一下以編輯母片標題樣式</a:t>
            </a:r>
          </a:p>
        </p:txBody>
      </p:sp>
      <p:sp>
        <p:nvSpPr>
          <p:cNvPr id="5" name="投影片編號版面配置區 4"/>
          <p:cNvSpPr>
            <a:spLocks noGrp="1"/>
          </p:cNvSpPr>
          <p:nvPr>
            <p:ph type="sldNum" sz="quarter" idx="10"/>
          </p:nvPr>
        </p:nvSpPr>
        <p:spPr/>
        <p:txBody>
          <a:bodyPr/>
          <a:lstStyle>
            <a:lvl1pPr>
              <a:defRPr b="1">
                <a:solidFill>
                  <a:schemeClr val="tx1"/>
                </a:solidFill>
              </a:defRPr>
            </a:lvl1pPr>
          </a:lstStyle>
          <a:p>
            <a:fld id="{583B9BDF-3583-4A03-AF85-D29933409D2C}" type="slidenum">
              <a:rPr lang="zh-TW" altLang="en-US" smtClean="0">
                <a:solidFill>
                  <a:srgbClr val="000000"/>
                </a:solidFill>
              </a:rPr>
              <a:pPr/>
              <a:t>‹#›</a:t>
            </a:fld>
            <a:endParaRPr lang="zh-TW" altLang="en-US">
              <a:solidFill>
                <a:srgbClr val="000000"/>
              </a:solidFill>
            </a:endParaRPr>
          </a:p>
        </p:txBody>
      </p:sp>
    </p:spTree>
    <p:extLst>
      <p:ext uri="{BB962C8B-B14F-4D97-AF65-F5344CB8AC3E}">
        <p14:creationId xmlns:p14="http://schemas.microsoft.com/office/powerpoint/2010/main" val="3350950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lvl1pPr>
              <a:defRPr b="1">
                <a:solidFill>
                  <a:schemeClr val="tx1"/>
                </a:solidFill>
              </a:defRPr>
            </a:lvl1pPr>
          </a:lstStyle>
          <a:p>
            <a:fld id="{583B9BDF-3583-4A03-AF85-D29933409D2C}" type="slidenum">
              <a:rPr lang="zh-TW" altLang="en-US" smtClean="0">
                <a:solidFill>
                  <a:srgbClr val="000000"/>
                </a:solidFill>
              </a:rPr>
              <a:pPr/>
              <a:t>‹#›</a:t>
            </a:fld>
            <a:endParaRPr lang="zh-TW" altLang="en-US">
              <a:solidFill>
                <a:srgbClr val="000000"/>
              </a:solidFill>
            </a:endParaRPr>
          </a:p>
        </p:txBody>
      </p:sp>
    </p:spTree>
    <p:extLst>
      <p:ext uri="{BB962C8B-B14F-4D97-AF65-F5344CB8AC3E}">
        <p14:creationId xmlns:p14="http://schemas.microsoft.com/office/powerpoint/2010/main" val="278168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dirty="0"/>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7" name="投影片編號版面配置區 6"/>
          <p:cNvSpPr>
            <a:spLocks noGrp="1"/>
          </p:cNvSpPr>
          <p:nvPr>
            <p:ph type="sldNum" sz="quarter" idx="10"/>
          </p:nvPr>
        </p:nvSpPr>
        <p:spPr/>
        <p:txBody>
          <a:bodyPr/>
          <a:lstStyle>
            <a:lvl1pPr>
              <a:defRPr b="1">
                <a:solidFill>
                  <a:schemeClr val="tx1"/>
                </a:solidFill>
              </a:defRPr>
            </a:lvl1pPr>
          </a:lstStyle>
          <a:p>
            <a:fld id="{583B9BDF-3583-4A03-AF85-D29933409D2C}" type="slidenum">
              <a:rPr lang="zh-TW" altLang="en-US" smtClean="0">
                <a:solidFill>
                  <a:srgbClr val="000000"/>
                </a:solidFill>
              </a:rPr>
              <a:pPr/>
              <a:t>‹#›</a:t>
            </a:fld>
            <a:endParaRPr lang="zh-TW" altLang="en-US">
              <a:solidFill>
                <a:srgbClr val="000000"/>
              </a:solidFill>
            </a:endParaRPr>
          </a:p>
        </p:txBody>
      </p:sp>
    </p:spTree>
    <p:extLst>
      <p:ext uri="{BB962C8B-B14F-4D97-AF65-F5344CB8AC3E}">
        <p14:creationId xmlns:p14="http://schemas.microsoft.com/office/powerpoint/2010/main" val="3373938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6" name="投影片編號版面配置區 5"/>
          <p:cNvSpPr>
            <a:spLocks noGrp="1"/>
          </p:cNvSpPr>
          <p:nvPr>
            <p:ph type="sldNum" sz="quarter" idx="10"/>
          </p:nvPr>
        </p:nvSpPr>
        <p:spPr/>
        <p:txBody>
          <a:bodyPr/>
          <a:lstStyle>
            <a:lvl1pPr>
              <a:defRPr b="1">
                <a:solidFill>
                  <a:schemeClr val="tx1"/>
                </a:solidFill>
              </a:defRPr>
            </a:lvl1pPr>
          </a:lstStyle>
          <a:p>
            <a:fld id="{583B9BDF-3583-4A03-AF85-D29933409D2C}" type="slidenum">
              <a:rPr lang="zh-TW" altLang="en-US" smtClean="0">
                <a:solidFill>
                  <a:srgbClr val="000000"/>
                </a:solidFill>
              </a:rPr>
              <a:pPr/>
              <a:t>‹#›</a:t>
            </a:fld>
            <a:endParaRPr lang="zh-TW" altLang="en-US">
              <a:solidFill>
                <a:srgbClr val="000000"/>
              </a:solidFill>
            </a:endParaRPr>
          </a:p>
        </p:txBody>
      </p:sp>
    </p:spTree>
    <p:extLst>
      <p:ext uri="{BB962C8B-B14F-4D97-AF65-F5344CB8AC3E}">
        <p14:creationId xmlns:p14="http://schemas.microsoft.com/office/powerpoint/2010/main" val="1011260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bwMode="auto">
          <a:xfrm>
            <a:off x="457200" y="152400"/>
            <a:ext cx="8229600" cy="496888"/>
          </a:xfrm>
          <a:prstGeom prst="rect">
            <a:avLst/>
          </a:prstGeom>
          <a:noFill/>
          <a:ln w="9525">
            <a:noFill/>
            <a:miter lim="800000"/>
            <a:headEnd/>
            <a:tailEnd/>
          </a:ln>
          <a:effectLst/>
        </p:spPr>
        <p:txBody>
          <a:bodyPr vert="horz" wrap="square" lIns="36000" tIns="36000" rIns="36000" bIns="36000" numCol="1" anchor="ctr" anchorCtr="0" compatLnSpc="1">
            <a:prstTxWarp prst="textNoShape">
              <a:avLst/>
            </a:prstTxWarp>
          </a:bodyPr>
          <a:lstStyle/>
          <a:p>
            <a:pPr lvl="0"/>
            <a:r>
              <a:rPr lang="zh-TW" altLang="en-US" dirty="0"/>
              <a:t>按一下以編輯母片標題樣式</a:t>
            </a:r>
            <a:endParaRPr lang="en-US" altLang="zh-TW" dirty="0"/>
          </a:p>
        </p:txBody>
      </p:sp>
      <p:sp>
        <p:nvSpPr>
          <p:cNvPr id="1027" name="Rectangle 5"/>
          <p:cNvSpPr>
            <a:spLocks noGrp="1" noChangeArrowheads="1"/>
          </p:cNvSpPr>
          <p:nvPr>
            <p:ph type="body" idx="1"/>
          </p:nvPr>
        </p:nvSpPr>
        <p:spPr bwMode="auto">
          <a:xfrm>
            <a:off x="457200" y="917575"/>
            <a:ext cx="8229600" cy="53197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endParaRPr lang="en-US" altLang="zh-TW"/>
          </a:p>
        </p:txBody>
      </p:sp>
      <p:sp>
        <p:nvSpPr>
          <p:cNvPr id="1029" name="Line 7"/>
          <p:cNvSpPr>
            <a:spLocks noChangeShapeType="1"/>
          </p:cNvSpPr>
          <p:nvPr/>
        </p:nvSpPr>
        <p:spPr bwMode="auto">
          <a:xfrm>
            <a:off x="395288" y="836613"/>
            <a:ext cx="8353425" cy="0"/>
          </a:xfrm>
          <a:prstGeom prst="line">
            <a:avLst/>
          </a:prstGeom>
          <a:noFill/>
          <a:ln w="57150">
            <a:solidFill>
              <a:srgbClr val="FF3300"/>
            </a:solidFill>
            <a:round/>
            <a:headEnd/>
            <a:tailEnd/>
          </a:ln>
        </p:spPr>
        <p:txBody>
          <a:bodyPr/>
          <a:lstStyle/>
          <a:p>
            <a:endParaRPr lang="zh-TW" altLang="en-US">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030" name="Line 9"/>
          <p:cNvSpPr>
            <a:spLocks noChangeShapeType="1"/>
          </p:cNvSpPr>
          <p:nvPr/>
        </p:nvSpPr>
        <p:spPr bwMode="auto">
          <a:xfrm>
            <a:off x="1044575" y="6381750"/>
            <a:ext cx="7043738" cy="0"/>
          </a:xfrm>
          <a:prstGeom prst="line">
            <a:avLst/>
          </a:prstGeom>
          <a:noFill/>
          <a:ln w="38100">
            <a:solidFill>
              <a:srgbClr val="FF9933"/>
            </a:solidFill>
            <a:round/>
            <a:headEnd/>
            <a:tailEnd/>
          </a:ln>
        </p:spPr>
        <p:txBody>
          <a:bodyPr/>
          <a:lstStyle/>
          <a:p>
            <a:endParaRPr lang="zh-TW" altLang="en-US">
              <a:solidFill>
                <a:srgbClr val="000000"/>
              </a:solidFill>
            </a:endParaRPr>
          </a:p>
        </p:txBody>
      </p:sp>
      <p:pic>
        <p:nvPicPr>
          <p:cNvPr id="1031" name="Picture 12" descr="EMRC_LOGO"/>
          <p:cNvPicPr>
            <a:picLocks noChangeAspect="1" noChangeArrowheads="1"/>
          </p:cNvPicPr>
          <p:nvPr/>
        </p:nvPicPr>
        <p:blipFill>
          <a:blip r:embed="rId13" cstate="print">
            <a:clrChange>
              <a:clrFrom>
                <a:srgbClr val="FEFEFE"/>
              </a:clrFrom>
              <a:clrTo>
                <a:srgbClr val="FEFEFE">
                  <a:alpha val="0"/>
                </a:srgbClr>
              </a:clrTo>
            </a:clrChange>
          </a:blip>
          <a:srcRect/>
          <a:stretch>
            <a:fillRect/>
          </a:stretch>
        </p:blipFill>
        <p:spPr bwMode="auto">
          <a:xfrm>
            <a:off x="8496425" y="6358780"/>
            <a:ext cx="647575" cy="499966"/>
          </a:xfrm>
          <a:prstGeom prst="rect">
            <a:avLst/>
          </a:prstGeom>
          <a:noFill/>
          <a:ln w="9525">
            <a:noFill/>
            <a:miter lim="800000"/>
            <a:headEnd/>
            <a:tailEnd/>
          </a:ln>
        </p:spPr>
      </p:pic>
      <p:sp>
        <p:nvSpPr>
          <p:cNvPr id="3" name="投影片編號版面配置區 2"/>
          <p:cNvSpPr>
            <a:spLocks noGrp="1"/>
          </p:cNvSpPr>
          <p:nvPr>
            <p:ph type="sldNum" sz="quarter" idx="4"/>
          </p:nvPr>
        </p:nvSpPr>
        <p:spPr>
          <a:xfrm>
            <a:off x="4355976" y="6426201"/>
            <a:ext cx="464598" cy="365125"/>
          </a:xfrm>
          <a:prstGeom prst="rect">
            <a:avLst/>
          </a:prstGeom>
        </p:spPr>
        <p:txBody>
          <a:bodyPr vert="horz" lIns="91440" tIns="45720" rIns="91440" bIns="45720" rtlCol="0" anchor="ctr"/>
          <a:lstStyle>
            <a:lvl1pPr algn="r">
              <a:defRPr sz="1800">
                <a:solidFill>
                  <a:schemeClr val="tx1">
                    <a:tint val="75000"/>
                  </a:schemeClr>
                </a:solidFill>
                <a:latin typeface="Times New Roman" panose="02020603050405020304" pitchFamily="18" charset="0"/>
                <a:ea typeface="標楷體" panose="03000509000000000000" pitchFamily="65" charset="-120"/>
                <a:cs typeface="Times New Roman" panose="02020603050405020304" pitchFamily="18" charset="0"/>
              </a:defRPr>
            </a:lvl1pPr>
          </a:lstStyle>
          <a:p>
            <a:fld id="{583B9BDF-3583-4A03-AF85-D29933409D2C}" type="slidenum">
              <a:rPr lang="zh-TW" altLang="en-US" smtClean="0">
                <a:solidFill>
                  <a:srgbClr val="000000">
                    <a:tint val="75000"/>
                  </a:srgbClr>
                </a:solidFill>
              </a:rPr>
              <a:pPr/>
              <a:t>‹#›</a:t>
            </a:fld>
            <a:endParaRPr lang="zh-TW" altLang="en-US">
              <a:solidFill>
                <a:srgbClr val="000000">
                  <a:tint val="75000"/>
                </a:srgbClr>
              </a:solidFill>
            </a:endParaRPr>
          </a:p>
        </p:txBody>
      </p:sp>
      <p:pic>
        <p:nvPicPr>
          <p:cNvPr id="2" name="圖片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6284926"/>
            <a:ext cx="658425" cy="573074"/>
          </a:xfrm>
          <a:prstGeom prst="rect">
            <a:avLst/>
          </a:prstGeom>
        </p:spPr>
      </p:pic>
      <p:pic>
        <p:nvPicPr>
          <p:cNvPr id="9" name="圖片 8"/>
          <p:cNvPicPr>
            <a:picLocks noChangeAspect="1"/>
          </p:cNvPicPr>
          <p:nvPr userDrawn="1"/>
        </p:nvPicPr>
        <p:blipFill rotWithShape="1">
          <a:blip r:embed="rId15" cstate="print">
            <a:extLst>
              <a:ext uri="{28A0092B-C50C-407E-A947-70E740481C1C}">
                <a14:useLocalDpi xmlns:a14="http://schemas.microsoft.com/office/drawing/2010/main" val="0"/>
              </a:ext>
            </a:extLst>
          </a:blip>
          <a:srcRect r="9136" b="4277"/>
          <a:stretch/>
        </p:blipFill>
        <p:spPr>
          <a:xfrm>
            <a:off x="8312122" y="6284926"/>
            <a:ext cx="831878" cy="572400"/>
          </a:xfrm>
          <a:prstGeom prst="rect">
            <a:avLst/>
          </a:prstGeom>
        </p:spPr>
      </p:pic>
    </p:spTree>
    <p:extLst>
      <p:ext uri="{BB962C8B-B14F-4D97-AF65-F5344CB8AC3E}">
        <p14:creationId xmlns:p14="http://schemas.microsoft.com/office/powerpoint/2010/main" val="2465593204"/>
      </p:ext>
    </p:extLst>
  </p:cSld>
  <p:clrMap bg1="lt1" tx1="dk1" bg2="lt2" tx2="dk2" accent1="accent1" accent2="accent2" accent3="accent3" accent4="accent4" accent5="accent5" accent6="accent6" hlink="hlink" folHlink="folHlink"/>
  <p:sldLayoutIdLst>
    <p:sldLayoutId id="2147484467" r:id="rId1"/>
    <p:sldLayoutId id="2147484468" r:id="rId2"/>
    <p:sldLayoutId id="2147484469" r:id="rId3"/>
    <p:sldLayoutId id="2147484470" r:id="rId4"/>
    <p:sldLayoutId id="2147484471" r:id="rId5"/>
    <p:sldLayoutId id="2147484472" r:id="rId6"/>
    <p:sldLayoutId id="2147484473" r:id="rId7"/>
    <p:sldLayoutId id="2147484474" r:id="rId8"/>
    <p:sldLayoutId id="2147484475" r:id="rId9"/>
    <p:sldLayoutId id="2147484476" r:id="rId10"/>
    <p:sldLayoutId id="2147484477" r:id="rId11"/>
  </p:sldLayoutIdLst>
  <p:hf hdr="0" ftr="0" dt="0"/>
  <p:txStyles>
    <p:titleStyle>
      <a:lvl1pPr algn="l" rtl="0" eaLnBrk="1" fontAlgn="base" hangingPunct="1">
        <a:spcBef>
          <a:spcPct val="0"/>
        </a:spcBef>
        <a:spcAft>
          <a:spcPct val="0"/>
        </a:spcAft>
        <a:defRPr kumimoji="1" sz="4000" b="1">
          <a:solidFill>
            <a:srgbClr val="006600"/>
          </a:solidFill>
          <a:effectLst>
            <a:outerShdw blurRad="38100" dist="38100" dir="2700000" algn="tl">
              <a:srgbClr val="C0C0C0"/>
            </a:outerShdw>
          </a:effectLst>
          <a:latin typeface="Times New Roman" panose="02020603050405020304" pitchFamily="18" charset="0"/>
          <a:ea typeface="標楷體" panose="03000509000000000000" pitchFamily="65" charset="-120"/>
          <a:cs typeface="Times New Roman" panose="02020603050405020304" pitchFamily="18" charset="0"/>
        </a:defRPr>
      </a:lvl1pPr>
      <a:lvl2pPr algn="l" rtl="0" eaLnBrk="1" fontAlgn="base" hangingPunct="1">
        <a:spcBef>
          <a:spcPct val="0"/>
        </a:spcBef>
        <a:spcAft>
          <a:spcPct val="0"/>
        </a:spcAft>
        <a:defRPr kumimoji="1" sz="3200" b="1">
          <a:solidFill>
            <a:srgbClr val="006600"/>
          </a:solidFill>
          <a:effectLst>
            <a:outerShdw blurRad="38100" dist="38100" dir="2700000" algn="tl">
              <a:srgbClr val="C0C0C0"/>
            </a:outerShdw>
          </a:effectLst>
          <a:latin typeface="Arial" charset="0"/>
          <a:ea typeface="新細明體" pitchFamily="18" charset="-120"/>
        </a:defRPr>
      </a:lvl2pPr>
      <a:lvl3pPr algn="l" rtl="0" eaLnBrk="1" fontAlgn="base" hangingPunct="1">
        <a:spcBef>
          <a:spcPct val="0"/>
        </a:spcBef>
        <a:spcAft>
          <a:spcPct val="0"/>
        </a:spcAft>
        <a:defRPr kumimoji="1" sz="3200" b="1">
          <a:solidFill>
            <a:srgbClr val="006600"/>
          </a:solidFill>
          <a:effectLst>
            <a:outerShdw blurRad="38100" dist="38100" dir="2700000" algn="tl">
              <a:srgbClr val="C0C0C0"/>
            </a:outerShdw>
          </a:effectLst>
          <a:latin typeface="Arial" charset="0"/>
          <a:ea typeface="新細明體" pitchFamily="18" charset="-120"/>
        </a:defRPr>
      </a:lvl3pPr>
      <a:lvl4pPr algn="l" rtl="0" eaLnBrk="1" fontAlgn="base" hangingPunct="1">
        <a:spcBef>
          <a:spcPct val="0"/>
        </a:spcBef>
        <a:spcAft>
          <a:spcPct val="0"/>
        </a:spcAft>
        <a:defRPr kumimoji="1" sz="3200" b="1">
          <a:solidFill>
            <a:srgbClr val="006600"/>
          </a:solidFill>
          <a:effectLst>
            <a:outerShdw blurRad="38100" dist="38100" dir="2700000" algn="tl">
              <a:srgbClr val="C0C0C0"/>
            </a:outerShdw>
          </a:effectLst>
          <a:latin typeface="Arial" charset="0"/>
          <a:ea typeface="新細明體" pitchFamily="18" charset="-120"/>
        </a:defRPr>
      </a:lvl4pPr>
      <a:lvl5pPr algn="l" rtl="0" eaLnBrk="1" fontAlgn="base" hangingPunct="1">
        <a:spcBef>
          <a:spcPct val="0"/>
        </a:spcBef>
        <a:spcAft>
          <a:spcPct val="0"/>
        </a:spcAft>
        <a:defRPr kumimoji="1" sz="3200" b="1">
          <a:solidFill>
            <a:srgbClr val="006600"/>
          </a:solidFill>
          <a:effectLst>
            <a:outerShdw blurRad="38100" dist="38100" dir="2700000" algn="tl">
              <a:srgbClr val="C0C0C0"/>
            </a:outerShdw>
          </a:effectLst>
          <a:latin typeface="Arial" charset="0"/>
          <a:ea typeface="新細明體" pitchFamily="18" charset="-120"/>
        </a:defRPr>
      </a:lvl5pPr>
      <a:lvl6pPr marL="457200" algn="l" rtl="0" eaLnBrk="1" fontAlgn="base" hangingPunct="1">
        <a:spcBef>
          <a:spcPct val="0"/>
        </a:spcBef>
        <a:spcAft>
          <a:spcPct val="0"/>
        </a:spcAft>
        <a:defRPr kumimoji="1" sz="3200" b="1">
          <a:solidFill>
            <a:srgbClr val="006600"/>
          </a:solidFill>
          <a:effectLst>
            <a:outerShdw blurRad="38100" dist="38100" dir="2700000" algn="tl">
              <a:srgbClr val="C0C0C0"/>
            </a:outerShdw>
          </a:effectLst>
          <a:latin typeface="Arial" charset="0"/>
          <a:ea typeface="新細明體" pitchFamily="18" charset="-120"/>
        </a:defRPr>
      </a:lvl6pPr>
      <a:lvl7pPr marL="914400" algn="l" rtl="0" eaLnBrk="1" fontAlgn="base" hangingPunct="1">
        <a:spcBef>
          <a:spcPct val="0"/>
        </a:spcBef>
        <a:spcAft>
          <a:spcPct val="0"/>
        </a:spcAft>
        <a:defRPr kumimoji="1" sz="3200" b="1">
          <a:solidFill>
            <a:srgbClr val="006600"/>
          </a:solidFill>
          <a:effectLst>
            <a:outerShdw blurRad="38100" dist="38100" dir="2700000" algn="tl">
              <a:srgbClr val="C0C0C0"/>
            </a:outerShdw>
          </a:effectLst>
          <a:latin typeface="Arial" charset="0"/>
          <a:ea typeface="新細明體" pitchFamily="18" charset="-120"/>
        </a:defRPr>
      </a:lvl7pPr>
      <a:lvl8pPr marL="1371600" algn="l" rtl="0" eaLnBrk="1" fontAlgn="base" hangingPunct="1">
        <a:spcBef>
          <a:spcPct val="0"/>
        </a:spcBef>
        <a:spcAft>
          <a:spcPct val="0"/>
        </a:spcAft>
        <a:defRPr kumimoji="1" sz="3200" b="1">
          <a:solidFill>
            <a:srgbClr val="006600"/>
          </a:solidFill>
          <a:effectLst>
            <a:outerShdw blurRad="38100" dist="38100" dir="2700000" algn="tl">
              <a:srgbClr val="C0C0C0"/>
            </a:outerShdw>
          </a:effectLst>
          <a:latin typeface="Arial" charset="0"/>
          <a:ea typeface="新細明體" pitchFamily="18" charset="-120"/>
        </a:defRPr>
      </a:lvl8pPr>
      <a:lvl9pPr marL="1828800" algn="l" rtl="0" eaLnBrk="1" fontAlgn="base" hangingPunct="1">
        <a:spcBef>
          <a:spcPct val="0"/>
        </a:spcBef>
        <a:spcAft>
          <a:spcPct val="0"/>
        </a:spcAft>
        <a:defRPr kumimoji="1" sz="3200" b="1">
          <a:solidFill>
            <a:srgbClr val="006600"/>
          </a:solidFill>
          <a:effectLst>
            <a:outerShdw blurRad="38100" dist="38100" dir="2700000" algn="tl">
              <a:srgbClr val="C0C0C0"/>
            </a:outerShdw>
          </a:effectLst>
          <a:latin typeface="Arial" charset="0"/>
          <a:ea typeface="新細明體" pitchFamily="18" charset="-120"/>
        </a:defRPr>
      </a:lvl9pPr>
    </p:titleStyle>
    <p:bodyStyle>
      <a:lvl1pPr marL="495300" indent="-495300" algn="l" rtl="0" eaLnBrk="1" fontAlgn="base" hangingPunct="1">
        <a:spcBef>
          <a:spcPct val="75000"/>
        </a:spcBef>
        <a:spcAft>
          <a:spcPct val="10000"/>
        </a:spcAft>
        <a:buClr>
          <a:srgbClr val="CC0000"/>
        </a:buClr>
        <a:buSzPct val="75000"/>
        <a:buFont typeface="Wingdings" pitchFamily="2" charset="2"/>
        <a:buChar char="n"/>
        <a:defRPr kumimoji="1" sz="2200" b="1">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1pPr>
      <a:lvl2pPr marL="914400" indent="-457200" algn="l" rtl="0" eaLnBrk="1" fontAlgn="base" hangingPunct="1">
        <a:spcBef>
          <a:spcPct val="35000"/>
        </a:spcBef>
        <a:spcAft>
          <a:spcPct val="0"/>
        </a:spcAft>
        <a:buClr>
          <a:srgbClr val="000066"/>
        </a:buClr>
        <a:buFont typeface="Wingdings" pitchFamily="2" charset="2"/>
        <a:buChar char="Ø"/>
        <a:defRPr kumimoji="1" sz="2200">
          <a:solidFill>
            <a:srgbClr val="003399"/>
          </a:solidFill>
          <a:latin typeface="Times New Roman" panose="02020603050405020304" pitchFamily="18" charset="0"/>
          <a:ea typeface="標楷體" panose="03000509000000000000" pitchFamily="65" charset="-120"/>
          <a:cs typeface="Times New Roman" panose="02020603050405020304" pitchFamily="18" charset="0"/>
        </a:defRPr>
      </a:lvl2pPr>
      <a:lvl3pPr marL="1295400" indent="-381000" algn="l" rtl="0" eaLnBrk="1" fontAlgn="base" hangingPunct="1">
        <a:spcBef>
          <a:spcPct val="35000"/>
        </a:spcBef>
        <a:spcAft>
          <a:spcPct val="0"/>
        </a:spcAft>
        <a:buSzPct val="80000"/>
        <a:buFont typeface="Times New Roman" pitchFamily="18" charset="0"/>
        <a:buChar char="●"/>
        <a:defRPr kumimoji="1" sz="2200">
          <a:solidFill>
            <a:srgbClr val="006600"/>
          </a:solidFill>
          <a:latin typeface="Times New Roman" panose="02020603050405020304" pitchFamily="18" charset="0"/>
          <a:ea typeface="標楷體" panose="03000509000000000000" pitchFamily="65" charset="-120"/>
          <a:cs typeface="Times New Roman" panose="02020603050405020304" pitchFamily="18" charset="0"/>
        </a:defRPr>
      </a:lvl3pPr>
      <a:lvl4pPr marL="1676400" indent="-304800" algn="l" rtl="0" eaLnBrk="1" fontAlgn="base" hangingPunct="1">
        <a:spcBef>
          <a:spcPct val="10000"/>
        </a:spcBef>
        <a:spcAft>
          <a:spcPct val="0"/>
        </a:spcAft>
        <a:buFont typeface="Wingdings" pitchFamily="2" charset="2"/>
        <a:buChar char="n"/>
        <a:defRPr kumimoji="1" sz="1600">
          <a:solidFill>
            <a:schemeClr val="tx1"/>
          </a:solidFill>
          <a:latin typeface="標楷體" pitchFamily="65" charset="-120"/>
          <a:ea typeface="+mn-ea"/>
        </a:defRPr>
      </a:lvl4pPr>
      <a:lvl5pPr marL="2095500" indent="-266700" algn="l" rtl="0" eaLnBrk="1" fontAlgn="base" hangingPunct="1">
        <a:spcBef>
          <a:spcPct val="10000"/>
        </a:spcBef>
        <a:spcAft>
          <a:spcPct val="0"/>
        </a:spcAft>
        <a:buFont typeface="Wingdings" pitchFamily="2" charset="2"/>
        <a:buChar char="n"/>
        <a:defRPr kumimoji="1" sz="1400">
          <a:solidFill>
            <a:schemeClr val="tx1"/>
          </a:solidFill>
          <a:latin typeface="標楷體" pitchFamily="65" charset="-120"/>
          <a:ea typeface="+mn-ea"/>
        </a:defRPr>
      </a:lvl5pPr>
      <a:lvl6pPr marL="2552700" indent="-266700" algn="l" rtl="0" eaLnBrk="1" fontAlgn="base" hangingPunct="1">
        <a:spcBef>
          <a:spcPct val="10000"/>
        </a:spcBef>
        <a:spcAft>
          <a:spcPct val="0"/>
        </a:spcAft>
        <a:buFont typeface="Wingdings" pitchFamily="2" charset="2"/>
        <a:buChar char="n"/>
        <a:defRPr kumimoji="1" sz="1400">
          <a:solidFill>
            <a:schemeClr val="tx1"/>
          </a:solidFill>
          <a:latin typeface="標楷體" pitchFamily="65" charset="-120"/>
          <a:ea typeface="+mn-ea"/>
        </a:defRPr>
      </a:lvl6pPr>
      <a:lvl7pPr marL="3009900" indent="-266700" algn="l" rtl="0" eaLnBrk="1" fontAlgn="base" hangingPunct="1">
        <a:spcBef>
          <a:spcPct val="10000"/>
        </a:spcBef>
        <a:spcAft>
          <a:spcPct val="0"/>
        </a:spcAft>
        <a:buFont typeface="Wingdings" pitchFamily="2" charset="2"/>
        <a:buChar char="n"/>
        <a:defRPr kumimoji="1" sz="1400">
          <a:solidFill>
            <a:schemeClr val="tx1"/>
          </a:solidFill>
          <a:latin typeface="標楷體" pitchFamily="65" charset="-120"/>
          <a:ea typeface="+mn-ea"/>
        </a:defRPr>
      </a:lvl7pPr>
      <a:lvl8pPr marL="3467100" indent="-266700" algn="l" rtl="0" eaLnBrk="1" fontAlgn="base" hangingPunct="1">
        <a:spcBef>
          <a:spcPct val="10000"/>
        </a:spcBef>
        <a:spcAft>
          <a:spcPct val="0"/>
        </a:spcAft>
        <a:buFont typeface="Wingdings" pitchFamily="2" charset="2"/>
        <a:buChar char="n"/>
        <a:defRPr kumimoji="1" sz="1400">
          <a:solidFill>
            <a:schemeClr val="tx1"/>
          </a:solidFill>
          <a:latin typeface="標楷體" pitchFamily="65" charset="-120"/>
          <a:ea typeface="+mn-ea"/>
        </a:defRPr>
      </a:lvl8pPr>
      <a:lvl9pPr marL="3924300" indent="-266700" algn="l" rtl="0" eaLnBrk="1" fontAlgn="base" hangingPunct="1">
        <a:spcBef>
          <a:spcPct val="10000"/>
        </a:spcBef>
        <a:spcAft>
          <a:spcPct val="0"/>
        </a:spcAft>
        <a:buFont typeface="Wingdings" pitchFamily="2" charset="2"/>
        <a:buChar char="n"/>
        <a:defRPr kumimoji="1" sz="1400">
          <a:solidFill>
            <a:schemeClr val="tx1"/>
          </a:solidFill>
          <a:latin typeface="標楷體" pitchFamily="65" charset="-120"/>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052"/>
          <p:cNvSpPr>
            <a:spLocks noChangeArrowheads="1"/>
          </p:cNvSpPr>
          <p:nvPr/>
        </p:nvSpPr>
        <p:spPr bwMode="auto">
          <a:xfrm>
            <a:off x="89756" y="2174999"/>
            <a:ext cx="8964488" cy="1470025"/>
          </a:xfrm>
          <a:prstGeom prst="rect">
            <a:avLst/>
          </a:prstGeom>
          <a:noFill/>
          <a:ln>
            <a:noFill/>
          </a:ln>
        </p:spPr>
        <p:txBody>
          <a:bodyPr anchor="ctr"/>
          <a:lstStyle/>
          <a:p>
            <a:pPr algn="ctr">
              <a:lnSpc>
                <a:spcPct val="150000"/>
              </a:lnSpc>
              <a:defRPr/>
            </a:pPr>
            <a:r>
              <a:rPr lang="zh-TW" altLang="en-US" sz="3200" dirty="0">
                <a:solidFill>
                  <a:srgbClr val="0000FF"/>
                </a:solidFill>
                <a:latin typeface="標楷體" panose="03000509000000000000" pitchFamily="65" charset="-120"/>
                <a:ea typeface="標楷體" panose="03000509000000000000" pitchFamily="65" charset="-120"/>
                <a:cs typeface="Times New Roman" panose="02020603050405020304" pitchFamily="18" charset="0"/>
              </a:rPr>
              <a:t>基於</a:t>
            </a:r>
            <a:r>
              <a:rPr lang="en-US" altLang="zh-TW" sz="3200" dirty="0">
                <a:solidFill>
                  <a:srgbClr val="0000FF"/>
                </a:solidFill>
                <a:latin typeface="Times New Roman" panose="02020603050405020304" pitchFamily="18" charset="0"/>
                <a:cs typeface="Times New Roman" panose="02020603050405020304" pitchFamily="18" charset="0"/>
              </a:rPr>
              <a:t>Transfer Learning</a:t>
            </a:r>
            <a:r>
              <a:rPr lang="zh-TW" altLang="en-US" sz="3200" dirty="0">
                <a:solidFill>
                  <a:srgbClr val="0000FF"/>
                </a:solidFill>
                <a:latin typeface="Times New Roman" panose="02020603050405020304" pitchFamily="18" charset="0"/>
                <a:cs typeface="Times New Roman" panose="02020603050405020304" pitchFamily="18" charset="0"/>
              </a:rPr>
              <a:t> </a:t>
            </a:r>
            <a:r>
              <a:rPr lang="zh-TW" altLang="en-US" sz="3200" dirty="0">
                <a:solidFill>
                  <a:srgbClr val="0000FF"/>
                </a:solidFill>
                <a:latin typeface="標楷體" panose="03000509000000000000" pitchFamily="65" charset="-120"/>
                <a:ea typeface="標楷體" panose="03000509000000000000" pitchFamily="65" charset="-120"/>
                <a:cs typeface="Times New Roman" panose="02020603050405020304" pitchFamily="18" charset="0"/>
              </a:rPr>
              <a:t>發展</a:t>
            </a:r>
            <a:r>
              <a:rPr lang="en-US" altLang="zh-TW" sz="3200" dirty="0">
                <a:solidFill>
                  <a:srgbClr val="0000FF"/>
                </a:solidFill>
                <a:latin typeface="Times New Roman" panose="02020603050405020304" pitchFamily="18" charset="0"/>
                <a:cs typeface="Times New Roman" panose="02020603050405020304" pitchFamily="18" charset="0"/>
              </a:rPr>
              <a:t>CNN-based</a:t>
            </a:r>
            <a:r>
              <a:rPr lang="zh-TW" altLang="en-US" sz="3200" dirty="0">
                <a:solidFill>
                  <a:srgbClr val="0000FF"/>
                </a:solidFill>
                <a:latin typeface="標楷體" panose="03000509000000000000" pitchFamily="65" charset="-120"/>
                <a:ea typeface="標楷體" panose="03000509000000000000" pitchFamily="65" charset="-120"/>
                <a:cs typeface="Times New Roman" panose="02020603050405020304" pitchFamily="18" charset="0"/>
              </a:rPr>
              <a:t>全自動虛擬量測系統</a:t>
            </a:r>
            <a:endParaRPr lang="en-US" altLang="zh-TW" sz="3200" b="1" dirty="0">
              <a:solidFill>
                <a:srgbClr val="0000FF"/>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13" name="副標題 2"/>
          <p:cNvSpPr>
            <a:spLocks noGrp="1"/>
          </p:cNvSpPr>
          <p:nvPr/>
        </p:nvSpPr>
        <p:spPr bwMode="auto">
          <a:xfrm>
            <a:off x="1371600" y="3645024"/>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75000"/>
              </a:spcBef>
              <a:spcAft>
                <a:spcPct val="10000"/>
              </a:spcAft>
              <a:buClr>
                <a:srgbClr val="CC0000"/>
              </a:buClr>
              <a:buSzPct val="75000"/>
              <a:buFont typeface="Wingdings" pitchFamily="2" charset="2"/>
              <a:buNone/>
              <a:defRPr kumimoji="1" sz="1800" b="1">
                <a:solidFill>
                  <a:schemeClr val="tx1"/>
                </a:solidFill>
                <a:latin typeface="+mn-lt"/>
                <a:ea typeface="+mn-ea"/>
                <a:cs typeface="+mn-cs"/>
              </a:defRPr>
            </a:lvl1pPr>
            <a:lvl2pPr marL="914400" indent="-457200" algn="l" rtl="0" eaLnBrk="1" fontAlgn="base" hangingPunct="1">
              <a:spcBef>
                <a:spcPct val="35000"/>
              </a:spcBef>
              <a:spcAft>
                <a:spcPct val="0"/>
              </a:spcAft>
              <a:buClr>
                <a:srgbClr val="000066"/>
              </a:buClr>
              <a:buFont typeface="Wingdings" pitchFamily="2" charset="2"/>
              <a:buChar char="Ø"/>
              <a:defRPr kumimoji="1" sz="1900" b="1">
                <a:solidFill>
                  <a:srgbClr val="003399"/>
                </a:solidFill>
                <a:latin typeface="+mn-lt"/>
                <a:ea typeface="+mn-ea"/>
              </a:defRPr>
            </a:lvl2pPr>
            <a:lvl3pPr marL="1295400" indent="-381000" algn="l" rtl="0" eaLnBrk="1" fontAlgn="base" hangingPunct="1">
              <a:spcBef>
                <a:spcPct val="35000"/>
              </a:spcBef>
              <a:spcAft>
                <a:spcPct val="0"/>
              </a:spcAft>
              <a:buSzPct val="80000"/>
              <a:buFont typeface="Times New Roman" pitchFamily="18" charset="0"/>
              <a:buChar char="●"/>
              <a:defRPr kumimoji="1" b="1">
                <a:solidFill>
                  <a:srgbClr val="006600"/>
                </a:solidFill>
                <a:latin typeface="+mn-lt"/>
                <a:ea typeface="+mn-ea"/>
              </a:defRPr>
            </a:lvl3pPr>
            <a:lvl4pPr marL="1676400" indent="-304800" algn="l" rtl="0" eaLnBrk="1" fontAlgn="base" hangingPunct="1">
              <a:spcBef>
                <a:spcPct val="10000"/>
              </a:spcBef>
              <a:spcAft>
                <a:spcPct val="0"/>
              </a:spcAft>
              <a:buFont typeface="Wingdings" pitchFamily="2" charset="2"/>
              <a:buChar char="n"/>
              <a:defRPr kumimoji="1" sz="1600">
                <a:solidFill>
                  <a:schemeClr val="tx1"/>
                </a:solidFill>
                <a:latin typeface="+mn-ea"/>
                <a:ea typeface="新細明體" pitchFamily="18" charset="-120"/>
              </a:defRPr>
            </a:lvl4pPr>
            <a:lvl5pPr marL="2095500" indent="-266700" algn="l" rtl="0" eaLnBrk="1" fontAlgn="base" hangingPunct="1">
              <a:spcBef>
                <a:spcPct val="10000"/>
              </a:spcBef>
              <a:spcAft>
                <a:spcPct val="0"/>
              </a:spcAft>
              <a:buFont typeface="Wingdings" pitchFamily="2" charset="2"/>
              <a:buChar char="n"/>
              <a:defRPr kumimoji="1" sz="1400">
                <a:solidFill>
                  <a:schemeClr val="tx1"/>
                </a:solidFill>
                <a:latin typeface="+mn-ea"/>
                <a:ea typeface="新細明體" pitchFamily="18" charset="-120"/>
              </a:defRPr>
            </a:lvl5pPr>
            <a:lvl6pPr marL="2552700" indent="-266700" algn="l" rtl="0" eaLnBrk="1" fontAlgn="base" hangingPunct="1">
              <a:spcBef>
                <a:spcPct val="10000"/>
              </a:spcBef>
              <a:spcAft>
                <a:spcPct val="0"/>
              </a:spcAft>
              <a:buFont typeface="Wingdings" pitchFamily="2" charset="2"/>
              <a:buChar char="n"/>
              <a:defRPr kumimoji="1" sz="1400">
                <a:solidFill>
                  <a:schemeClr val="tx1"/>
                </a:solidFill>
                <a:latin typeface="+mn-ea"/>
                <a:ea typeface="新細明體" pitchFamily="18" charset="-120"/>
              </a:defRPr>
            </a:lvl6pPr>
            <a:lvl7pPr marL="3009900" indent="-266700" algn="l" rtl="0" eaLnBrk="1" fontAlgn="base" hangingPunct="1">
              <a:spcBef>
                <a:spcPct val="10000"/>
              </a:spcBef>
              <a:spcAft>
                <a:spcPct val="0"/>
              </a:spcAft>
              <a:buFont typeface="Wingdings" pitchFamily="2" charset="2"/>
              <a:buChar char="n"/>
              <a:defRPr kumimoji="1" sz="1400">
                <a:solidFill>
                  <a:schemeClr val="tx1"/>
                </a:solidFill>
                <a:latin typeface="+mn-ea"/>
                <a:ea typeface="新細明體" pitchFamily="18" charset="-120"/>
              </a:defRPr>
            </a:lvl7pPr>
            <a:lvl8pPr marL="3467100" indent="-266700" algn="l" rtl="0" eaLnBrk="1" fontAlgn="base" hangingPunct="1">
              <a:spcBef>
                <a:spcPct val="10000"/>
              </a:spcBef>
              <a:spcAft>
                <a:spcPct val="0"/>
              </a:spcAft>
              <a:buFont typeface="Wingdings" pitchFamily="2" charset="2"/>
              <a:buChar char="n"/>
              <a:defRPr kumimoji="1" sz="1400">
                <a:solidFill>
                  <a:schemeClr val="tx1"/>
                </a:solidFill>
                <a:latin typeface="+mn-ea"/>
                <a:ea typeface="新細明體" pitchFamily="18" charset="-120"/>
              </a:defRPr>
            </a:lvl8pPr>
            <a:lvl9pPr marL="3924300" indent="-266700" algn="l" rtl="0" eaLnBrk="1" fontAlgn="base" hangingPunct="1">
              <a:spcBef>
                <a:spcPct val="10000"/>
              </a:spcBef>
              <a:spcAft>
                <a:spcPct val="0"/>
              </a:spcAft>
              <a:buFont typeface="Wingdings" pitchFamily="2" charset="2"/>
              <a:buChar char="n"/>
              <a:defRPr kumimoji="1" sz="1400">
                <a:solidFill>
                  <a:schemeClr val="tx1"/>
                </a:solidFill>
                <a:latin typeface="+mn-ea"/>
                <a:ea typeface="新細明體" pitchFamily="18" charset="-120"/>
              </a:defRPr>
            </a:lvl9pPr>
          </a:lstStyle>
          <a:p>
            <a:pPr eaLnBrk="1" hangingPunct="1">
              <a:spcBef>
                <a:spcPts val="600"/>
              </a:spcBef>
              <a:spcAft>
                <a:spcPct val="0"/>
              </a:spcAft>
            </a:pPr>
            <a:endParaRPr lang="en-US" altLang="zh-TW" sz="2400" b="0" i="1" dirty="0">
              <a:latin typeface="標楷體" panose="03000509000000000000" pitchFamily="65" charset="-120"/>
              <a:ea typeface="標楷體" panose="03000509000000000000" pitchFamily="65" charset="-120"/>
              <a:cs typeface="Arial" panose="020B0604020202020204" pitchFamily="34" charset="0"/>
            </a:endParaRPr>
          </a:p>
          <a:p>
            <a:pPr>
              <a:spcBef>
                <a:spcPts val="600"/>
              </a:spcBef>
              <a:spcAft>
                <a:spcPct val="0"/>
              </a:spcAft>
            </a:pPr>
            <a:r>
              <a:rPr lang="zh-TW" altLang="en-US" dirty="0">
                <a:latin typeface="標楷體" panose="03000509000000000000" pitchFamily="65" charset="-120"/>
                <a:ea typeface="標楷體" panose="03000509000000000000" pitchFamily="65" charset="-120"/>
                <a:cs typeface="Arial" panose="020B0604020202020204" pitchFamily="34" charset="0"/>
              </a:rPr>
              <a:t>指導教授：鄭芳田</a:t>
            </a:r>
          </a:p>
          <a:p>
            <a:pPr>
              <a:spcBef>
                <a:spcPts val="600"/>
              </a:spcBef>
              <a:spcAft>
                <a:spcPct val="0"/>
              </a:spcAft>
            </a:pPr>
            <a:r>
              <a:rPr lang="zh-TW" altLang="en-US" dirty="0">
                <a:latin typeface="標楷體" panose="03000509000000000000" pitchFamily="65" charset="-120"/>
                <a:ea typeface="標楷體" panose="03000509000000000000" pitchFamily="65" charset="-120"/>
                <a:cs typeface="Arial" panose="020B0604020202020204" pitchFamily="34" charset="0"/>
              </a:rPr>
              <a:t>專題成員：陳家揚</a:t>
            </a:r>
          </a:p>
          <a:p>
            <a:pPr>
              <a:spcBef>
                <a:spcPts val="600"/>
              </a:spcBef>
              <a:spcAft>
                <a:spcPct val="0"/>
              </a:spcAft>
            </a:pPr>
            <a:r>
              <a:rPr lang="zh-TW" altLang="en-US" dirty="0">
                <a:latin typeface="標楷體" panose="03000509000000000000" pitchFamily="65" charset="-120"/>
                <a:ea typeface="標楷體" panose="03000509000000000000" pitchFamily="65" charset="-120"/>
                <a:cs typeface="Arial" panose="020B0604020202020204" pitchFamily="34" charset="0"/>
              </a:rPr>
              <a:t>開發工具：</a:t>
            </a:r>
            <a:r>
              <a:rPr lang="en-US" altLang="zh-TW" dirty="0">
                <a:latin typeface="標楷體" panose="03000509000000000000" pitchFamily="65" charset="-120"/>
                <a:ea typeface="標楷體" panose="03000509000000000000" pitchFamily="65" charset="-120"/>
                <a:cs typeface="Arial" panose="020B0604020202020204" pitchFamily="34" charset="0"/>
              </a:rPr>
              <a:t>Python3</a:t>
            </a:r>
            <a:r>
              <a:rPr lang="zh-TW" altLang="en-US" dirty="0">
                <a:latin typeface="標楷體" panose="03000509000000000000" pitchFamily="65" charset="-120"/>
                <a:ea typeface="標楷體" panose="03000509000000000000" pitchFamily="65" charset="-120"/>
                <a:cs typeface="Arial" panose="020B0604020202020204" pitchFamily="34" charset="0"/>
              </a:rPr>
              <a:t>、</a:t>
            </a:r>
            <a:r>
              <a:rPr lang="en-US" altLang="zh-TW" dirty="0" err="1">
                <a:latin typeface="標楷體" panose="03000509000000000000" pitchFamily="65" charset="-120"/>
                <a:ea typeface="標楷體" panose="03000509000000000000" pitchFamily="65" charset="-120"/>
                <a:cs typeface="Arial" panose="020B0604020202020204" pitchFamily="34" charset="0"/>
              </a:rPr>
              <a:t>Colaboratory</a:t>
            </a:r>
            <a:endParaRPr lang="en-US" altLang="zh-TW" dirty="0">
              <a:latin typeface="標楷體" panose="03000509000000000000" pitchFamily="65" charset="-120"/>
              <a:ea typeface="標楷體" panose="03000509000000000000" pitchFamily="65" charset="-120"/>
              <a:cs typeface="Arial" panose="020B0604020202020204" pitchFamily="34" charset="0"/>
            </a:endParaRPr>
          </a:p>
          <a:p>
            <a:pPr>
              <a:spcBef>
                <a:spcPts val="600"/>
              </a:spcBef>
              <a:spcAft>
                <a:spcPct val="0"/>
              </a:spcAft>
            </a:pPr>
            <a:r>
              <a:rPr lang="zh-TW" altLang="en-US" dirty="0">
                <a:latin typeface="標楷體" panose="03000509000000000000" pitchFamily="65" charset="-120"/>
                <a:ea typeface="標楷體" panose="03000509000000000000" pitchFamily="65" charset="-120"/>
                <a:cs typeface="Arial" panose="020B0604020202020204" pitchFamily="34" charset="0"/>
              </a:rPr>
              <a:t>測試環境：</a:t>
            </a:r>
            <a:r>
              <a:rPr lang="en-US" altLang="zh-TW" dirty="0">
                <a:latin typeface="標楷體" panose="03000509000000000000" pitchFamily="65" charset="-120"/>
                <a:ea typeface="標楷體" panose="03000509000000000000" pitchFamily="65" charset="-120"/>
                <a:cs typeface="Arial" panose="020B0604020202020204" pitchFamily="34" charset="0"/>
              </a:rPr>
              <a:t>Windows10</a:t>
            </a:r>
          </a:p>
          <a:p>
            <a:pPr>
              <a:spcBef>
                <a:spcPts val="600"/>
              </a:spcBef>
              <a:spcAft>
                <a:spcPct val="0"/>
              </a:spcAft>
            </a:pPr>
            <a:endParaRPr lang="en-US" altLang="zh-TW" dirty="0">
              <a:solidFill>
                <a:srgbClr val="660066"/>
              </a:solidFill>
              <a:latin typeface="Times New Roman" panose="02020603050405020304" pitchFamily="18" charset="0"/>
              <a:ea typeface="標楷體" panose="03000509000000000000" pitchFamily="65" charset="-120"/>
              <a:cs typeface="Times New Roman" panose="02020603050405020304" pitchFamily="18" charset="0"/>
            </a:endParaRPr>
          </a:p>
          <a:p>
            <a:pPr>
              <a:spcBef>
                <a:spcPts val="600"/>
              </a:spcBef>
              <a:spcAft>
                <a:spcPct val="0"/>
              </a:spcAft>
            </a:pPr>
            <a:endParaRPr lang="en-US" altLang="zh-TW" sz="2400" dirty="0">
              <a:solidFill>
                <a:srgbClr val="660066"/>
              </a:solidFill>
              <a:latin typeface="標楷體" panose="03000509000000000000" pitchFamily="65" charset="-120"/>
              <a:ea typeface="標楷體" panose="03000509000000000000" pitchFamily="65" charset="-120"/>
              <a:cs typeface="Arial" panose="020B0604020202020204" pitchFamily="34" charset="0"/>
            </a:endParaRPr>
          </a:p>
        </p:txBody>
      </p:sp>
      <p:sp>
        <p:nvSpPr>
          <p:cNvPr id="14" name="矩形 13"/>
          <p:cNvSpPr/>
          <p:nvPr/>
        </p:nvSpPr>
        <p:spPr>
          <a:xfrm>
            <a:off x="3953880" y="5651956"/>
            <a:ext cx="1236237" cy="369332"/>
          </a:xfrm>
          <a:prstGeom prst="rect">
            <a:avLst/>
          </a:prstGeom>
        </p:spPr>
        <p:txBody>
          <a:bodyPr wrap="non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b="1" dirty="0">
                <a:solidFill>
                  <a:srgbClr val="006600"/>
                </a:solidFill>
                <a:latin typeface="Times New Roman" pitchFamily="18" charset="0"/>
                <a:ea typeface="標楷體" pitchFamily="65" charset="-120"/>
              </a:rPr>
              <a:t>2020/06/01</a:t>
            </a:r>
          </a:p>
        </p:txBody>
      </p:sp>
    </p:spTree>
    <p:extLst>
      <p:ext uri="{BB962C8B-B14F-4D97-AF65-F5344CB8AC3E}">
        <p14:creationId xmlns:p14="http://schemas.microsoft.com/office/powerpoint/2010/main" val="575397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200" dirty="0"/>
              <a:t>目錄</a:t>
            </a:r>
          </a:p>
        </p:txBody>
      </p:sp>
      <p:sp>
        <p:nvSpPr>
          <p:cNvPr id="3" name="內容版面配置區 2"/>
          <p:cNvSpPr>
            <a:spLocks noGrp="1"/>
          </p:cNvSpPr>
          <p:nvPr>
            <p:ph idx="1"/>
          </p:nvPr>
        </p:nvSpPr>
        <p:spPr>
          <a:xfrm>
            <a:off x="395535" y="831850"/>
            <a:ext cx="8336685" cy="5895801"/>
          </a:xfrm>
        </p:spPr>
        <p:txBody>
          <a:bodyPr/>
          <a:lstStyle/>
          <a:p>
            <a:pPr>
              <a:spcBef>
                <a:spcPts val="1200"/>
              </a:spcBef>
              <a:spcAft>
                <a:spcPts val="0"/>
              </a:spcAft>
              <a:buSzPct val="100000"/>
            </a:pPr>
            <a:r>
              <a:rPr lang="zh-TW" altLang="en-US" dirty="0">
                <a:solidFill>
                  <a:schemeClr val="bg1">
                    <a:lumMod val="85000"/>
                  </a:schemeClr>
                </a:solidFill>
              </a:rPr>
              <a:t>背景</a:t>
            </a:r>
            <a:endParaRPr lang="en-US" altLang="zh-TW" dirty="0">
              <a:solidFill>
                <a:schemeClr val="bg1">
                  <a:lumMod val="85000"/>
                </a:schemeClr>
              </a:solidFill>
            </a:endParaRPr>
          </a:p>
          <a:p>
            <a:pPr>
              <a:spcBef>
                <a:spcPts val="1200"/>
              </a:spcBef>
              <a:spcAft>
                <a:spcPts val="0"/>
              </a:spcAft>
              <a:buSzPct val="100000"/>
            </a:pPr>
            <a:r>
              <a:rPr lang="zh-TW" altLang="en-US" dirty="0">
                <a:solidFill>
                  <a:schemeClr val="bg1">
                    <a:lumMod val="85000"/>
                  </a:schemeClr>
                </a:solidFill>
              </a:rPr>
              <a:t>動機</a:t>
            </a:r>
            <a:endParaRPr lang="en-US" altLang="zh-TW" dirty="0">
              <a:solidFill>
                <a:schemeClr val="bg1">
                  <a:lumMod val="85000"/>
                </a:schemeClr>
              </a:solidFill>
            </a:endParaRPr>
          </a:p>
          <a:p>
            <a:pPr>
              <a:spcBef>
                <a:spcPts val="1200"/>
              </a:spcBef>
              <a:spcAft>
                <a:spcPts val="0"/>
              </a:spcAft>
              <a:buSzPct val="100000"/>
            </a:pPr>
            <a:r>
              <a:rPr lang="zh-TW" altLang="en-US" dirty="0">
                <a:solidFill>
                  <a:schemeClr val="bg1">
                    <a:lumMod val="85000"/>
                  </a:schemeClr>
                </a:solidFill>
              </a:rPr>
              <a:t>目的</a:t>
            </a:r>
            <a:endParaRPr lang="en-US" altLang="zh-TW" dirty="0">
              <a:solidFill>
                <a:schemeClr val="bg1">
                  <a:lumMod val="85000"/>
                </a:schemeClr>
              </a:solidFill>
            </a:endParaRPr>
          </a:p>
          <a:p>
            <a:pPr>
              <a:spcBef>
                <a:spcPts val="1200"/>
              </a:spcBef>
              <a:spcAft>
                <a:spcPts val="0"/>
              </a:spcAft>
              <a:buSzPct val="100000"/>
            </a:pPr>
            <a:r>
              <a:rPr lang="zh-TW" altLang="en-US" dirty="0"/>
              <a:t>方法說明</a:t>
            </a:r>
            <a:endParaRPr lang="en-US" altLang="zh-TW" dirty="0"/>
          </a:p>
          <a:p>
            <a:pPr>
              <a:spcBef>
                <a:spcPts val="1200"/>
              </a:spcBef>
              <a:spcAft>
                <a:spcPts val="0"/>
              </a:spcAft>
              <a:buSzPct val="100000"/>
            </a:pPr>
            <a:r>
              <a:rPr lang="zh-TW" altLang="en-US" dirty="0">
                <a:solidFill>
                  <a:schemeClr val="bg1">
                    <a:lumMod val="85000"/>
                  </a:schemeClr>
                </a:solidFill>
              </a:rPr>
              <a:t>實驗</a:t>
            </a:r>
            <a:endParaRPr lang="en-US" altLang="zh-TW" dirty="0">
              <a:solidFill>
                <a:schemeClr val="bg1">
                  <a:lumMod val="85000"/>
                </a:schemeClr>
              </a:solidFill>
            </a:endParaRPr>
          </a:p>
          <a:p>
            <a:pPr>
              <a:spcBef>
                <a:spcPts val="1200"/>
              </a:spcBef>
              <a:spcAft>
                <a:spcPts val="0"/>
              </a:spcAft>
              <a:buSzPct val="100000"/>
            </a:pPr>
            <a:r>
              <a:rPr lang="zh-TW" altLang="en-US" dirty="0">
                <a:solidFill>
                  <a:schemeClr val="bg2">
                    <a:lumMod val="20000"/>
                    <a:lumOff val="80000"/>
                  </a:schemeClr>
                </a:solidFill>
              </a:rPr>
              <a:t>結論</a:t>
            </a:r>
            <a:endParaRPr lang="en-US" altLang="zh-TW" dirty="0">
              <a:solidFill>
                <a:schemeClr val="bg2">
                  <a:lumMod val="20000"/>
                  <a:lumOff val="80000"/>
                </a:schemeClr>
              </a:solidFill>
            </a:endParaRPr>
          </a:p>
          <a:p>
            <a:pPr>
              <a:spcBef>
                <a:spcPts val="1200"/>
              </a:spcBef>
              <a:spcAft>
                <a:spcPts val="0"/>
              </a:spcAft>
              <a:buSzPct val="100000"/>
            </a:pPr>
            <a:endParaRPr lang="en-US" altLang="zh-TW" dirty="0">
              <a:solidFill>
                <a:schemeClr val="bg1">
                  <a:lumMod val="85000"/>
                </a:schemeClr>
              </a:solidFill>
            </a:endParaRPr>
          </a:p>
          <a:p>
            <a:pPr>
              <a:spcBef>
                <a:spcPts val="1200"/>
              </a:spcBef>
              <a:spcAft>
                <a:spcPts val="0"/>
              </a:spcAft>
              <a:buSzPct val="100000"/>
            </a:pPr>
            <a:endParaRPr lang="zh-TW" altLang="en-US" dirty="0"/>
          </a:p>
          <a:p>
            <a:pPr>
              <a:spcBef>
                <a:spcPts val="1200"/>
              </a:spcBef>
              <a:spcAft>
                <a:spcPts val="0"/>
              </a:spcAft>
              <a:buClr>
                <a:schemeClr val="accent2"/>
              </a:buClr>
              <a:buFont typeface="Wingdings" panose="05000000000000000000" pitchFamily="2" charset="2"/>
              <a:buChar char="Ø"/>
            </a:pPr>
            <a:endParaRPr lang="en-US" altLang="zh-TW" sz="2000" dirty="0">
              <a:solidFill>
                <a:srgbClr val="003399"/>
              </a:solidFill>
            </a:endParaRPr>
          </a:p>
          <a:p>
            <a:pPr>
              <a:spcBef>
                <a:spcPts val="1200"/>
              </a:spcBef>
              <a:spcAft>
                <a:spcPts val="0"/>
              </a:spcAft>
            </a:pPr>
            <a:endParaRPr lang="en-US" altLang="zh-TW" sz="2400" dirty="0"/>
          </a:p>
          <a:p>
            <a:pPr>
              <a:spcBef>
                <a:spcPts val="1200"/>
              </a:spcBef>
              <a:spcAft>
                <a:spcPts val="0"/>
              </a:spcAft>
            </a:pPr>
            <a:endParaRPr lang="en-US" altLang="zh-TW" sz="2400" dirty="0"/>
          </a:p>
          <a:p>
            <a:pPr>
              <a:spcBef>
                <a:spcPts val="1200"/>
              </a:spcBef>
              <a:spcAft>
                <a:spcPts val="0"/>
              </a:spcAft>
            </a:pPr>
            <a:endParaRPr lang="en-US" altLang="zh-TW" sz="2400" dirty="0"/>
          </a:p>
          <a:p>
            <a:pPr>
              <a:spcBef>
                <a:spcPts val="1200"/>
              </a:spcBef>
              <a:spcAft>
                <a:spcPts val="0"/>
              </a:spcAft>
            </a:pPr>
            <a:endParaRPr lang="en-US" altLang="zh-TW" sz="2400" dirty="0">
              <a:solidFill>
                <a:schemeClr val="bg1">
                  <a:lumMod val="50000"/>
                </a:schemeClr>
              </a:solidFill>
            </a:endParaRPr>
          </a:p>
        </p:txBody>
      </p:sp>
      <p:sp>
        <p:nvSpPr>
          <p:cNvPr id="4" name="投影片編號版面配置區 3"/>
          <p:cNvSpPr>
            <a:spLocks noGrp="1"/>
          </p:cNvSpPr>
          <p:nvPr>
            <p:ph type="sldNum" sz="quarter" idx="10"/>
          </p:nvPr>
        </p:nvSpPr>
        <p:spPr/>
        <p:txBody>
          <a:bodyPr/>
          <a:lstStyle/>
          <a:p>
            <a:fld id="{583B9BDF-3583-4A03-AF85-D29933409D2C}" type="slidenum">
              <a:rPr lang="zh-TW" altLang="en-US" smtClean="0">
                <a:solidFill>
                  <a:srgbClr val="000000"/>
                </a:solidFill>
              </a:rPr>
              <a:pPr/>
              <a:t>10</a:t>
            </a:fld>
            <a:endParaRPr lang="zh-TW" altLang="en-US" dirty="0">
              <a:solidFill>
                <a:srgbClr val="000000"/>
              </a:solidFill>
            </a:endParaRPr>
          </a:p>
        </p:txBody>
      </p:sp>
      <p:sp>
        <p:nvSpPr>
          <p:cNvPr id="5" name="矩形 4"/>
          <p:cNvSpPr/>
          <p:nvPr/>
        </p:nvSpPr>
        <p:spPr bwMode="auto">
          <a:xfrm>
            <a:off x="971600" y="6309320"/>
            <a:ext cx="7200800" cy="144016"/>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en-US" sz="1400" b="0"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4024813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870E5A-0C71-4901-9EEF-7734DC5BE440}"/>
              </a:ext>
            </a:extLst>
          </p:cNvPr>
          <p:cNvSpPr>
            <a:spLocks noGrp="1"/>
          </p:cNvSpPr>
          <p:nvPr>
            <p:ph type="title"/>
          </p:nvPr>
        </p:nvSpPr>
        <p:spPr/>
        <p:txBody>
          <a:bodyPr/>
          <a:lstStyle/>
          <a:p>
            <a:r>
              <a:rPr lang="zh-TW" altLang="en-US" dirty="0"/>
              <a:t>方法說明</a:t>
            </a:r>
          </a:p>
        </p:txBody>
      </p:sp>
      <p:sp>
        <p:nvSpPr>
          <p:cNvPr id="3" name="內容版面配置區 2">
            <a:extLst>
              <a:ext uri="{FF2B5EF4-FFF2-40B4-BE49-F238E27FC236}">
                <a16:creationId xmlns:a16="http://schemas.microsoft.com/office/drawing/2014/main" id="{B98E7620-004F-4A7C-866F-914A5E30871A}"/>
              </a:ext>
            </a:extLst>
          </p:cNvPr>
          <p:cNvSpPr>
            <a:spLocks noGrp="1"/>
          </p:cNvSpPr>
          <p:nvPr>
            <p:ph idx="1"/>
          </p:nvPr>
        </p:nvSpPr>
        <p:spPr/>
        <p:txBody>
          <a:bodyPr/>
          <a:lstStyle/>
          <a:p>
            <a:r>
              <a:rPr lang="zh-TW" altLang="en-US" dirty="0"/>
              <a:t>本專題所使用的方法為 </a:t>
            </a:r>
            <a:r>
              <a:rPr lang="en-US" altLang="zh-TW" dirty="0"/>
              <a:t>Transfer learning  fine-tuning</a:t>
            </a:r>
          </a:p>
          <a:p>
            <a:pPr lvl="1"/>
            <a:r>
              <a:rPr lang="zh-TW" altLang="en-US" dirty="0"/>
              <a:t>讓類神經網路基於預訓練過（</a:t>
            </a:r>
            <a:r>
              <a:rPr lang="en-US" altLang="zh-TW" dirty="0"/>
              <a:t>pre-trained</a:t>
            </a:r>
            <a:r>
              <a:rPr lang="zh-TW" altLang="en-US" dirty="0"/>
              <a:t>）的權重之上再做微調</a:t>
            </a:r>
            <a:endParaRPr lang="en-US" altLang="zh-TW" dirty="0"/>
          </a:p>
          <a:p>
            <a:pPr lvl="1"/>
            <a:r>
              <a:rPr lang="en-US" altLang="zh-TW" dirty="0"/>
              <a:t>task 1</a:t>
            </a:r>
            <a:r>
              <a:rPr lang="zh-TW" altLang="en-US" dirty="0"/>
              <a:t>使用大量 </a:t>
            </a:r>
            <a:r>
              <a:rPr lang="en-US" altLang="zh-TW" dirty="0"/>
              <a:t>datasets </a:t>
            </a:r>
            <a:r>
              <a:rPr lang="zh-TW" altLang="en-US" dirty="0"/>
              <a:t>進行充分訓練，</a:t>
            </a:r>
            <a:r>
              <a:rPr lang="en-US" altLang="zh-TW" dirty="0"/>
              <a:t>task 2</a:t>
            </a:r>
            <a:r>
              <a:rPr lang="zh-TW" altLang="en-US" dirty="0"/>
              <a:t>使用從 </a:t>
            </a:r>
            <a:r>
              <a:rPr lang="en-US" altLang="zh-TW" dirty="0"/>
              <a:t>task 1</a:t>
            </a:r>
            <a:r>
              <a:rPr lang="zh-TW" altLang="en-US" dirty="0"/>
              <a:t>中獲得的知識來提高準確性，學習速度更快</a:t>
            </a:r>
          </a:p>
        </p:txBody>
      </p:sp>
      <p:sp>
        <p:nvSpPr>
          <p:cNvPr id="4" name="投影片編號版面配置區 3">
            <a:extLst>
              <a:ext uri="{FF2B5EF4-FFF2-40B4-BE49-F238E27FC236}">
                <a16:creationId xmlns:a16="http://schemas.microsoft.com/office/drawing/2014/main" id="{3B6B6E17-5BF8-4619-A6F1-898995CD7030}"/>
              </a:ext>
            </a:extLst>
          </p:cNvPr>
          <p:cNvSpPr>
            <a:spLocks noGrp="1"/>
          </p:cNvSpPr>
          <p:nvPr>
            <p:ph type="sldNum" sz="quarter" idx="10"/>
          </p:nvPr>
        </p:nvSpPr>
        <p:spPr/>
        <p:txBody>
          <a:bodyPr/>
          <a:lstStyle/>
          <a:p>
            <a:fld id="{583B9BDF-3583-4A03-AF85-D29933409D2C}" type="slidenum">
              <a:rPr lang="zh-TW" altLang="en-US" smtClean="0">
                <a:solidFill>
                  <a:srgbClr val="000000"/>
                </a:solidFill>
              </a:rPr>
              <a:pPr/>
              <a:t>11</a:t>
            </a:fld>
            <a:endParaRPr lang="zh-TW" altLang="en-US" dirty="0">
              <a:solidFill>
                <a:srgbClr val="000000"/>
              </a:solidFill>
            </a:endParaRPr>
          </a:p>
        </p:txBody>
      </p:sp>
      <p:pic>
        <p:nvPicPr>
          <p:cNvPr id="5" name="Picture 2">
            <a:extLst>
              <a:ext uri="{FF2B5EF4-FFF2-40B4-BE49-F238E27FC236}">
                <a16:creationId xmlns:a16="http://schemas.microsoft.com/office/drawing/2014/main" id="{B9972814-066B-497D-A418-9292666870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173159"/>
            <a:ext cx="7312770" cy="3656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303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200" dirty="0"/>
              <a:t>目錄</a:t>
            </a:r>
          </a:p>
        </p:txBody>
      </p:sp>
      <p:sp>
        <p:nvSpPr>
          <p:cNvPr id="3" name="內容版面配置區 2"/>
          <p:cNvSpPr>
            <a:spLocks noGrp="1"/>
          </p:cNvSpPr>
          <p:nvPr>
            <p:ph idx="1"/>
          </p:nvPr>
        </p:nvSpPr>
        <p:spPr>
          <a:xfrm>
            <a:off x="395535" y="831850"/>
            <a:ext cx="8336685" cy="5895801"/>
          </a:xfrm>
        </p:spPr>
        <p:txBody>
          <a:bodyPr/>
          <a:lstStyle/>
          <a:p>
            <a:pPr>
              <a:spcBef>
                <a:spcPts val="1200"/>
              </a:spcBef>
              <a:spcAft>
                <a:spcPts val="0"/>
              </a:spcAft>
              <a:buSzPct val="100000"/>
            </a:pPr>
            <a:r>
              <a:rPr lang="zh-TW" altLang="en-US" dirty="0">
                <a:solidFill>
                  <a:schemeClr val="bg1">
                    <a:lumMod val="85000"/>
                  </a:schemeClr>
                </a:solidFill>
              </a:rPr>
              <a:t>背景</a:t>
            </a:r>
            <a:endParaRPr lang="en-US" altLang="zh-TW" dirty="0">
              <a:solidFill>
                <a:schemeClr val="bg1">
                  <a:lumMod val="85000"/>
                </a:schemeClr>
              </a:solidFill>
            </a:endParaRPr>
          </a:p>
          <a:p>
            <a:pPr>
              <a:spcBef>
                <a:spcPts val="1200"/>
              </a:spcBef>
              <a:spcAft>
                <a:spcPts val="0"/>
              </a:spcAft>
              <a:buSzPct val="100000"/>
            </a:pPr>
            <a:r>
              <a:rPr lang="zh-TW" altLang="en-US" dirty="0">
                <a:solidFill>
                  <a:schemeClr val="bg1">
                    <a:lumMod val="85000"/>
                  </a:schemeClr>
                </a:solidFill>
              </a:rPr>
              <a:t>動機</a:t>
            </a:r>
            <a:endParaRPr lang="en-US" altLang="zh-TW" dirty="0">
              <a:solidFill>
                <a:schemeClr val="bg1">
                  <a:lumMod val="85000"/>
                </a:schemeClr>
              </a:solidFill>
            </a:endParaRPr>
          </a:p>
          <a:p>
            <a:pPr>
              <a:spcBef>
                <a:spcPts val="1200"/>
              </a:spcBef>
              <a:spcAft>
                <a:spcPts val="0"/>
              </a:spcAft>
              <a:buSzPct val="100000"/>
            </a:pPr>
            <a:r>
              <a:rPr lang="zh-TW" altLang="en-US" dirty="0">
                <a:solidFill>
                  <a:schemeClr val="bg1">
                    <a:lumMod val="85000"/>
                  </a:schemeClr>
                </a:solidFill>
              </a:rPr>
              <a:t>目的</a:t>
            </a:r>
            <a:endParaRPr lang="en-US" altLang="zh-TW" dirty="0">
              <a:solidFill>
                <a:schemeClr val="bg1">
                  <a:lumMod val="85000"/>
                </a:schemeClr>
              </a:solidFill>
            </a:endParaRPr>
          </a:p>
          <a:p>
            <a:pPr>
              <a:spcBef>
                <a:spcPts val="1200"/>
              </a:spcBef>
              <a:spcAft>
                <a:spcPts val="0"/>
              </a:spcAft>
              <a:buSzPct val="100000"/>
            </a:pPr>
            <a:r>
              <a:rPr lang="zh-TW" altLang="en-US" dirty="0">
                <a:solidFill>
                  <a:schemeClr val="bg1">
                    <a:lumMod val="85000"/>
                  </a:schemeClr>
                </a:solidFill>
              </a:rPr>
              <a:t>方法說明</a:t>
            </a:r>
            <a:endParaRPr lang="en-US" altLang="zh-TW" dirty="0">
              <a:solidFill>
                <a:schemeClr val="bg1">
                  <a:lumMod val="85000"/>
                </a:schemeClr>
              </a:solidFill>
            </a:endParaRPr>
          </a:p>
          <a:p>
            <a:pPr>
              <a:spcBef>
                <a:spcPts val="1200"/>
              </a:spcBef>
              <a:spcAft>
                <a:spcPts val="0"/>
              </a:spcAft>
              <a:buSzPct val="100000"/>
            </a:pPr>
            <a:r>
              <a:rPr lang="zh-TW" altLang="en-US" dirty="0"/>
              <a:t>實驗</a:t>
            </a:r>
            <a:endParaRPr lang="en-US" altLang="zh-TW" dirty="0"/>
          </a:p>
          <a:p>
            <a:pPr>
              <a:spcBef>
                <a:spcPts val="1200"/>
              </a:spcBef>
              <a:spcAft>
                <a:spcPts val="0"/>
              </a:spcAft>
              <a:buSzPct val="100000"/>
            </a:pPr>
            <a:r>
              <a:rPr lang="zh-TW" altLang="en-US" dirty="0">
                <a:solidFill>
                  <a:schemeClr val="bg2">
                    <a:lumMod val="20000"/>
                    <a:lumOff val="80000"/>
                  </a:schemeClr>
                </a:solidFill>
              </a:rPr>
              <a:t>結論</a:t>
            </a:r>
            <a:endParaRPr lang="en-US" altLang="zh-TW" dirty="0">
              <a:solidFill>
                <a:schemeClr val="bg2">
                  <a:lumMod val="20000"/>
                  <a:lumOff val="80000"/>
                </a:schemeClr>
              </a:solidFill>
            </a:endParaRPr>
          </a:p>
          <a:p>
            <a:pPr>
              <a:spcBef>
                <a:spcPts val="1200"/>
              </a:spcBef>
              <a:spcAft>
                <a:spcPts val="0"/>
              </a:spcAft>
              <a:buSzPct val="100000"/>
            </a:pPr>
            <a:endParaRPr lang="en-US" altLang="zh-TW" dirty="0"/>
          </a:p>
          <a:p>
            <a:pPr>
              <a:spcBef>
                <a:spcPts val="1200"/>
              </a:spcBef>
              <a:spcAft>
                <a:spcPts val="0"/>
              </a:spcAft>
              <a:buSzPct val="100000"/>
            </a:pPr>
            <a:endParaRPr lang="zh-TW" altLang="en-US" dirty="0"/>
          </a:p>
          <a:p>
            <a:pPr>
              <a:spcBef>
                <a:spcPts val="1200"/>
              </a:spcBef>
              <a:spcAft>
                <a:spcPts val="0"/>
              </a:spcAft>
              <a:buClr>
                <a:schemeClr val="accent2"/>
              </a:buClr>
              <a:buFont typeface="Wingdings" panose="05000000000000000000" pitchFamily="2" charset="2"/>
              <a:buChar char="Ø"/>
            </a:pPr>
            <a:endParaRPr lang="en-US" altLang="zh-TW" sz="2000" dirty="0">
              <a:solidFill>
                <a:srgbClr val="003399"/>
              </a:solidFill>
            </a:endParaRPr>
          </a:p>
          <a:p>
            <a:pPr>
              <a:spcBef>
                <a:spcPts val="1200"/>
              </a:spcBef>
              <a:spcAft>
                <a:spcPts val="0"/>
              </a:spcAft>
            </a:pPr>
            <a:endParaRPr lang="en-US" altLang="zh-TW" sz="2400" dirty="0"/>
          </a:p>
          <a:p>
            <a:pPr>
              <a:spcBef>
                <a:spcPts val="1200"/>
              </a:spcBef>
              <a:spcAft>
                <a:spcPts val="0"/>
              </a:spcAft>
            </a:pPr>
            <a:endParaRPr lang="en-US" altLang="zh-TW" sz="2400" dirty="0"/>
          </a:p>
          <a:p>
            <a:pPr>
              <a:spcBef>
                <a:spcPts val="1200"/>
              </a:spcBef>
              <a:spcAft>
                <a:spcPts val="0"/>
              </a:spcAft>
            </a:pPr>
            <a:endParaRPr lang="en-US" altLang="zh-TW" sz="2400" dirty="0"/>
          </a:p>
          <a:p>
            <a:pPr>
              <a:spcBef>
                <a:spcPts val="1200"/>
              </a:spcBef>
              <a:spcAft>
                <a:spcPts val="0"/>
              </a:spcAft>
            </a:pPr>
            <a:endParaRPr lang="en-US" altLang="zh-TW" sz="2400" dirty="0">
              <a:solidFill>
                <a:schemeClr val="bg1">
                  <a:lumMod val="50000"/>
                </a:schemeClr>
              </a:solidFill>
            </a:endParaRPr>
          </a:p>
        </p:txBody>
      </p:sp>
      <p:sp>
        <p:nvSpPr>
          <p:cNvPr id="4" name="投影片編號版面配置區 3"/>
          <p:cNvSpPr>
            <a:spLocks noGrp="1"/>
          </p:cNvSpPr>
          <p:nvPr>
            <p:ph type="sldNum" sz="quarter" idx="10"/>
          </p:nvPr>
        </p:nvSpPr>
        <p:spPr/>
        <p:txBody>
          <a:bodyPr/>
          <a:lstStyle/>
          <a:p>
            <a:fld id="{583B9BDF-3583-4A03-AF85-D29933409D2C}" type="slidenum">
              <a:rPr lang="zh-TW" altLang="en-US" smtClean="0">
                <a:solidFill>
                  <a:srgbClr val="000000"/>
                </a:solidFill>
              </a:rPr>
              <a:pPr/>
              <a:t>12</a:t>
            </a:fld>
            <a:endParaRPr lang="zh-TW" altLang="en-US" dirty="0">
              <a:solidFill>
                <a:srgbClr val="000000"/>
              </a:solidFill>
            </a:endParaRPr>
          </a:p>
        </p:txBody>
      </p:sp>
      <p:sp>
        <p:nvSpPr>
          <p:cNvPr id="5" name="矩形 4"/>
          <p:cNvSpPr/>
          <p:nvPr/>
        </p:nvSpPr>
        <p:spPr bwMode="auto">
          <a:xfrm>
            <a:off x="971600" y="6309320"/>
            <a:ext cx="7200800" cy="144016"/>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en-US" sz="1400" b="0"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3251838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69575C-7D35-4E68-AE4A-8AA40C3F5BCD}"/>
              </a:ext>
            </a:extLst>
          </p:cNvPr>
          <p:cNvSpPr>
            <a:spLocks noGrp="1"/>
          </p:cNvSpPr>
          <p:nvPr>
            <p:ph type="title"/>
          </p:nvPr>
        </p:nvSpPr>
        <p:spPr/>
        <p:txBody>
          <a:bodyPr/>
          <a:lstStyle/>
          <a:p>
            <a:r>
              <a:rPr lang="zh-TW" altLang="en-US" dirty="0"/>
              <a:t>資料說明</a:t>
            </a:r>
          </a:p>
        </p:txBody>
      </p:sp>
      <p:sp>
        <p:nvSpPr>
          <p:cNvPr id="3" name="內容版面配置區 2">
            <a:extLst>
              <a:ext uri="{FF2B5EF4-FFF2-40B4-BE49-F238E27FC236}">
                <a16:creationId xmlns:a16="http://schemas.microsoft.com/office/drawing/2014/main" id="{87964BD2-CE0C-4C05-B1C4-46555DEAA042}"/>
              </a:ext>
            </a:extLst>
          </p:cNvPr>
          <p:cNvSpPr>
            <a:spLocks noGrp="1"/>
          </p:cNvSpPr>
          <p:nvPr>
            <p:ph idx="1"/>
          </p:nvPr>
        </p:nvSpPr>
        <p:spPr/>
        <p:txBody>
          <a:bodyPr/>
          <a:lstStyle/>
          <a:p>
            <a:r>
              <a:rPr lang="zh-TW" altLang="en-US" dirty="0"/>
              <a:t>一片晶圓的良率與蝕刻 </a:t>
            </a:r>
            <a:r>
              <a:rPr lang="en-US" altLang="zh-TW" dirty="0"/>
              <a:t>(ETCH)</a:t>
            </a:r>
            <a:r>
              <a:rPr lang="zh-TW" altLang="en-US" dirty="0"/>
              <a:t> 中 </a:t>
            </a:r>
            <a:r>
              <a:rPr lang="en-US" altLang="zh-TW" dirty="0"/>
              <a:t>sidewall angle</a:t>
            </a:r>
            <a:r>
              <a:rPr lang="zh-TW" altLang="en-US" dirty="0"/>
              <a:t> 和</a:t>
            </a:r>
            <a:r>
              <a:rPr lang="en-US" altLang="zh-TW" dirty="0"/>
              <a:t> Trench Depth </a:t>
            </a:r>
            <a:r>
              <a:rPr lang="zh-TW" altLang="en-US" dirty="0"/>
              <a:t>的量測值息息相關，因此若能得知這兩個變量，就可間接推測晶圓良率</a:t>
            </a:r>
          </a:p>
        </p:txBody>
      </p:sp>
      <p:sp>
        <p:nvSpPr>
          <p:cNvPr id="4" name="投影片編號版面配置區 3">
            <a:extLst>
              <a:ext uri="{FF2B5EF4-FFF2-40B4-BE49-F238E27FC236}">
                <a16:creationId xmlns:a16="http://schemas.microsoft.com/office/drawing/2014/main" id="{3F829456-EDB7-4F5E-9BF3-86AB9587F1B2}"/>
              </a:ext>
            </a:extLst>
          </p:cNvPr>
          <p:cNvSpPr>
            <a:spLocks noGrp="1"/>
          </p:cNvSpPr>
          <p:nvPr>
            <p:ph type="sldNum" sz="quarter" idx="10"/>
          </p:nvPr>
        </p:nvSpPr>
        <p:spPr/>
        <p:txBody>
          <a:bodyPr/>
          <a:lstStyle/>
          <a:p>
            <a:fld id="{583B9BDF-3583-4A03-AF85-D29933409D2C}" type="slidenum">
              <a:rPr lang="zh-TW" altLang="en-US" smtClean="0">
                <a:solidFill>
                  <a:srgbClr val="000000"/>
                </a:solidFill>
              </a:rPr>
              <a:pPr/>
              <a:t>13</a:t>
            </a:fld>
            <a:endParaRPr lang="zh-TW" altLang="en-US" dirty="0">
              <a:solidFill>
                <a:srgbClr val="000000"/>
              </a:solidFill>
            </a:endParaRPr>
          </a:p>
        </p:txBody>
      </p:sp>
      <p:pic>
        <p:nvPicPr>
          <p:cNvPr id="1026" name="Picture 2">
            <a:extLst>
              <a:ext uri="{FF2B5EF4-FFF2-40B4-BE49-F238E27FC236}">
                <a16:creationId xmlns:a16="http://schemas.microsoft.com/office/drawing/2014/main" id="{891CA044-53C1-4BD0-B3D0-74E310560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988840"/>
            <a:ext cx="5040560" cy="4376049"/>
          </a:xfrm>
          <a:prstGeom prst="rect">
            <a:avLst/>
          </a:prstGeom>
          <a:noFill/>
          <a:extLst>
            <a:ext uri="{909E8E84-426E-40DD-AFC4-6F175D3DCCD1}">
              <a14:hiddenFill xmlns:a14="http://schemas.microsoft.com/office/drawing/2010/main">
                <a:solidFill>
                  <a:srgbClr val="FFFFFF"/>
                </a:solidFill>
              </a14:hiddenFill>
            </a:ext>
          </a:extLst>
        </p:spPr>
      </p:pic>
      <p:sp>
        <p:nvSpPr>
          <p:cNvPr id="5" name="橢圓 4">
            <a:extLst>
              <a:ext uri="{FF2B5EF4-FFF2-40B4-BE49-F238E27FC236}">
                <a16:creationId xmlns:a16="http://schemas.microsoft.com/office/drawing/2014/main" id="{A3720005-AA35-4624-BB53-8C6F672DF93E}"/>
              </a:ext>
            </a:extLst>
          </p:cNvPr>
          <p:cNvSpPr/>
          <p:nvPr/>
        </p:nvSpPr>
        <p:spPr bwMode="auto">
          <a:xfrm>
            <a:off x="5292080" y="3453617"/>
            <a:ext cx="802432" cy="1008112"/>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zh-TW" altLang="en-US" sz="1400" b="0" i="0" u="none" strike="noStrike" cap="none" normalizeH="0" baseline="0">
              <a:ln>
                <a:noFill/>
              </a:ln>
              <a:solidFill>
                <a:schemeClr val="tx1"/>
              </a:solidFill>
              <a:effectLst/>
              <a:latin typeface="Arial" charset="0"/>
              <a:ea typeface="新細明體" pitchFamily="18" charset="-120"/>
            </a:endParaRPr>
          </a:p>
        </p:txBody>
      </p:sp>
      <p:sp>
        <p:nvSpPr>
          <p:cNvPr id="7" name="橢圓 6">
            <a:extLst>
              <a:ext uri="{FF2B5EF4-FFF2-40B4-BE49-F238E27FC236}">
                <a16:creationId xmlns:a16="http://schemas.microsoft.com/office/drawing/2014/main" id="{B574DB15-74C3-406F-A1F7-08D7138B26C8}"/>
              </a:ext>
            </a:extLst>
          </p:cNvPr>
          <p:cNvSpPr/>
          <p:nvPr/>
        </p:nvSpPr>
        <p:spPr bwMode="auto">
          <a:xfrm>
            <a:off x="5929808" y="2980004"/>
            <a:ext cx="802432" cy="1008112"/>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zh-TW" altLang="en-US" sz="1400" b="0"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407680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69575C-7D35-4E68-AE4A-8AA40C3F5BCD}"/>
              </a:ext>
            </a:extLst>
          </p:cNvPr>
          <p:cNvSpPr>
            <a:spLocks noGrp="1"/>
          </p:cNvSpPr>
          <p:nvPr>
            <p:ph type="title"/>
          </p:nvPr>
        </p:nvSpPr>
        <p:spPr/>
        <p:txBody>
          <a:bodyPr/>
          <a:lstStyle/>
          <a:p>
            <a:r>
              <a:rPr lang="zh-TW" altLang="en-US" dirty="0"/>
              <a:t>資料說明</a:t>
            </a:r>
          </a:p>
        </p:txBody>
      </p:sp>
      <p:sp>
        <p:nvSpPr>
          <p:cNvPr id="3" name="內容版面配置區 2">
            <a:extLst>
              <a:ext uri="{FF2B5EF4-FFF2-40B4-BE49-F238E27FC236}">
                <a16:creationId xmlns:a16="http://schemas.microsoft.com/office/drawing/2014/main" id="{87964BD2-CE0C-4C05-B1C4-46555DEAA042}"/>
              </a:ext>
            </a:extLst>
          </p:cNvPr>
          <p:cNvSpPr>
            <a:spLocks noGrp="1"/>
          </p:cNvSpPr>
          <p:nvPr>
            <p:ph idx="1"/>
          </p:nvPr>
        </p:nvSpPr>
        <p:spPr/>
        <p:txBody>
          <a:bodyPr/>
          <a:lstStyle/>
          <a:p>
            <a:r>
              <a:rPr lang="zh-TW" altLang="en-US" dirty="0"/>
              <a:t>每一筆資料中共有 </a:t>
            </a:r>
            <a:r>
              <a:rPr lang="en-US" altLang="zh-TW" dirty="0"/>
              <a:t>15</a:t>
            </a:r>
            <a:r>
              <a:rPr lang="zh-TW" altLang="en-US" dirty="0"/>
              <a:t> 個製程變量，並一共紀錄了</a:t>
            </a:r>
            <a:r>
              <a:rPr lang="en-US" altLang="zh-TW" dirty="0"/>
              <a:t>15</a:t>
            </a:r>
            <a:r>
              <a:rPr lang="zh-TW" altLang="en-US" dirty="0"/>
              <a:t>個變量在</a:t>
            </a:r>
            <a:r>
              <a:rPr lang="en-US" altLang="zh-TW" dirty="0"/>
              <a:t>463</a:t>
            </a:r>
            <a:r>
              <a:rPr lang="zh-TW" altLang="en-US" dirty="0"/>
              <a:t>秒中的數值</a:t>
            </a:r>
            <a:endParaRPr lang="en-US" altLang="zh-TW" dirty="0"/>
          </a:p>
        </p:txBody>
      </p:sp>
      <p:sp>
        <p:nvSpPr>
          <p:cNvPr id="4" name="投影片編號版面配置區 3">
            <a:extLst>
              <a:ext uri="{FF2B5EF4-FFF2-40B4-BE49-F238E27FC236}">
                <a16:creationId xmlns:a16="http://schemas.microsoft.com/office/drawing/2014/main" id="{3F829456-EDB7-4F5E-9BF3-86AB9587F1B2}"/>
              </a:ext>
            </a:extLst>
          </p:cNvPr>
          <p:cNvSpPr>
            <a:spLocks noGrp="1"/>
          </p:cNvSpPr>
          <p:nvPr>
            <p:ph type="sldNum" sz="quarter" idx="10"/>
          </p:nvPr>
        </p:nvSpPr>
        <p:spPr/>
        <p:txBody>
          <a:bodyPr/>
          <a:lstStyle/>
          <a:p>
            <a:fld id="{583B9BDF-3583-4A03-AF85-D29933409D2C}" type="slidenum">
              <a:rPr lang="zh-TW" altLang="en-US" smtClean="0">
                <a:solidFill>
                  <a:srgbClr val="000000"/>
                </a:solidFill>
              </a:rPr>
              <a:pPr/>
              <a:t>14</a:t>
            </a:fld>
            <a:endParaRPr lang="zh-TW" altLang="en-US" dirty="0">
              <a:solidFill>
                <a:srgbClr val="000000"/>
              </a:solidFill>
            </a:endParaRPr>
          </a:p>
        </p:txBody>
      </p:sp>
      <p:graphicFrame>
        <p:nvGraphicFramePr>
          <p:cNvPr id="9" name="表格 9">
            <a:extLst>
              <a:ext uri="{FF2B5EF4-FFF2-40B4-BE49-F238E27FC236}">
                <a16:creationId xmlns:a16="http://schemas.microsoft.com/office/drawing/2014/main" id="{7AD193AC-3D58-4E99-B12C-5353828D9B03}"/>
              </a:ext>
            </a:extLst>
          </p:cNvPr>
          <p:cNvGraphicFramePr>
            <a:graphicFrameLocks noGrp="1"/>
          </p:cNvGraphicFramePr>
          <p:nvPr>
            <p:extLst>
              <p:ext uri="{D42A27DB-BD31-4B8C-83A1-F6EECF244321}">
                <p14:modId xmlns:p14="http://schemas.microsoft.com/office/powerpoint/2010/main" val="3998490641"/>
              </p:ext>
            </p:extLst>
          </p:nvPr>
        </p:nvGraphicFramePr>
        <p:xfrm>
          <a:off x="1331640" y="3589505"/>
          <a:ext cx="7704855" cy="1873805"/>
        </p:xfrm>
        <a:graphic>
          <a:graphicData uri="http://schemas.openxmlformats.org/drawingml/2006/table">
            <a:tbl>
              <a:tblPr firstRow="1" bandRow="1">
                <a:tableStyleId>{5C22544A-7EE6-4342-B048-85BDC9FD1C3A}</a:tableStyleId>
              </a:tblPr>
              <a:tblGrid>
                <a:gridCol w="513657">
                  <a:extLst>
                    <a:ext uri="{9D8B030D-6E8A-4147-A177-3AD203B41FA5}">
                      <a16:colId xmlns:a16="http://schemas.microsoft.com/office/drawing/2014/main" val="1329337342"/>
                    </a:ext>
                  </a:extLst>
                </a:gridCol>
                <a:gridCol w="513657">
                  <a:extLst>
                    <a:ext uri="{9D8B030D-6E8A-4147-A177-3AD203B41FA5}">
                      <a16:colId xmlns:a16="http://schemas.microsoft.com/office/drawing/2014/main" val="1459969259"/>
                    </a:ext>
                  </a:extLst>
                </a:gridCol>
                <a:gridCol w="513657">
                  <a:extLst>
                    <a:ext uri="{9D8B030D-6E8A-4147-A177-3AD203B41FA5}">
                      <a16:colId xmlns:a16="http://schemas.microsoft.com/office/drawing/2014/main" val="2165725186"/>
                    </a:ext>
                  </a:extLst>
                </a:gridCol>
                <a:gridCol w="513657">
                  <a:extLst>
                    <a:ext uri="{9D8B030D-6E8A-4147-A177-3AD203B41FA5}">
                      <a16:colId xmlns:a16="http://schemas.microsoft.com/office/drawing/2014/main" val="3230347145"/>
                    </a:ext>
                  </a:extLst>
                </a:gridCol>
                <a:gridCol w="513657">
                  <a:extLst>
                    <a:ext uri="{9D8B030D-6E8A-4147-A177-3AD203B41FA5}">
                      <a16:colId xmlns:a16="http://schemas.microsoft.com/office/drawing/2014/main" val="238882113"/>
                    </a:ext>
                  </a:extLst>
                </a:gridCol>
                <a:gridCol w="513657">
                  <a:extLst>
                    <a:ext uri="{9D8B030D-6E8A-4147-A177-3AD203B41FA5}">
                      <a16:colId xmlns:a16="http://schemas.microsoft.com/office/drawing/2014/main" val="124642973"/>
                    </a:ext>
                  </a:extLst>
                </a:gridCol>
                <a:gridCol w="513657">
                  <a:extLst>
                    <a:ext uri="{9D8B030D-6E8A-4147-A177-3AD203B41FA5}">
                      <a16:colId xmlns:a16="http://schemas.microsoft.com/office/drawing/2014/main" val="102866385"/>
                    </a:ext>
                  </a:extLst>
                </a:gridCol>
                <a:gridCol w="513657">
                  <a:extLst>
                    <a:ext uri="{9D8B030D-6E8A-4147-A177-3AD203B41FA5}">
                      <a16:colId xmlns:a16="http://schemas.microsoft.com/office/drawing/2014/main" val="2254847913"/>
                    </a:ext>
                  </a:extLst>
                </a:gridCol>
                <a:gridCol w="513657">
                  <a:extLst>
                    <a:ext uri="{9D8B030D-6E8A-4147-A177-3AD203B41FA5}">
                      <a16:colId xmlns:a16="http://schemas.microsoft.com/office/drawing/2014/main" val="3141598251"/>
                    </a:ext>
                  </a:extLst>
                </a:gridCol>
                <a:gridCol w="513657">
                  <a:extLst>
                    <a:ext uri="{9D8B030D-6E8A-4147-A177-3AD203B41FA5}">
                      <a16:colId xmlns:a16="http://schemas.microsoft.com/office/drawing/2014/main" val="1801287457"/>
                    </a:ext>
                  </a:extLst>
                </a:gridCol>
                <a:gridCol w="513657">
                  <a:extLst>
                    <a:ext uri="{9D8B030D-6E8A-4147-A177-3AD203B41FA5}">
                      <a16:colId xmlns:a16="http://schemas.microsoft.com/office/drawing/2014/main" val="884785262"/>
                    </a:ext>
                  </a:extLst>
                </a:gridCol>
                <a:gridCol w="513657">
                  <a:extLst>
                    <a:ext uri="{9D8B030D-6E8A-4147-A177-3AD203B41FA5}">
                      <a16:colId xmlns:a16="http://schemas.microsoft.com/office/drawing/2014/main" val="2198289801"/>
                    </a:ext>
                  </a:extLst>
                </a:gridCol>
                <a:gridCol w="513657">
                  <a:extLst>
                    <a:ext uri="{9D8B030D-6E8A-4147-A177-3AD203B41FA5}">
                      <a16:colId xmlns:a16="http://schemas.microsoft.com/office/drawing/2014/main" val="4062294217"/>
                    </a:ext>
                  </a:extLst>
                </a:gridCol>
                <a:gridCol w="513657">
                  <a:extLst>
                    <a:ext uri="{9D8B030D-6E8A-4147-A177-3AD203B41FA5}">
                      <a16:colId xmlns:a16="http://schemas.microsoft.com/office/drawing/2014/main" val="3940041883"/>
                    </a:ext>
                  </a:extLst>
                </a:gridCol>
                <a:gridCol w="513657">
                  <a:extLst>
                    <a:ext uri="{9D8B030D-6E8A-4147-A177-3AD203B41FA5}">
                      <a16:colId xmlns:a16="http://schemas.microsoft.com/office/drawing/2014/main" val="2093346248"/>
                    </a:ext>
                  </a:extLst>
                </a:gridCol>
              </a:tblGrid>
              <a:tr h="374761">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41642968"/>
                  </a:ext>
                </a:extLst>
              </a:tr>
              <a:tr h="374761">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1064583816"/>
                  </a:ext>
                </a:extLst>
              </a:tr>
              <a:tr h="374761">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1448566980"/>
                  </a:ext>
                </a:extLst>
              </a:tr>
              <a:tr h="374761">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3618403238"/>
                  </a:ext>
                </a:extLst>
              </a:tr>
              <a:tr h="374761">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944384055"/>
                  </a:ext>
                </a:extLst>
              </a:tr>
            </a:tbl>
          </a:graphicData>
        </a:graphic>
      </p:graphicFrame>
      <p:sp>
        <p:nvSpPr>
          <p:cNvPr id="10" name="文字方塊 9">
            <a:extLst>
              <a:ext uri="{FF2B5EF4-FFF2-40B4-BE49-F238E27FC236}">
                <a16:creationId xmlns:a16="http://schemas.microsoft.com/office/drawing/2014/main" id="{E8F2D908-DCB8-4BA8-AEA7-3BDF356F7C26}"/>
              </a:ext>
            </a:extLst>
          </p:cNvPr>
          <p:cNvSpPr txBox="1"/>
          <p:nvPr/>
        </p:nvSpPr>
        <p:spPr>
          <a:xfrm>
            <a:off x="719572" y="2916234"/>
            <a:ext cx="936104"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變量一</a:t>
            </a:r>
          </a:p>
        </p:txBody>
      </p:sp>
      <p:sp>
        <p:nvSpPr>
          <p:cNvPr id="12" name="文字方塊 11">
            <a:extLst>
              <a:ext uri="{FF2B5EF4-FFF2-40B4-BE49-F238E27FC236}">
                <a16:creationId xmlns:a16="http://schemas.microsoft.com/office/drawing/2014/main" id="{3B83343B-C702-48AC-9CF5-8AE951506B2C}"/>
              </a:ext>
            </a:extLst>
          </p:cNvPr>
          <p:cNvSpPr txBox="1"/>
          <p:nvPr/>
        </p:nvSpPr>
        <p:spPr>
          <a:xfrm>
            <a:off x="1655676" y="2896369"/>
            <a:ext cx="936104"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變量二</a:t>
            </a:r>
          </a:p>
        </p:txBody>
      </p:sp>
      <p:sp>
        <p:nvSpPr>
          <p:cNvPr id="13" name="文字方塊 12">
            <a:extLst>
              <a:ext uri="{FF2B5EF4-FFF2-40B4-BE49-F238E27FC236}">
                <a16:creationId xmlns:a16="http://schemas.microsoft.com/office/drawing/2014/main" id="{A67D81FA-7348-4FE9-97C7-7EB5763620BF}"/>
              </a:ext>
            </a:extLst>
          </p:cNvPr>
          <p:cNvSpPr txBox="1"/>
          <p:nvPr/>
        </p:nvSpPr>
        <p:spPr>
          <a:xfrm>
            <a:off x="6884351" y="2873605"/>
            <a:ext cx="1207945"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變量十五</a:t>
            </a:r>
          </a:p>
        </p:txBody>
      </p:sp>
      <p:cxnSp>
        <p:nvCxnSpPr>
          <p:cNvPr id="14" name="直線單箭頭接點 13">
            <a:extLst>
              <a:ext uri="{FF2B5EF4-FFF2-40B4-BE49-F238E27FC236}">
                <a16:creationId xmlns:a16="http://schemas.microsoft.com/office/drawing/2014/main" id="{70A23590-99C3-4138-BA1A-B6887DE52203}"/>
              </a:ext>
            </a:extLst>
          </p:cNvPr>
          <p:cNvCxnSpPr/>
          <p:nvPr/>
        </p:nvCxnSpPr>
        <p:spPr bwMode="auto">
          <a:xfrm>
            <a:off x="1331640" y="3324816"/>
            <a:ext cx="144016" cy="205572"/>
          </a:xfrm>
          <a:prstGeom prst="straightConnector1">
            <a:avLst/>
          </a:prstGeom>
          <a:gradFill rotWithShape="1">
            <a:gsLst>
              <a:gs pos="0">
                <a:schemeClr val="bg1"/>
              </a:gs>
              <a:gs pos="50000">
                <a:srgbClr val="FFCCFF"/>
              </a:gs>
              <a:gs pos="100000">
                <a:schemeClr val="bg1"/>
              </a:gs>
            </a:gsLst>
            <a:lin ang="5400000" scaled="1"/>
          </a:gradFill>
          <a:ln w="9525" cap="flat" cmpd="sng" algn="ctr">
            <a:solidFill>
              <a:srgbClr val="FF00FF"/>
            </a:solidFill>
            <a:prstDash val="solid"/>
            <a:round/>
            <a:headEnd type="none" w="med" len="med"/>
            <a:tailEnd type="triangle"/>
          </a:ln>
          <a:effectLst/>
        </p:spPr>
      </p:cxnSp>
      <p:cxnSp>
        <p:nvCxnSpPr>
          <p:cNvPr id="16" name="直線單箭頭接點 15">
            <a:extLst>
              <a:ext uri="{FF2B5EF4-FFF2-40B4-BE49-F238E27FC236}">
                <a16:creationId xmlns:a16="http://schemas.microsoft.com/office/drawing/2014/main" id="{5D2EAEF0-B0FC-4971-9181-52035B28B991}"/>
              </a:ext>
            </a:extLst>
          </p:cNvPr>
          <p:cNvCxnSpPr/>
          <p:nvPr/>
        </p:nvCxnSpPr>
        <p:spPr bwMode="auto">
          <a:xfrm>
            <a:off x="2051720" y="3304745"/>
            <a:ext cx="144016" cy="245715"/>
          </a:xfrm>
          <a:prstGeom prst="straightConnector1">
            <a:avLst/>
          </a:prstGeom>
          <a:gradFill rotWithShape="1">
            <a:gsLst>
              <a:gs pos="0">
                <a:schemeClr val="bg1"/>
              </a:gs>
              <a:gs pos="50000">
                <a:srgbClr val="FFCCFF"/>
              </a:gs>
              <a:gs pos="100000">
                <a:schemeClr val="bg1"/>
              </a:gs>
            </a:gsLst>
            <a:lin ang="5400000" scaled="1"/>
          </a:gradFill>
          <a:ln w="9525" cap="flat" cmpd="sng" algn="ctr">
            <a:solidFill>
              <a:srgbClr val="FF00FF"/>
            </a:solidFill>
            <a:prstDash val="solid"/>
            <a:round/>
            <a:headEnd type="none" w="med" len="med"/>
            <a:tailEnd type="triangle"/>
          </a:ln>
          <a:effectLst/>
        </p:spPr>
      </p:cxnSp>
      <p:cxnSp>
        <p:nvCxnSpPr>
          <p:cNvPr id="18" name="直線單箭頭接點 17">
            <a:extLst>
              <a:ext uri="{FF2B5EF4-FFF2-40B4-BE49-F238E27FC236}">
                <a16:creationId xmlns:a16="http://schemas.microsoft.com/office/drawing/2014/main" id="{3539ABCB-32CE-4C21-8068-0053459183E3}"/>
              </a:ext>
            </a:extLst>
          </p:cNvPr>
          <p:cNvCxnSpPr/>
          <p:nvPr/>
        </p:nvCxnSpPr>
        <p:spPr bwMode="auto">
          <a:xfrm>
            <a:off x="7596336" y="3285566"/>
            <a:ext cx="144016" cy="245715"/>
          </a:xfrm>
          <a:prstGeom prst="straightConnector1">
            <a:avLst/>
          </a:prstGeom>
          <a:gradFill rotWithShape="1">
            <a:gsLst>
              <a:gs pos="0">
                <a:schemeClr val="bg1"/>
              </a:gs>
              <a:gs pos="50000">
                <a:srgbClr val="FFCCFF"/>
              </a:gs>
              <a:gs pos="100000">
                <a:schemeClr val="bg1"/>
              </a:gs>
            </a:gsLst>
            <a:lin ang="5400000" scaled="1"/>
          </a:gradFill>
          <a:ln w="9525" cap="flat" cmpd="sng" algn="ctr">
            <a:solidFill>
              <a:srgbClr val="FF00FF"/>
            </a:solidFill>
            <a:prstDash val="solid"/>
            <a:round/>
            <a:headEnd type="none" w="med" len="med"/>
            <a:tailEnd type="triangle"/>
          </a:ln>
          <a:effectLst/>
        </p:spPr>
      </p:cxnSp>
      <p:sp>
        <p:nvSpPr>
          <p:cNvPr id="17" name="文字方塊 16">
            <a:extLst>
              <a:ext uri="{FF2B5EF4-FFF2-40B4-BE49-F238E27FC236}">
                <a16:creationId xmlns:a16="http://schemas.microsoft.com/office/drawing/2014/main" id="{362451B4-25E7-4DDB-B592-AB149BAB610D}"/>
              </a:ext>
            </a:extLst>
          </p:cNvPr>
          <p:cNvSpPr txBox="1"/>
          <p:nvPr/>
        </p:nvSpPr>
        <p:spPr>
          <a:xfrm>
            <a:off x="0" y="3573016"/>
            <a:ext cx="133164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第一筆資料</a:t>
            </a:r>
          </a:p>
        </p:txBody>
      </p:sp>
      <p:sp>
        <p:nvSpPr>
          <p:cNvPr id="20" name="文字方塊 19">
            <a:extLst>
              <a:ext uri="{FF2B5EF4-FFF2-40B4-BE49-F238E27FC236}">
                <a16:creationId xmlns:a16="http://schemas.microsoft.com/office/drawing/2014/main" id="{48E8E2DD-1E26-4AFD-922B-FA4D190501C0}"/>
              </a:ext>
            </a:extLst>
          </p:cNvPr>
          <p:cNvSpPr txBox="1"/>
          <p:nvPr/>
        </p:nvSpPr>
        <p:spPr>
          <a:xfrm>
            <a:off x="0" y="4005064"/>
            <a:ext cx="133164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第二筆資料</a:t>
            </a:r>
          </a:p>
        </p:txBody>
      </p:sp>
      <p:sp>
        <p:nvSpPr>
          <p:cNvPr id="21" name="文字方塊 20">
            <a:extLst>
              <a:ext uri="{FF2B5EF4-FFF2-40B4-BE49-F238E27FC236}">
                <a16:creationId xmlns:a16="http://schemas.microsoft.com/office/drawing/2014/main" id="{F09165E3-0929-4390-9578-FBF4F0C57CCC}"/>
              </a:ext>
            </a:extLst>
          </p:cNvPr>
          <p:cNvSpPr txBox="1"/>
          <p:nvPr/>
        </p:nvSpPr>
        <p:spPr>
          <a:xfrm>
            <a:off x="0" y="4437112"/>
            <a:ext cx="133164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第三筆資料</a:t>
            </a:r>
          </a:p>
        </p:txBody>
      </p:sp>
      <p:sp>
        <p:nvSpPr>
          <p:cNvPr id="22" name="文字方塊 21">
            <a:extLst>
              <a:ext uri="{FF2B5EF4-FFF2-40B4-BE49-F238E27FC236}">
                <a16:creationId xmlns:a16="http://schemas.microsoft.com/office/drawing/2014/main" id="{1F48C9BF-4366-457C-9A16-7B2273FC9431}"/>
              </a:ext>
            </a:extLst>
          </p:cNvPr>
          <p:cNvSpPr txBox="1"/>
          <p:nvPr/>
        </p:nvSpPr>
        <p:spPr>
          <a:xfrm>
            <a:off x="7488323" y="2197715"/>
            <a:ext cx="1331640" cy="646331"/>
          </a:xfrm>
          <a:prstGeom prst="rect">
            <a:avLst/>
          </a:prstGeom>
          <a:noFill/>
        </p:spPr>
        <p:txBody>
          <a:bodyPr wrap="square" rtlCol="0">
            <a:spAutoFit/>
          </a:bodyPr>
          <a:lstStyle/>
          <a:p>
            <a:r>
              <a:rPr lang="en-US" altLang="zh-TW" dirty="0"/>
              <a:t>sidewall angle</a:t>
            </a:r>
            <a:endParaRPr lang="zh-TW" altLang="en-US" dirty="0"/>
          </a:p>
        </p:txBody>
      </p:sp>
      <p:sp>
        <p:nvSpPr>
          <p:cNvPr id="23" name="文字方塊 22">
            <a:extLst>
              <a:ext uri="{FF2B5EF4-FFF2-40B4-BE49-F238E27FC236}">
                <a16:creationId xmlns:a16="http://schemas.microsoft.com/office/drawing/2014/main" id="{92FBCDB0-BE73-454B-8B36-00E94C31D6A4}"/>
              </a:ext>
            </a:extLst>
          </p:cNvPr>
          <p:cNvSpPr txBox="1"/>
          <p:nvPr/>
        </p:nvSpPr>
        <p:spPr>
          <a:xfrm>
            <a:off x="8370675" y="2204864"/>
            <a:ext cx="1331640" cy="646331"/>
          </a:xfrm>
          <a:prstGeom prst="rect">
            <a:avLst/>
          </a:prstGeom>
          <a:noFill/>
        </p:spPr>
        <p:txBody>
          <a:bodyPr wrap="square" rtlCol="0">
            <a:spAutoFit/>
          </a:bodyPr>
          <a:lstStyle/>
          <a:p>
            <a:r>
              <a:rPr lang="en-US" altLang="zh-TW" dirty="0"/>
              <a:t>Trench Depth</a:t>
            </a:r>
            <a:endParaRPr lang="zh-TW" altLang="en-US" dirty="0"/>
          </a:p>
        </p:txBody>
      </p:sp>
      <p:cxnSp>
        <p:nvCxnSpPr>
          <p:cNvPr id="24" name="直線單箭頭接點 23">
            <a:extLst>
              <a:ext uri="{FF2B5EF4-FFF2-40B4-BE49-F238E27FC236}">
                <a16:creationId xmlns:a16="http://schemas.microsoft.com/office/drawing/2014/main" id="{81ED8D6A-9C16-4B31-A7E8-FA8C18B6753D}"/>
              </a:ext>
            </a:extLst>
          </p:cNvPr>
          <p:cNvCxnSpPr>
            <a:cxnSpLocks/>
          </p:cNvCxnSpPr>
          <p:nvPr/>
        </p:nvCxnSpPr>
        <p:spPr bwMode="auto">
          <a:xfrm>
            <a:off x="8082827" y="2889865"/>
            <a:ext cx="112308" cy="621359"/>
          </a:xfrm>
          <a:prstGeom prst="straightConnector1">
            <a:avLst/>
          </a:prstGeom>
          <a:gradFill rotWithShape="1">
            <a:gsLst>
              <a:gs pos="0">
                <a:schemeClr val="bg1"/>
              </a:gs>
              <a:gs pos="50000">
                <a:srgbClr val="FFCCFF"/>
              </a:gs>
              <a:gs pos="100000">
                <a:schemeClr val="bg1"/>
              </a:gs>
            </a:gsLst>
            <a:lin ang="5400000" scaled="1"/>
          </a:gradFill>
          <a:ln w="9525" cap="flat" cmpd="sng" algn="ctr">
            <a:solidFill>
              <a:srgbClr val="FF00FF"/>
            </a:solidFill>
            <a:prstDash val="solid"/>
            <a:round/>
            <a:headEnd type="none" w="med" len="med"/>
            <a:tailEnd type="triangle"/>
          </a:ln>
          <a:effectLst/>
        </p:spPr>
      </p:cxnSp>
      <p:cxnSp>
        <p:nvCxnSpPr>
          <p:cNvPr id="26" name="直線單箭頭接點 25">
            <a:extLst>
              <a:ext uri="{FF2B5EF4-FFF2-40B4-BE49-F238E27FC236}">
                <a16:creationId xmlns:a16="http://schemas.microsoft.com/office/drawing/2014/main" id="{28F3A2A7-95EC-4D88-99BA-39B94DFAABE9}"/>
              </a:ext>
            </a:extLst>
          </p:cNvPr>
          <p:cNvCxnSpPr>
            <a:cxnSpLocks/>
          </p:cNvCxnSpPr>
          <p:nvPr/>
        </p:nvCxnSpPr>
        <p:spPr bwMode="auto">
          <a:xfrm>
            <a:off x="8715928" y="2917720"/>
            <a:ext cx="73711" cy="519369"/>
          </a:xfrm>
          <a:prstGeom prst="straightConnector1">
            <a:avLst/>
          </a:prstGeom>
          <a:gradFill rotWithShape="1">
            <a:gsLst>
              <a:gs pos="0">
                <a:schemeClr val="bg1"/>
              </a:gs>
              <a:gs pos="50000">
                <a:srgbClr val="FFCCFF"/>
              </a:gs>
              <a:gs pos="100000">
                <a:schemeClr val="bg1"/>
              </a:gs>
            </a:gsLst>
            <a:lin ang="5400000" scaled="1"/>
          </a:gradFill>
          <a:ln w="9525" cap="flat" cmpd="sng" algn="ctr">
            <a:solidFill>
              <a:srgbClr val="FF00FF"/>
            </a:solidFill>
            <a:prstDash val="solid"/>
            <a:round/>
            <a:headEnd type="none" w="med" len="med"/>
            <a:tailEnd type="triangle"/>
          </a:ln>
          <a:effectLst/>
        </p:spPr>
      </p:cxnSp>
      <p:sp>
        <p:nvSpPr>
          <p:cNvPr id="27" name="橢圓 26">
            <a:extLst>
              <a:ext uri="{FF2B5EF4-FFF2-40B4-BE49-F238E27FC236}">
                <a16:creationId xmlns:a16="http://schemas.microsoft.com/office/drawing/2014/main" id="{2C604479-8EA1-40FE-A264-6E5C7CCE43F1}"/>
              </a:ext>
            </a:extLst>
          </p:cNvPr>
          <p:cNvSpPr/>
          <p:nvPr/>
        </p:nvSpPr>
        <p:spPr bwMode="auto">
          <a:xfrm>
            <a:off x="1296410" y="3511224"/>
            <a:ext cx="622147" cy="506408"/>
          </a:xfrm>
          <a:prstGeom prst="ellipse">
            <a:avLst/>
          </a:prstGeom>
          <a:noFill/>
          <a:ln w="571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zh-TW" altLang="en-US" sz="1400" b="0" i="0" u="none" strike="noStrike" cap="none" normalizeH="0" baseline="0">
              <a:ln>
                <a:noFill/>
              </a:ln>
              <a:solidFill>
                <a:schemeClr val="tx1"/>
              </a:solidFill>
              <a:effectLst/>
              <a:latin typeface="Arial" charset="0"/>
              <a:ea typeface="新細明體" pitchFamily="18" charset="-120"/>
            </a:endParaRPr>
          </a:p>
        </p:txBody>
      </p:sp>
      <p:sp>
        <p:nvSpPr>
          <p:cNvPr id="29" name="文字方塊 28">
            <a:extLst>
              <a:ext uri="{FF2B5EF4-FFF2-40B4-BE49-F238E27FC236}">
                <a16:creationId xmlns:a16="http://schemas.microsoft.com/office/drawing/2014/main" id="{81E4B5E3-A1BA-4208-8779-8DDAF71AC069}"/>
              </a:ext>
            </a:extLst>
          </p:cNvPr>
          <p:cNvSpPr txBox="1"/>
          <p:nvPr/>
        </p:nvSpPr>
        <p:spPr>
          <a:xfrm>
            <a:off x="112729" y="2192341"/>
            <a:ext cx="3230199" cy="369332"/>
          </a:xfrm>
          <a:prstGeom prst="rect">
            <a:avLst/>
          </a:prstGeom>
          <a:noFill/>
        </p:spPr>
        <p:txBody>
          <a:bodyPr wrap="square" rtlCol="0">
            <a:spAutoFit/>
          </a:bodyPr>
          <a:lstStyle/>
          <a:p>
            <a:r>
              <a:rPr lang="zh-TW" altLang="en-US" dirty="0">
                <a:solidFill>
                  <a:srgbClr val="FF0000"/>
                </a:solidFill>
                <a:latin typeface="標楷體" panose="03000509000000000000" pitchFamily="65" charset="-120"/>
                <a:ea typeface="標楷體" panose="03000509000000000000" pitchFamily="65" charset="-120"/>
              </a:rPr>
              <a:t>當中有</a:t>
            </a:r>
            <a:r>
              <a:rPr lang="en-US" altLang="zh-TW" dirty="0">
                <a:solidFill>
                  <a:srgbClr val="FF0000"/>
                </a:solidFill>
                <a:latin typeface="標楷體" panose="03000509000000000000" pitchFamily="65" charset="-120"/>
                <a:ea typeface="標楷體" panose="03000509000000000000" pitchFamily="65" charset="-120"/>
              </a:rPr>
              <a:t>463</a:t>
            </a:r>
            <a:r>
              <a:rPr lang="zh-TW" altLang="en-US" dirty="0">
                <a:solidFill>
                  <a:srgbClr val="FF0000"/>
                </a:solidFill>
                <a:latin typeface="標楷體" panose="03000509000000000000" pitchFamily="65" charset="-120"/>
                <a:ea typeface="標楷體" panose="03000509000000000000" pitchFamily="65" charset="-120"/>
              </a:rPr>
              <a:t>個時間點的量測值</a:t>
            </a:r>
          </a:p>
        </p:txBody>
      </p:sp>
      <p:cxnSp>
        <p:nvCxnSpPr>
          <p:cNvPr id="30" name="直線單箭頭接點 29">
            <a:extLst>
              <a:ext uri="{FF2B5EF4-FFF2-40B4-BE49-F238E27FC236}">
                <a16:creationId xmlns:a16="http://schemas.microsoft.com/office/drawing/2014/main" id="{13205FA7-B054-41BD-B612-0DB7152BBD8C}"/>
              </a:ext>
            </a:extLst>
          </p:cNvPr>
          <p:cNvCxnSpPr>
            <a:cxnSpLocks/>
          </p:cNvCxnSpPr>
          <p:nvPr/>
        </p:nvCxnSpPr>
        <p:spPr bwMode="auto">
          <a:xfrm>
            <a:off x="1512401" y="2615937"/>
            <a:ext cx="98621" cy="827514"/>
          </a:xfrm>
          <a:prstGeom prst="straightConnector1">
            <a:avLst/>
          </a:prstGeom>
          <a:gradFill rotWithShape="1">
            <a:gsLst>
              <a:gs pos="0">
                <a:schemeClr val="bg1"/>
              </a:gs>
              <a:gs pos="50000">
                <a:srgbClr val="FFCCFF"/>
              </a:gs>
              <a:gs pos="100000">
                <a:schemeClr val="bg1"/>
              </a:gs>
            </a:gsLst>
            <a:lin ang="5400000" scaled="1"/>
          </a:gradFill>
          <a:ln w="9525" cap="flat" cmpd="sng" algn="ctr">
            <a:solidFill>
              <a:srgbClr val="FF0000"/>
            </a:solidFill>
            <a:prstDash val="solid"/>
            <a:round/>
            <a:headEnd type="none" w="med" len="med"/>
            <a:tailEnd type="triangle"/>
          </a:ln>
          <a:effectLst/>
        </p:spPr>
      </p:cxnSp>
      <p:sp>
        <p:nvSpPr>
          <p:cNvPr id="31" name="文字方塊 30">
            <a:extLst>
              <a:ext uri="{FF2B5EF4-FFF2-40B4-BE49-F238E27FC236}">
                <a16:creationId xmlns:a16="http://schemas.microsoft.com/office/drawing/2014/main" id="{C29095CA-24DC-497C-AA6F-F348F902195E}"/>
              </a:ext>
            </a:extLst>
          </p:cNvPr>
          <p:cNvSpPr txBox="1"/>
          <p:nvPr/>
        </p:nvSpPr>
        <p:spPr>
          <a:xfrm>
            <a:off x="520280" y="4854700"/>
            <a:ext cx="461665" cy="734540"/>
          </a:xfrm>
          <a:prstGeom prst="rect">
            <a:avLst/>
          </a:prstGeom>
          <a:noFill/>
        </p:spPr>
        <p:txBody>
          <a:bodyPr vert="eaVert" wrap="square" rtlCol="0">
            <a:spAutoFit/>
          </a:bodyPr>
          <a:lstStyle/>
          <a:p>
            <a:r>
              <a:rPr lang="en-US" altLang="zh-TW" dirty="0"/>
              <a:t>……</a:t>
            </a:r>
            <a:endParaRPr lang="zh-TW" altLang="en-US" dirty="0"/>
          </a:p>
        </p:txBody>
      </p:sp>
      <p:sp>
        <p:nvSpPr>
          <p:cNvPr id="32" name="文字方塊 31">
            <a:extLst>
              <a:ext uri="{FF2B5EF4-FFF2-40B4-BE49-F238E27FC236}">
                <a16:creationId xmlns:a16="http://schemas.microsoft.com/office/drawing/2014/main" id="{109119FA-C948-4EDC-849E-252D5AE98B26}"/>
              </a:ext>
            </a:extLst>
          </p:cNvPr>
          <p:cNvSpPr txBox="1"/>
          <p:nvPr/>
        </p:nvSpPr>
        <p:spPr>
          <a:xfrm>
            <a:off x="2987824" y="2924944"/>
            <a:ext cx="3592997" cy="369332"/>
          </a:xfrm>
          <a:prstGeom prst="rect">
            <a:avLst/>
          </a:prstGeom>
          <a:noFill/>
        </p:spPr>
        <p:txBody>
          <a:bodyPr wrap="square" rtlCol="0">
            <a:spAutoFit/>
          </a:bodyPr>
          <a:lstStyle/>
          <a:p>
            <a:r>
              <a:rPr lang="en-US" altLang="zh-TW" dirty="0"/>
              <a:t>…</a:t>
            </a:r>
            <a:r>
              <a:rPr lang="zh-TW" altLang="en-US" dirty="0"/>
              <a:t> </a:t>
            </a:r>
            <a:r>
              <a:rPr lang="en-US" altLang="zh-TW" dirty="0"/>
              <a:t>….</a:t>
            </a:r>
            <a:endParaRPr lang="zh-TW" altLang="en-US" dirty="0"/>
          </a:p>
        </p:txBody>
      </p:sp>
      <p:sp>
        <p:nvSpPr>
          <p:cNvPr id="33" name="矩形 32">
            <a:extLst>
              <a:ext uri="{FF2B5EF4-FFF2-40B4-BE49-F238E27FC236}">
                <a16:creationId xmlns:a16="http://schemas.microsoft.com/office/drawing/2014/main" id="{58850A08-C8DA-451C-A645-051F5DAA319F}"/>
              </a:ext>
            </a:extLst>
          </p:cNvPr>
          <p:cNvSpPr/>
          <p:nvPr/>
        </p:nvSpPr>
        <p:spPr bwMode="auto">
          <a:xfrm>
            <a:off x="2369044" y="3589505"/>
            <a:ext cx="5112567" cy="1846864"/>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zh-TW" altLang="en-US" sz="1400" b="0" i="0" u="none" strike="noStrike" cap="none" normalizeH="0" baseline="0">
              <a:ln>
                <a:noFill/>
              </a:ln>
              <a:solidFill>
                <a:schemeClr val="tx1"/>
              </a:solidFill>
              <a:effectLst/>
              <a:latin typeface="Arial" charset="0"/>
              <a:ea typeface="新細明體" pitchFamily="18" charset="-120"/>
            </a:endParaRPr>
          </a:p>
        </p:txBody>
      </p:sp>
      <p:sp>
        <p:nvSpPr>
          <p:cNvPr id="34" name="文字方塊 33">
            <a:extLst>
              <a:ext uri="{FF2B5EF4-FFF2-40B4-BE49-F238E27FC236}">
                <a16:creationId xmlns:a16="http://schemas.microsoft.com/office/drawing/2014/main" id="{B32B646C-DBBB-4998-9BDF-0F36068FF98D}"/>
              </a:ext>
            </a:extLst>
          </p:cNvPr>
          <p:cNvSpPr txBox="1"/>
          <p:nvPr/>
        </p:nvSpPr>
        <p:spPr>
          <a:xfrm>
            <a:off x="2771800" y="3774171"/>
            <a:ext cx="3960440" cy="923330"/>
          </a:xfrm>
          <a:prstGeom prst="rect">
            <a:avLst/>
          </a:prstGeom>
          <a:noFill/>
        </p:spPr>
        <p:txBody>
          <a:bodyPr wrap="square" rtlCol="0">
            <a:spAutoFit/>
          </a:bodyPr>
          <a:lstStyle/>
          <a:p>
            <a:r>
              <a:rPr lang="en-US" altLang="zh-TW" sz="5400" dirty="0"/>
              <a:t>……</a:t>
            </a:r>
            <a:endParaRPr lang="zh-TW" altLang="en-US" sz="5400" dirty="0"/>
          </a:p>
        </p:txBody>
      </p:sp>
    </p:spTree>
    <p:extLst>
      <p:ext uri="{BB962C8B-B14F-4D97-AF65-F5344CB8AC3E}">
        <p14:creationId xmlns:p14="http://schemas.microsoft.com/office/powerpoint/2010/main" val="2475203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2076C5-D897-48AD-B00E-549F91D4DDAF}"/>
              </a:ext>
            </a:extLst>
          </p:cNvPr>
          <p:cNvSpPr>
            <a:spLocks noGrp="1"/>
          </p:cNvSpPr>
          <p:nvPr>
            <p:ph type="title"/>
          </p:nvPr>
        </p:nvSpPr>
        <p:spPr/>
        <p:txBody>
          <a:bodyPr/>
          <a:lstStyle/>
          <a:p>
            <a:pPr>
              <a:spcBef>
                <a:spcPts val="1200"/>
              </a:spcBef>
              <a:spcAft>
                <a:spcPts val="0"/>
              </a:spcAft>
              <a:buSzPct val="100000"/>
            </a:pPr>
            <a:r>
              <a:rPr lang="zh-TW" altLang="en-US" dirty="0"/>
              <a:t>實驗說明</a:t>
            </a:r>
            <a:endParaRPr lang="en-US" altLang="zh-TW" dirty="0"/>
          </a:p>
        </p:txBody>
      </p:sp>
      <p:sp>
        <p:nvSpPr>
          <p:cNvPr id="3" name="內容版面配置區 2">
            <a:extLst>
              <a:ext uri="{FF2B5EF4-FFF2-40B4-BE49-F238E27FC236}">
                <a16:creationId xmlns:a16="http://schemas.microsoft.com/office/drawing/2014/main" id="{F8075328-BC5A-4F76-B643-CABEB1A2BF3F}"/>
              </a:ext>
            </a:extLst>
          </p:cNvPr>
          <p:cNvSpPr>
            <a:spLocks noGrp="1"/>
          </p:cNvSpPr>
          <p:nvPr>
            <p:ph idx="1"/>
          </p:nvPr>
        </p:nvSpPr>
        <p:spPr/>
        <p:txBody>
          <a:bodyPr/>
          <a:lstStyle/>
          <a:p>
            <a:r>
              <a:rPr lang="zh-TW" altLang="en-US" dirty="0"/>
              <a:t>在本專題中，將會用 </a:t>
            </a:r>
            <a:r>
              <a:rPr lang="en-US" altLang="zh-TW" dirty="0"/>
              <a:t>CNN</a:t>
            </a:r>
            <a:r>
              <a:rPr lang="zh-TW" altLang="en-US" dirty="0"/>
              <a:t> 模型對 </a:t>
            </a:r>
            <a:r>
              <a:rPr lang="en-US" altLang="zh-TW" dirty="0"/>
              <a:t>sidewall angle</a:t>
            </a:r>
            <a:r>
              <a:rPr lang="zh-TW" altLang="en-US" dirty="0"/>
              <a:t> 進行預測</a:t>
            </a:r>
            <a:endParaRPr lang="en-US" altLang="zh-TW" dirty="0"/>
          </a:p>
          <a:p>
            <a:r>
              <a:rPr lang="zh-TW" altLang="en-US" dirty="0"/>
              <a:t>並將訓練好的模型利用</a:t>
            </a:r>
            <a:r>
              <a:rPr lang="en-US" altLang="zh-TW" dirty="0"/>
              <a:t>transfer learning</a:t>
            </a:r>
            <a:r>
              <a:rPr lang="zh-TW" altLang="en-US" dirty="0"/>
              <a:t> 的技術套用在 </a:t>
            </a:r>
            <a:r>
              <a:rPr lang="en-US" altLang="zh-TW" dirty="0"/>
              <a:t>Trench Depth </a:t>
            </a:r>
            <a:r>
              <a:rPr lang="zh-TW" altLang="en-US" dirty="0"/>
              <a:t>的預測上</a:t>
            </a:r>
            <a:endParaRPr lang="en-US" altLang="zh-TW" dirty="0"/>
          </a:p>
          <a:p>
            <a:r>
              <a:rPr lang="zh-TW" altLang="en-US" dirty="0"/>
              <a:t>其中採用 </a:t>
            </a:r>
            <a:r>
              <a:rPr lang="en-US" altLang="zh-TW" dirty="0"/>
              <a:t>MAE</a:t>
            </a:r>
            <a:r>
              <a:rPr lang="zh-TW" altLang="en-US" dirty="0"/>
              <a:t> </a:t>
            </a:r>
            <a:r>
              <a:rPr lang="en-US" altLang="zh-TW" dirty="0"/>
              <a:t>(Mean absolute error)</a:t>
            </a:r>
            <a:r>
              <a:rPr lang="zh-TW" altLang="en-US" dirty="0"/>
              <a:t>對模型的效能進行評估</a:t>
            </a:r>
          </a:p>
        </p:txBody>
      </p:sp>
      <p:sp>
        <p:nvSpPr>
          <p:cNvPr id="4" name="投影片編號版面配置區 3">
            <a:extLst>
              <a:ext uri="{FF2B5EF4-FFF2-40B4-BE49-F238E27FC236}">
                <a16:creationId xmlns:a16="http://schemas.microsoft.com/office/drawing/2014/main" id="{51983C6A-3F48-416F-BDC9-76B057897C60}"/>
              </a:ext>
            </a:extLst>
          </p:cNvPr>
          <p:cNvSpPr>
            <a:spLocks noGrp="1"/>
          </p:cNvSpPr>
          <p:nvPr>
            <p:ph type="sldNum" sz="quarter" idx="10"/>
          </p:nvPr>
        </p:nvSpPr>
        <p:spPr/>
        <p:txBody>
          <a:bodyPr/>
          <a:lstStyle/>
          <a:p>
            <a:fld id="{583B9BDF-3583-4A03-AF85-D29933409D2C}" type="slidenum">
              <a:rPr lang="zh-TW" altLang="en-US" smtClean="0">
                <a:solidFill>
                  <a:srgbClr val="000000"/>
                </a:solidFill>
              </a:rPr>
              <a:pPr/>
              <a:t>15</a:t>
            </a:fld>
            <a:endParaRPr lang="zh-TW" altLang="en-US" dirty="0">
              <a:solidFill>
                <a:srgbClr val="000000"/>
              </a:solidFill>
            </a:endParaRPr>
          </a:p>
        </p:txBody>
      </p:sp>
    </p:spTree>
    <p:extLst>
      <p:ext uri="{BB962C8B-B14F-4D97-AF65-F5344CB8AC3E}">
        <p14:creationId xmlns:p14="http://schemas.microsoft.com/office/powerpoint/2010/main" val="3429175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FB007A-00A5-4135-A477-7B58D76ABAAB}"/>
              </a:ext>
            </a:extLst>
          </p:cNvPr>
          <p:cNvSpPr>
            <a:spLocks noGrp="1"/>
          </p:cNvSpPr>
          <p:nvPr>
            <p:ph type="title"/>
          </p:nvPr>
        </p:nvSpPr>
        <p:spPr/>
        <p:txBody>
          <a:bodyPr/>
          <a:lstStyle/>
          <a:p>
            <a:r>
              <a:rPr lang="zh-TW" altLang="en-US" dirty="0"/>
              <a:t>模型架構</a:t>
            </a:r>
          </a:p>
        </p:txBody>
      </p:sp>
      <p:sp>
        <p:nvSpPr>
          <p:cNvPr id="3" name="內容版面配置區 2">
            <a:extLst>
              <a:ext uri="{FF2B5EF4-FFF2-40B4-BE49-F238E27FC236}">
                <a16:creationId xmlns:a16="http://schemas.microsoft.com/office/drawing/2014/main" id="{56BE1ED9-3B3F-4D08-8846-C7B693873AFE}"/>
              </a:ext>
            </a:extLst>
          </p:cNvPr>
          <p:cNvSpPr>
            <a:spLocks noGrp="1"/>
          </p:cNvSpPr>
          <p:nvPr>
            <p:ph idx="1"/>
          </p:nvPr>
        </p:nvSpPr>
        <p:spPr/>
        <p:txBody>
          <a:bodyPr/>
          <a:lstStyle/>
          <a:p>
            <a:r>
              <a:rPr lang="zh-TW" altLang="en-US" dirty="0"/>
              <a:t>以下為模型架構圖</a:t>
            </a:r>
            <a:r>
              <a:rPr lang="en-US" altLang="zh-TW" dirty="0"/>
              <a:t>(</a:t>
            </a:r>
            <a:r>
              <a:rPr lang="zh-TW" altLang="en-US" dirty="0"/>
              <a:t>由於圖片過長，中間部分省略，一共有</a:t>
            </a:r>
            <a:r>
              <a:rPr lang="en-US" altLang="zh-TW" dirty="0"/>
              <a:t>15</a:t>
            </a:r>
            <a:r>
              <a:rPr lang="zh-TW" altLang="en-US" dirty="0"/>
              <a:t>個 </a:t>
            </a:r>
            <a:r>
              <a:rPr lang="en-US" altLang="zh-TW" dirty="0"/>
              <a:t>input )</a:t>
            </a:r>
            <a:r>
              <a:rPr lang="zh-TW" altLang="en-US" dirty="0"/>
              <a:t>：</a:t>
            </a:r>
          </a:p>
        </p:txBody>
      </p:sp>
      <p:sp>
        <p:nvSpPr>
          <p:cNvPr id="4" name="投影片編號版面配置區 3">
            <a:extLst>
              <a:ext uri="{FF2B5EF4-FFF2-40B4-BE49-F238E27FC236}">
                <a16:creationId xmlns:a16="http://schemas.microsoft.com/office/drawing/2014/main" id="{DE0BFCA5-8EAA-431B-BA03-6952EFBD9A18}"/>
              </a:ext>
            </a:extLst>
          </p:cNvPr>
          <p:cNvSpPr>
            <a:spLocks noGrp="1"/>
          </p:cNvSpPr>
          <p:nvPr>
            <p:ph type="sldNum" sz="quarter" idx="10"/>
          </p:nvPr>
        </p:nvSpPr>
        <p:spPr/>
        <p:txBody>
          <a:bodyPr/>
          <a:lstStyle/>
          <a:p>
            <a:fld id="{583B9BDF-3583-4A03-AF85-D29933409D2C}" type="slidenum">
              <a:rPr lang="zh-TW" altLang="en-US" smtClean="0">
                <a:solidFill>
                  <a:srgbClr val="000000"/>
                </a:solidFill>
              </a:rPr>
              <a:pPr/>
              <a:t>16</a:t>
            </a:fld>
            <a:endParaRPr lang="zh-TW" altLang="en-US" dirty="0">
              <a:solidFill>
                <a:srgbClr val="000000"/>
              </a:solidFill>
            </a:endParaRPr>
          </a:p>
        </p:txBody>
      </p:sp>
      <p:pic>
        <p:nvPicPr>
          <p:cNvPr id="13" name="圖片 12">
            <a:extLst>
              <a:ext uri="{FF2B5EF4-FFF2-40B4-BE49-F238E27FC236}">
                <a16:creationId xmlns:a16="http://schemas.microsoft.com/office/drawing/2014/main" id="{F7FB906B-3866-4460-9459-2955A67219CC}"/>
              </a:ext>
            </a:extLst>
          </p:cNvPr>
          <p:cNvPicPr>
            <a:picLocks noChangeAspect="1"/>
          </p:cNvPicPr>
          <p:nvPr/>
        </p:nvPicPr>
        <p:blipFill>
          <a:blip r:embed="rId2"/>
          <a:stretch>
            <a:fillRect/>
          </a:stretch>
        </p:blipFill>
        <p:spPr>
          <a:xfrm>
            <a:off x="3635896" y="4305715"/>
            <a:ext cx="3593766" cy="1919001"/>
          </a:xfrm>
          <a:prstGeom prst="rect">
            <a:avLst/>
          </a:prstGeom>
        </p:spPr>
      </p:pic>
      <p:pic>
        <p:nvPicPr>
          <p:cNvPr id="11" name="圖片 10">
            <a:extLst>
              <a:ext uri="{FF2B5EF4-FFF2-40B4-BE49-F238E27FC236}">
                <a16:creationId xmlns:a16="http://schemas.microsoft.com/office/drawing/2014/main" id="{78EE7B3C-DD97-4693-80D2-ED27B261BF48}"/>
              </a:ext>
            </a:extLst>
          </p:cNvPr>
          <p:cNvPicPr>
            <a:picLocks noChangeAspect="1"/>
          </p:cNvPicPr>
          <p:nvPr/>
        </p:nvPicPr>
        <p:blipFill>
          <a:blip r:embed="rId3"/>
          <a:stretch>
            <a:fillRect/>
          </a:stretch>
        </p:blipFill>
        <p:spPr>
          <a:xfrm>
            <a:off x="6156176" y="1684570"/>
            <a:ext cx="2952328" cy="3328606"/>
          </a:xfrm>
          <a:prstGeom prst="rect">
            <a:avLst/>
          </a:prstGeom>
        </p:spPr>
      </p:pic>
      <p:pic>
        <p:nvPicPr>
          <p:cNvPr id="9" name="圖片 8">
            <a:extLst>
              <a:ext uri="{FF2B5EF4-FFF2-40B4-BE49-F238E27FC236}">
                <a16:creationId xmlns:a16="http://schemas.microsoft.com/office/drawing/2014/main" id="{12C591D5-394B-43FD-9C91-0683B9071626}"/>
              </a:ext>
            </a:extLst>
          </p:cNvPr>
          <p:cNvPicPr>
            <a:picLocks noChangeAspect="1"/>
          </p:cNvPicPr>
          <p:nvPr/>
        </p:nvPicPr>
        <p:blipFill rotWithShape="1">
          <a:blip r:embed="rId4"/>
          <a:srcRect r="23945"/>
          <a:stretch/>
        </p:blipFill>
        <p:spPr>
          <a:xfrm>
            <a:off x="527095" y="1772816"/>
            <a:ext cx="4116913" cy="3328606"/>
          </a:xfrm>
          <a:prstGeom prst="rect">
            <a:avLst/>
          </a:prstGeom>
        </p:spPr>
      </p:pic>
      <p:sp>
        <p:nvSpPr>
          <p:cNvPr id="15" name="矩形 14">
            <a:extLst>
              <a:ext uri="{FF2B5EF4-FFF2-40B4-BE49-F238E27FC236}">
                <a16:creationId xmlns:a16="http://schemas.microsoft.com/office/drawing/2014/main" id="{1C5D6DF2-91D5-4485-B010-91C27FD41154}"/>
              </a:ext>
            </a:extLst>
          </p:cNvPr>
          <p:cNvSpPr/>
          <p:nvPr/>
        </p:nvSpPr>
        <p:spPr bwMode="auto">
          <a:xfrm>
            <a:off x="3741365" y="1477516"/>
            <a:ext cx="3488298" cy="20955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zh-TW" altLang="en-US" sz="1400" b="0" i="0" u="none" strike="noStrike" cap="none" normalizeH="0" baseline="0">
              <a:ln>
                <a:noFill/>
              </a:ln>
              <a:solidFill>
                <a:schemeClr val="tx1"/>
              </a:solidFill>
              <a:effectLst/>
              <a:latin typeface="Arial" charset="0"/>
              <a:ea typeface="新細明體" pitchFamily="18" charset="-120"/>
            </a:endParaRPr>
          </a:p>
        </p:txBody>
      </p:sp>
      <p:sp>
        <p:nvSpPr>
          <p:cNvPr id="16" name="矩形 15">
            <a:extLst>
              <a:ext uri="{FF2B5EF4-FFF2-40B4-BE49-F238E27FC236}">
                <a16:creationId xmlns:a16="http://schemas.microsoft.com/office/drawing/2014/main" id="{2899EA95-951F-446E-8F8D-9BF2FB6E8513}"/>
              </a:ext>
            </a:extLst>
          </p:cNvPr>
          <p:cNvSpPr/>
          <p:nvPr/>
        </p:nvSpPr>
        <p:spPr bwMode="auto">
          <a:xfrm>
            <a:off x="5912640" y="3429000"/>
            <a:ext cx="648072" cy="81417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zh-TW" altLang="en-US" sz="1400" b="0" i="0" u="none" strike="noStrike" cap="none" normalizeH="0" baseline="0">
              <a:ln>
                <a:noFill/>
              </a:ln>
              <a:solidFill>
                <a:schemeClr val="tx1"/>
              </a:solidFill>
              <a:effectLst/>
              <a:latin typeface="Arial" charset="0"/>
              <a:ea typeface="新細明體" pitchFamily="18" charset="-120"/>
            </a:endParaRPr>
          </a:p>
        </p:txBody>
      </p:sp>
      <p:sp>
        <p:nvSpPr>
          <p:cNvPr id="17" name="文字方塊 16">
            <a:extLst>
              <a:ext uri="{FF2B5EF4-FFF2-40B4-BE49-F238E27FC236}">
                <a16:creationId xmlns:a16="http://schemas.microsoft.com/office/drawing/2014/main" id="{490E7219-0678-4536-935F-26A8FAC1DB45}"/>
              </a:ext>
            </a:extLst>
          </p:cNvPr>
          <p:cNvSpPr txBox="1"/>
          <p:nvPr/>
        </p:nvSpPr>
        <p:spPr>
          <a:xfrm>
            <a:off x="4128060" y="2275370"/>
            <a:ext cx="3312368" cy="584775"/>
          </a:xfrm>
          <a:prstGeom prst="rect">
            <a:avLst/>
          </a:prstGeom>
          <a:noFill/>
        </p:spPr>
        <p:txBody>
          <a:bodyPr wrap="square" rtlCol="0">
            <a:spAutoFit/>
          </a:bodyPr>
          <a:lstStyle/>
          <a:p>
            <a:r>
              <a:rPr lang="en-US" altLang="zh-TW" sz="3200" dirty="0"/>
              <a:t>………………</a:t>
            </a:r>
            <a:endParaRPr lang="zh-TW" altLang="en-US" sz="3200" dirty="0"/>
          </a:p>
        </p:txBody>
      </p:sp>
    </p:spTree>
    <p:extLst>
      <p:ext uri="{BB962C8B-B14F-4D97-AF65-F5344CB8AC3E}">
        <p14:creationId xmlns:p14="http://schemas.microsoft.com/office/powerpoint/2010/main" val="4076908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FB007A-00A5-4135-A477-7B58D76ABAAB}"/>
              </a:ext>
            </a:extLst>
          </p:cNvPr>
          <p:cNvSpPr>
            <a:spLocks noGrp="1"/>
          </p:cNvSpPr>
          <p:nvPr>
            <p:ph type="title"/>
          </p:nvPr>
        </p:nvSpPr>
        <p:spPr/>
        <p:txBody>
          <a:bodyPr/>
          <a:lstStyle/>
          <a:p>
            <a:r>
              <a:rPr lang="en-US" altLang="zh-TW" dirty="0"/>
              <a:t>Fine-tuning</a:t>
            </a:r>
            <a:r>
              <a:rPr lang="zh-TW" altLang="en-US" dirty="0"/>
              <a:t> 後的模型架構</a:t>
            </a:r>
          </a:p>
        </p:txBody>
      </p:sp>
      <p:sp>
        <p:nvSpPr>
          <p:cNvPr id="3" name="內容版面配置區 2">
            <a:extLst>
              <a:ext uri="{FF2B5EF4-FFF2-40B4-BE49-F238E27FC236}">
                <a16:creationId xmlns:a16="http://schemas.microsoft.com/office/drawing/2014/main" id="{56BE1ED9-3B3F-4D08-8846-C7B693873AFE}"/>
              </a:ext>
            </a:extLst>
          </p:cNvPr>
          <p:cNvSpPr>
            <a:spLocks noGrp="1"/>
          </p:cNvSpPr>
          <p:nvPr>
            <p:ph idx="1"/>
          </p:nvPr>
        </p:nvSpPr>
        <p:spPr/>
        <p:txBody>
          <a:bodyPr/>
          <a:lstStyle/>
          <a:p>
            <a:r>
              <a:rPr lang="zh-TW" altLang="en-US" dirty="0"/>
              <a:t>以下為模型架構圖</a:t>
            </a:r>
            <a:r>
              <a:rPr lang="en-US" altLang="zh-TW" dirty="0"/>
              <a:t>(</a:t>
            </a:r>
            <a:r>
              <a:rPr lang="zh-TW" altLang="en-US" dirty="0"/>
              <a:t>由於圖片過長，中間部分省略，一共有</a:t>
            </a:r>
            <a:r>
              <a:rPr lang="en-US" altLang="zh-TW" dirty="0"/>
              <a:t>15</a:t>
            </a:r>
            <a:r>
              <a:rPr lang="zh-TW" altLang="en-US" dirty="0"/>
              <a:t>個 </a:t>
            </a:r>
            <a:r>
              <a:rPr lang="en-US" altLang="zh-TW" dirty="0"/>
              <a:t>input )</a:t>
            </a:r>
            <a:r>
              <a:rPr lang="zh-TW" altLang="en-US" dirty="0"/>
              <a:t>：</a:t>
            </a:r>
          </a:p>
        </p:txBody>
      </p:sp>
      <p:sp>
        <p:nvSpPr>
          <p:cNvPr id="4" name="投影片編號版面配置區 3">
            <a:extLst>
              <a:ext uri="{FF2B5EF4-FFF2-40B4-BE49-F238E27FC236}">
                <a16:creationId xmlns:a16="http://schemas.microsoft.com/office/drawing/2014/main" id="{DE0BFCA5-8EAA-431B-BA03-6952EFBD9A18}"/>
              </a:ext>
            </a:extLst>
          </p:cNvPr>
          <p:cNvSpPr>
            <a:spLocks noGrp="1"/>
          </p:cNvSpPr>
          <p:nvPr>
            <p:ph type="sldNum" sz="quarter" idx="10"/>
          </p:nvPr>
        </p:nvSpPr>
        <p:spPr/>
        <p:txBody>
          <a:bodyPr/>
          <a:lstStyle/>
          <a:p>
            <a:fld id="{583B9BDF-3583-4A03-AF85-D29933409D2C}" type="slidenum">
              <a:rPr lang="zh-TW" altLang="en-US" smtClean="0">
                <a:solidFill>
                  <a:srgbClr val="000000"/>
                </a:solidFill>
              </a:rPr>
              <a:pPr/>
              <a:t>17</a:t>
            </a:fld>
            <a:endParaRPr lang="zh-TW" altLang="en-US" dirty="0">
              <a:solidFill>
                <a:srgbClr val="000000"/>
              </a:solidFill>
            </a:endParaRPr>
          </a:p>
        </p:txBody>
      </p:sp>
      <p:pic>
        <p:nvPicPr>
          <p:cNvPr id="13" name="圖片 12">
            <a:extLst>
              <a:ext uri="{FF2B5EF4-FFF2-40B4-BE49-F238E27FC236}">
                <a16:creationId xmlns:a16="http://schemas.microsoft.com/office/drawing/2014/main" id="{F7FB906B-3866-4460-9459-2955A67219CC}"/>
              </a:ext>
            </a:extLst>
          </p:cNvPr>
          <p:cNvPicPr>
            <a:picLocks noChangeAspect="1"/>
          </p:cNvPicPr>
          <p:nvPr/>
        </p:nvPicPr>
        <p:blipFill>
          <a:blip r:embed="rId3"/>
          <a:stretch>
            <a:fillRect/>
          </a:stretch>
        </p:blipFill>
        <p:spPr>
          <a:xfrm>
            <a:off x="3635896" y="4305715"/>
            <a:ext cx="3593766" cy="1919001"/>
          </a:xfrm>
          <a:prstGeom prst="rect">
            <a:avLst/>
          </a:prstGeom>
        </p:spPr>
      </p:pic>
      <p:pic>
        <p:nvPicPr>
          <p:cNvPr id="11" name="圖片 10">
            <a:extLst>
              <a:ext uri="{FF2B5EF4-FFF2-40B4-BE49-F238E27FC236}">
                <a16:creationId xmlns:a16="http://schemas.microsoft.com/office/drawing/2014/main" id="{78EE7B3C-DD97-4693-80D2-ED27B261BF48}"/>
              </a:ext>
            </a:extLst>
          </p:cNvPr>
          <p:cNvPicPr>
            <a:picLocks noChangeAspect="1"/>
          </p:cNvPicPr>
          <p:nvPr/>
        </p:nvPicPr>
        <p:blipFill>
          <a:blip r:embed="rId4"/>
          <a:stretch>
            <a:fillRect/>
          </a:stretch>
        </p:blipFill>
        <p:spPr>
          <a:xfrm>
            <a:off x="6156176" y="1684570"/>
            <a:ext cx="2952328" cy="3328606"/>
          </a:xfrm>
          <a:prstGeom prst="rect">
            <a:avLst/>
          </a:prstGeom>
        </p:spPr>
      </p:pic>
      <p:pic>
        <p:nvPicPr>
          <p:cNvPr id="9" name="圖片 8">
            <a:extLst>
              <a:ext uri="{FF2B5EF4-FFF2-40B4-BE49-F238E27FC236}">
                <a16:creationId xmlns:a16="http://schemas.microsoft.com/office/drawing/2014/main" id="{12C591D5-394B-43FD-9C91-0683B9071626}"/>
              </a:ext>
            </a:extLst>
          </p:cNvPr>
          <p:cNvPicPr>
            <a:picLocks noChangeAspect="1"/>
          </p:cNvPicPr>
          <p:nvPr/>
        </p:nvPicPr>
        <p:blipFill rotWithShape="1">
          <a:blip r:embed="rId5"/>
          <a:srcRect r="23945"/>
          <a:stretch/>
        </p:blipFill>
        <p:spPr>
          <a:xfrm>
            <a:off x="527095" y="1772816"/>
            <a:ext cx="4116913" cy="3328606"/>
          </a:xfrm>
          <a:prstGeom prst="rect">
            <a:avLst/>
          </a:prstGeom>
        </p:spPr>
      </p:pic>
      <p:sp>
        <p:nvSpPr>
          <p:cNvPr id="15" name="矩形 14">
            <a:extLst>
              <a:ext uri="{FF2B5EF4-FFF2-40B4-BE49-F238E27FC236}">
                <a16:creationId xmlns:a16="http://schemas.microsoft.com/office/drawing/2014/main" id="{1C5D6DF2-91D5-4485-B010-91C27FD41154}"/>
              </a:ext>
            </a:extLst>
          </p:cNvPr>
          <p:cNvSpPr/>
          <p:nvPr/>
        </p:nvSpPr>
        <p:spPr bwMode="auto">
          <a:xfrm>
            <a:off x="3741365" y="1477516"/>
            <a:ext cx="3488298" cy="20955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zh-TW" altLang="en-US" sz="1400" b="0" i="0" u="none" strike="noStrike" cap="none" normalizeH="0" baseline="0">
              <a:ln>
                <a:noFill/>
              </a:ln>
              <a:solidFill>
                <a:schemeClr val="tx1"/>
              </a:solidFill>
              <a:effectLst/>
              <a:latin typeface="Arial" charset="0"/>
              <a:ea typeface="新細明體" pitchFamily="18" charset="-120"/>
            </a:endParaRPr>
          </a:p>
        </p:txBody>
      </p:sp>
      <p:sp>
        <p:nvSpPr>
          <p:cNvPr id="16" name="矩形 15">
            <a:extLst>
              <a:ext uri="{FF2B5EF4-FFF2-40B4-BE49-F238E27FC236}">
                <a16:creationId xmlns:a16="http://schemas.microsoft.com/office/drawing/2014/main" id="{2899EA95-951F-446E-8F8D-9BF2FB6E8513}"/>
              </a:ext>
            </a:extLst>
          </p:cNvPr>
          <p:cNvSpPr/>
          <p:nvPr/>
        </p:nvSpPr>
        <p:spPr bwMode="auto">
          <a:xfrm>
            <a:off x="5912640" y="3429000"/>
            <a:ext cx="648072" cy="81417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zh-TW" altLang="en-US" sz="1400" b="0" i="0" u="none" strike="noStrike" cap="none" normalizeH="0" baseline="0">
              <a:ln>
                <a:noFill/>
              </a:ln>
              <a:solidFill>
                <a:schemeClr val="tx1"/>
              </a:solidFill>
              <a:effectLst/>
              <a:latin typeface="Arial" charset="0"/>
              <a:ea typeface="新細明體" pitchFamily="18" charset="-120"/>
            </a:endParaRPr>
          </a:p>
        </p:txBody>
      </p:sp>
      <p:sp>
        <p:nvSpPr>
          <p:cNvPr id="17" name="文字方塊 16">
            <a:extLst>
              <a:ext uri="{FF2B5EF4-FFF2-40B4-BE49-F238E27FC236}">
                <a16:creationId xmlns:a16="http://schemas.microsoft.com/office/drawing/2014/main" id="{490E7219-0678-4536-935F-26A8FAC1DB45}"/>
              </a:ext>
            </a:extLst>
          </p:cNvPr>
          <p:cNvSpPr txBox="1"/>
          <p:nvPr/>
        </p:nvSpPr>
        <p:spPr>
          <a:xfrm>
            <a:off x="4128060" y="2275370"/>
            <a:ext cx="3312368" cy="584775"/>
          </a:xfrm>
          <a:prstGeom prst="rect">
            <a:avLst/>
          </a:prstGeom>
          <a:noFill/>
        </p:spPr>
        <p:txBody>
          <a:bodyPr wrap="square" rtlCol="0">
            <a:spAutoFit/>
          </a:bodyPr>
          <a:lstStyle/>
          <a:p>
            <a:r>
              <a:rPr lang="en-US" altLang="zh-TW" sz="3200" dirty="0"/>
              <a:t>………………</a:t>
            </a:r>
            <a:endParaRPr lang="zh-TW" altLang="en-US" sz="3200" dirty="0"/>
          </a:p>
        </p:txBody>
      </p:sp>
      <p:sp>
        <p:nvSpPr>
          <p:cNvPr id="5" name="矩形 4">
            <a:extLst>
              <a:ext uri="{FF2B5EF4-FFF2-40B4-BE49-F238E27FC236}">
                <a16:creationId xmlns:a16="http://schemas.microsoft.com/office/drawing/2014/main" id="{295E7047-AB02-43EA-9DE5-C26CD0163A29}"/>
              </a:ext>
            </a:extLst>
          </p:cNvPr>
          <p:cNvSpPr/>
          <p:nvPr/>
        </p:nvSpPr>
        <p:spPr bwMode="auto">
          <a:xfrm>
            <a:off x="4860032" y="5877272"/>
            <a:ext cx="1052608" cy="347444"/>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zh-TW" altLang="en-US" sz="1400" b="0" i="0" u="none" strike="noStrike" cap="none" normalizeH="0" baseline="0">
              <a:ln>
                <a:noFill/>
              </a:ln>
              <a:solidFill>
                <a:schemeClr val="tx1"/>
              </a:solidFill>
              <a:effectLst/>
              <a:latin typeface="Arial" charset="0"/>
              <a:ea typeface="新細明體" pitchFamily="18" charset="-120"/>
            </a:endParaRPr>
          </a:p>
        </p:txBody>
      </p:sp>
      <p:sp>
        <p:nvSpPr>
          <p:cNvPr id="6" name="文字方塊 5">
            <a:extLst>
              <a:ext uri="{FF2B5EF4-FFF2-40B4-BE49-F238E27FC236}">
                <a16:creationId xmlns:a16="http://schemas.microsoft.com/office/drawing/2014/main" id="{A67094F1-6F9C-4DBD-9E0B-4F205EDF838F}"/>
              </a:ext>
            </a:extLst>
          </p:cNvPr>
          <p:cNvSpPr txBox="1"/>
          <p:nvPr/>
        </p:nvSpPr>
        <p:spPr>
          <a:xfrm>
            <a:off x="6095752" y="5683333"/>
            <a:ext cx="2952328" cy="646331"/>
          </a:xfrm>
          <a:prstGeom prst="rect">
            <a:avLst/>
          </a:prstGeom>
          <a:noFill/>
        </p:spPr>
        <p:txBody>
          <a:bodyPr wrap="square" rtlCol="0">
            <a:spAutoFit/>
          </a:bodyPr>
          <a:lstStyle/>
          <a:p>
            <a:r>
              <a:rPr lang="zh-TW" altLang="en-US" dirty="0">
                <a:solidFill>
                  <a:srgbClr val="FF0000"/>
                </a:solidFill>
                <a:latin typeface="標楷體" panose="03000509000000000000" pitchFamily="65" charset="-120"/>
                <a:ea typeface="標楷體" panose="03000509000000000000" pitchFamily="65" charset="-120"/>
              </a:rPr>
              <a:t>此部分更換新層</a:t>
            </a:r>
            <a:endParaRPr lang="en-US" altLang="zh-TW" dirty="0">
              <a:solidFill>
                <a:srgbClr val="FF0000"/>
              </a:solidFill>
              <a:latin typeface="標楷體" panose="03000509000000000000" pitchFamily="65" charset="-120"/>
              <a:ea typeface="標楷體" panose="03000509000000000000" pitchFamily="65" charset="-120"/>
            </a:endParaRPr>
          </a:p>
          <a:p>
            <a:r>
              <a:rPr lang="zh-TW" altLang="en-US" dirty="0">
                <a:solidFill>
                  <a:srgbClr val="FF0000"/>
                </a:solidFill>
                <a:latin typeface="標楷體" panose="03000509000000000000" pitchFamily="65" charset="-120"/>
                <a:ea typeface="標楷體" panose="03000509000000000000" pitchFamily="65" charset="-120"/>
              </a:rPr>
              <a:t>並由新的兩層</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dense</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solidFill>
                  <a:srgbClr val="FF0000"/>
                </a:solidFill>
                <a:latin typeface="標楷體" panose="03000509000000000000" pitchFamily="65" charset="-120"/>
                <a:ea typeface="標楷體" panose="03000509000000000000" pitchFamily="65" charset="-120"/>
              </a:rPr>
              <a:t>層取代</a:t>
            </a:r>
          </a:p>
        </p:txBody>
      </p:sp>
      <p:sp>
        <p:nvSpPr>
          <p:cNvPr id="7" name="矩形 6">
            <a:extLst>
              <a:ext uri="{FF2B5EF4-FFF2-40B4-BE49-F238E27FC236}">
                <a16:creationId xmlns:a16="http://schemas.microsoft.com/office/drawing/2014/main" id="{C1148FC6-19A5-4D49-8AD9-BAD4E1CFBBC3}"/>
              </a:ext>
            </a:extLst>
          </p:cNvPr>
          <p:cNvSpPr/>
          <p:nvPr/>
        </p:nvSpPr>
        <p:spPr bwMode="auto">
          <a:xfrm>
            <a:off x="457200" y="1684569"/>
            <a:ext cx="8651304" cy="3906387"/>
          </a:xfrm>
          <a:prstGeom prst="rect">
            <a:avLst/>
          </a:prstGeom>
          <a:noFill/>
          <a:ln w="2857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zh-TW" altLang="en-US" sz="1400" b="0" i="0" u="none" strike="noStrike" cap="none" normalizeH="0" baseline="0">
              <a:ln>
                <a:noFill/>
              </a:ln>
              <a:solidFill>
                <a:schemeClr val="tx1"/>
              </a:solidFill>
              <a:effectLst/>
              <a:latin typeface="Arial" charset="0"/>
              <a:ea typeface="新細明體" pitchFamily="18" charset="-120"/>
            </a:endParaRPr>
          </a:p>
        </p:txBody>
      </p:sp>
      <p:sp>
        <p:nvSpPr>
          <p:cNvPr id="8" name="文字方塊 7">
            <a:extLst>
              <a:ext uri="{FF2B5EF4-FFF2-40B4-BE49-F238E27FC236}">
                <a16:creationId xmlns:a16="http://schemas.microsoft.com/office/drawing/2014/main" id="{F7D53ED7-BDF9-4257-B1C6-8D2EC3090D80}"/>
              </a:ext>
            </a:extLst>
          </p:cNvPr>
          <p:cNvSpPr txBox="1"/>
          <p:nvPr/>
        </p:nvSpPr>
        <p:spPr>
          <a:xfrm>
            <a:off x="469019" y="5692606"/>
            <a:ext cx="2952328" cy="369332"/>
          </a:xfrm>
          <a:prstGeom prst="rect">
            <a:avLst/>
          </a:prstGeom>
          <a:noFill/>
        </p:spPr>
        <p:txBody>
          <a:bodyPr wrap="square" rtlCol="0">
            <a:spAutoFit/>
          </a:bodyPr>
          <a:lstStyle/>
          <a:p>
            <a:r>
              <a:rPr lang="zh-TW" altLang="en-US" dirty="0">
                <a:solidFill>
                  <a:srgbClr val="00B050"/>
                </a:solidFill>
                <a:latin typeface="標楷體" panose="03000509000000000000" pitchFamily="65" charset="-120"/>
                <a:ea typeface="標楷體" panose="03000509000000000000" pitchFamily="65" charset="-120"/>
              </a:rPr>
              <a:t>此部分進行權重的保留</a:t>
            </a:r>
          </a:p>
        </p:txBody>
      </p:sp>
    </p:spTree>
    <p:extLst>
      <p:ext uri="{BB962C8B-B14F-4D97-AF65-F5344CB8AC3E}">
        <p14:creationId xmlns:p14="http://schemas.microsoft.com/office/powerpoint/2010/main" val="1945348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3825A9-C150-4453-929F-201B3B7DD9FA}"/>
              </a:ext>
            </a:extLst>
          </p:cNvPr>
          <p:cNvSpPr>
            <a:spLocks noGrp="1"/>
          </p:cNvSpPr>
          <p:nvPr>
            <p:ph type="title"/>
          </p:nvPr>
        </p:nvSpPr>
        <p:spPr/>
        <p:txBody>
          <a:bodyPr/>
          <a:lstStyle/>
          <a:p>
            <a:r>
              <a:rPr lang="zh-TW" altLang="en-US" dirty="0"/>
              <a:t>實驗一</a:t>
            </a:r>
          </a:p>
        </p:txBody>
      </p:sp>
      <p:sp>
        <p:nvSpPr>
          <p:cNvPr id="3" name="內容版面配置區 2">
            <a:extLst>
              <a:ext uri="{FF2B5EF4-FFF2-40B4-BE49-F238E27FC236}">
                <a16:creationId xmlns:a16="http://schemas.microsoft.com/office/drawing/2014/main" id="{BB11DC7A-4AE1-483E-B1C5-657D45B581A8}"/>
              </a:ext>
            </a:extLst>
          </p:cNvPr>
          <p:cNvSpPr>
            <a:spLocks noGrp="1"/>
          </p:cNvSpPr>
          <p:nvPr>
            <p:ph idx="1"/>
          </p:nvPr>
        </p:nvSpPr>
        <p:spPr/>
        <p:txBody>
          <a:bodyPr/>
          <a:lstStyle/>
          <a:p>
            <a:r>
              <a:rPr lang="zh-TW" altLang="en-US" dirty="0"/>
              <a:t>對 </a:t>
            </a:r>
            <a:r>
              <a:rPr lang="en-US" altLang="zh-TW" dirty="0"/>
              <a:t>sidewall angle </a:t>
            </a:r>
            <a:r>
              <a:rPr lang="zh-TW" altLang="en-US" dirty="0"/>
              <a:t>做預測，其中使用</a:t>
            </a:r>
            <a:r>
              <a:rPr lang="en-US" altLang="zh-TW" dirty="0"/>
              <a:t>1000</a:t>
            </a:r>
            <a:r>
              <a:rPr lang="zh-TW" altLang="en-US" dirty="0"/>
              <a:t>筆的資料訓練模型，並使用</a:t>
            </a:r>
            <a:r>
              <a:rPr lang="en-US" altLang="zh-TW" dirty="0"/>
              <a:t>100</a:t>
            </a:r>
            <a:r>
              <a:rPr lang="zh-TW" altLang="en-US" dirty="0"/>
              <a:t>筆資料做測試</a:t>
            </a:r>
            <a:endParaRPr lang="en-US" altLang="zh-TW" dirty="0"/>
          </a:p>
          <a:p>
            <a:r>
              <a:rPr lang="zh-TW" altLang="en-US" dirty="0"/>
              <a:t>經實驗結果發現，將 </a:t>
            </a:r>
            <a:r>
              <a:rPr lang="en-US" altLang="zh-TW" dirty="0"/>
              <a:t>15</a:t>
            </a:r>
            <a:r>
              <a:rPr lang="zh-TW" altLang="en-US" dirty="0"/>
              <a:t> 個變量 </a:t>
            </a:r>
            <a:r>
              <a:rPr lang="en-US" altLang="zh-TW" dirty="0"/>
              <a:t>multi-input</a:t>
            </a:r>
            <a:r>
              <a:rPr lang="zh-TW" altLang="en-US" dirty="0"/>
              <a:t> 進模型的訓練效果較佳</a:t>
            </a:r>
          </a:p>
        </p:txBody>
      </p:sp>
      <p:sp>
        <p:nvSpPr>
          <p:cNvPr id="4" name="投影片編號版面配置區 3">
            <a:extLst>
              <a:ext uri="{FF2B5EF4-FFF2-40B4-BE49-F238E27FC236}">
                <a16:creationId xmlns:a16="http://schemas.microsoft.com/office/drawing/2014/main" id="{9FB938AA-9406-41BA-8A3E-6AB1962B3E86}"/>
              </a:ext>
            </a:extLst>
          </p:cNvPr>
          <p:cNvSpPr>
            <a:spLocks noGrp="1"/>
          </p:cNvSpPr>
          <p:nvPr>
            <p:ph type="sldNum" sz="quarter" idx="10"/>
          </p:nvPr>
        </p:nvSpPr>
        <p:spPr/>
        <p:txBody>
          <a:bodyPr/>
          <a:lstStyle/>
          <a:p>
            <a:fld id="{583B9BDF-3583-4A03-AF85-D29933409D2C}" type="slidenum">
              <a:rPr lang="zh-TW" altLang="en-US" smtClean="0">
                <a:solidFill>
                  <a:srgbClr val="000000"/>
                </a:solidFill>
              </a:rPr>
              <a:pPr/>
              <a:t>18</a:t>
            </a:fld>
            <a:endParaRPr lang="zh-TW" altLang="en-US" dirty="0">
              <a:solidFill>
                <a:srgbClr val="000000"/>
              </a:solidFill>
            </a:endParaRPr>
          </a:p>
        </p:txBody>
      </p:sp>
      <p:sp>
        <p:nvSpPr>
          <p:cNvPr id="8" name="文字方塊 7">
            <a:extLst>
              <a:ext uri="{FF2B5EF4-FFF2-40B4-BE49-F238E27FC236}">
                <a16:creationId xmlns:a16="http://schemas.microsoft.com/office/drawing/2014/main" id="{7CB84953-F0C6-46D8-9306-B53B5CD4B61B}"/>
              </a:ext>
            </a:extLst>
          </p:cNvPr>
          <p:cNvSpPr txBox="1"/>
          <p:nvPr/>
        </p:nvSpPr>
        <p:spPr>
          <a:xfrm>
            <a:off x="3491880" y="6434338"/>
            <a:ext cx="2930721" cy="369332"/>
          </a:xfrm>
          <a:prstGeom prst="rect">
            <a:avLst/>
          </a:prstGeom>
          <a:noFill/>
        </p:spPr>
        <p:txBody>
          <a:bodyPr wrap="square" rtlCol="0">
            <a:spAutoFit/>
          </a:bodyPr>
          <a:lstStyle/>
          <a:p>
            <a:r>
              <a:rPr lang="en-US" altLang="zh-TW" dirty="0"/>
              <a:t>Y</a:t>
            </a:r>
            <a:r>
              <a:rPr lang="zh-TW" altLang="en-US" dirty="0"/>
              <a:t>值為</a:t>
            </a:r>
            <a:r>
              <a:rPr lang="en-US" altLang="zh-TW" dirty="0"/>
              <a:t>sidewall angle</a:t>
            </a:r>
            <a:endParaRPr lang="zh-TW" altLang="en-US" dirty="0"/>
          </a:p>
        </p:txBody>
      </p:sp>
      <p:pic>
        <p:nvPicPr>
          <p:cNvPr id="7" name="圖片 6">
            <a:extLst>
              <a:ext uri="{FF2B5EF4-FFF2-40B4-BE49-F238E27FC236}">
                <a16:creationId xmlns:a16="http://schemas.microsoft.com/office/drawing/2014/main" id="{D73255A4-1218-469B-8765-5DF522FD8FD4}"/>
              </a:ext>
            </a:extLst>
          </p:cNvPr>
          <p:cNvPicPr>
            <a:picLocks noChangeAspect="1"/>
          </p:cNvPicPr>
          <p:nvPr/>
        </p:nvPicPr>
        <p:blipFill>
          <a:blip r:embed="rId3"/>
          <a:stretch>
            <a:fillRect/>
          </a:stretch>
        </p:blipFill>
        <p:spPr>
          <a:xfrm>
            <a:off x="1704453" y="2514230"/>
            <a:ext cx="5963892" cy="3754720"/>
          </a:xfrm>
          <a:prstGeom prst="rect">
            <a:avLst/>
          </a:prstGeom>
        </p:spPr>
      </p:pic>
    </p:spTree>
    <p:extLst>
      <p:ext uri="{BB962C8B-B14F-4D97-AF65-F5344CB8AC3E}">
        <p14:creationId xmlns:p14="http://schemas.microsoft.com/office/powerpoint/2010/main" val="3922507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D911B9-537D-4E93-8CBA-4B9288A07C94}"/>
              </a:ext>
            </a:extLst>
          </p:cNvPr>
          <p:cNvSpPr>
            <a:spLocks noGrp="1"/>
          </p:cNvSpPr>
          <p:nvPr>
            <p:ph type="title"/>
          </p:nvPr>
        </p:nvSpPr>
        <p:spPr/>
        <p:txBody>
          <a:bodyPr/>
          <a:lstStyle/>
          <a:p>
            <a:r>
              <a:rPr lang="zh-TW" altLang="en-US" dirty="0"/>
              <a:t>實驗二</a:t>
            </a:r>
          </a:p>
        </p:txBody>
      </p:sp>
      <p:sp>
        <p:nvSpPr>
          <p:cNvPr id="3" name="內容版面配置區 2">
            <a:extLst>
              <a:ext uri="{FF2B5EF4-FFF2-40B4-BE49-F238E27FC236}">
                <a16:creationId xmlns:a16="http://schemas.microsoft.com/office/drawing/2014/main" id="{F9B508E2-60D0-4C3A-B450-3DD70604D52E}"/>
              </a:ext>
            </a:extLst>
          </p:cNvPr>
          <p:cNvSpPr>
            <a:spLocks noGrp="1"/>
          </p:cNvSpPr>
          <p:nvPr>
            <p:ph idx="1"/>
          </p:nvPr>
        </p:nvSpPr>
        <p:spPr/>
        <p:txBody>
          <a:bodyPr/>
          <a:lstStyle/>
          <a:p>
            <a:r>
              <a:rPr lang="zh-TW" altLang="en-US" dirty="0"/>
              <a:t>對 </a:t>
            </a:r>
            <a:r>
              <a:rPr lang="en-US" altLang="zh-TW" dirty="0"/>
              <a:t>Trench Depth </a:t>
            </a:r>
            <a:r>
              <a:rPr lang="zh-TW" altLang="en-US" dirty="0"/>
              <a:t>做預測，假設</a:t>
            </a:r>
            <a:r>
              <a:rPr lang="en-US" altLang="zh-TW" dirty="0"/>
              <a:t>Trench Depth </a:t>
            </a:r>
            <a:r>
              <a:rPr lang="zh-TW" altLang="en-US" dirty="0"/>
              <a:t>的歷史樣本資料數較少</a:t>
            </a:r>
            <a:r>
              <a:rPr lang="en-US" altLang="zh-TW" dirty="0"/>
              <a:t>(</a:t>
            </a:r>
            <a:r>
              <a:rPr lang="zh-TW" altLang="en-US" dirty="0"/>
              <a:t>只有</a:t>
            </a:r>
            <a:r>
              <a:rPr lang="en-US" altLang="zh-TW" dirty="0"/>
              <a:t>300</a:t>
            </a:r>
            <a:r>
              <a:rPr lang="zh-TW" altLang="en-US" dirty="0"/>
              <a:t>筆資料</a:t>
            </a:r>
            <a:r>
              <a:rPr lang="en-US" altLang="zh-TW" dirty="0"/>
              <a:t>)</a:t>
            </a:r>
            <a:r>
              <a:rPr lang="zh-TW" altLang="en-US" dirty="0"/>
              <a:t>，在樣本不足的情況下，使用 </a:t>
            </a:r>
            <a:r>
              <a:rPr lang="en-US" altLang="zh-TW" dirty="0"/>
              <a:t>transfer learning </a:t>
            </a:r>
            <a:r>
              <a:rPr lang="zh-TW" altLang="en-US" dirty="0"/>
              <a:t>把類似的訓練目標映射到 </a:t>
            </a:r>
            <a:r>
              <a:rPr lang="en-US" altLang="zh-TW" dirty="0"/>
              <a:t>Trench Depth </a:t>
            </a:r>
            <a:r>
              <a:rPr lang="zh-TW" altLang="en-US" dirty="0"/>
              <a:t>的預測上</a:t>
            </a:r>
            <a:endParaRPr lang="en-US" altLang="zh-TW" dirty="0"/>
          </a:p>
          <a:p>
            <a:r>
              <a:rPr lang="zh-TW" altLang="en-US" dirty="0"/>
              <a:t>此時可對先前訓練好的模型做 </a:t>
            </a:r>
            <a:r>
              <a:rPr lang="en-US" altLang="zh-TW" dirty="0"/>
              <a:t>transfer learning</a:t>
            </a:r>
            <a:r>
              <a:rPr lang="zh-TW" altLang="en-US" dirty="0"/>
              <a:t>， 並與沒有使用 </a:t>
            </a:r>
            <a:r>
              <a:rPr lang="en-US" altLang="zh-TW" dirty="0"/>
              <a:t>transfer learning</a:t>
            </a:r>
            <a:r>
              <a:rPr lang="zh-TW" altLang="en-US" dirty="0"/>
              <a:t> 的模型做比較</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3B7E822A-E706-486F-9A94-80A362AA34BF}"/>
              </a:ext>
            </a:extLst>
          </p:cNvPr>
          <p:cNvSpPr>
            <a:spLocks noGrp="1"/>
          </p:cNvSpPr>
          <p:nvPr>
            <p:ph type="sldNum" sz="quarter" idx="10"/>
          </p:nvPr>
        </p:nvSpPr>
        <p:spPr/>
        <p:txBody>
          <a:bodyPr/>
          <a:lstStyle/>
          <a:p>
            <a:fld id="{583B9BDF-3583-4A03-AF85-D29933409D2C}" type="slidenum">
              <a:rPr lang="zh-TW" altLang="en-US" smtClean="0">
                <a:solidFill>
                  <a:srgbClr val="000000"/>
                </a:solidFill>
              </a:rPr>
              <a:pPr/>
              <a:t>19</a:t>
            </a:fld>
            <a:endParaRPr lang="zh-TW" altLang="en-US" dirty="0">
              <a:solidFill>
                <a:srgbClr val="000000"/>
              </a:solidFill>
            </a:endParaRPr>
          </a:p>
        </p:txBody>
      </p:sp>
      <p:pic>
        <p:nvPicPr>
          <p:cNvPr id="6" name="圖片 5">
            <a:extLst>
              <a:ext uri="{FF2B5EF4-FFF2-40B4-BE49-F238E27FC236}">
                <a16:creationId xmlns:a16="http://schemas.microsoft.com/office/drawing/2014/main" id="{F6E341E3-81F2-4A03-A351-36D9A9AA91F1}"/>
              </a:ext>
            </a:extLst>
          </p:cNvPr>
          <p:cNvPicPr>
            <a:picLocks noChangeAspect="1"/>
          </p:cNvPicPr>
          <p:nvPr/>
        </p:nvPicPr>
        <p:blipFill>
          <a:blip r:embed="rId3"/>
          <a:stretch>
            <a:fillRect/>
          </a:stretch>
        </p:blipFill>
        <p:spPr>
          <a:xfrm>
            <a:off x="1475656" y="3140968"/>
            <a:ext cx="5688632" cy="2954396"/>
          </a:xfrm>
          <a:prstGeom prst="rect">
            <a:avLst/>
          </a:prstGeom>
        </p:spPr>
      </p:pic>
    </p:spTree>
    <p:extLst>
      <p:ext uri="{BB962C8B-B14F-4D97-AF65-F5344CB8AC3E}">
        <p14:creationId xmlns:p14="http://schemas.microsoft.com/office/powerpoint/2010/main" val="306791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200" dirty="0"/>
              <a:t>目錄</a:t>
            </a:r>
          </a:p>
        </p:txBody>
      </p:sp>
      <p:sp>
        <p:nvSpPr>
          <p:cNvPr id="3" name="內容版面配置區 2"/>
          <p:cNvSpPr>
            <a:spLocks noGrp="1"/>
          </p:cNvSpPr>
          <p:nvPr>
            <p:ph idx="1"/>
          </p:nvPr>
        </p:nvSpPr>
        <p:spPr>
          <a:xfrm>
            <a:off x="395535" y="831850"/>
            <a:ext cx="8336685" cy="5895801"/>
          </a:xfrm>
        </p:spPr>
        <p:txBody>
          <a:bodyPr/>
          <a:lstStyle/>
          <a:p>
            <a:pPr>
              <a:spcBef>
                <a:spcPts val="1200"/>
              </a:spcBef>
              <a:spcAft>
                <a:spcPts val="0"/>
              </a:spcAft>
              <a:buSzPct val="100000"/>
            </a:pPr>
            <a:r>
              <a:rPr lang="zh-TW" altLang="en-US" dirty="0"/>
              <a:t>背景</a:t>
            </a:r>
            <a:endParaRPr lang="en-US" altLang="zh-TW" dirty="0"/>
          </a:p>
          <a:p>
            <a:pPr>
              <a:spcBef>
                <a:spcPts val="1200"/>
              </a:spcBef>
              <a:spcAft>
                <a:spcPts val="0"/>
              </a:spcAft>
              <a:buSzPct val="100000"/>
            </a:pPr>
            <a:r>
              <a:rPr lang="zh-TW" altLang="en-US" dirty="0"/>
              <a:t>動機</a:t>
            </a:r>
            <a:endParaRPr lang="en-US" altLang="zh-TW" dirty="0"/>
          </a:p>
          <a:p>
            <a:pPr>
              <a:spcBef>
                <a:spcPts val="1200"/>
              </a:spcBef>
              <a:spcAft>
                <a:spcPts val="0"/>
              </a:spcAft>
              <a:buSzPct val="100000"/>
            </a:pPr>
            <a:r>
              <a:rPr lang="zh-TW" altLang="en-US" dirty="0"/>
              <a:t>目的</a:t>
            </a:r>
            <a:endParaRPr lang="en-US" altLang="zh-TW" dirty="0"/>
          </a:p>
          <a:p>
            <a:pPr>
              <a:spcBef>
                <a:spcPts val="1200"/>
              </a:spcBef>
              <a:spcAft>
                <a:spcPts val="0"/>
              </a:spcAft>
              <a:buSzPct val="100000"/>
            </a:pPr>
            <a:r>
              <a:rPr lang="zh-TW" altLang="en-US" dirty="0"/>
              <a:t>方法說明</a:t>
            </a:r>
            <a:endParaRPr lang="en-US" altLang="zh-TW" dirty="0"/>
          </a:p>
          <a:p>
            <a:pPr>
              <a:spcBef>
                <a:spcPts val="1200"/>
              </a:spcBef>
              <a:spcAft>
                <a:spcPts val="0"/>
              </a:spcAft>
              <a:buSzPct val="100000"/>
            </a:pPr>
            <a:r>
              <a:rPr lang="zh-TW" altLang="en-US" dirty="0"/>
              <a:t>實驗</a:t>
            </a:r>
            <a:endParaRPr lang="en-US" altLang="zh-TW" dirty="0"/>
          </a:p>
          <a:p>
            <a:pPr>
              <a:spcBef>
                <a:spcPts val="1200"/>
              </a:spcBef>
              <a:spcAft>
                <a:spcPts val="0"/>
              </a:spcAft>
              <a:buSzPct val="100000"/>
            </a:pPr>
            <a:r>
              <a:rPr lang="zh-TW" altLang="en-US" dirty="0"/>
              <a:t>結論</a:t>
            </a:r>
            <a:endParaRPr lang="en-US" altLang="zh-TW" dirty="0"/>
          </a:p>
          <a:p>
            <a:pPr>
              <a:spcBef>
                <a:spcPts val="1200"/>
              </a:spcBef>
              <a:spcAft>
                <a:spcPts val="0"/>
              </a:spcAft>
              <a:buSzPct val="100000"/>
            </a:pPr>
            <a:endParaRPr lang="zh-TW" altLang="en-US" dirty="0"/>
          </a:p>
          <a:p>
            <a:pPr>
              <a:spcBef>
                <a:spcPts val="1200"/>
              </a:spcBef>
              <a:spcAft>
                <a:spcPts val="0"/>
              </a:spcAft>
              <a:buClr>
                <a:schemeClr val="accent2"/>
              </a:buClr>
              <a:buFont typeface="Wingdings" panose="05000000000000000000" pitchFamily="2" charset="2"/>
              <a:buChar char="Ø"/>
            </a:pPr>
            <a:endParaRPr lang="en-US" altLang="zh-TW" sz="2000" dirty="0">
              <a:solidFill>
                <a:srgbClr val="003399"/>
              </a:solidFill>
            </a:endParaRPr>
          </a:p>
          <a:p>
            <a:pPr>
              <a:spcBef>
                <a:spcPts val="1200"/>
              </a:spcBef>
              <a:spcAft>
                <a:spcPts val="0"/>
              </a:spcAft>
            </a:pPr>
            <a:endParaRPr lang="en-US" altLang="zh-TW" sz="2400" dirty="0"/>
          </a:p>
          <a:p>
            <a:pPr>
              <a:spcBef>
                <a:spcPts val="1200"/>
              </a:spcBef>
              <a:spcAft>
                <a:spcPts val="0"/>
              </a:spcAft>
            </a:pPr>
            <a:endParaRPr lang="en-US" altLang="zh-TW" sz="2400" dirty="0"/>
          </a:p>
          <a:p>
            <a:pPr>
              <a:spcBef>
                <a:spcPts val="1200"/>
              </a:spcBef>
              <a:spcAft>
                <a:spcPts val="0"/>
              </a:spcAft>
            </a:pPr>
            <a:endParaRPr lang="en-US" altLang="zh-TW" sz="2400" dirty="0"/>
          </a:p>
          <a:p>
            <a:pPr>
              <a:spcBef>
                <a:spcPts val="1200"/>
              </a:spcBef>
              <a:spcAft>
                <a:spcPts val="0"/>
              </a:spcAft>
            </a:pPr>
            <a:endParaRPr lang="en-US" altLang="zh-TW" sz="2400" dirty="0">
              <a:solidFill>
                <a:schemeClr val="bg1">
                  <a:lumMod val="50000"/>
                </a:schemeClr>
              </a:solidFill>
            </a:endParaRPr>
          </a:p>
        </p:txBody>
      </p:sp>
      <p:sp>
        <p:nvSpPr>
          <p:cNvPr id="4" name="投影片編號版面配置區 3"/>
          <p:cNvSpPr>
            <a:spLocks noGrp="1"/>
          </p:cNvSpPr>
          <p:nvPr>
            <p:ph type="sldNum" sz="quarter" idx="10"/>
          </p:nvPr>
        </p:nvSpPr>
        <p:spPr/>
        <p:txBody>
          <a:bodyPr/>
          <a:lstStyle/>
          <a:p>
            <a:fld id="{583B9BDF-3583-4A03-AF85-D29933409D2C}" type="slidenum">
              <a:rPr lang="zh-TW" altLang="en-US" smtClean="0">
                <a:solidFill>
                  <a:srgbClr val="000000"/>
                </a:solidFill>
              </a:rPr>
              <a:pPr/>
              <a:t>2</a:t>
            </a:fld>
            <a:endParaRPr lang="zh-TW" altLang="en-US" dirty="0">
              <a:solidFill>
                <a:srgbClr val="000000"/>
              </a:solidFill>
            </a:endParaRPr>
          </a:p>
        </p:txBody>
      </p:sp>
      <p:sp>
        <p:nvSpPr>
          <p:cNvPr id="5" name="矩形 4"/>
          <p:cNvSpPr/>
          <p:nvPr/>
        </p:nvSpPr>
        <p:spPr bwMode="auto">
          <a:xfrm>
            <a:off x="971600" y="6309320"/>
            <a:ext cx="7200800" cy="144016"/>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en-US" sz="1400" b="0"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3549148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798F3B-CDC5-429F-AE66-25EA0AF93019}"/>
              </a:ext>
            </a:extLst>
          </p:cNvPr>
          <p:cNvSpPr>
            <a:spLocks noGrp="1"/>
          </p:cNvSpPr>
          <p:nvPr>
            <p:ph type="title"/>
          </p:nvPr>
        </p:nvSpPr>
        <p:spPr/>
        <p:txBody>
          <a:bodyPr/>
          <a:lstStyle/>
          <a:p>
            <a:r>
              <a:rPr lang="zh-TW" altLang="en-US" dirty="0"/>
              <a:t>實驗二</a:t>
            </a:r>
          </a:p>
        </p:txBody>
      </p:sp>
      <p:sp>
        <p:nvSpPr>
          <p:cNvPr id="3" name="內容版面配置區 2">
            <a:extLst>
              <a:ext uri="{FF2B5EF4-FFF2-40B4-BE49-F238E27FC236}">
                <a16:creationId xmlns:a16="http://schemas.microsoft.com/office/drawing/2014/main" id="{46B26CEC-9E3D-425B-9D59-1A8CBF0722EA}"/>
              </a:ext>
            </a:extLst>
          </p:cNvPr>
          <p:cNvSpPr>
            <a:spLocks noGrp="1"/>
          </p:cNvSpPr>
          <p:nvPr>
            <p:ph idx="1"/>
          </p:nvPr>
        </p:nvSpPr>
        <p:spPr/>
        <p:txBody>
          <a:bodyPr/>
          <a:lstStyle/>
          <a:p>
            <a:r>
              <a:rPr lang="zh-TW" altLang="en-US" dirty="0"/>
              <a:t>以下用</a:t>
            </a:r>
            <a:r>
              <a:rPr lang="en-US" altLang="zh-TW" dirty="0"/>
              <a:t>300</a:t>
            </a:r>
            <a:r>
              <a:rPr lang="zh-TW" altLang="en-US" dirty="0"/>
              <a:t>筆資料分別來訓練使用 </a:t>
            </a:r>
            <a:r>
              <a:rPr lang="en-US" altLang="zh-TW" dirty="0"/>
              <a:t>transfer learning</a:t>
            </a:r>
            <a:r>
              <a:rPr lang="zh-TW" altLang="en-US" dirty="0"/>
              <a:t> 和未使用</a:t>
            </a:r>
            <a:r>
              <a:rPr lang="en-US" altLang="zh-TW" dirty="0"/>
              <a:t>transfer learning </a:t>
            </a:r>
            <a:r>
              <a:rPr lang="zh-TW" altLang="en-US" dirty="0"/>
              <a:t>的模型，並使用</a:t>
            </a:r>
            <a:r>
              <a:rPr lang="en-US" altLang="zh-TW" dirty="0"/>
              <a:t>100</a:t>
            </a:r>
            <a:r>
              <a:rPr lang="zh-TW" altLang="en-US" dirty="0"/>
              <a:t>筆資料做預測</a:t>
            </a:r>
          </a:p>
          <a:p>
            <a:endParaRPr lang="en-US" altLang="zh-TW" dirty="0"/>
          </a:p>
          <a:p>
            <a:r>
              <a:rPr lang="zh-TW" altLang="en-US" dirty="0"/>
              <a:t>未使用</a:t>
            </a:r>
            <a:r>
              <a:rPr lang="en-US" altLang="zh-TW" dirty="0"/>
              <a:t>transfer learning</a:t>
            </a:r>
            <a:r>
              <a:rPr lang="zh-TW" altLang="en-US" dirty="0"/>
              <a:t>的預測結果，</a:t>
            </a:r>
            <a:r>
              <a:rPr lang="en-US" altLang="zh-TW" dirty="0"/>
              <a:t>MAE</a:t>
            </a:r>
            <a:r>
              <a:rPr lang="zh-TW" altLang="en-US" dirty="0"/>
              <a:t>為</a:t>
            </a:r>
            <a:r>
              <a:rPr lang="en-US" altLang="zh-TW" dirty="0"/>
              <a:t>30.471607</a:t>
            </a:r>
            <a:endParaRPr lang="zh-TW" altLang="en-US" dirty="0"/>
          </a:p>
        </p:txBody>
      </p:sp>
      <p:sp>
        <p:nvSpPr>
          <p:cNvPr id="4" name="投影片編號版面配置區 3">
            <a:extLst>
              <a:ext uri="{FF2B5EF4-FFF2-40B4-BE49-F238E27FC236}">
                <a16:creationId xmlns:a16="http://schemas.microsoft.com/office/drawing/2014/main" id="{E0CEC26A-FFDC-41D7-8399-2E63D52F2390}"/>
              </a:ext>
            </a:extLst>
          </p:cNvPr>
          <p:cNvSpPr>
            <a:spLocks noGrp="1"/>
          </p:cNvSpPr>
          <p:nvPr>
            <p:ph type="sldNum" sz="quarter" idx="10"/>
          </p:nvPr>
        </p:nvSpPr>
        <p:spPr/>
        <p:txBody>
          <a:bodyPr/>
          <a:lstStyle/>
          <a:p>
            <a:fld id="{583B9BDF-3583-4A03-AF85-D29933409D2C}" type="slidenum">
              <a:rPr lang="zh-TW" altLang="en-US" smtClean="0">
                <a:solidFill>
                  <a:srgbClr val="000000"/>
                </a:solidFill>
              </a:rPr>
              <a:pPr/>
              <a:t>20</a:t>
            </a:fld>
            <a:endParaRPr lang="zh-TW" altLang="en-US" dirty="0">
              <a:solidFill>
                <a:srgbClr val="000000"/>
              </a:solidFill>
            </a:endParaRPr>
          </a:p>
        </p:txBody>
      </p:sp>
      <p:pic>
        <p:nvPicPr>
          <p:cNvPr id="5" name="圖片 4">
            <a:extLst>
              <a:ext uri="{FF2B5EF4-FFF2-40B4-BE49-F238E27FC236}">
                <a16:creationId xmlns:a16="http://schemas.microsoft.com/office/drawing/2014/main" id="{C8179FE6-DF96-4680-8446-A4B376BE73D8}"/>
              </a:ext>
            </a:extLst>
          </p:cNvPr>
          <p:cNvPicPr/>
          <p:nvPr/>
        </p:nvPicPr>
        <p:blipFill>
          <a:blip r:embed="rId2"/>
          <a:srcRect t="12090"/>
          <a:stretch>
            <a:fillRect/>
          </a:stretch>
        </p:blipFill>
        <p:spPr>
          <a:xfrm>
            <a:off x="656965" y="3244334"/>
            <a:ext cx="7830070" cy="3672408"/>
          </a:xfrm>
          <a:prstGeom prst="rect">
            <a:avLst/>
          </a:prstGeom>
          <a:noFill/>
          <a:ln>
            <a:noFill/>
            <a:prstDash/>
          </a:ln>
        </p:spPr>
      </p:pic>
      <p:sp>
        <p:nvSpPr>
          <p:cNvPr id="6" name="文字方塊 5">
            <a:extLst>
              <a:ext uri="{FF2B5EF4-FFF2-40B4-BE49-F238E27FC236}">
                <a16:creationId xmlns:a16="http://schemas.microsoft.com/office/drawing/2014/main" id="{E11390B1-97F6-4798-A9BB-BBA49A870B47}"/>
              </a:ext>
            </a:extLst>
          </p:cNvPr>
          <p:cNvSpPr txBox="1"/>
          <p:nvPr/>
        </p:nvSpPr>
        <p:spPr>
          <a:xfrm>
            <a:off x="5945747" y="4509120"/>
            <a:ext cx="2930721" cy="369332"/>
          </a:xfrm>
          <a:prstGeom prst="rect">
            <a:avLst/>
          </a:prstGeom>
          <a:noFill/>
        </p:spPr>
        <p:txBody>
          <a:bodyPr wrap="square" rtlCol="0">
            <a:spAutoFit/>
          </a:bodyPr>
          <a:lstStyle/>
          <a:p>
            <a:r>
              <a:rPr lang="en-US" altLang="zh-TW" dirty="0"/>
              <a:t>Y</a:t>
            </a:r>
            <a:r>
              <a:rPr lang="zh-TW" altLang="en-US" dirty="0"/>
              <a:t>值為</a:t>
            </a:r>
            <a:r>
              <a:rPr lang="en-US" altLang="zh-TW" dirty="0"/>
              <a:t>Trench Depth </a:t>
            </a:r>
            <a:endParaRPr lang="zh-TW" altLang="en-US" dirty="0"/>
          </a:p>
        </p:txBody>
      </p:sp>
    </p:spTree>
    <p:extLst>
      <p:ext uri="{BB962C8B-B14F-4D97-AF65-F5344CB8AC3E}">
        <p14:creationId xmlns:p14="http://schemas.microsoft.com/office/powerpoint/2010/main" val="1548268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51ECF2-B917-4B1B-9781-E7CE4A9D4CB4}"/>
              </a:ext>
            </a:extLst>
          </p:cNvPr>
          <p:cNvSpPr>
            <a:spLocks noGrp="1"/>
          </p:cNvSpPr>
          <p:nvPr>
            <p:ph type="title"/>
          </p:nvPr>
        </p:nvSpPr>
        <p:spPr/>
        <p:txBody>
          <a:bodyPr/>
          <a:lstStyle/>
          <a:p>
            <a:r>
              <a:rPr lang="zh-TW" altLang="en-US" dirty="0"/>
              <a:t>實驗二</a:t>
            </a:r>
          </a:p>
        </p:txBody>
      </p:sp>
      <p:sp>
        <p:nvSpPr>
          <p:cNvPr id="3" name="內容版面配置區 2">
            <a:extLst>
              <a:ext uri="{FF2B5EF4-FFF2-40B4-BE49-F238E27FC236}">
                <a16:creationId xmlns:a16="http://schemas.microsoft.com/office/drawing/2014/main" id="{98CCF51E-0708-4F8B-B2CD-258F416798A8}"/>
              </a:ext>
            </a:extLst>
          </p:cNvPr>
          <p:cNvSpPr>
            <a:spLocks noGrp="1"/>
          </p:cNvSpPr>
          <p:nvPr>
            <p:ph idx="1"/>
          </p:nvPr>
        </p:nvSpPr>
        <p:spPr/>
        <p:txBody>
          <a:bodyPr/>
          <a:lstStyle/>
          <a:p>
            <a:r>
              <a:rPr lang="zh-TW" altLang="en-US" dirty="0"/>
              <a:t>使用</a:t>
            </a:r>
            <a:r>
              <a:rPr lang="en-US" altLang="zh-TW" dirty="0"/>
              <a:t>transfer learning</a:t>
            </a:r>
            <a:r>
              <a:rPr lang="zh-TW" altLang="en-US" dirty="0"/>
              <a:t>後的預測結果，</a:t>
            </a:r>
            <a:r>
              <a:rPr lang="en-US" altLang="zh-TW" dirty="0"/>
              <a:t>MAE</a:t>
            </a:r>
            <a:r>
              <a:rPr lang="zh-TW" altLang="en-US" dirty="0"/>
              <a:t>為</a:t>
            </a:r>
            <a:r>
              <a:rPr lang="en-US" altLang="zh-TW" dirty="0"/>
              <a:t>22.545944</a:t>
            </a:r>
          </a:p>
          <a:p>
            <a:endParaRPr lang="en-US" altLang="zh-TW" dirty="0"/>
          </a:p>
          <a:p>
            <a:endParaRPr lang="en-US" altLang="zh-TW" dirty="0"/>
          </a:p>
          <a:p>
            <a:endParaRPr lang="en-US" altLang="zh-TW" dirty="0"/>
          </a:p>
          <a:p>
            <a:endParaRPr lang="en-US" altLang="zh-TW" dirty="0"/>
          </a:p>
          <a:p>
            <a:endParaRPr lang="en-US" altLang="zh-TW" dirty="0"/>
          </a:p>
          <a:p>
            <a:pPr marL="0" indent="0">
              <a:buNone/>
            </a:pPr>
            <a:endParaRPr lang="en-US" altLang="zh-TW" dirty="0"/>
          </a:p>
          <a:p>
            <a:r>
              <a:rPr lang="zh-TW" altLang="en-US" dirty="0"/>
              <a:t>經實驗結果得知，使用 </a:t>
            </a:r>
            <a:r>
              <a:rPr lang="en-US" altLang="zh-TW" dirty="0"/>
              <a:t>Transfer learning </a:t>
            </a:r>
            <a:r>
              <a:rPr lang="zh-TW" altLang="en-US" dirty="0"/>
              <a:t>是較佳的選擇</a:t>
            </a:r>
          </a:p>
          <a:p>
            <a:endParaRPr lang="zh-TW" altLang="en-US" dirty="0"/>
          </a:p>
        </p:txBody>
      </p:sp>
      <p:sp>
        <p:nvSpPr>
          <p:cNvPr id="4" name="投影片編號版面配置區 3">
            <a:extLst>
              <a:ext uri="{FF2B5EF4-FFF2-40B4-BE49-F238E27FC236}">
                <a16:creationId xmlns:a16="http://schemas.microsoft.com/office/drawing/2014/main" id="{026377A6-9FFB-4322-BDB9-E43A03C12505}"/>
              </a:ext>
            </a:extLst>
          </p:cNvPr>
          <p:cNvSpPr>
            <a:spLocks noGrp="1"/>
          </p:cNvSpPr>
          <p:nvPr>
            <p:ph type="sldNum" sz="quarter" idx="10"/>
          </p:nvPr>
        </p:nvSpPr>
        <p:spPr/>
        <p:txBody>
          <a:bodyPr/>
          <a:lstStyle/>
          <a:p>
            <a:fld id="{583B9BDF-3583-4A03-AF85-D29933409D2C}" type="slidenum">
              <a:rPr lang="zh-TW" altLang="en-US" smtClean="0">
                <a:solidFill>
                  <a:srgbClr val="000000"/>
                </a:solidFill>
              </a:rPr>
              <a:pPr/>
              <a:t>21</a:t>
            </a:fld>
            <a:endParaRPr lang="zh-TW" altLang="en-US" dirty="0">
              <a:solidFill>
                <a:srgbClr val="000000"/>
              </a:solidFill>
            </a:endParaRPr>
          </a:p>
        </p:txBody>
      </p:sp>
      <p:pic>
        <p:nvPicPr>
          <p:cNvPr id="5" name="圖片 4">
            <a:extLst>
              <a:ext uri="{FF2B5EF4-FFF2-40B4-BE49-F238E27FC236}">
                <a16:creationId xmlns:a16="http://schemas.microsoft.com/office/drawing/2014/main" id="{211D6C1D-9130-4208-831F-28DC5B3DEAEE}"/>
              </a:ext>
            </a:extLst>
          </p:cNvPr>
          <p:cNvPicPr/>
          <p:nvPr/>
        </p:nvPicPr>
        <p:blipFill>
          <a:blip r:embed="rId2"/>
          <a:srcRect t="12432"/>
          <a:stretch>
            <a:fillRect/>
          </a:stretch>
        </p:blipFill>
        <p:spPr>
          <a:xfrm>
            <a:off x="467544" y="1412776"/>
            <a:ext cx="8229600" cy="3791421"/>
          </a:xfrm>
          <a:prstGeom prst="rect">
            <a:avLst/>
          </a:prstGeom>
          <a:noFill/>
          <a:ln>
            <a:noFill/>
            <a:prstDash/>
          </a:ln>
        </p:spPr>
      </p:pic>
      <p:sp>
        <p:nvSpPr>
          <p:cNvPr id="7" name="文字方塊 6">
            <a:extLst>
              <a:ext uri="{FF2B5EF4-FFF2-40B4-BE49-F238E27FC236}">
                <a16:creationId xmlns:a16="http://schemas.microsoft.com/office/drawing/2014/main" id="{FED61546-FE40-4D82-82B3-683A6E4CDEDF}"/>
              </a:ext>
            </a:extLst>
          </p:cNvPr>
          <p:cNvSpPr txBox="1"/>
          <p:nvPr/>
        </p:nvSpPr>
        <p:spPr>
          <a:xfrm>
            <a:off x="6012160" y="2939154"/>
            <a:ext cx="4618758" cy="369332"/>
          </a:xfrm>
          <a:prstGeom prst="rect">
            <a:avLst/>
          </a:prstGeom>
          <a:noFill/>
        </p:spPr>
        <p:txBody>
          <a:bodyPr wrap="square">
            <a:spAutoFit/>
          </a:bodyPr>
          <a:lstStyle/>
          <a:p>
            <a:r>
              <a:rPr lang="en-US" altLang="zh-TW" dirty="0"/>
              <a:t>Y</a:t>
            </a:r>
            <a:r>
              <a:rPr lang="zh-TW" altLang="en-US" dirty="0"/>
              <a:t>值為</a:t>
            </a:r>
            <a:r>
              <a:rPr lang="en-US" altLang="zh-TW" dirty="0"/>
              <a:t>Trench Depth </a:t>
            </a:r>
            <a:endParaRPr lang="zh-TW" altLang="en-US" dirty="0"/>
          </a:p>
        </p:txBody>
      </p:sp>
    </p:spTree>
    <p:extLst>
      <p:ext uri="{BB962C8B-B14F-4D97-AF65-F5344CB8AC3E}">
        <p14:creationId xmlns:p14="http://schemas.microsoft.com/office/powerpoint/2010/main" val="2059127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200" dirty="0"/>
              <a:t>目錄</a:t>
            </a:r>
          </a:p>
        </p:txBody>
      </p:sp>
      <p:sp>
        <p:nvSpPr>
          <p:cNvPr id="3" name="內容版面配置區 2"/>
          <p:cNvSpPr>
            <a:spLocks noGrp="1"/>
          </p:cNvSpPr>
          <p:nvPr>
            <p:ph idx="1"/>
          </p:nvPr>
        </p:nvSpPr>
        <p:spPr>
          <a:xfrm>
            <a:off x="395535" y="831850"/>
            <a:ext cx="8336685" cy="5895801"/>
          </a:xfrm>
        </p:spPr>
        <p:txBody>
          <a:bodyPr/>
          <a:lstStyle/>
          <a:p>
            <a:pPr>
              <a:spcBef>
                <a:spcPts val="1200"/>
              </a:spcBef>
              <a:spcAft>
                <a:spcPts val="0"/>
              </a:spcAft>
              <a:buSzPct val="100000"/>
            </a:pPr>
            <a:r>
              <a:rPr lang="zh-TW" altLang="en-US" dirty="0">
                <a:solidFill>
                  <a:schemeClr val="bg1">
                    <a:lumMod val="85000"/>
                  </a:schemeClr>
                </a:solidFill>
              </a:rPr>
              <a:t>背景</a:t>
            </a:r>
            <a:endParaRPr lang="en-US" altLang="zh-TW" dirty="0">
              <a:solidFill>
                <a:schemeClr val="bg1">
                  <a:lumMod val="85000"/>
                </a:schemeClr>
              </a:solidFill>
            </a:endParaRPr>
          </a:p>
          <a:p>
            <a:pPr>
              <a:spcBef>
                <a:spcPts val="1200"/>
              </a:spcBef>
              <a:spcAft>
                <a:spcPts val="0"/>
              </a:spcAft>
              <a:buSzPct val="100000"/>
            </a:pPr>
            <a:r>
              <a:rPr lang="zh-TW" altLang="en-US" dirty="0">
                <a:solidFill>
                  <a:schemeClr val="bg1">
                    <a:lumMod val="85000"/>
                  </a:schemeClr>
                </a:solidFill>
              </a:rPr>
              <a:t>動機</a:t>
            </a:r>
            <a:endParaRPr lang="en-US" altLang="zh-TW" dirty="0">
              <a:solidFill>
                <a:schemeClr val="bg1">
                  <a:lumMod val="85000"/>
                </a:schemeClr>
              </a:solidFill>
            </a:endParaRPr>
          </a:p>
          <a:p>
            <a:pPr>
              <a:spcBef>
                <a:spcPts val="1200"/>
              </a:spcBef>
              <a:spcAft>
                <a:spcPts val="0"/>
              </a:spcAft>
              <a:buSzPct val="100000"/>
            </a:pPr>
            <a:r>
              <a:rPr lang="zh-TW" altLang="en-US" dirty="0">
                <a:solidFill>
                  <a:schemeClr val="bg1">
                    <a:lumMod val="85000"/>
                  </a:schemeClr>
                </a:solidFill>
              </a:rPr>
              <a:t>目的</a:t>
            </a:r>
            <a:endParaRPr lang="en-US" altLang="zh-TW" dirty="0">
              <a:solidFill>
                <a:schemeClr val="bg1">
                  <a:lumMod val="85000"/>
                </a:schemeClr>
              </a:solidFill>
            </a:endParaRPr>
          </a:p>
          <a:p>
            <a:pPr>
              <a:spcBef>
                <a:spcPts val="1200"/>
              </a:spcBef>
              <a:spcAft>
                <a:spcPts val="0"/>
              </a:spcAft>
              <a:buSzPct val="100000"/>
            </a:pPr>
            <a:r>
              <a:rPr lang="zh-TW" altLang="en-US" dirty="0">
                <a:solidFill>
                  <a:schemeClr val="bg1">
                    <a:lumMod val="85000"/>
                  </a:schemeClr>
                </a:solidFill>
              </a:rPr>
              <a:t>方法說明</a:t>
            </a:r>
            <a:endParaRPr lang="en-US" altLang="zh-TW" dirty="0">
              <a:solidFill>
                <a:schemeClr val="bg1">
                  <a:lumMod val="85000"/>
                </a:schemeClr>
              </a:solidFill>
            </a:endParaRPr>
          </a:p>
          <a:p>
            <a:pPr>
              <a:spcBef>
                <a:spcPts val="1200"/>
              </a:spcBef>
              <a:spcAft>
                <a:spcPts val="0"/>
              </a:spcAft>
              <a:buSzPct val="100000"/>
            </a:pPr>
            <a:r>
              <a:rPr lang="zh-TW" altLang="en-US" dirty="0">
                <a:solidFill>
                  <a:schemeClr val="bg2">
                    <a:lumMod val="20000"/>
                    <a:lumOff val="80000"/>
                  </a:schemeClr>
                </a:solidFill>
              </a:rPr>
              <a:t>實驗</a:t>
            </a:r>
            <a:endParaRPr lang="en-US" altLang="zh-TW" dirty="0">
              <a:solidFill>
                <a:schemeClr val="bg2">
                  <a:lumMod val="20000"/>
                  <a:lumOff val="80000"/>
                </a:schemeClr>
              </a:solidFill>
            </a:endParaRPr>
          </a:p>
          <a:p>
            <a:pPr>
              <a:spcBef>
                <a:spcPts val="1200"/>
              </a:spcBef>
              <a:spcAft>
                <a:spcPts val="0"/>
              </a:spcAft>
              <a:buSzPct val="100000"/>
            </a:pPr>
            <a:r>
              <a:rPr lang="zh-TW" altLang="en-US" dirty="0"/>
              <a:t>結論</a:t>
            </a:r>
            <a:endParaRPr lang="en-US" altLang="zh-TW" dirty="0"/>
          </a:p>
          <a:p>
            <a:pPr>
              <a:spcBef>
                <a:spcPts val="1200"/>
              </a:spcBef>
              <a:spcAft>
                <a:spcPts val="0"/>
              </a:spcAft>
              <a:buSzPct val="100000"/>
            </a:pPr>
            <a:endParaRPr lang="en-US" altLang="zh-TW" dirty="0"/>
          </a:p>
          <a:p>
            <a:pPr>
              <a:spcBef>
                <a:spcPts val="1200"/>
              </a:spcBef>
              <a:spcAft>
                <a:spcPts val="0"/>
              </a:spcAft>
              <a:buSzPct val="100000"/>
            </a:pPr>
            <a:endParaRPr lang="zh-TW" altLang="en-US" dirty="0"/>
          </a:p>
          <a:p>
            <a:pPr>
              <a:spcBef>
                <a:spcPts val="1200"/>
              </a:spcBef>
              <a:spcAft>
                <a:spcPts val="0"/>
              </a:spcAft>
              <a:buClr>
                <a:schemeClr val="accent2"/>
              </a:buClr>
              <a:buFont typeface="Wingdings" panose="05000000000000000000" pitchFamily="2" charset="2"/>
              <a:buChar char="Ø"/>
            </a:pPr>
            <a:endParaRPr lang="en-US" altLang="zh-TW" sz="2000" dirty="0">
              <a:solidFill>
                <a:srgbClr val="003399"/>
              </a:solidFill>
            </a:endParaRPr>
          </a:p>
          <a:p>
            <a:pPr>
              <a:spcBef>
                <a:spcPts val="1200"/>
              </a:spcBef>
              <a:spcAft>
                <a:spcPts val="0"/>
              </a:spcAft>
            </a:pPr>
            <a:endParaRPr lang="en-US" altLang="zh-TW" sz="2400" dirty="0"/>
          </a:p>
          <a:p>
            <a:pPr>
              <a:spcBef>
                <a:spcPts val="1200"/>
              </a:spcBef>
              <a:spcAft>
                <a:spcPts val="0"/>
              </a:spcAft>
            </a:pPr>
            <a:endParaRPr lang="en-US" altLang="zh-TW" sz="2400" dirty="0"/>
          </a:p>
          <a:p>
            <a:pPr>
              <a:spcBef>
                <a:spcPts val="1200"/>
              </a:spcBef>
              <a:spcAft>
                <a:spcPts val="0"/>
              </a:spcAft>
            </a:pPr>
            <a:endParaRPr lang="en-US" altLang="zh-TW" sz="2400" dirty="0"/>
          </a:p>
          <a:p>
            <a:pPr>
              <a:spcBef>
                <a:spcPts val="1200"/>
              </a:spcBef>
              <a:spcAft>
                <a:spcPts val="0"/>
              </a:spcAft>
            </a:pPr>
            <a:endParaRPr lang="en-US" altLang="zh-TW" sz="2400" dirty="0">
              <a:solidFill>
                <a:schemeClr val="bg1">
                  <a:lumMod val="50000"/>
                </a:schemeClr>
              </a:solidFill>
            </a:endParaRPr>
          </a:p>
        </p:txBody>
      </p:sp>
      <p:sp>
        <p:nvSpPr>
          <p:cNvPr id="4" name="投影片編號版面配置區 3"/>
          <p:cNvSpPr>
            <a:spLocks noGrp="1"/>
          </p:cNvSpPr>
          <p:nvPr>
            <p:ph type="sldNum" sz="quarter" idx="10"/>
          </p:nvPr>
        </p:nvSpPr>
        <p:spPr/>
        <p:txBody>
          <a:bodyPr/>
          <a:lstStyle/>
          <a:p>
            <a:fld id="{583B9BDF-3583-4A03-AF85-D29933409D2C}" type="slidenum">
              <a:rPr lang="zh-TW" altLang="en-US" smtClean="0">
                <a:solidFill>
                  <a:srgbClr val="000000"/>
                </a:solidFill>
              </a:rPr>
              <a:pPr/>
              <a:t>22</a:t>
            </a:fld>
            <a:endParaRPr lang="zh-TW" altLang="en-US" dirty="0">
              <a:solidFill>
                <a:srgbClr val="000000"/>
              </a:solidFill>
            </a:endParaRPr>
          </a:p>
        </p:txBody>
      </p:sp>
      <p:sp>
        <p:nvSpPr>
          <p:cNvPr id="5" name="矩形 4"/>
          <p:cNvSpPr/>
          <p:nvPr/>
        </p:nvSpPr>
        <p:spPr bwMode="auto">
          <a:xfrm>
            <a:off x="971600" y="6309320"/>
            <a:ext cx="7200800" cy="144016"/>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en-US" sz="1400" b="0"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4208543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7E6647-2647-4C19-9E7A-BCC241D193D4}"/>
              </a:ext>
            </a:extLst>
          </p:cNvPr>
          <p:cNvSpPr>
            <a:spLocks noGrp="1"/>
          </p:cNvSpPr>
          <p:nvPr>
            <p:ph type="title"/>
          </p:nvPr>
        </p:nvSpPr>
        <p:spPr/>
        <p:txBody>
          <a:bodyPr/>
          <a:lstStyle/>
          <a:p>
            <a:r>
              <a:rPr lang="zh-TW" altLang="en-US" dirty="0"/>
              <a:t>結論</a:t>
            </a:r>
          </a:p>
        </p:txBody>
      </p:sp>
      <p:sp>
        <p:nvSpPr>
          <p:cNvPr id="3" name="內容版面配置區 2">
            <a:extLst>
              <a:ext uri="{FF2B5EF4-FFF2-40B4-BE49-F238E27FC236}">
                <a16:creationId xmlns:a16="http://schemas.microsoft.com/office/drawing/2014/main" id="{A01013CE-811F-4B2A-8A1E-FC8D7CDDEE5B}"/>
              </a:ext>
            </a:extLst>
          </p:cNvPr>
          <p:cNvSpPr>
            <a:spLocks noGrp="1"/>
          </p:cNvSpPr>
          <p:nvPr>
            <p:ph idx="1"/>
          </p:nvPr>
        </p:nvSpPr>
        <p:spPr/>
        <p:txBody>
          <a:bodyPr/>
          <a:lstStyle/>
          <a:p>
            <a:r>
              <a:rPr lang="en-US" altLang="zh-TW" dirty="0"/>
              <a:t>Transfer learning</a:t>
            </a:r>
            <a:r>
              <a:rPr lang="zh-TW" altLang="en-US" dirty="0"/>
              <a:t> 不僅能提升樣本數不足情況下的預測精度，同時也能降低訓練時特徵提取時間與訓練時間，也可以避免訓練資料太少造成的 </a:t>
            </a:r>
            <a:r>
              <a:rPr lang="en-US" altLang="zh-TW" dirty="0"/>
              <a:t>overfitting</a:t>
            </a:r>
          </a:p>
          <a:p>
            <a:r>
              <a:rPr lang="zh-TW" altLang="en-US" dirty="0"/>
              <a:t>然而 </a:t>
            </a:r>
            <a:r>
              <a:rPr lang="en-US" altLang="zh-TW" dirty="0"/>
              <a:t>transfer learning </a:t>
            </a:r>
            <a:r>
              <a:rPr lang="zh-TW" altLang="en-US" dirty="0"/>
              <a:t>最好選擇有類似目標的任務進行轉移，若兩者問題的相關度低弱，則可能產生 </a:t>
            </a:r>
            <a:r>
              <a:rPr lang="en-US" altLang="zh-TW" dirty="0"/>
              <a:t>negative transfer</a:t>
            </a:r>
          </a:p>
          <a:p>
            <a:endParaRPr lang="zh-TW" altLang="en-US" dirty="0"/>
          </a:p>
        </p:txBody>
      </p:sp>
      <p:sp>
        <p:nvSpPr>
          <p:cNvPr id="4" name="投影片編號版面配置區 3">
            <a:extLst>
              <a:ext uri="{FF2B5EF4-FFF2-40B4-BE49-F238E27FC236}">
                <a16:creationId xmlns:a16="http://schemas.microsoft.com/office/drawing/2014/main" id="{93CFDD29-9126-49D2-A1F3-4AF2A5CFA523}"/>
              </a:ext>
            </a:extLst>
          </p:cNvPr>
          <p:cNvSpPr>
            <a:spLocks noGrp="1"/>
          </p:cNvSpPr>
          <p:nvPr>
            <p:ph type="sldNum" sz="quarter" idx="10"/>
          </p:nvPr>
        </p:nvSpPr>
        <p:spPr/>
        <p:txBody>
          <a:bodyPr/>
          <a:lstStyle/>
          <a:p>
            <a:fld id="{583B9BDF-3583-4A03-AF85-D29933409D2C}" type="slidenum">
              <a:rPr lang="zh-TW" altLang="en-US" smtClean="0">
                <a:solidFill>
                  <a:srgbClr val="000000"/>
                </a:solidFill>
              </a:rPr>
              <a:pPr/>
              <a:t>23</a:t>
            </a:fld>
            <a:endParaRPr lang="zh-TW" altLang="en-US" dirty="0">
              <a:solidFill>
                <a:srgbClr val="000000"/>
              </a:solidFill>
            </a:endParaRPr>
          </a:p>
        </p:txBody>
      </p:sp>
    </p:spTree>
    <p:extLst>
      <p:ext uri="{BB962C8B-B14F-4D97-AF65-F5344CB8AC3E}">
        <p14:creationId xmlns:p14="http://schemas.microsoft.com/office/powerpoint/2010/main" val="3505129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200" dirty="0"/>
              <a:t>目錄</a:t>
            </a:r>
          </a:p>
        </p:txBody>
      </p:sp>
      <p:sp>
        <p:nvSpPr>
          <p:cNvPr id="3" name="內容版面配置區 2"/>
          <p:cNvSpPr>
            <a:spLocks noGrp="1"/>
          </p:cNvSpPr>
          <p:nvPr>
            <p:ph idx="1"/>
          </p:nvPr>
        </p:nvSpPr>
        <p:spPr>
          <a:xfrm>
            <a:off x="395535" y="831850"/>
            <a:ext cx="8336685" cy="5895801"/>
          </a:xfrm>
        </p:spPr>
        <p:txBody>
          <a:bodyPr/>
          <a:lstStyle/>
          <a:p>
            <a:pPr>
              <a:spcBef>
                <a:spcPts val="1200"/>
              </a:spcBef>
              <a:spcAft>
                <a:spcPts val="0"/>
              </a:spcAft>
              <a:buSzPct val="100000"/>
            </a:pPr>
            <a:r>
              <a:rPr lang="zh-TW" altLang="en-US" dirty="0"/>
              <a:t>背景</a:t>
            </a:r>
            <a:endParaRPr lang="en-US" altLang="zh-TW" dirty="0"/>
          </a:p>
          <a:p>
            <a:pPr>
              <a:spcBef>
                <a:spcPts val="1200"/>
              </a:spcBef>
              <a:spcAft>
                <a:spcPts val="0"/>
              </a:spcAft>
              <a:buSzPct val="100000"/>
            </a:pPr>
            <a:r>
              <a:rPr lang="zh-TW" altLang="en-US" dirty="0">
                <a:solidFill>
                  <a:schemeClr val="bg1">
                    <a:lumMod val="85000"/>
                  </a:schemeClr>
                </a:solidFill>
              </a:rPr>
              <a:t>動機</a:t>
            </a:r>
            <a:endParaRPr lang="en-US" altLang="zh-TW" dirty="0">
              <a:solidFill>
                <a:schemeClr val="bg1">
                  <a:lumMod val="85000"/>
                </a:schemeClr>
              </a:solidFill>
            </a:endParaRPr>
          </a:p>
          <a:p>
            <a:pPr>
              <a:spcBef>
                <a:spcPts val="1200"/>
              </a:spcBef>
              <a:spcAft>
                <a:spcPts val="0"/>
              </a:spcAft>
              <a:buSzPct val="100000"/>
            </a:pPr>
            <a:r>
              <a:rPr lang="zh-TW" altLang="en-US" dirty="0">
                <a:solidFill>
                  <a:schemeClr val="bg1">
                    <a:lumMod val="85000"/>
                  </a:schemeClr>
                </a:solidFill>
              </a:rPr>
              <a:t>目的</a:t>
            </a:r>
            <a:endParaRPr lang="en-US" altLang="zh-TW" dirty="0">
              <a:solidFill>
                <a:schemeClr val="bg1">
                  <a:lumMod val="85000"/>
                </a:schemeClr>
              </a:solidFill>
            </a:endParaRPr>
          </a:p>
          <a:p>
            <a:pPr>
              <a:spcBef>
                <a:spcPts val="1200"/>
              </a:spcBef>
              <a:spcAft>
                <a:spcPts val="0"/>
              </a:spcAft>
              <a:buSzPct val="100000"/>
            </a:pPr>
            <a:r>
              <a:rPr lang="zh-TW" altLang="en-US" dirty="0">
                <a:solidFill>
                  <a:schemeClr val="bg1">
                    <a:lumMod val="85000"/>
                  </a:schemeClr>
                </a:solidFill>
              </a:rPr>
              <a:t>方法說明</a:t>
            </a:r>
            <a:endParaRPr lang="en-US" altLang="zh-TW" dirty="0">
              <a:solidFill>
                <a:schemeClr val="bg1">
                  <a:lumMod val="85000"/>
                </a:schemeClr>
              </a:solidFill>
            </a:endParaRPr>
          </a:p>
          <a:p>
            <a:pPr>
              <a:spcBef>
                <a:spcPts val="1200"/>
              </a:spcBef>
              <a:spcAft>
                <a:spcPts val="0"/>
              </a:spcAft>
              <a:buSzPct val="100000"/>
            </a:pPr>
            <a:r>
              <a:rPr lang="zh-TW" altLang="en-US" dirty="0">
                <a:solidFill>
                  <a:schemeClr val="bg1">
                    <a:lumMod val="85000"/>
                  </a:schemeClr>
                </a:solidFill>
              </a:rPr>
              <a:t>實驗</a:t>
            </a:r>
            <a:endParaRPr lang="en-US" altLang="zh-TW" dirty="0">
              <a:solidFill>
                <a:schemeClr val="bg1">
                  <a:lumMod val="85000"/>
                </a:schemeClr>
              </a:solidFill>
            </a:endParaRPr>
          </a:p>
          <a:p>
            <a:pPr>
              <a:spcBef>
                <a:spcPts val="1200"/>
              </a:spcBef>
              <a:spcAft>
                <a:spcPts val="0"/>
              </a:spcAft>
              <a:buSzPct val="100000"/>
            </a:pPr>
            <a:r>
              <a:rPr lang="zh-TW" altLang="en-US" dirty="0">
                <a:solidFill>
                  <a:schemeClr val="bg2">
                    <a:lumMod val="20000"/>
                    <a:lumOff val="80000"/>
                  </a:schemeClr>
                </a:solidFill>
              </a:rPr>
              <a:t>結論</a:t>
            </a:r>
            <a:endParaRPr lang="en-US" altLang="zh-TW" dirty="0">
              <a:solidFill>
                <a:schemeClr val="bg2">
                  <a:lumMod val="20000"/>
                  <a:lumOff val="80000"/>
                </a:schemeClr>
              </a:solidFill>
            </a:endParaRPr>
          </a:p>
          <a:p>
            <a:pPr>
              <a:spcBef>
                <a:spcPts val="1200"/>
              </a:spcBef>
              <a:spcAft>
                <a:spcPts val="0"/>
              </a:spcAft>
              <a:buSzPct val="100000"/>
            </a:pPr>
            <a:endParaRPr lang="en-US" altLang="zh-TW" dirty="0">
              <a:solidFill>
                <a:schemeClr val="bg1">
                  <a:lumMod val="85000"/>
                </a:schemeClr>
              </a:solidFill>
            </a:endParaRPr>
          </a:p>
          <a:p>
            <a:pPr>
              <a:spcBef>
                <a:spcPts val="1200"/>
              </a:spcBef>
              <a:spcAft>
                <a:spcPts val="0"/>
              </a:spcAft>
              <a:buSzPct val="100000"/>
            </a:pPr>
            <a:endParaRPr lang="zh-TW" altLang="en-US" dirty="0"/>
          </a:p>
          <a:p>
            <a:pPr>
              <a:spcBef>
                <a:spcPts val="1200"/>
              </a:spcBef>
              <a:spcAft>
                <a:spcPts val="0"/>
              </a:spcAft>
              <a:buClr>
                <a:schemeClr val="accent2"/>
              </a:buClr>
              <a:buFont typeface="Wingdings" panose="05000000000000000000" pitchFamily="2" charset="2"/>
              <a:buChar char="Ø"/>
            </a:pPr>
            <a:endParaRPr lang="en-US" altLang="zh-TW" sz="2000" dirty="0">
              <a:solidFill>
                <a:srgbClr val="003399"/>
              </a:solidFill>
            </a:endParaRPr>
          </a:p>
          <a:p>
            <a:pPr>
              <a:spcBef>
                <a:spcPts val="1200"/>
              </a:spcBef>
              <a:spcAft>
                <a:spcPts val="0"/>
              </a:spcAft>
            </a:pPr>
            <a:endParaRPr lang="en-US" altLang="zh-TW" sz="2400" dirty="0"/>
          </a:p>
          <a:p>
            <a:pPr>
              <a:spcBef>
                <a:spcPts val="1200"/>
              </a:spcBef>
              <a:spcAft>
                <a:spcPts val="0"/>
              </a:spcAft>
            </a:pPr>
            <a:endParaRPr lang="en-US" altLang="zh-TW" sz="2400" dirty="0"/>
          </a:p>
          <a:p>
            <a:pPr>
              <a:spcBef>
                <a:spcPts val="1200"/>
              </a:spcBef>
              <a:spcAft>
                <a:spcPts val="0"/>
              </a:spcAft>
            </a:pPr>
            <a:endParaRPr lang="en-US" altLang="zh-TW" sz="2400" dirty="0"/>
          </a:p>
          <a:p>
            <a:pPr>
              <a:spcBef>
                <a:spcPts val="1200"/>
              </a:spcBef>
              <a:spcAft>
                <a:spcPts val="0"/>
              </a:spcAft>
            </a:pPr>
            <a:endParaRPr lang="en-US" altLang="zh-TW" sz="2400" dirty="0">
              <a:solidFill>
                <a:schemeClr val="bg1">
                  <a:lumMod val="50000"/>
                </a:schemeClr>
              </a:solidFill>
            </a:endParaRPr>
          </a:p>
        </p:txBody>
      </p:sp>
      <p:sp>
        <p:nvSpPr>
          <p:cNvPr id="4" name="投影片編號版面配置區 3"/>
          <p:cNvSpPr>
            <a:spLocks noGrp="1"/>
          </p:cNvSpPr>
          <p:nvPr>
            <p:ph type="sldNum" sz="quarter" idx="10"/>
          </p:nvPr>
        </p:nvSpPr>
        <p:spPr/>
        <p:txBody>
          <a:bodyPr/>
          <a:lstStyle/>
          <a:p>
            <a:fld id="{583B9BDF-3583-4A03-AF85-D29933409D2C}" type="slidenum">
              <a:rPr lang="zh-TW" altLang="en-US" smtClean="0">
                <a:solidFill>
                  <a:srgbClr val="000000"/>
                </a:solidFill>
              </a:rPr>
              <a:pPr/>
              <a:t>3</a:t>
            </a:fld>
            <a:endParaRPr lang="zh-TW" altLang="en-US" dirty="0">
              <a:solidFill>
                <a:srgbClr val="000000"/>
              </a:solidFill>
            </a:endParaRPr>
          </a:p>
        </p:txBody>
      </p:sp>
      <p:sp>
        <p:nvSpPr>
          <p:cNvPr id="5" name="矩形 4"/>
          <p:cNvSpPr/>
          <p:nvPr/>
        </p:nvSpPr>
        <p:spPr bwMode="auto">
          <a:xfrm>
            <a:off x="971600" y="6309320"/>
            <a:ext cx="7200800" cy="144016"/>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en-US" sz="1400" b="0"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3662011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9F2160-C4DC-480B-824B-EA5DC2397A47}"/>
              </a:ext>
            </a:extLst>
          </p:cNvPr>
          <p:cNvSpPr>
            <a:spLocks noGrp="1"/>
          </p:cNvSpPr>
          <p:nvPr>
            <p:ph type="title"/>
          </p:nvPr>
        </p:nvSpPr>
        <p:spPr/>
        <p:txBody>
          <a:bodyPr/>
          <a:lstStyle/>
          <a:p>
            <a:r>
              <a:rPr lang="zh-TW" altLang="en-US" dirty="0"/>
              <a:t>背景</a:t>
            </a:r>
          </a:p>
        </p:txBody>
      </p:sp>
      <p:sp>
        <p:nvSpPr>
          <p:cNvPr id="3" name="內容版面配置區 2">
            <a:extLst>
              <a:ext uri="{FF2B5EF4-FFF2-40B4-BE49-F238E27FC236}">
                <a16:creationId xmlns:a16="http://schemas.microsoft.com/office/drawing/2014/main" id="{09E0A35C-0482-446E-8A69-DC12984CD973}"/>
              </a:ext>
            </a:extLst>
          </p:cNvPr>
          <p:cNvSpPr>
            <a:spLocks noGrp="1"/>
          </p:cNvSpPr>
          <p:nvPr>
            <p:ph idx="1"/>
          </p:nvPr>
        </p:nvSpPr>
        <p:spPr/>
        <p:txBody>
          <a:bodyPr/>
          <a:lstStyle/>
          <a:p>
            <a:r>
              <a:rPr lang="zh-TW" altLang="en-US" dirty="0"/>
              <a:t>由於製程上與實際測量時間上的時間差，並不是每個製程參數都能被完整測量，因此會需要利用</a:t>
            </a:r>
            <a:r>
              <a:rPr lang="en-US" altLang="zh-TW" dirty="0"/>
              <a:t>VM</a:t>
            </a:r>
            <a:r>
              <a:rPr lang="zh-TW" altLang="en-US" dirty="0"/>
              <a:t>系統進行評估製程品質</a:t>
            </a:r>
            <a:endParaRPr lang="en-US" altLang="zh-TW" dirty="0"/>
          </a:p>
          <a:p>
            <a:r>
              <a:rPr lang="en-US" altLang="zh-TW" dirty="0">
                <a:highlight>
                  <a:srgbClr val="FFFF00"/>
                </a:highlight>
              </a:rPr>
              <a:t>Virtual Metrology (VM)</a:t>
            </a:r>
            <a:r>
              <a:rPr lang="zh-TW" altLang="en-US" dirty="0">
                <a:highlight>
                  <a:srgbClr val="FFFF00"/>
                </a:highlight>
              </a:rPr>
              <a:t> </a:t>
            </a:r>
            <a:endParaRPr lang="en-US" altLang="zh-TW" dirty="0">
              <a:highlight>
                <a:srgbClr val="FFFF00"/>
              </a:highlight>
            </a:endParaRPr>
          </a:p>
          <a:p>
            <a:pPr lvl="1"/>
            <a:r>
              <a:rPr lang="zh-TW" altLang="en-US" dirty="0"/>
              <a:t>虛擬量測系統是一種從製程機台觀測到的數據來推測製程機台的製造品質的方法，而無需進行物理測量</a:t>
            </a:r>
            <a:endParaRPr lang="en-US" altLang="zh-TW" dirty="0"/>
          </a:p>
          <a:p>
            <a:r>
              <a:rPr lang="en-US" altLang="zh-TW" dirty="0">
                <a:highlight>
                  <a:srgbClr val="FFFF00"/>
                </a:highlight>
              </a:rPr>
              <a:t>Automatic Virtual Metrology </a:t>
            </a:r>
            <a:r>
              <a:rPr lang="zh-TW" altLang="en-US" dirty="0">
                <a:highlight>
                  <a:srgbClr val="FFFF00"/>
                </a:highlight>
              </a:rPr>
              <a:t> </a:t>
            </a:r>
            <a:r>
              <a:rPr lang="en-US" altLang="zh-TW" dirty="0">
                <a:highlight>
                  <a:srgbClr val="FFFF00"/>
                </a:highlight>
              </a:rPr>
              <a:t>(AVM)</a:t>
            </a:r>
            <a:r>
              <a:rPr lang="zh-TW" altLang="en-US" dirty="0">
                <a:highlight>
                  <a:srgbClr val="FFFF00"/>
                </a:highlight>
              </a:rPr>
              <a:t> </a:t>
            </a:r>
            <a:endParaRPr lang="en-US" altLang="zh-TW" dirty="0">
              <a:highlight>
                <a:srgbClr val="FFFF00"/>
              </a:highlight>
            </a:endParaRPr>
          </a:p>
          <a:p>
            <a:pPr lvl="1"/>
            <a:r>
              <a:rPr lang="zh-TW" altLang="en-US" dirty="0"/>
              <a:t>而自動化的 </a:t>
            </a:r>
            <a:r>
              <a:rPr lang="en-US" altLang="zh-TW" dirty="0"/>
              <a:t>VM</a:t>
            </a:r>
            <a:r>
              <a:rPr lang="zh-TW" altLang="en-US" dirty="0"/>
              <a:t> 系統可以大大減少在整個晶圓廠範圍內部署</a:t>
            </a:r>
            <a:r>
              <a:rPr lang="en-US" altLang="zh-TW" dirty="0"/>
              <a:t>VM</a:t>
            </a:r>
            <a:r>
              <a:rPr lang="zh-TW" altLang="en-US" dirty="0"/>
              <a:t>所需的巨大模型創建時間和人工費用。 可以使得在整個晶圓廠內部署</a:t>
            </a:r>
            <a:r>
              <a:rPr lang="en-US" altLang="zh-TW" dirty="0"/>
              <a:t>VM</a:t>
            </a:r>
            <a:r>
              <a:rPr lang="zh-TW" altLang="en-US" dirty="0"/>
              <a:t>變得可行且合乎成本</a:t>
            </a:r>
            <a:endParaRPr lang="en-US" altLang="zh-TW" dirty="0"/>
          </a:p>
        </p:txBody>
      </p:sp>
      <p:sp>
        <p:nvSpPr>
          <p:cNvPr id="4" name="投影片編號版面配置區 3">
            <a:extLst>
              <a:ext uri="{FF2B5EF4-FFF2-40B4-BE49-F238E27FC236}">
                <a16:creationId xmlns:a16="http://schemas.microsoft.com/office/drawing/2014/main" id="{65628230-9C02-4C8F-B9C5-73873C763149}"/>
              </a:ext>
            </a:extLst>
          </p:cNvPr>
          <p:cNvSpPr>
            <a:spLocks noGrp="1"/>
          </p:cNvSpPr>
          <p:nvPr>
            <p:ph type="sldNum" sz="quarter" idx="10"/>
          </p:nvPr>
        </p:nvSpPr>
        <p:spPr/>
        <p:txBody>
          <a:bodyPr/>
          <a:lstStyle/>
          <a:p>
            <a:fld id="{583B9BDF-3583-4A03-AF85-D29933409D2C}" type="slidenum">
              <a:rPr lang="zh-TW" altLang="en-US" smtClean="0">
                <a:solidFill>
                  <a:srgbClr val="000000"/>
                </a:solidFill>
              </a:rPr>
              <a:pPr/>
              <a:t>4</a:t>
            </a:fld>
            <a:endParaRPr lang="zh-TW" altLang="en-US" dirty="0">
              <a:solidFill>
                <a:srgbClr val="000000"/>
              </a:solidFill>
            </a:endParaRPr>
          </a:p>
        </p:txBody>
      </p:sp>
    </p:spTree>
    <p:extLst>
      <p:ext uri="{BB962C8B-B14F-4D97-AF65-F5344CB8AC3E}">
        <p14:creationId xmlns:p14="http://schemas.microsoft.com/office/powerpoint/2010/main" val="2283288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64E8B2-4AF5-4B66-A667-483F324CEF31}"/>
              </a:ext>
            </a:extLst>
          </p:cNvPr>
          <p:cNvSpPr>
            <a:spLocks noGrp="1"/>
          </p:cNvSpPr>
          <p:nvPr>
            <p:ph type="title"/>
          </p:nvPr>
        </p:nvSpPr>
        <p:spPr/>
        <p:txBody>
          <a:bodyPr/>
          <a:lstStyle/>
          <a:p>
            <a:pPr>
              <a:spcBef>
                <a:spcPts val="1200"/>
              </a:spcBef>
              <a:spcAft>
                <a:spcPts val="0"/>
              </a:spcAft>
              <a:buSzPct val="100000"/>
            </a:pPr>
            <a:r>
              <a:rPr lang="zh-TW" altLang="en-US" dirty="0"/>
              <a:t>背景</a:t>
            </a:r>
            <a:endParaRPr lang="en-US" altLang="zh-TW" dirty="0"/>
          </a:p>
        </p:txBody>
      </p:sp>
      <p:sp>
        <p:nvSpPr>
          <p:cNvPr id="3" name="內容版面配置區 2">
            <a:extLst>
              <a:ext uri="{FF2B5EF4-FFF2-40B4-BE49-F238E27FC236}">
                <a16:creationId xmlns:a16="http://schemas.microsoft.com/office/drawing/2014/main" id="{6F5B604F-CEBC-4223-BB50-C9EC4906F0B7}"/>
              </a:ext>
            </a:extLst>
          </p:cNvPr>
          <p:cNvSpPr>
            <a:spLocks noGrp="1"/>
          </p:cNvSpPr>
          <p:nvPr>
            <p:ph idx="1"/>
          </p:nvPr>
        </p:nvSpPr>
        <p:spPr/>
        <p:txBody>
          <a:bodyPr/>
          <a:lstStyle/>
          <a:p>
            <a:r>
              <a:rPr lang="zh-TW" altLang="en-US" dirty="0"/>
              <a:t>全自動虛擬量測系統</a:t>
            </a:r>
            <a:r>
              <a:rPr lang="en-US" altLang="zh-TW" dirty="0"/>
              <a:t>(AVM)</a:t>
            </a:r>
            <a:r>
              <a:rPr lang="zh-TW" altLang="en-US" dirty="0"/>
              <a:t>簡介</a:t>
            </a:r>
          </a:p>
        </p:txBody>
      </p:sp>
      <p:sp>
        <p:nvSpPr>
          <p:cNvPr id="4" name="投影片編號版面配置區 3">
            <a:extLst>
              <a:ext uri="{FF2B5EF4-FFF2-40B4-BE49-F238E27FC236}">
                <a16:creationId xmlns:a16="http://schemas.microsoft.com/office/drawing/2014/main" id="{10967920-1B02-4EA8-B8E4-3991E93A4918}"/>
              </a:ext>
            </a:extLst>
          </p:cNvPr>
          <p:cNvSpPr>
            <a:spLocks noGrp="1"/>
          </p:cNvSpPr>
          <p:nvPr>
            <p:ph type="sldNum" sz="quarter" idx="10"/>
          </p:nvPr>
        </p:nvSpPr>
        <p:spPr/>
        <p:txBody>
          <a:bodyPr/>
          <a:lstStyle/>
          <a:p>
            <a:fld id="{583B9BDF-3583-4A03-AF85-D29933409D2C}" type="slidenum">
              <a:rPr lang="zh-TW" altLang="en-US" smtClean="0">
                <a:solidFill>
                  <a:srgbClr val="000000"/>
                </a:solidFill>
              </a:rPr>
              <a:pPr/>
              <a:t>5</a:t>
            </a:fld>
            <a:endParaRPr lang="zh-TW" altLang="en-US" dirty="0">
              <a:solidFill>
                <a:srgbClr val="000000"/>
              </a:solidFill>
            </a:endParaRPr>
          </a:p>
        </p:txBody>
      </p:sp>
      <p:pic>
        <p:nvPicPr>
          <p:cNvPr id="6" name="圖片 5">
            <a:extLst>
              <a:ext uri="{FF2B5EF4-FFF2-40B4-BE49-F238E27FC236}">
                <a16:creationId xmlns:a16="http://schemas.microsoft.com/office/drawing/2014/main" id="{4F5BE8BE-50D5-4004-9873-2F32C46BD592}"/>
              </a:ext>
            </a:extLst>
          </p:cNvPr>
          <p:cNvPicPr>
            <a:picLocks noChangeAspect="1"/>
          </p:cNvPicPr>
          <p:nvPr/>
        </p:nvPicPr>
        <p:blipFill>
          <a:blip r:embed="rId3"/>
          <a:stretch>
            <a:fillRect/>
          </a:stretch>
        </p:blipFill>
        <p:spPr>
          <a:xfrm>
            <a:off x="342900" y="1852612"/>
            <a:ext cx="8458200" cy="3152775"/>
          </a:xfrm>
          <a:prstGeom prst="rect">
            <a:avLst/>
          </a:prstGeom>
        </p:spPr>
      </p:pic>
      <p:sp>
        <p:nvSpPr>
          <p:cNvPr id="7" name="文字方塊 6">
            <a:extLst>
              <a:ext uri="{FF2B5EF4-FFF2-40B4-BE49-F238E27FC236}">
                <a16:creationId xmlns:a16="http://schemas.microsoft.com/office/drawing/2014/main" id="{1D0E2BE4-057E-433C-B898-D97B763A3247}"/>
              </a:ext>
            </a:extLst>
          </p:cNvPr>
          <p:cNvSpPr txBox="1"/>
          <p:nvPr/>
        </p:nvSpPr>
        <p:spPr>
          <a:xfrm>
            <a:off x="3347864" y="5005387"/>
            <a:ext cx="1800200" cy="369332"/>
          </a:xfrm>
          <a:prstGeom prst="rect">
            <a:avLst/>
          </a:prstGeom>
          <a:noFill/>
        </p:spPr>
        <p:txBody>
          <a:bodyPr wrap="square" rtlCol="0">
            <a:spAutoFit/>
          </a:bodyPr>
          <a:lstStyle/>
          <a:p>
            <a:r>
              <a:rPr lang="zh-TW" altLang="en-US" dirty="0"/>
              <a:t>進行資料前處理</a:t>
            </a:r>
          </a:p>
        </p:txBody>
      </p:sp>
      <p:sp>
        <p:nvSpPr>
          <p:cNvPr id="8" name="橢圓 7">
            <a:extLst>
              <a:ext uri="{FF2B5EF4-FFF2-40B4-BE49-F238E27FC236}">
                <a16:creationId xmlns:a16="http://schemas.microsoft.com/office/drawing/2014/main" id="{82C420F4-A0CA-48FA-B47C-11250E2C07D7}"/>
              </a:ext>
            </a:extLst>
          </p:cNvPr>
          <p:cNvSpPr/>
          <p:nvPr/>
        </p:nvSpPr>
        <p:spPr bwMode="auto">
          <a:xfrm>
            <a:off x="7993154" y="3250916"/>
            <a:ext cx="693646" cy="129614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zh-TW" altLang="en-US" sz="1400" b="0" i="0" u="none" strike="noStrike" cap="none" normalizeH="0" baseline="0">
              <a:ln>
                <a:noFill/>
              </a:ln>
              <a:solidFill>
                <a:schemeClr val="tx1"/>
              </a:solidFill>
              <a:effectLst/>
              <a:latin typeface="Arial" charset="0"/>
              <a:ea typeface="新細明體" pitchFamily="18" charset="-120"/>
            </a:endParaRPr>
          </a:p>
        </p:txBody>
      </p:sp>
      <p:sp>
        <p:nvSpPr>
          <p:cNvPr id="9" name="橢圓 8">
            <a:extLst>
              <a:ext uri="{FF2B5EF4-FFF2-40B4-BE49-F238E27FC236}">
                <a16:creationId xmlns:a16="http://schemas.microsoft.com/office/drawing/2014/main" id="{02AAA4C2-98A7-4E33-AA08-DFA17DD5DEE8}"/>
              </a:ext>
            </a:extLst>
          </p:cNvPr>
          <p:cNvSpPr/>
          <p:nvPr/>
        </p:nvSpPr>
        <p:spPr bwMode="auto">
          <a:xfrm>
            <a:off x="8011824" y="2019014"/>
            <a:ext cx="693646" cy="630239"/>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zh-TW" altLang="en-US" sz="1400" b="0" i="0" u="none" strike="noStrike" cap="none" normalizeH="0" baseline="0">
              <a:ln>
                <a:noFill/>
              </a:ln>
              <a:solidFill>
                <a:schemeClr val="tx1"/>
              </a:solidFill>
              <a:effectLst/>
              <a:latin typeface="Arial" charset="0"/>
              <a:ea typeface="新細明體" pitchFamily="18" charset="-120"/>
            </a:endParaRPr>
          </a:p>
        </p:txBody>
      </p:sp>
      <p:sp>
        <p:nvSpPr>
          <p:cNvPr id="10" name="文字方塊 9">
            <a:extLst>
              <a:ext uri="{FF2B5EF4-FFF2-40B4-BE49-F238E27FC236}">
                <a16:creationId xmlns:a16="http://schemas.microsoft.com/office/drawing/2014/main" id="{C23FE492-7861-4D70-8FC8-8D7D5F5F0F97}"/>
              </a:ext>
            </a:extLst>
          </p:cNvPr>
          <p:cNvSpPr txBox="1"/>
          <p:nvPr/>
        </p:nvSpPr>
        <p:spPr>
          <a:xfrm>
            <a:off x="8011824" y="1556792"/>
            <a:ext cx="903576" cy="369332"/>
          </a:xfrm>
          <a:prstGeom prst="rect">
            <a:avLst/>
          </a:prstGeom>
          <a:noFill/>
        </p:spPr>
        <p:txBody>
          <a:bodyPr wrap="square" rtlCol="0">
            <a:spAutoFit/>
          </a:bodyPr>
          <a:lstStyle/>
          <a:p>
            <a:r>
              <a:rPr lang="zh-TW" altLang="en-US" dirty="0">
                <a:solidFill>
                  <a:srgbClr val="FF0000"/>
                </a:solidFill>
              </a:rPr>
              <a:t>預測值</a:t>
            </a:r>
          </a:p>
        </p:txBody>
      </p:sp>
      <p:sp>
        <p:nvSpPr>
          <p:cNvPr id="11" name="橢圓 10">
            <a:extLst>
              <a:ext uri="{FF2B5EF4-FFF2-40B4-BE49-F238E27FC236}">
                <a16:creationId xmlns:a16="http://schemas.microsoft.com/office/drawing/2014/main" id="{715E5CA3-D746-4B89-9B64-14B448580F39}"/>
              </a:ext>
            </a:extLst>
          </p:cNvPr>
          <p:cNvSpPr/>
          <p:nvPr/>
        </p:nvSpPr>
        <p:spPr bwMode="auto">
          <a:xfrm>
            <a:off x="5580112" y="1939572"/>
            <a:ext cx="2317412" cy="129614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zh-TW" altLang="en-US" sz="1400" b="0"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419795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200" dirty="0"/>
              <a:t>目錄</a:t>
            </a:r>
          </a:p>
        </p:txBody>
      </p:sp>
      <p:sp>
        <p:nvSpPr>
          <p:cNvPr id="3" name="內容版面配置區 2"/>
          <p:cNvSpPr>
            <a:spLocks noGrp="1"/>
          </p:cNvSpPr>
          <p:nvPr>
            <p:ph idx="1"/>
          </p:nvPr>
        </p:nvSpPr>
        <p:spPr>
          <a:xfrm>
            <a:off x="395535" y="831850"/>
            <a:ext cx="8336685" cy="5895801"/>
          </a:xfrm>
        </p:spPr>
        <p:txBody>
          <a:bodyPr/>
          <a:lstStyle/>
          <a:p>
            <a:pPr>
              <a:spcBef>
                <a:spcPts val="1200"/>
              </a:spcBef>
              <a:spcAft>
                <a:spcPts val="0"/>
              </a:spcAft>
              <a:buSzPct val="100000"/>
            </a:pPr>
            <a:r>
              <a:rPr lang="zh-TW" altLang="en-US" dirty="0">
                <a:solidFill>
                  <a:schemeClr val="bg1">
                    <a:lumMod val="85000"/>
                  </a:schemeClr>
                </a:solidFill>
              </a:rPr>
              <a:t>背景</a:t>
            </a:r>
            <a:endParaRPr lang="en-US" altLang="zh-TW" dirty="0">
              <a:solidFill>
                <a:schemeClr val="bg1">
                  <a:lumMod val="85000"/>
                </a:schemeClr>
              </a:solidFill>
            </a:endParaRPr>
          </a:p>
          <a:p>
            <a:pPr>
              <a:spcBef>
                <a:spcPts val="1200"/>
              </a:spcBef>
              <a:spcAft>
                <a:spcPts val="0"/>
              </a:spcAft>
              <a:buSzPct val="100000"/>
            </a:pPr>
            <a:r>
              <a:rPr lang="zh-TW" altLang="en-US" dirty="0"/>
              <a:t>動機</a:t>
            </a:r>
            <a:endParaRPr lang="en-US" altLang="zh-TW" dirty="0"/>
          </a:p>
          <a:p>
            <a:pPr>
              <a:spcBef>
                <a:spcPts val="1200"/>
              </a:spcBef>
              <a:spcAft>
                <a:spcPts val="0"/>
              </a:spcAft>
              <a:buSzPct val="100000"/>
            </a:pPr>
            <a:r>
              <a:rPr lang="zh-TW" altLang="en-US" dirty="0">
                <a:solidFill>
                  <a:schemeClr val="bg1">
                    <a:lumMod val="85000"/>
                  </a:schemeClr>
                </a:solidFill>
              </a:rPr>
              <a:t>目的</a:t>
            </a:r>
            <a:endParaRPr lang="en-US" altLang="zh-TW" dirty="0">
              <a:solidFill>
                <a:schemeClr val="bg1">
                  <a:lumMod val="85000"/>
                </a:schemeClr>
              </a:solidFill>
            </a:endParaRPr>
          </a:p>
          <a:p>
            <a:pPr>
              <a:spcBef>
                <a:spcPts val="1200"/>
              </a:spcBef>
              <a:spcAft>
                <a:spcPts val="0"/>
              </a:spcAft>
              <a:buSzPct val="100000"/>
            </a:pPr>
            <a:r>
              <a:rPr lang="zh-TW" altLang="en-US" dirty="0">
                <a:solidFill>
                  <a:schemeClr val="bg1">
                    <a:lumMod val="85000"/>
                  </a:schemeClr>
                </a:solidFill>
              </a:rPr>
              <a:t>方法說明</a:t>
            </a:r>
            <a:endParaRPr lang="en-US" altLang="zh-TW" dirty="0">
              <a:solidFill>
                <a:schemeClr val="bg1">
                  <a:lumMod val="85000"/>
                </a:schemeClr>
              </a:solidFill>
            </a:endParaRPr>
          </a:p>
          <a:p>
            <a:pPr>
              <a:spcBef>
                <a:spcPts val="1200"/>
              </a:spcBef>
              <a:spcAft>
                <a:spcPts val="0"/>
              </a:spcAft>
              <a:buSzPct val="100000"/>
            </a:pPr>
            <a:r>
              <a:rPr lang="zh-TW" altLang="en-US" dirty="0">
                <a:solidFill>
                  <a:schemeClr val="bg1">
                    <a:lumMod val="85000"/>
                  </a:schemeClr>
                </a:solidFill>
              </a:rPr>
              <a:t>實驗</a:t>
            </a:r>
            <a:endParaRPr lang="en-US" altLang="zh-TW" dirty="0">
              <a:solidFill>
                <a:schemeClr val="bg1">
                  <a:lumMod val="85000"/>
                </a:schemeClr>
              </a:solidFill>
            </a:endParaRPr>
          </a:p>
          <a:p>
            <a:pPr>
              <a:spcBef>
                <a:spcPts val="1200"/>
              </a:spcBef>
              <a:spcAft>
                <a:spcPts val="0"/>
              </a:spcAft>
              <a:buSzPct val="100000"/>
            </a:pPr>
            <a:r>
              <a:rPr lang="zh-TW" altLang="en-US" dirty="0">
                <a:solidFill>
                  <a:schemeClr val="bg2">
                    <a:lumMod val="20000"/>
                    <a:lumOff val="80000"/>
                  </a:schemeClr>
                </a:solidFill>
              </a:rPr>
              <a:t>結論</a:t>
            </a:r>
            <a:endParaRPr lang="en-US" altLang="zh-TW" dirty="0">
              <a:solidFill>
                <a:schemeClr val="bg2">
                  <a:lumMod val="20000"/>
                  <a:lumOff val="80000"/>
                </a:schemeClr>
              </a:solidFill>
            </a:endParaRPr>
          </a:p>
          <a:p>
            <a:pPr>
              <a:spcBef>
                <a:spcPts val="1200"/>
              </a:spcBef>
              <a:spcAft>
                <a:spcPts val="0"/>
              </a:spcAft>
              <a:buSzPct val="100000"/>
            </a:pPr>
            <a:endParaRPr lang="en-US" altLang="zh-TW" dirty="0">
              <a:solidFill>
                <a:schemeClr val="bg1">
                  <a:lumMod val="85000"/>
                </a:schemeClr>
              </a:solidFill>
            </a:endParaRPr>
          </a:p>
          <a:p>
            <a:pPr>
              <a:spcBef>
                <a:spcPts val="1200"/>
              </a:spcBef>
              <a:spcAft>
                <a:spcPts val="0"/>
              </a:spcAft>
              <a:buSzPct val="100000"/>
            </a:pPr>
            <a:endParaRPr lang="zh-TW" altLang="en-US" dirty="0"/>
          </a:p>
          <a:p>
            <a:pPr>
              <a:spcBef>
                <a:spcPts val="1200"/>
              </a:spcBef>
              <a:spcAft>
                <a:spcPts val="0"/>
              </a:spcAft>
              <a:buClr>
                <a:schemeClr val="accent2"/>
              </a:buClr>
              <a:buFont typeface="Wingdings" panose="05000000000000000000" pitchFamily="2" charset="2"/>
              <a:buChar char="Ø"/>
            </a:pPr>
            <a:endParaRPr lang="en-US" altLang="zh-TW" sz="2000" dirty="0">
              <a:solidFill>
                <a:srgbClr val="003399"/>
              </a:solidFill>
            </a:endParaRPr>
          </a:p>
          <a:p>
            <a:pPr>
              <a:spcBef>
                <a:spcPts val="1200"/>
              </a:spcBef>
              <a:spcAft>
                <a:spcPts val="0"/>
              </a:spcAft>
            </a:pPr>
            <a:endParaRPr lang="en-US" altLang="zh-TW" sz="2400" dirty="0"/>
          </a:p>
          <a:p>
            <a:pPr>
              <a:spcBef>
                <a:spcPts val="1200"/>
              </a:spcBef>
              <a:spcAft>
                <a:spcPts val="0"/>
              </a:spcAft>
            </a:pPr>
            <a:endParaRPr lang="en-US" altLang="zh-TW" sz="2400" dirty="0"/>
          </a:p>
          <a:p>
            <a:pPr>
              <a:spcBef>
                <a:spcPts val="1200"/>
              </a:spcBef>
              <a:spcAft>
                <a:spcPts val="0"/>
              </a:spcAft>
            </a:pPr>
            <a:endParaRPr lang="en-US" altLang="zh-TW" sz="2400" dirty="0"/>
          </a:p>
          <a:p>
            <a:pPr>
              <a:spcBef>
                <a:spcPts val="1200"/>
              </a:spcBef>
              <a:spcAft>
                <a:spcPts val="0"/>
              </a:spcAft>
            </a:pPr>
            <a:endParaRPr lang="en-US" altLang="zh-TW" sz="2400" dirty="0">
              <a:solidFill>
                <a:schemeClr val="bg1">
                  <a:lumMod val="50000"/>
                </a:schemeClr>
              </a:solidFill>
            </a:endParaRPr>
          </a:p>
        </p:txBody>
      </p:sp>
      <p:sp>
        <p:nvSpPr>
          <p:cNvPr id="4" name="投影片編號版面配置區 3"/>
          <p:cNvSpPr>
            <a:spLocks noGrp="1"/>
          </p:cNvSpPr>
          <p:nvPr>
            <p:ph type="sldNum" sz="quarter" idx="10"/>
          </p:nvPr>
        </p:nvSpPr>
        <p:spPr/>
        <p:txBody>
          <a:bodyPr/>
          <a:lstStyle/>
          <a:p>
            <a:fld id="{583B9BDF-3583-4A03-AF85-D29933409D2C}" type="slidenum">
              <a:rPr lang="zh-TW" altLang="en-US" smtClean="0">
                <a:solidFill>
                  <a:srgbClr val="000000"/>
                </a:solidFill>
              </a:rPr>
              <a:pPr/>
              <a:t>6</a:t>
            </a:fld>
            <a:endParaRPr lang="zh-TW" altLang="en-US" dirty="0">
              <a:solidFill>
                <a:srgbClr val="000000"/>
              </a:solidFill>
            </a:endParaRPr>
          </a:p>
        </p:txBody>
      </p:sp>
      <p:sp>
        <p:nvSpPr>
          <p:cNvPr id="5" name="矩形 4"/>
          <p:cNvSpPr/>
          <p:nvPr/>
        </p:nvSpPr>
        <p:spPr bwMode="auto">
          <a:xfrm>
            <a:off x="971600" y="6309320"/>
            <a:ext cx="7200800" cy="144016"/>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en-US" sz="1400" b="0"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395433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8860C2-339C-43D5-898C-E854911E56E5}"/>
              </a:ext>
            </a:extLst>
          </p:cNvPr>
          <p:cNvSpPr>
            <a:spLocks noGrp="1"/>
          </p:cNvSpPr>
          <p:nvPr>
            <p:ph type="title"/>
          </p:nvPr>
        </p:nvSpPr>
        <p:spPr/>
        <p:txBody>
          <a:bodyPr/>
          <a:lstStyle/>
          <a:p>
            <a:r>
              <a:rPr lang="zh-TW" altLang="en-US" dirty="0"/>
              <a:t>動機</a:t>
            </a:r>
          </a:p>
        </p:txBody>
      </p:sp>
      <p:sp>
        <p:nvSpPr>
          <p:cNvPr id="3" name="內容版面配置區 2">
            <a:extLst>
              <a:ext uri="{FF2B5EF4-FFF2-40B4-BE49-F238E27FC236}">
                <a16:creationId xmlns:a16="http://schemas.microsoft.com/office/drawing/2014/main" id="{A641A196-3813-4DEB-834D-5B49522971BF}"/>
              </a:ext>
            </a:extLst>
          </p:cNvPr>
          <p:cNvSpPr>
            <a:spLocks noGrp="1"/>
          </p:cNvSpPr>
          <p:nvPr>
            <p:ph idx="1"/>
          </p:nvPr>
        </p:nvSpPr>
        <p:spPr/>
        <p:txBody>
          <a:bodyPr/>
          <a:lstStyle/>
          <a:p>
            <a:r>
              <a:rPr lang="zh-TW" altLang="en-US" dirty="0"/>
              <a:t>為何使用</a:t>
            </a:r>
            <a:r>
              <a:rPr lang="en-US" altLang="zh-TW" dirty="0"/>
              <a:t>Transfer learning ?</a:t>
            </a:r>
          </a:p>
          <a:p>
            <a:pPr lvl="1"/>
            <a:r>
              <a:rPr lang="zh-TW" altLang="en-US" dirty="0"/>
              <a:t>一般來說，複雜的問題需要大量的數據，然而實際上的製程預測並非每次都有如此龐大的歷史資料做訓練，因此會需要借助先前所訓練好的模型</a:t>
            </a:r>
            <a:endParaRPr lang="en-US" altLang="zh-TW" dirty="0"/>
          </a:p>
          <a:p>
            <a:r>
              <a:rPr lang="zh-TW" altLang="en-US" dirty="0"/>
              <a:t>在 </a:t>
            </a:r>
            <a:r>
              <a:rPr lang="en-US" altLang="zh-TW" dirty="0"/>
              <a:t>transfer learning</a:t>
            </a:r>
            <a:r>
              <a:rPr lang="zh-TW" altLang="en-US" dirty="0"/>
              <a:t> 中將會把訓練好的模型套用在類似的任務上，並固定某些層的參數 </a:t>
            </a:r>
            <a:r>
              <a:rPr lang="en-US" altLang="zh-TW" dirty="0"/>
              <a:t>(</a:t>
            </a:r>
            <a:r>
              <a:rPr lang="zh-TW" altLang="en-US" dirty="0"/>
              <a:t>防止 </a:t>
            </a:r>
            <a:r>
              <a:rPr lang="en-US" altLang="zh-TW" dirty="0"/>
              <a:t>overfitting )</a:t>
            </a:r>
          </a:p>
          <a:p>
            <a:endParaRPr lang="en-US" altLang="zh-TW" dirty="0"/>
          </a:p>
          <a:p>
            <a:pPr marL="457200" lvl="1" indent="0">
              <a:buNone/>
            </a:pPr>
            <a:endParaRPr lang="zh-TW" altLang="en-US" dirty="0"/>
          </a:p>
          <a:p>
            <a:pPr lvl="1"/>
            <a:endParaRPr lang="zh-TW" altLang="en-US" dirty="0"/>
          </a:p>
        </p:txBody>
      </p:sp>
      <p:sp>
        <p:nvSpPr>
          <p:cNvPr id="4" name="投影片編號版面配置區 3">
            <a:extLst>
              <a:ext uri="{FF2B5EF4-FFF2-40B4-BE49-F238E27FC236}">
                <a16:creationId xmlns:a16="http://schemas.microsoft.com/office/drawing/2014/main" id="{7168098F-0C8A-46FC-981D-94078BD22A71}"/>
              </a:ext>
            </a:extLst>
          </p:cNvPr>
          <p:cNvSpPr>
            <a:spLocks noGrp="1"/>
          </p:cNvSpPr>
          <p:nvPr>
            <p:ph type="sldNum" sz="quarter" idx="10"/>
          </p:nvPr>
        </p:nvSpPr>
        <p:spPr/>
        <p:txBody>
          <a:bodyPr/>
          <a:lstStyle/>
          <a:p>
            <a:fld id="{583B9BDF-3583-4A03-AF85-D29933409D2C}" type="slidenum">
              <a:rPr lang="zh-TW" altLang="en-US" smtClean="0">
                <a:solidFill>
                  <a:srgbClr val="000000"/>
                </a:solidFill>
              </a:rPr>
              <a:pPr/>
              <a:t>7</a:t>
            </a:fld>
            <a:endParaRPr lang="zh-TW" altLang="en-US" dirty="0">
              <a:solidFill>
                <a:srgbClr val="000000"/>
              </a:solidFill>
            </a:endParaRPr>
          </a:p>
        </p:txBody>
      </p:sp>
      <p:pic>
        <p:nvPicPr>
          <p:cNvPr id="1026" name="Picture 2">
            <a:extLst>
              <a:ext uri="{FF2B5EF4-FFF2-40B4-BE49-F238E27FC236}">
                <a16:creationId xmlns:a16="http://schemas.microsoft.com/office/drawing/2014/main" id="{D96FFC7B-7DD5-4A35-9527-C80E59E45F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652" y="3483653"/>
            <a:ext cx="6264696" cy="3374347"/>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1CEE98C3-E6EF-424F-A33A-9FA1EFE2A061}"/>
              </a:ext>
            </a:extLst>
          </p:cNvPr>
          <p:cNvSpPr/>
          <p:nvPr/>
        </p:nvSpPr>
        <p:spPr bwMode="auto">
          <a:xfrm>
            <a:off x="1043608" y="6237288"/>
            <a:ext cx="504056" cy="268287"/>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zh-TW" altLang="en-US" sz="1400" b="0" i="0" u="none" strike="noStrike" cap="none" normalizeH="0" baseline="0">
              <a:ln>
                <a:noFill/>
              </a:ln>
              <a:solidFill>
                <a:schemeClr val="tx1"/>
              </a:solidFill>
              <a:effectLst/>
              <a:latin typeface="Arial" charset="0"/>
              <a:ea typeface="新細明體" pitchFamily="18" charset="-120"/>
            </a:endParaRPr>
          </a:p>
        </p:txBody>
      </p:sp>
      <p:sp>
        <p:nvSpPr>
          <p:cNvPr id="8" name="矩形 7">
            <a:extLst>
              <a:ext uri="{FF2B5EF4-FFF2-40B4-BE49-F238E27FC236}">
                <a16:creationId xmlns:a16="http://schemas.microsoft.com/office/drawing/2014/main" id="{29C622F2-5EA9-4F7B-BEE2-D61612A223DC}"/>
              </a:ext>
            </a:extLst>
          </p:cNvPr>
          <p:cNvSpPr/>
          <p:nvPr/>
        </p:nvSpPr>
        <p:spPr bwMode="auto">
          <a:xfrm>
            <a:off x="7691518" y="6183759"/>
            <a:ext cx="504056" cy="268287"/>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zh-TW" altLang="en-US" sz="1400" b="0"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1638706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200" dirty="0"/>
              <a:t>目錄</a:t>
            </a:r>
          </a:p>
        </p:txBody>
      </p:sp>
      <p:sp>
        <p:nvSpPr>
          <p:cNvPr id="3" name="內容版面配置區 2"/>
          <p:cNvSpPr>
            <a:spLocks noGrp="1"/>
          </p:cNvSpPr>
          <p:nvPr>
            <p:ph idx="1"/>
          </p:nvPr>
        </p:nvSpPr>
        <p:spPr>
          <a:xfrm>
            <a:off x="395535" y="831850"/>
            <a:ext cx="8336685" cy="5895801"/>
          </a:xfrm>
        </p:spPr>
        <p:txBody>
          <a:bodyPr/>
          <a:lstStyle/>
          <a:p>
            <a:pPr>
              <a:spcBef>
                <a:spcPts val="1200"/>
              </a:spcBef>
              <a:spcAft>
                <a:spcPts val="0"/>
              </a:spcAft>
              <a:buSzPct val="100000"/>
            </a:pPr>
            <a:r>
              <a:rPr lang="zh-TW" altLang="en-US" dirty="0">
                <a:solidFill>
                  <a:schemeClr val="bg1">
                    <a:lumMod val="85000"/>
                  </a:schemeClr>
                </a:solidFill>
              </a:rPr>
              <a:t>背景</a:t>
            </a:r>
            <a:endParaRPr lang="en-US" altLang="zh-TW" dirty="0">
              <a:solidFill>
                <a:schemeClr val="bg1">
                  <a:lumMod val="85000"/>
                </a:schemeClr>
              </a:solidFill>
            </a:endParaRPr>
          </a:p>
          <a:p>
            <a:pPr>
              <a:spcBef>
                <a:spcPts val="1200"/>
              </a:spcBef>
              <a:spcAft>
                <a:spcPts val="0"/>
              </a:spcAft>
              <a:buSzPct val="100000"/>
            </a:pPr>
            <a:r>
              <a:rPr lang="zh-TW" altLang="en-US" dirty="0">
                <a:solidFill>
                  <a:schemeClr val="bg1">
                    <a:lumMod val="85000"/>
                  </a:schemeClr>
                </a:solidFill>
              </a:rPr>
              <a:t>動機</a:t>
            </a:r>
            <a:endParaRPr lang="en-US" altLang="zh-TW" dirty="0">
              <a:solidFill>
                <a:schemeClr val="bg1">
                  <a:lumMod val="85000"/>
                </a:schemeClr>
              </a:solidFill>
            </a:endParaRPr>
          </a:p>
          <a:p>
            <a:pPr>
              <a:spcBef>
                <a:spcPts val="1200"/>
              </a:spcBef>
              <a:spcAft>
                <a:spcPts val="0"/>
              </a:spcAft>
              <a:buSzPct val="100000"/>
            </a:pPr>
            <a:r>
              <a:rPr lang="zh-TW" altLang="en-US" dirty="0"/>
              <a:t>目的</a:t>
            </a:r>
            <a:endParaRPr lang="en-US" altLang="zh-TW" dirty="0"/>
          </a:p>
          <a:p>
            <a:pPr>
              <a:spcBef>
                <a:spcPts val="1200"/>
              </a:spcBef>
              <a:spcAft>
                <a:spcPts val="0"/>
              </a:spcAft>
              <a:buSzPct val="100000"/>
            </a:pPr>
            <a:r>
              <a:rPr lang="zh-TW" altLang="en-US" dirty="0">
                <a:solidFill>
                  <a:schemeClr val="bg1">
                    <a:lumMod val="85000"/>
                  </a:schemeClr>
                </a:solidFill>
              </a:rPr>
              <a:t>方法說明</a:t>
            </a:r>
            <a:endParaRPr lang="en-US" altLang="zh-TW" dirty="0">
              <a:solidFill>
                <a:schemeClr val="bg1">
                  <a:lumMod val="85000"/>
                </a:schemeClr>
              </a:solidFill>
            </a:endParaRPr>
          </a:p>
          <a:p>
            <a:pPr>
              <a:spcBef>
                <a:spcPts val="1200"/>
              </a:spcBef>
              <a:spcAft>
                <a:spcPts val="0"/>
              </a:spcAft>
              <a:buSzPct val="100000"/>
            </a:pPr>
            <a:r>
              <a:rPr lang="zh-TW" altLang="en-US" dirty="0">
                <a:solidFill>
                  <a:schemeClr val="bg1">
                    <a:lumMod val="85000"/>
                  </a:schemeClr>
                </a:solidFill>
              </a:rPr>
              <a:t>實驗</a:t>
            </a:r>
            <a:endParaRPr lang="en-US" altLang="zh-TW" dirty="0">
              <a:solidFill>
                <a:schemeClr val="bg1">
                  <a:lumMod val="85000"/>
                </a:schemeClr>
              </a:solidFill>
            </a:endParaRPr>
          </a:p>
          <a:p>
            <a:pPr>
              <a:spcBef>
                <a:spcPts val="1200"/>
              </a:spcBef>
              <a:spcAft>
                <a:spcPts val="0"/>
              </a:spcAft>
              <a:buSzPct val="100000"/>
            </a:pPr>
            <a:r>
              <a:rPr lang="zh-TW" altLang="en-US" dirty="0">
                <a:solidFill>
                  <a:schemeClr val="bg2">
                    <a:lumMod val="20000"/>
                    <a:lumOff val="80000"/>
                  </a:schemeClr>
                </a:solidFill>
              </a:rPr>
              <a:t>結論</a:t>
            </a:r>
            <a:endParaRPr lang="en-US" altLang="zh-TW" dirty="0">
              <a:solidFill>
                <a:schemeClr val="bg2">
                  <a:lumMod val="20000"/>
                  <a:lumOff val="80000"/>
                </a:schemeClr>
              </a:solidFill>
            </a:endParaRPr>
          </a:p>
          <a:p>
            <a:pPr>
              <a:spcBef>
                <a:spcPts val="1200"/>
              </a:spcBef>
              <a:spcAft>
                <a:spcPts val="0"/>
              </a:spcAft>
              <a:buSzPct val="100000"/>
            </a:pPr>
            <a:endParaRPr lang="en-US" altLang="zh-TW" dirty="0">
              <a:solidFill>
                <a:schemeClr val="bg1">
                  <a:lumMod val="85000"/>
                </a:schemeClr>
              </a:solidFill>
            </a:endParaRPr>
          </a:p>
          <a:p>
            <a:pPr>
              <a:spcBef>
                <a:spcPts val="1200"/>
              </a:spcBef>
              <a:spcAft>
                <a:spcPts val="0"/>
              </a:spcAft>
              <a:buSzPct val="100000"/>
            </a:pPr>
            <a:endParaRPr lang="zh-TW" altLang="en-US" dirty="0"/>
          </a:p>
          <a:p>
            <a:pPr>
              <a:spcBef>
                <a:spcPts val="1200"/>
              </a:spcBef>
              <a:spcAft>
                <a:spcPts val="0"/>
              </a:spcAft>
              <a:buClr>
                <a:schemeClr val="accent2"/>
              </a:buClr>
              <a:buFont typeface="Wingdings" panose="05000000000000000000" pitchFamily="2" charset="2"/>
              <a:buChar char="Ø"/>
            </a:pPr>
            <a:endParaRPr lang="en-US" altLang="zh-TW" sz="2000" dirty="0">
              <a:solidFill>
                <a:srgbClr val="003399"/>
              </a:solidFill>
            </a:endParaRPr>
          </a:p>
          <a:p>
            <a:pPr>
              <a:spcBef>
                <a:spcPts val="1200"/>
              </a:spcBef>
              <a:spcAft>
                <a:spcPts val="0"/>
              </a:spcAft>
            </a:pPr>
            <a:endParaRPr lang="en-US" altLang="zh-TW" sz="2400" dirty="0"/>
          </a:p>
          <a:p>
            <a:pPr>
              <a:spcBef>
                <a:spcPts val="1200"/>
              </a:spcBef>
              <a:spcAft>
                <a:spcPts val="0"/>
              </a:spcAft>
            </a:pPr>
            <a:endParaRPr lang="en-US" altLang="zh-TW" sz="2400" dirty="0"/>
          </a:p>
          <a:p>
            <a:pPr>
              <a:spcBef>
                <a:spcPts val="1200"/>
              </a:spcBef>
              <a:spcAft>
                <a:spcPts val="0"/>
              </a:spcAft>
            </a:pPr>
            <a:endParaRPr lang="en-US" altLang="zh-TW" sz="2400" dirty="0"/>
          </a:p>
          <a:p>
            <a:pPr>
              <a:spcBef>
                <a:spcPts val="1200"/>
              </a:spcBef>
              <a:spcAft>
                <a:spcPts val="0"/>
              </a:spcAft>
            </a:pPr>
            <a:endParaRPr lang="en-US" altLang="zh-TW" sz="2400" dirty="0">
              <a:solidFill>
                <a:schemeClr val="bg1">
                  <a:lumMod val="50000"/>
                </a:schemeClr>
              </a:solidFill>
            </a:endParaRPr>
          </a:p>
        </p:txBody>
      </p:sp>
      <p:sp>
        <p:nvSpPr>
          <p:cNvPr id="4" name="投影片編號版面配置區 3"/>
          <p:cNvSpPr>
            <a:spLocks noGrp="1"/>
          </p:cNvSpPr>
          <p:nvPr>
            <p:ph type="sldNum" sz="quarter" idx="10"/>
          </p:nvPr>
        </p:nvSpPr>
        <p:spPr/>
        <p:txBody>
          <a:bodyPr/>
          <a:lstStyle/>
          <a:p>
            <a:fld id="{583B9BDF-3583-4A03-AF85-D29933409D2C}" type="slidenum">
              <a:rPr lang="zh-TW" altLang="en-US" smtClean="0">
                <a:solidFill>
                  <a:srgbClr val="000000"/>
                </a:solidFill>
              </a:rPr>
              <a:pPr/>
              <a:t>8</a:t>
            </a:fld>
            <a:endParaRPr lang="zh-TW" altLang="en-US" dirty="0">
              <a:solidFill>
                <a:srgbClr val="000000"/>
              </a:solidFill>
            </a:endParaRPr>
          </a:p>
        </p:txBody>
      </p:sp>
      <p:sp>
        <p:nvSpPr>
          <p:cNvPr id="5" name="矩形 4"/>
          <p:cNvSpPr/>
          <p:nvPr/>
        </p:nvSpPr>
        <p:spPr bwMode="auto">
          <a:xfrm>
            <a:off x="971600" y="6309320"/>
            <a:ext cx="7200800" cy="144016"/>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en-US" sz="1400" b="0"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116381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39FF01-E1EF-4D28-8E50-E0D5F33FB1AC}"/>
              </a:ext>
            </a:extLst>
          </p:cNvPr>
          <p:cNvSpPr>
            <a:spLocks noGrp="1"/>
          </p:cNvSpPr>
          <p:nvPr>
            <p:ph type="title"/>
          </p:nvPr>
        </p:nvSpPr>
        <p:spPr/>
        <p:txBody>
          <a:bodyPr/>
          <a:lstStyle/>
          <a:p>
            <a:r>
              <a:rPr lang="zh-TW" altLang="en-US" dirty="0"/>
              <a:t>目的</a:t>
            </a:r>
          </a:p>
        </p:txBody>
      </p:sp>
      <p:sp>
        <p:nvSpPr>
          <p:cNvPr id="3" name="內容版面配置區 2">
            <a:extLst>
              <a:ext uri="{FF2B5EF4-FFF2-40B4-BE49-F238E27FC236}">
                <a16:creationId xmlns:a16="http://schemas.microsoft.com/office/drawing/2014/main" id="{3EBF1D44-EC6A-4EA6-A92A-B47BC04E5999}"/>
              </a:ext>
            </a:extLst>
          </p:cNvPr>
          <p:cNvSpPr>
            <a:spLocks noGrp="1"/>
          </p:cNvSpPr>
          <p:nvPr>
            <p:ph idx="1"/>
          </p:nvPr>
        </p:nvSpPr>
        <p:spPr/>
        <p:txBody>
          <a:bodyPr/>
          <a:lstStyle/>
          <a:p>
            <a:r>
              <a:rPr lang="zh-TW" altLang="en-US" dirty="0"/>
              <a:t>就像人類將過去學習到的經驗運用在認識新東西上，遷移式學習將之前訓練好已經學習過的 </a:t>
            </a:r>
            <a:r>
              <a:rPr lang="en-US" altLang="zh-TW" dirty="0"/>
              <a:t>pre-trained model </a:t>
            </a:r>
            <a:r>
              <a:rPr lang="zh-TW" altLang="en-US" dirty="0"/>
              <a:t>繼承到其他領域的預訓練模型，可以省去重新從頭訓練所需要的工作</a:t>
            </a:r>
            <a:endParaRPr lang="en-US" altLang="zh-TW" dirty="0"/>
          </a:p>
          <a:p>
            <a:r>
              <a:rPr lang="zh-TW" altLang="en-US" dirty="0"/>
              <a:t>好處是降低訓練時特徵提取時間與訓練時間也可以避免訓練資料太少造成的 </a:t>
            </a:r>
            <a:r>
              <a:rPr lang="en-US" altLang="zh-TW" dirty="0"/>
              <a:t>overfitting</a:t>
            </a:r>
          </a:p>
          <a:p>
            <a:r>
              <a:rPr lang="zh-TW" altLang="en-US" dirty="0"/>
              <a:t>希望能將特定製程參數的預測模型，透過 </a:t>
            </a:r>
            <a:r>
              <a:rPr lang="en-US" altLang="zh-TW" dirty="0"/>
              <a:t>Transfer learning </a:t>
            </a:r>
            <a:r>
              <a:rPr lang="zh-TW" altLang="en-US" dirty="0"/>
              <a:t>，轉移學習到其他製程參數的預測上</a:t>
            </a:r>
            <a:endParaRPr lang="en-US" altLang="zh-TW" dirty="0"/>
          </a:p>
          <a:p>
            <a:r>
              <a:rPr lang="zh-TW" altLang="en-US" dirty="0"/>
              <a:t>這樣一來，就能避免因製程樣本數不足，而造成模型預測不夠精確的問題</a:t>
            </a:r>
          </a:p>
        </p:txBody>
      </p:sp>
      <p:sp>
        <p:nvSpPr>
          <p:cNvPr id="4" name="投影片編號版面配置區 3">
            <a:extLst>
              <a:ext uri="{FF2B5EF4-FFF2-40B4-BE49-F238E27FC236}">
                <a16:creationId xmlns:a16="http://schemas.microsoft.com/office/drawing/2014/main" id="{933B9C78-73E2-4502-B337-DDAD694FA1BE}"/>
              </a:ext>
            </a:extLst>
          </p:cNvPr>
          <p:cNvSpPr>
            <a:spLocks noGrp="1"/>
          </p:cNvSpPr>
          <p:nvPr>
            <p:ph type="sldNum" sz="quarter" idx="10"/>
          </p:nvPr>
        </p:nvSpPr>
        <p:spPr/>
        <p:txBody>
          <a:bodyPr/>
          <a:lstStyle/>
          <a:p>
            <a:fld id="{583B9BDF-3583-4A03-AF85-D29933409D2C}" type="slidenum">
              <a:rPr lang="zh-TW" altLang="en-US" smtClean="0">
                <a:solidFill>
                  <a:srgbClr val="000000"/>
                </a:solidFill>
              </a:rPr>
              <a:pPr/>
              <a:t>9</a:t>
            </a:fld>
            <a:endParaRPr lang="zh-TW" altLang="en-US" dirty="0">
              <a:solidFill>
                <a:srgbClr val="000000"/>
              </a:solidFill>
            </a:endParaRPr>
          </a:p>
        </p:txBody>
      </p:sp>
    </p:spTree>
    <p:extLst>
      <p:ext uri="{BB962C8B-B14F-4D97-AF65-F5344CB8AC3E}">
        <p14:creationId xmlns:p14="http://schemas.microsoft.com/office/powerpoint/2010/main" val="2494498537"/>
      </p:ext>
    </p:extLst>
  </p:cSld>
  <p:clrMapOvr>
    <a:masterClrMapping/>
  </p:clrMapOvr>
</p:sld>
</file>

<file path=ppt/theme/theme1.xml><?xml version="1.0" encoding="utf-8"?>
<a:theme xmlns:a="http://schemas.openxmlformats.org/drawingml/2006/main" name="3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1"/>
            </a:gs>
            <a:gs pos="50000">
              <a:srgbClr val="FFCCFF"/>
            </a:gs>
            <a:gs pos="100000">
              <a:schemeClr val="bg1"/>
            </a:gs>
          </a:gsLst>
          <a:lin ang="5400000" scaled="1"/>
        </a:gradFill>
        <a:ln w="9525" cap="flat" cmpd="sng" algn="ctr">
          <a:solidFill>
            <a:srgbClr val="FF00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kumimoji="1" lang="zh-TW" altLang="en-US" sz="14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gradFill rotWithShape="1">
          <a:gsLst>
            <a:gs pos="0">
              <a:schemeClr val="bg1"/>
            </a:gs>
            <a:gs pos="50000">
              <a:srgbClr val="FFCCFF"/>
            </a:gs>
            <a:gs pos="100000">
              <a:schemeClr val="bg1"/>
            </a:gs>
          </a:gsLst>
          <a:lin ang="5400000" scaled="1"/>
        </a:gradFill>
        <a:ln w="9525" cap="flat" cmpd="sng" algn="ctr">
          <a:solidFill>
            <a:srgbClr val="FF00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kumimoji="1" lang="zh-TW" altLang="en-US" sz="14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AUTOLAB</Template>
  <TotalTime>20600</TotalTime>
  <Words>1207</Words>
  <Application>Microsoft Office PowerPoint</Application>
  <PresentationFormat>如螢幕大小 (4:3)</PresentationFormat>
  <Paragraphs>224</Paragraphs>
  <Slides>23</Slides>
  <Notes>19</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23</vt:i4>
      </vt:variant>
    </vt:vector>
  </HeadingPairs>
  <TitlesOfParts>
    <vt:vector size="29" baseType="lpstr">
      <vt:lpstr>標楷體</vt:lpstr>
      <vt:lpstr>Arial</vt:lpstr>
      <vt:lpstr>Calibri</vt:lpstr>
      <vt:lpstr>Times New Roman</vt:lpstr>
      <vt:lpstr>Wingdings</vt:lpstr>
      <vt:lpstr>32_Default Design</vt:lpstr>
      <vt:lpstr>PowerPoint 簡報</vt:lpstr>
      <vt:lpstr>目錄</vt:lpstr>
      <vt:lpstr>目錄</vt:lpstr>
      <vt:lpstr>背景</vt:lpstr>
      <vt:lpstr>背景</vt:lpstr>
      <vt:lpstr>目錄</vt:lpstr>
      <vt:lpstr>動機</vt:lpstr>
      <vt:lpstr>目錄</vt:lpstr>
      <vt:lpstr>目的</vt:lpstr>
      <vt:lpstr>目錄</vt:lpstr>
      <vt:lpstr>方法說明</vt:lpstr>
      <vt:lpstr>目錄</vt:lpstr>
      <vt:lpstr>資料說明</vt:lpstr>
      <vt:lpstr>資料說明</vt:lpstr>
      <vt:lpstr>實驗說明</vt:lpstr>
      <vt:lpstr>模型架構</vt:lpstr>
      <vt:lpstr>Fine-tuning 後的模型架構</vt:lpstr>
      <vt:lpstr>實驗一</vt:lpstr>
      <vt:lpstr>實驗二</vt:lpstr>
      <vt:lpstr>實驗二</vt:lpstr>
      <vt:lpstr>實驗二</vt:lpstr>
      <vt:lpstr>目錄</vt:lpstr>
      <vt:lpstr>結論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AutoLab</dc:creator>
  <cp:lastModifiedBy>家楊 陳</cp:lastModifiedBy>
  <cp:revision>2580</cp:revision>
  <cp:lastPrinted>2016-11-04T04:13:45Z</cp:lastPrinted>
  <dcterms:created xsi:type="dcterms:W3CDTF">2016-11-03T10:57:26Z</dcterms:created>
  <dcterms:modified xsi:type="dcterms:W3CDTF">2021-05-28T13:12:24Z</dcterms:modified>
</cp:coreProperties>
</file>