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691" r:id="rId3"/>
    <p:sldMasterId id="2147483693" r:id="rId4"/>
  </p:sldMasterIdLst>
  <p:sldIdLst>
    <p:sldId id="258" r:id="rId5"/>
    <p:sldId id="259" r:id="rId6"/>
    <p:sldId id="257" r:id="rId7"/>
    <p:sldId id="260" r:id="rId8"/>
    <p:sldId id="262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클릭하여 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4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2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377084" y="6550026"/>
            <a:ext cx="81068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5360" y="2420736"/>
            <a:ext cx="11588017" cy="352839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267" y="-26988"/>
            <a:ext cx="11617292" cy="217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025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5669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26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4140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863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48683" y="-27384"/>
            <a:ext cx="12240683" cy="864096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78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775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53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26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288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867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5808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76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279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2895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0432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52434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11588017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447595" y="6569043"/>
            <a:ext cx="7872875" cy="2877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7383"/>
            <a:ext cx="11233248" cy="8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4816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3" y="-27384"/>
            <a:ext cx="12240683" cy="8640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77" y="1040078"/>
            <a:ext cx="11684000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14B6-0655-4B08-88F1-AA8E62359572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35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35360" y="4509120"/>
            <a:ext cx="11588017" cy="20409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endParaRPr lang="en-US" kern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5360" y="4404346"/>
            <a:ext cx="11588017" cy="230425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11617292" cy="390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8" name="Picture 2" descr="C:\Users\KO\Documents\pic\nfri_logo\로고만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KO\Documents\pic\nfri_logo\kstar_logo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04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377084" y="6550026"/>
            <a:ext cx="81068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714B6-0655-4B08-88F1-AA8E62359572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6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377084" y="6550026"/>
            <a:ext cx="81068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1B585-5E4F-4084-960D-6B6EBEA06EA7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360" y="4509120"/>
            <a:ext cx="11588017" cy="20409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endParaRPr lang="en-US" kern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5360" y="2420736"/>
            <a:ext cx="11588017" cy="352839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267" y="-26988"/>
            <a:ext cx="11617292" cy="217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05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5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3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8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0F3F-B47B-4D79-9659-55C07EC7AC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1454-0805-4B17-B468-DC99D3DBA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nfri_j"/>
          <p:cNvPicPr>
            <a:picLocks noChangeAspect="1" noChangeArrowheads="1"/>
          </p:cNvPicPr>
          <p:nvPr/>
        </p:nvPicPr>
        <p:blipFill rotWithShape="1">
          <a:blip r:embed="rId3"/>
          <a:srcRect l="-39" r="16380" b="89825"/>
          <a:stretch/>
        </p:blipFill>
        <p:spPr bwMode="auto">
          <a:xfrm>
            <a:off x="-48684" y="-26988"/>
            <a:ext cx="12259735" cy="954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030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8684" y="-26988"/>
            <a:ext cx="12259735" cy="84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32" name="텍스트 개체 틀 4"/>
          <p:cNvSpPr>
            <a:spLocks noGrp="1"/>
          </p:cNvSpPr>
          <p:nvPr>
            <p:ph type="body" idx="1"/>
          </p:nvPr>
        </p:nvSpPr>
        <p:spPr bwMode="auto">
          <a:xfrm>
            <a:off x="281516" y="1125538"/>
            <a:ext cx="1159933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pic>
        <p:nvPicPr>
          <p:cNvPr id="11" name="Picture 2" descr="C:\Users\KO\Documents\pic\nfri_logo\로고만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KO\Documents\pic\nfri_logo\kstar_logo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1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marL="282575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293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440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58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latinLnBrk="1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1413" indent="-227013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0000"/>
          </a:solidFill>
          <a:latin typeface="+mn-lt"/>
          <a:ea typeface="ＭＳ Ｐゴシック" charset="-128"/>
        </a:defRPr>
      </a:lvl3pPr>
      <a:lvl4pPr marL="1598613" indent="-2270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rgbClr val="009999"/>
          </a:solidFill>
          <a:latin typeface="+mn-lt"/>
          <a:ea typeface="ＭＳ Ｐゴシック" charset="-128"/>
        </a:defRPr>
      </a:lvl4pPr>
      <a:lvl5pPr marL="2055813" indent="-2270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30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53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599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4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nfri_j"/>
          <p:cNvPicPr>
            <a:picLocks noChangeAspect="1" noChangeArrowheads="1"/>
          </p:cNvPicPr>
          <p:nvPr/>
        </p:nvPicPr>
        <p:blipFill rotWithShape="1">
          <a:blip r:embed="rId3"/>
          <a:srcRect l="-39" r="16380" b="89825"/>
          <a:stretch/>
        </p:blipFill>
        <p:spPr bwMode="auto">
          <a:xfrm>
            <a:off x="-48684" y="-26989"/>
            <a:ext cx="12259735" cy="41859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0" name="직사각형 9"/>
          <p:cNvSpPr/>
          <p:nvPr/>
        </p:nvSpPr>
        <p:spPr>
          <a:xfrm>
            <a:off x="-48684" y="4158983"/>
            <a:ext cx="12259735" cy="93662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53000"/>
                  <a:lumOff val="47000"/>
                </a:schemeClr>
              </a:gs>
              <a:gs pos="0">
                <a:schemeClr val="bg1">
                  <a:lumMod val="57000"/>
                </a:schemeClr>
              </a:gs>
              <a:gs pos="99000">
                <a:schemeClr val="bg1">
                  <a:lumMod val="37000"/>
                </a:schemeClr>
              </a:gs>
              <a:gs pos="66000">
                <a:schemeClr val="bg1">
                  <a:lumMod val="52000"/>
                  <a:lumOff val="48000"/>
                </a:schemeClr>
              </a:gs>
            </a:gsLst>
            <a:lin ang="5400000" scaled="1"/>
            <a:tileRect/>
          </a:gra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0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11617292" cy="390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4" name="Picture 2" descr="C:\Users\KO\Documents\pic\nfri_logo\로고만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KO\Documents\pic\nfri_logo\kstar_logo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marL="282575" algn="l" rtl="0" eaLnBrk="1" fontAlgn="base" latinLnBrk="1" hangingPunct="1">
        <a:spcBef>
          <a:spcPct val="0"/>
        </a:spcBef>
        <a:spcAft>
          <a:spcPct val="0"/>
        </a:spcAft>
        <a:defRPr sz="80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293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440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58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latinLnBrk="1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1413" indent="-227013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0000"/>
          </a:solidFill>
          <a:latin typeface="+mn-lt"/>
          <a:ea typeface="ＭＳ Ｐゴシック" charset="-128"/>
        </a:defRPr>
      </a:lvl3pPr>
      <a:lvl4pPr marL="1598613" indent="-2270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rgbClr val="009999"/>
          </a:solidFill>
          <a:latin typeface="+mn-lt"/>
          <a:ea typeface="ＭＳ Ｐゴシック" charset="-128"/>
        </a:defRPr>
      </a:lvl4pPr>
      <a:lvl5pPr marL="2055813" indent="-2270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30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53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599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4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main_b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2144026"/>
          </a:xfrm>
          <a:prstGeom prst="rect">
            <a:avLst/>
          </a:prstGeom>
          <a:solidFill>
            <a:srgbClr val="002060"/>
          </a:solidFill>
          <a:ln>
            <a:noFill/>
          </a:ln>
        </p:spPr>
      </p:pic>
      <p:sp>
        <p:nvSpPr>
          <p:cNvPr id="1030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267" y="-26988"/>
            <a:ext cx="11617292" cy="217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 dirty="0"/>
          </a:p>
        </p:txBody>
      </p:sp>
      <p:pic>
        <p:nvPicPr>
          <p:cNvPr id="11" name="Picture 2" descr="C:\Users\KO\Documents\pic\nfri_logo\로고만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9" name="Picture 2" descr="C:\Users\KO\Documents\pic\nfri_logo\로고만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KO\Documents\pic\nfri_logo\kstar_logo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3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marL="282575" algn="l" rtl="0" eaLnBrk="1" fontAlgn="base" latinLnBrk="1" hangingPunct="1">
        <a:spcBef>
          <a:spcPct val="0"/>
        </a:spcBef>
        <a:spcAft>
          <a:spcPct val="0"/>
        </a:spcAft>
        <a:defRPr sz="6000" b="1" i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293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440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58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latinLnBrk="1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1413" indent="-227013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0000"/>
          </a:solidFill>
          <a:latin typeface="+mn-lt"/>
          <a:ea typeface="ＭＳ Ｐゴシック" charset="-128"/>
        </a:defRPr>
      </a:lvl3pPr>
      <a:lvl4pPr marL="1598613" indent="-2270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rgbClr val="009999"/>
          </a:solidFill>
          <a:latin typeface="+mn-lt"/>
          <a:ea typeface="ＭＳ Ｐゴシック" charset="-128"/>
        </a:defRPr>
      </a:lvl4pPr>
      <a:lvl5pPr marL="2055813" indent="-2270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30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53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599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4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the code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9377" y="1040079"/>
            <a:ext cx="11684000" cy="852222"/>
          </a:xfrm>
        </p:spPr>
        <p:txBody>
          <a:bodyPr/>
          <a:lstStyle/>
          <a:p>
            <a:r>
              <a:rPr lang="en-US" altLang="ko-KR" dirty="0" smtClean="0"/>
              <a:t>Login iKSTAR server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1519085"/>
            <a:ext cx="5676900" cy="542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85193"/>
          <a:stretch/>
        </p:blipFill>
        <p:spPr>
          <a:xfrm>
            <a:off x="2216150" y="2580194"/>
            <a:ext cx="6734175" cy="317335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 bwMode="auto">
          <a:xfrm>
            <a:off x="239377" y="2032607"/>
            <a:ext cx="11684000" cy="85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 smtClean="0"/>
              <a:t>Make a directory (repository) for fluctana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and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13030"/>
          <a:stretch/>
        </p:blipFill>
        <p:spPr>
          <a:xfrm>
            <a:off x="2216150" y="3809248"/>
            <a:ext cx="6734175" cy="1863890"/>
          </a:xfrm>
          <a:prstGeom prst="rect">
            <a:avLst/>
          </a:prstGeom>
        </p:spPr>
      </p:pic>
      <p:sp>
        <p:nvSpPr>
          <p:cNvPr id="10" name="내용 개체 틀 4"/>
          <p:cNvSpPr txBox="1">
            <a:spLocks/>
          </p:cNvSpPr>
          <p:nvPr/>
        </p:nvSpPr>
        <p:spPr bwMode="auto">
          <a:xfrm>
            <a:off x="239377" y="2872129"/>
            <a:ext cx="11684000" cy="85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 smtClean="0"/>
              <a:t>Make the directory as a </a:t>
            </a:r>
            <a:r>
              <a:rPr lang="en-US" altLang="ko-KR" kern="0" dirty="0" err="1" smtClean="0"/>
              <a:t>git</a:t>
            </a:r>
            <a:r>
              <a:rPr lang="en-US" altLang="ko-KR" kern="0" dirty="0" smtClean="0"/>
              <a:t> repository and </a:t>
            </a:r>
            <a:r>
              <a:rPr lang="en-US" altLang="ko-KR" kern="0" dirty="0" smtClean="0">
                <a:solidFill>
                  <a:srgbClr val="FF0000"/>
                </a:solidFill>
              </a:rPr>
              <a:t>pull the code</a:t>
            </a:r>
            <a:r>
              <a:rPr lang="en-US" altLang="ko-KR" kern="0" dirty="0" smtClean="0"/>
              <a:t> from the remote fluctana repository (/home/users/</a:t>
            </a:r>
            <a:r>
              <a:rPr lang="en-US" altLang="ko-KR" kern="0" dirty="0" err="1" smtClean="0"/>
              <a:t>mjchoi</a:t>
            </a:r>
            <a:r>
              <a:rPr lang="en-US" altLang="ko-KR" kern="0" dirty="0" smtClean="0"/>
              <a:t>/</a:t>
            </a:r>
            <a:r>
              <a:rPr lang="en-US" altLang="ko-KR" kern="0" dirty="0" err="1" smtClean="0"/>
              <a:t>gitrepo</a:t>
            </a:r>
            <a:r>
              <a:rPr lang="en-US" altLang="ko-KR" kern="0" dirty="0" smtClean="0"/>
              <a:t>/</a:t>
            </a:r>
            <a:r>
              <a:rPr lang="en-US" altLang="ko-KR" kern="0" dirty="0" err="1" smtClean="0"/>
              <a:t>fluctana.git</a:t>
            </a:r>
            <a:r>
              <a:rPr lang="en-US" altLang="ko-KR" kern="0" dirty="0" smtClean="0"/>
              <a:t>/)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5758035"/>
            <a:ext cx="5819775" cy="495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087" y="6356350"/>
            <a:ext cx="3324225" cy="190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97577" y="6369982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Move to examples/ to run example codes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3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ECEI data and positions (need corrections)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377" y="1040078"/>
            <a:ext cx="11684000" cy="2134922"/>
          </a:xfrm>
        </p:spPr>
        <p:txBody>
          <a:bodyPr/>
          <a:lstStyle/>
          <a:p>
            <a:r>
              <a:rPr lang="en-US" altLang="ko-KR" dirty="0" smtClean="0"/>
              <a:t>Check ECEI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2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504741"/>
            <a:ext cx="7829550" cy="95250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39377" y="4265199"/>
            <a:ext cx="11684000" cy="58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 smtClean="0"/>
              <a:t>Check ECEI positions</a:t>
            </a:r>
            <a:endParaRPr lang="ko-KR" altLang="en-US" kern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675" y="3062772"/>
            <a:ext cx="2849123" cy="3630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15" y="4865593"/>
            <a:ext cx="7813358" cy="247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7140" y="5071052"/>
            <a:ext cx="808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shot number = 10186</a:t>
            </a:r>
          </a:p>
          <a:p>
            <a:r>
              <a:rPr lang="en-US" altLang="ko-KR" dirty="0" smtClean="0"/>
              <a:t>channels = ECEI_</a:t>
            </a:r>
            <a:r>
              <a:rPr lang="en-US" altLang="ko-KR" dirty="0" smtClean="0">
                <a:solidFill>
                  <a:schemeClr val="accent2"/>
                </a:solidFill>
              </a:rPr>
              <a:t>L</a:t>
            </a:r>
            <a:r>
              <a:rPr lang="en-US" altLang="ko-KR" dirty="0" smtClean="0"/>
              <a:t>0101-2408 (meaning channels from 0101 to 2408 (all))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324" y="2519684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Before 2018, three ECEI systems called </a:t>
            </a:r>
            <a:r>
              <a:rPr lang="en-US" altLang="ko-KR" dirty="0" smtClean="0">
                <a:solidFill>
                  <a:schemeClr val="accent2"/>
                </a:solidFill>
              </a:rPr>
              <a:t>L,H,G</a:t>
            </a:r>
            <a:r>
              <a:rPr lang="en-US" altLang="ko-KR" dirty="0" smtClean="0"/>
              <a:t>; each has 24(v)x8(r) channels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324" y="2830148"/>
            <a:ext cx="849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Since 2018, three ECEI systems called </a:t>
            </a:r>
            <a:r>
              <a:rPr lang="en-US" altLang="ko-KR" dirty="0" smtClean="0">
                <a:solidFill>
                  <a:srgbClr val="FF0000"/>
                </a:solidFill>
              </a:rPr>
              <a:t>GT,GR,HT</a:t>
            </a:r>
            <a:r>
              <a:rPr lang="en-US" altLang="ko-KR" dirty="0" smtClean="0"/>
              <a:t>; each has 24(v)x8(r) channels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141" y="5972967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shot number = 21328</a:t>
            </a:r>
          </a:p>
          <a:p>
            <a:r>
              <a:rPr lang="en-US" altLang="ko-KR" dirty="0" smtClean="0"/>
              <a:t>channels = ECEI_</a:t>
            </a:r>
            <a:r>
              <a:rPr lang="en-US" altLang="ko-KR" dirty="0" smtClean="0">
                <a:solidFill>
                  <a:srgbClr val="FF0000"/>
                </a:solidFill>
              </a:rPr>
              <a:t>GT</a:t>
            </a:r>
            <a:r>
              <a:rPr lang="en-US" altLang="ko-KR" dirty="0" smtClean="0"/>
              <a:t>0101-2408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16" y="5791487"/>
            <a:ext cx="7838123" cy="2352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23599" y="3246721"/>
            <a:ext cx="49423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Channel naming : </a:t>
            </a:r>
            <a:r>
              <a:rPr lang="en-US" altLang="ko-KR" dirty="0" err="1" smtClean="0"/>
              <a:t>ECEI_</a:t>
            </a:r>
            <a:r>
              <a:rPr lang="en-US" altLang="ko-KR" dirty="0" err="1" smtClean="0">
                <a:solidFill>
                  <a:schemeClr val="accent2"/>
                </a:solidFill>
              </a:rPr>
              <a:t>L</a:t>
            </a:r>
            <a:r>
              <a:rPr lang="en-US" altLang="ko-KR" dirty="0" err="1" smtClean="0"/>
              <a:t>vvrr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ECEI_</a:t>
            </a:r>
            <a:r>
              <a:rPr lang="en-US" altLang="ko-KR" dirty="0" err="1" smtClean="0">
                <a:solidFill>
                  <a:srgbClr val="FF0000"/>
                </a:solidFill>
              </a:rPr>
              <a:t>GT</a:t>
            </a:r>
            <a:r>
              <a:rPr lang="en-US" altLang="ko-KR" dirty="0" err="1" smtClean="0"/>
              <a:t>vvrr</a:t>
            </a:r>
            <a:endParaRPr lang="en-US" altLang="ko-KR" dirty="0" smtClean="0"/>
          </a:p>
          <a:p>
            <a:r>
              <a:rPr lang="en-US" altLang="ko-KR" dirty="0" err="1" smtClean="0"/>
              <a:t>vv</a:t>
            </a:r>
            <a:r>
              <a:rPr lang="en-US" altLang="ko-KR" dirty="0"/>
              <a:t> </a:t>
            </a:r>
            <a:r>
              <a:rPr lang="en-US" altLang="ko-KR" dirty="0" smtClean="0"/>
              <a:t>= vertical channel number</a:t>
            </a:r>
          </a:p>
          <a:p>
            <a:r>
              <a:rPr lang="en-US" altLang="ko-KR" dirty="0" err="1" smtClean="0"/>
              <a:t>rr</a:t>
            </a:r>
            <a:r>
              <a:rPr lang="en-US" altLang="ko-KR" dirty="0"/>
              <a:t> </a:t>
            </a:r>
            <a:r>
              <a:rPr lang="en-US" altLang="ko-KR" dirty="0" smtClean="0"/>
              <a:t>= radial channel number</a:t>
            </a:r>
          </a:p>
        </p:txBody>
      </p:sp>
    </p:spTree>
    <p:extLst>
      <p:ext uri="{BB962C8B-B14F-4D97-AF65-F5344CB8AC3E}">
        <p14:creationId xmlns:p14="http://schemas.microsoft.com/office/powerpoint/2010/main" val="18139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Examples) frequency spectrum (cross power)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‘check_cross_power.py’ and run the following command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2" y="1654951"/>
            <a:ext cx="9980295" cy="2352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22" y="2171699"/>
            <a:ext cx="4894802" cy="38213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7652" y="2040103"/>
            <a:ext cx="4179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shot = 10186</a:t>
            </a:r>
          </a:p>
          <a:p>
            <a:r>
              <a:rPr lang="en-US" altLang="ko-KR" dirty="0" smtClean="0"/>
              <a:t>time range = [15.9,16] s</a:t>
            </a:r>
          </a:p>
          <a:p>
            <a:r>
              <a:rPr lang="en-US" altLang="ko-KR" dirty="0" smtClean="0"/>
              <a:t>channels in data set #0 = ECEI_L1303</a:t>
            </a:r>
          </a:p>
          <a:p>
            <a:r>
              <a:rPr lang="en-US" altLang="ko-KR" dirty="0" smtClean="0"/>
              <a:t>channels </a:t>
            </a:r>
            <a:r>
              <a:rPr lang="en-US" altLang="ko-KR" dirty="0"/>
              <a:t>in data set </a:t>
            </a:r>
            <a:r>
              <a:rPr lang="en-US" altLang="ko-KR" dirty="0" smtClean="0"/>
              <a:t>#1 </a:t>
            </a:r>
            <a:r>
              <a:rPr lang="en-US" altLang="ko-KR" dirty="0"/>
              <a:t>= </a:t>
            </a:r>
            <a:r>
              <a:rPr lang="en-US" altLang="ko-KR" dirty="0" smtClean="0"/>
              <a:t>ECEI_L1403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6740322" y="2390807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power </a:t>
            </a:r>
            <a:br>
              <a:rPr lang="en-US" altLang="ko-KR" dirty="0" smtClean="0"/>
            </a:br>
            <a:r>
              <a:rPr lang="en-US" altLang="ko-KR" dirty="0" smtClean="0"/>
              <a:t>using ECEI_L1303</a:t>
            </a:r>
          </a:p>
          <a:p>
            <a:r>
              <a:rPr lang="en-US" altLang="ko-KR" dirty="0" smtClean="0"/>
              <a:t>and ECEI_L1403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17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60" y="2040103"/>
            <a:ext cx="5438775" cy="42100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Examples) coherence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‘</a:t>
            </a:r>
            <a:r>
              <a:rPr lang="en-US" altLang="ko-KR" dirty="0" smtClean="0"/>
              <a:t>check_coherence.py</a:t>
            </a:r>
            <a:r>
              <a:rPr lang="en-US" altLang="ko-KR" dirty="0"/>
              <a:t>’ and run the following command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894" y="2040103"/>
            <a:ext cx="5564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shot = 10186</a:t>
            </a:r>
          </a:p>
          <a:p>
            <a:r>
              <a:rPr lang="en-US" altLang="ko-KR" dirty="0" smtClean="0"/>
              <a:t>time range = [15.9,16] s</a:t>
            </a:r>
          </a:p>
          <a:p>
            <a:r>
              <a:rPr lang="en-US" altLang="ko-KR" dirty="0" smtClean="0"/>
              <a:t>channels in data set #0 = ECEI_L1303, ECEI_L1403</a:t>
            </a:r>
          </a:p>
          <a:p>
            <a:r>
              <a:rPr lang="en-US" altLang="ko-KR" dirty="0" smtClean="0"/>
              <a:t>channels </a:t>
            </a:r>
            <a:r>
              <a:rPr lang="en-US" altLang="ko-KR" dirty="0"/>
              <a:t>in data set </a:t>
            </a:r>
            <a:r>
              <a:rPr lang="en-US" altLang="ko-KR" dirty="0" smtClean="0"/>
              <a:t>#1 </a:t>
            </a:r>
            <a:r>
              <a:rPr lang="en-US" altLang="ko-KR" dirty="0"/>
              <a:t>= </a:t>
            </a:r>
            <a:r>
              <a:rPr lang="en-US" altLang="ko-KR" dirty="0" smtClean="0"/>
              <a:t>ECEI_L1403, ECEI_L1503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665870" y="2254149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coherence</a:t>
            </a:r>
            <a:br>
              <a:rPr lang="en-US" altLang="ko-KR" dirty="0" smtClean="0"/>
            </a:br>
            <a:r>
              <a:rPr lang="en-US" altLang="ko-KR" dirty="0" smtClean="0"/>
              <a:t>using ECEI_L1303</a:t>
            </a:r>
          </a:p>
          <a:p>
            <a:r>
              <a:rPr lang="en-US" altLang="ko-KR" dirty="0" smtClean="0"/>
              <a:t>and ECEI_L1403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65870" y="4511494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coherence</a:t>
            </a:r>
            <a:br>
              <a:rPr lang="en-US" altLang="ko-KR" dirty="0" smtClean="0"/>
            </a:br>
            <a:r>
              <a:rPr lang="en-US" altLang="ko-KR" dirty="0" smtClean="0"/>
              <a:t>using ECEI_L1403</a:t>
            </a:r>
          </a:p>
          <a:p>
            <a:r>
              <a:rPr lang="en-US" altLang="ko-KR" dirty="0" smtClean="0"/>
              <a:t>and ECEI_L1503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4" y="1671585"/>
            <a:ext cx="10871835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Examples) cross power spectrogram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‘</a:t>
            </a:r>
            <a:r>
              <a:rPr lang="en-US" altLang="ko-KR" dirty="0" smtClean="0"/>
              <a:t>check_xspec.py</a:t>
            </a:r>
            <a:r>
              <a:rPr lang="en-US" altLang="ko-KR" dirty="0"/>
              <a:t>’ and run the following command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7652" y="2040103"/>
            <a:ext cx="4179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shot = 10186</a:t>
            </a:r>
          </a:p>
          <a:p>
            <a:r>
              <a:rPr lang="en-US" altLang="ko-KR" dirty="0" smtClean="0"/>
              <a:t>time range = [15,16] s</a:t>
            </a:r>
          </a:p>
          <a:p>
            <a:r>
              <a:rPr lang="en-US" altLang="ko-KR" dirty="0" smtClean="0"/>
              <a:t>channels in data set #0 = ECEI_L1303</a:t>
            </a:r>
          </a:p>
          <a:p>
            <a:r>
              <a:rPr lang="en-US" altLang="ko-KR" dirty="0" smtClean="0"/>
              <a:t>channels </a:t>
            </a:r>
            <a:r>
              <a:rPr lang="en-US" altLang="ko-KR" dirty="0"/>
              <a:t>in data set </a:t>
            </a:r>
            <a:r>
              <a:rPr lang="en-US" altLang="ko-KR" dirty="0" smtClean="0"/>
              <a:t>#1 </a:t>
            </a:r>
            <a:r>
              <a:rPr lang="en-US" altLang="ko-KR" dirty="0"/>
              <a:t>= </a:t>
            </a:r>
            <a:r>
              <a:rPr lang="en-US" altLang="ko-KR" dirty="0" smtClean="0"/>
              <a:t>ECEI_L1403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6071658" y="2545468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power spectrogram</a:t>
            </a:r>
            <a:br>
              <a:rPr lang="en-US" altLang="ko-KR" dirty="0" smtClean="0"/>
            </a:br>
            <a:r>
              <a:rPr lang="en-US" altLang="ko-KR" dirty="0" smtClean="0"/>
              <a:t>using ECEI_L1303 and ECEI_L1403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77" y="3314137"/>
            <a:ext cx="5591175" cy="3324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1" y="1649578"/>
            <a:ext cx="9175433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2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30" y="2040103"/>
            <a:ext cx="3131688" cy="44639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33" y="3516578"/>
            <a:ext cx="3971732" cy="314876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Examples) cross phase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‘</a:t>
            </a:r>
            <a:r>
              <a:rPr lang="en-US" altLang="ko-KR" dirty="0" smtClean="0"/>
              <a:t>check_cross_phase.py</a:t>
            </a:r>
            <a:r>
              <a:rPr lang="en-US" altLang="ko-KR" dirty="0"/>
              <a:t>’ and run the following command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894" y="2040103"/>
            <a:ext cx="4128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shot = 10186</a:t>
            </a:r>
          </a:p>
          <a:p>
            <a:r>
              <a:rPr lang="en-US" altLang="ko-KR" dirty="0" smtClean="0"/>
              <a:t>time range = [15.9,16] s</a:t>
            </a:r>
          </a:p>
          <a:p>
            <a:r>
              <a:rPr lang="en-US" altLang="ko-KR" dirty="0" smtClean="0"/>
              <a:t>channels in data set #0 = ECEI_L1303</a:t>
            </a:r>
            <a:br>
              <a:rPr lang="en-US" altLang="ko-KR" dirty="0" smtClean="0"/>
            </a:br>
            <a:r>
              <a:rPr lang="en-US" altLang="ko-KR" dirty="0" smtClean="0"/>
              <a:t>channels </a:t>
            </a:r>
            <a:r>
              <a:rPr lang="en-US" altLang="ko-KR" dirty="0"/>
              <a:t>in data set </a:t>
            </a:r>
            <a:r>
              <a:rPr lang="en-US" altLang="ko-KR" dirty="0" smtClean="0"/>
              <a:t>#1 </a:t>
            </a:r>
            <a:r>
              <a:rPr lang="en-US" altLang="ko-KR" dirty="0"/>
              <a:t>= </a:t>
            </a:r>
            <a:r>
              <a:rPr lang="en-US" altLang="ko-KR" dirty="0" smtClean="0"/>
              <a:t>ECEI_L1403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858795" y="5345894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phase</a:t>
            </a:r>
            <a:br>
              <a:rPr lang="en-US" altLang="ko-KR" dirty="0" smtClean="0"/>
            </a:br>
            <a:r>
              <a:rPr lang="en-US" altLang="ko-KR" dirty="0" smtClean="0"/>
              <a:t>using ECEI_L1303</a:t>
            </a:r>
          </a:p>
          <a:p>
            <a:r>
              <a:rPr lang="en-US" altLang="ko-KR" dirty="0" smtClean="0"/>
              <a:t>and ECEI_L1403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39731" y="4634013"/>
            <a:ext cx="33073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Group velocity of </a:t>
            </a:r>
            <a:br>
              <a:rPr lang="en-US" altLang="ko-KR" dirty="0" smtClean="0"/>
            </a:br>
            <a:r>
              <a:rPr lang="en-US" altLang="ko-KR" dirty="0" smtClean="0"/>
              <a:t>fluctuations in</a:t>
            </a:r>
            <a:br>
              <a:rPr lang="en-US" altLang="ko-KR" dirty="0" smtClean="0"/>
            </a:br>
            <a:r>
              <a:rPr lang="en-US" altLang="ko-KR" dirty="0" smtClean="0"/>
              <a:t>[30,60] kHz range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Direction (sign)</a:t>
            </a:r>
          </a:p>
          <a:p>
            <a:r>
              <a:rPr lang="en-US" altLang="ko-KR" dirty="0" smtClean="0"/>
              <a:t>+ : from ECEI_L1303</a:t>
            </a:r>
            <a:r>
              <a:rPr lang="en-US" altLang="ko-KR" dirty="0"/>
              <a:t> </a:t>
            </a:r>
            <a:r>
              <a:rPr lang="en-US" altLang="ko-KR" dirty="0" smtClean="0"/>
              <a:t>to L1403</a:t>
            </a:r>
          </a:p>
          <a:p>
            <a:r>
              <a:rPr lang="en-US" altLang="ko-KR" dirty="0" smtClean="0"/>
              <a:t>- : from ECEI_L1403 to L1303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42" y="1653622"/>
            <a:ext cx="9992678" cy="2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Examples) local S(</a:t>
            </a:r>
            <a:r>
              <a:rPr lang="en-US" altLang="ko-KR" dirty="0" err="1" smtClean="0"/>
              <a:t>K,w</a:t>
            </a:r>
            <a:r>
              <a:rPr lang="en-US" altLang="ko-KR" dirty="0" smtClean="0"/>
              <a:t>) spectrum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‘</a:t>
            </a:r>
            <a:r>
              <a:rPr lang="en-US" altLang="ko-KR" dirty="0" smtClean="0"/>
              <a:t>check_SKw.py</a:t>
            </a:r>
            <a:r>
              <a:rPr lang="en-US" altLang="ko-KR" dirty="0"/>
              <a:t>’ and run the following command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894" y="2040103"/>
            <a:ext cx="6244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shot = 10186</a:t>
            </a:r>
          </a:p>
          <a:p>
            <a:r>
              <a:rPr lang="en-US" altLang="ko-KR" dirty="0" smtClean="0"/>
              <a:t>time range = [15.9,16] s</a:t>
            </a:r>
          </a:p>
          <a:p>
            <a:r>
              <a:rPr lang="en-US" altLang="ko-KR" dirty="0" smtClean="0"/>
              <a:t>channels in data set #0 = ECEI_L1203,L1303,L1403,L1503</a:t>
            </a:r>
            <a:br>
              <a:rPr lang="en-US" altLang="ko-KR" dirty="0" smtClean="0"/>
            </a:br>
            <a:r>
              <a:rPr lang="en-US" altLang="ko-KR" dirty="0" smtClean="0"/>
              <a:t>channels </a:t>
            </a:r>
            <a:r>
              <a:rPr lang="en-US" altLang="ko-KR" dirty="0"/>
              <a:t>in data set </a:t>
            </a:r>
            <a:r>
              <a:rPr lang="en-US" altLang="ko-KR" dirty="0" smtClean="0"/>
              <a:t>#1 </a:t>
            </a:r>
            <a:r>
              <a:rPr lang="en-US" altLang="ko-KR" dirty="0"/>
              <a:t>= </a:t>
            </a:r>
            <a:r>
              <a:rPr lang="en-US" altLang="ko-KR" dirty="0" smtClean="0"/>
              <a:t>ECEI_L1303,L1403,L1503,L1603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1882792" y="5147572"/>
            <a:ext cx="4198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S(</a:t>
            </a:r>
            <a:r>
              <a:rPr lang="en-US" altLang="ko-KR" dirty="0" err="1" smtClean="0"/>
              <a:t>K,w</a:t>
            </a:r>
            <a:r>
              <a:rPr lang="en-US" altLang="ko-KR" dirty="0" smtClean="0"/>
              <a:t>) spectrum using 4 pairs of </a:t>
            </a:r>
            <a:br>
              <a:rPr lang="en-US" altLang="ko-KR" dirty="0" smtClean="0"/>
            </a:br>
            <a:r>
              <a:rPr lang="en-US" altLang="ko-KR" dirty="0" smtClean="0"/>
              <a:t>L1203 &amp; L1303, L1303 &amp; L1403, </a:t>
            </a:r>
            <a:br>
              <a:rPr lang="en-US" altLang="ko-KR" dirty="0" smtClean="0"/>
            </a:br>
            <a:r>
              <a:rPr lang="en-US" altLang="ko-KR" dirty="0" smtClean="0"/>
              <a:t>L1403 &amp; L1503, L1503 &amp; L1603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34" y="2372276"/>
            <a:ext cx="5153025" cy="4210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6" y="1587276"/>
            <a:ext cx="10166033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Examples) auto </a:t>
            </a:r>
            <a:r>
              <a:rPr lang="en-US" altLang="ko-KR" dirty="0" err="1" smtClean="0"/>
              <a:t>bicoherence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‘</a:t>
            </a:r>
            <a:r>
              <a:rPr lang="en-US" altLang="ko-KR" dirty="0" smtClean="0"/>
              <a:t>check_bicoherence.py</a:t>
            </a:r>
            <a:r>
              <a:rPr lang="en-US" altLang="ko-KR" dirty="0"/>
              <a:t>’ and run the following command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894" y="2040103"/>
            <a:ext cx="4128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shot = 10186</a:t>
            </a:r>
          </a:p>
          <a:p>
            <a:r>
              <a:rPr lang="en-US" altLang="ko-KR" dirty="0" smtClean="0"/>
              <a:t>time range = [15.9,16] s</a:t>
            </a:r>
          </a:p>
          <a:p>
            <a:r>
              <a:rPr lang="en-US" altLang="ko-KR" dirty="0" smtClean="0"/>
              <a:t>channels in data set #0 = ECEI_L1303</a:t>
            </a:r>
            <a:br>
              <a:rPr lang="en-US" altLang="ko-KR" dirty="0" smtClean="0"/>
            </a:br>
            <a:r>
              <a:rPr lang="en-US" altLang="ko-KR" dirty="0" smtClean="0"/>
              <a:t>channels </a:t>
            </a:r>
            <a:r>
              <a:rPr lang="en-US" altLang="ko-KR" dirty="0"/>
              <a:t>in data set </a:t>
            </a:r>
            <a:r>
              <a:rPr lang="en-US" altLang="ko-KR" dirty="0" smtClean="0"/>
              <a:t>#1 </a:t>
            </a:r>
            <a:r>
              <a:rPr lang="en-US" altLang="ko-KR" dirty="0"/>
              <a:t>= </a:t>
            </a:r>
            <a:r>
              <a:rPr lang="en-US" altLang="ko-KR" dirty="0" smtClean="0"/>
              <a:t>ECEI_L1303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033963" y="4293589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Auto squared </a:t>
            </a:r>
            <a:r>
              <a:rPr lang="en-US" altLang="ko-KR" dirty="0" err="1" smtClean="0"/>
              <a:t>bicoherence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using ECEI_L1303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01" y="2157505"/>
            <a:ext cx="6657976" cy="4248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4" y="1580732"/>
            <a:ext cx="10005060" cy="2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9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use ‘fluctana’ with other diagnostics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377" y="1040078"/>
            <a:ext cx="11684000" cy="2462247"/>
          </a:xfrm>
        </p:spPr>
        <p:txBody>
          <a:bodyPr/>
          <a:lstStyle/>
          <a:p>
            <a:r>
              <a:rPr lang="en-US" altLang="ko-KR" dirty="0" smtClean="0"/>
              <a:t>The KSTAR </a:t>
            </a:r>
            <a:r>
              <a:rPr lang="en-US" altLang="ko-KR" dirty="0" err="1" smtClean="0"/>
              <a:t>MDSplus</a:t>
            </a:r>
            <a:r>
              <a:rPr lang="en-US" altLang="ko-KR" dirty="0" smtClean="0"/>
              <a:t> data and the MIR diagnostics data are supported via ‘kstarmds.py’ and ‘kstarmir.py’ modules</a:t>
            </a:r>
          </a:p>
          <a:p>
            <a:pPr lvl="1"/>
            <a:r>
              <a:rPr lang="en-US" altLang="ko-KR" dirty="0" smtClean="0"/>
              <a:t>Replace “</a:t>
            </a:r>
            <a:r>
              <a:rPr lang="en-US" altLang="ko-KR" dirty="0" err="1" smtClean="0"/>
              <a:t>KstarEcei</a:t>
            </a:r>
            <a:r>
              <a:rPr lang="en-US" altLang="ko-KR" dirty="0" smtClean="0"/>
              <a:t>(shot=shot, 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)” with “</a:t>
            </a:r>
            <a:r>
              <a:rPr lang="en-US" altLang="ko-KR" dirty="0" err="1" smtClean="0"/>
              <a:t>KstarMds</a:t>
            </a:r>
            <a:r>
              <a:rPr lang="en-US" altLang="ko-KR" dirty="0" smtClean="0"/>
              <a:t>(shot=20896, 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=[‘MC1T06’])” or “</a:t>
            </a:r>
            <a:r>
              <a:rPr lang="en-US" altLang="ko-KR" dirty="0" err="1" smtClean="0"/>
              <a:t>KstarMir</a:t>
            </a:r>
            <a:r>
              <a:rPr lang="en-US" altLang="ko-KR" dirty="0" smtClean="0"/>
              <a:t>(shot=20896, 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=[‘</a:t>
            </a:r>
            <a:r>
              <a:rPr lang="en-US" altLang="ko-KR" dirty="0" err="1" smtClean="0"/>
              <a:t>MIR_vvrr</a:t>
            </a:r>
            <a:r>
              <a:rPr lang="en-US" altLang="ko-KR" dirty="0" smtClean="0"/>
              <a:t>’])” in the example codes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0709" y="305871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MDSplus</a:t>
            </a:r>
            <a:r>
              <a:rPr lang="en-US" altLang="ko-KR" dirty="0" smtClean="0"/>
              <a:t> node name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7263" y="3054913"/>
            <a:ext cx="395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MIR channel naming = </a:t>
            </a:r>
            <a:r>
              <a:rPr lang="en-US" altLang="ko-KR" dirty="0" err="1" smtClean="0"/>
              <a:t>MIR_vvrr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vv</a:t>
            </a:r>
            <a:r>
              <a:rPr lang="en-US" altLang="ko-KR" dirty="0" smtClean="0"/>
              <a:t> = vertical channels (01~16)</a:t>
            </a:r>
            <a:br>
              <a:rPr lang="en-US" altLang="ko-KR" dirty="0" smtClean="0"/>
            </a:br>
            <a:r>
              <a:rPr lang="en-US" altLang="ko-KR" dirty="0" err="1" smtClean="0"/>
              <a:t>rr</a:t>
            </a:r>
            <a:r>
              <a:rPr lang="en-US" altLang="ko-KR" dirty="0" smtClean="0"/>
              <a:t> = radial channels (01~04)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2751826" y="2682815"/>
            <a:ext cx="123702" cy="32780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 flipV="1">
            <a:off x="8503769" y="2789328"/>
            <a:ext cx="123702" cy="32780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39377" y="4064023"/>
            <a:ext cx="5937136" cy="246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/>
              <a:t>Y</a:t>
            </a:r>
            <a:r>
              <a:rPr lang="en-US" altLang="ko-KR" kern="0" dirty="0" smtClean="0"/>
              <a:t>ou </a:t>
            </a:r>
            <a:r>
              <a:rPr lang="en-US" altLang="ko-KR" kern="0" dirty="0" smtClean="0"/>
              <a:t>can </a:t>
            </a:r>
            <a:r>
              <a:rPr lang="en-US" altLang="ko-KR" kern="0" dirty="0" smtClean="0"/>
              <a:t>also use </a:t>
            </a:r>
            <a:r>
              <a:rPr lang="en-US" altLang="ko-KR" kern="0" dirty="0" smtClean="0"/>
              <a:t>your </a:t>
            </a:r>
            <a:r>
              <a:rPr lang="en-US" altLang="ko-KR" kern="0" dirty="0" smtClean="0"/>
              <a:t>own data </a:t>
            </a:r>
            <a:r>
              <a:rPr lang="en-US" altLang="ko-KR" kern="0" dirty="0" smtClean="0"/>
              <a:t>after transforming </a:t>
            </a:r>
            <a:r>
              <a:rPr lang="en-US" altLang="ko-KR" kern="0" dirty="0" smtClean="0"/>
              <a:t>them into </a:t>
            </a:r>
            <a:r>
              <a:rPr lang="en-US" altLang="ko-KR" kern="0" dirty="0" err="1" smtClean="0"/>
              <a:t>FluctData</a:t>
            </a:r>
            <a:r>
              <a:rPr lang="en-US" altLang="ko-KR" kern="0" dirty="0" smtClean="0"/>
              <a:t> format as shown </a:t>
            </a:r>
            <a:r>
              <a:rPr lang="en-US" altLang="ko-KR" kern="0" dirty="0" smtClean="0"/>
              <a:t>right</a:t>
            </a:r>
            <a:endParaRPr lang="en-US" altLang="ko-KR" kern="0" dirty="0" smtClean="0"/>
          </a:p>
          <a:p>
            <a:pPr lvl="1"/>
            <a:endParaRPr lang="en-US" altLang="ko-KR" kern="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837"/>
          <a:stretch/>
        </p:blipFill>
        <p:spPr>
          <a:xfrm>
            <a:off x="6314392" y="3978243"/>
            <a:ext cx="4257983" cy="28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1622"/>
      </p:ext>
    </p:extLst>
  </p:cSld>
  <p:clrMapOvr>
    <a:masterClrMapping/>
  </p:clrMapOvr>
</p:sld>
</file>

<file path=ppt/theme/theme1.xml><?xml version="1.0" encoding="utf-8"?>
<a:theme xmlns:a="http://schemas.openxmlformats.org/drawingml/2006/main" name="ppt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heme" id="{43E1B77B-C087-4BC9-B41B-A376B2F090A4}" vid="{A8F89E5B-3706-4041-95D1-569D92C5B95F}"/>
    </a:ext>
  </a:ext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ppt_theme</Template>
  <TotalTime>134</TotalTime>
  <Words>449</Words>
  <Application>Microsoft Office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ＭＳ Ｐゴシック</vt:lpstr>
      <vt:lpstr>맑은 고딕</vt:lpstr>
      <vt:lpstr>Arial</vt:lpstr>
      <vt:lpstr>Wingdings</vt:lpstr>
      <vt:lpstr>ppt_theme</vt:lpstr>
      <vt:lpstr>1_Blank Presentation</vt:lpstr>
      <vt:lpstr>3_Blank Presentation</vt:lpstr>
      <vt:lpstr>4_Blank Presentation</vt:lpstr>
      <vt:lpstr>Get the code</vt:lpstr>
      <vt:lpstr>Check ECEI data and positions (need corrections)</vt:lpstr>
      <vt:lpstr>Examples) frequency spectrum (cross power)</vt:lpstr>
      <vt:lpstr>Examples) coherence</vt:lpstr>
      <vt:lpstr>Examples) cross power spectrogram</vt:lpstr>
      <vt:lpstr>Examples) cross phase</vt:lpstr>
      <vt:lpstr>Examples) local S(K,w) spectrum</vt:lpstr>
      <vt:lpstr>Examples) auto bicoherence</vt:lpstr>
      <vt:lpstr>To use ‘fluctana’ with other diagnostics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최민준</dc:creator>
  <cp:lastModifiedBy>최민준</cp:lastModifiedBy>
  <cp:revision>26</cp:revision>
  <dcterms:created xsi:type="dcterms:W3CDTF">2019-06-21T04:58:25Z</dcterms:created>
  <dcterms:modified xsi:type="dcterms:W3CDTF">2019-06-21T08:18:05Z</dcterms:modified>
</cp:coreProperties>
</file>