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0"/>
  </p:notesMasterIdLst>
  <p:handoutMasterIdLst>
    <p:handoutMasterId r:id="rId31"/>
  </p:handoutMasterIdLst>
  <p:sldIdLst>
    <p:sldId id="345" r:id="rId3"/>
    <p:sldId id="296" r:id="rId4"/>
    <p:sldId id="261" r:id="rId5"/>
    <p:sldId id="264" r:id="rId6"/>
    <p:sldId id="262" r:id="rId7"/>
    <p:sldId id="263" r:id="rId8"/>
    <p:sldId id="260" r:id="rId9"/>
    <p:sldId id="265" r:id="rId10"/>
    <p:sldId id="266" r:id="rId11"/>
    <p:sldId id="267" r:id="rId12"/>
    <p:sldId id="268" r:id="rId13"/>
    <p:sldId id="269" r:id="rId14"/>
    <p:sldId id="270" r:id="rId15"/>
    <p:sldId id="256" r:id="rId16"/>
    <p:sldId id="257" r:id="rId17"/>
    <p:sldId id="284" r:id="rId18"/>
    <p:sldId id="286" r:id="rId19"/>
    <p:sldId id="285" r:id="rId20"/>
    <p:sldId id="273" r:id="rId21"/>
    <p:sldId id="274" r:id="rId22"/>
    <p:sldId id="275" r:id="rId23"/>
    <p:sldId id="280" r:id="rId24"/>
    <p:sldId id="281" r:id="rId25"/>
    <p:sldId id="276" r:id="rId26"/>
    <p:sldId id="278" r:id="rId27"/>
    <p:sldId id="279" r:id="rId28"/>
    <p:sldId id="323"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autoAdjust="0"/>
    <p:restoredTop sz="94660" autoAdjust="0"/>
  </p:normalViewPr>
  <p:slideViewPr>
    <p:cSldViewPr>
      <p:cViewPr varScale="1">
        <p:scale>
          <a:sx n="85" d="100"/>
          <a:sy n="85" d="100"/>
        </p:scale>
        <p:origin x="797" y="86"/>
      </p:cViewPr>
      <p:guideLst>
        <p:guide orient="horz" pos="2160"/>
        <p:guide pos="2880"/>
      </p:guideLst>
    </p:cSldViewPr>
  </p:slideViewPr>
  <p:outlineViewPr>
    <p:cViewPr>
      <p:scale>
        <a:sx n="33" d="100"/>
        <a:sy n="33" d="100"/>
      </p:scale>
      <p:origin x="30" y="738"/>
    </p:cViewPr>
  </p:outlineViewPr>
  <p:notesTextViewPr>
    <p:cViewPr>
      <p:scale>
        <a:sx n="100" d="100"/>
        <a:sy n="100" d="100"/>
      </p:scale>
      <p:origin x="0" y="0"/>
    </p:cViewPr>
  </p:notesTextViewPr>
  <p:sorterViewPr>
    <p:cViewPr>
      <p:scale>
        <a:sx n="200" d="100"/>
        <a:sy n="200" d="100"/>
      </p:scale>
      <p:origin x="0" y="275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F794F3C-879C-44DF-92A3-C9F128E1B504}" type="datetimeFigureOut">
              <a:rPr lang="en-US" smtClean="0"/>
              <a:pPr/>
              <a:t>12/8/2021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D4A6BD03-5686-49C5-80BA-159E9E3BA9D7}" type="slidenum">
              <a:rPr lang="en-US" smtClean="0"/>
              <a:pPr/>
              <a:t>‹#›</a:t>
            </a:fld>
            <a:endParaRPr lang="en-US"/>
          </a:p>
        </p:txBody>
      </p:sp>
    </p:spTree>
    <p:extLst>
      <p:ext uri="{BB962C8B-B14F-4D97-AF65-F5344CB8AC3E}">
        <p14:creationId xmlns:p14="http://schemas.microsoft.com/office/powerpoint/2010/main" val="870884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A412E32-5900-4683-BBCB-203F6B095CD1}" type="datetimeFigureOut">
              <a:rPr lang="en-US" smtClean="0"/>
              <a:pPr/>
              <a:t>12/8/2021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8960336-A817-43B6-AA1C-08F78A22738C}" type="slidenum">
              <a:rPr lang="en-US" smtClean="0"/>
              <a:pPr/>
              <a:t>‹#›</a:t>
            </a:fld>
            <a:endParaRPr lang="en-US"/>
          </a:p>
        </p:txBody>
      </p:sp>
    </p:spTree>
    <p:extLst>
      <p:ext uri="{BB962C8B-B14F-4D97-AF65-F5344CB8AC3E}">
        <p14:creationId xmlns:p14="http://schemas.microsoft.com/office/powerpoint/2010/main" val="339771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960336-A817-43B6-AA1C-08F78A22738C}" type="slidenum">
              <a:rPr lang="en-US" smtClean="0"/>
              <a:pPr/>
              <a:t>13</a:t>
            </a:fld>
            <a:endParaRPr lang="en-US"/>
          </a:p>
        </p:txBody>
      </p:sp>
    </p:spTree>
    <p:extLst>
      <p:ext uri="{BB962C8B-B14F-4D97-AF65-F5344CB8AC3E}">
        <p14:creationId xmlns:p14="http://schemas.microsoft.com/office/powerpoint/2010/main" val="248696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0C11B3-D906-44CA-99E9-02E67399946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11B3-D906-44CA-99E9-02E67399946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11B3-D906-44CA-99E9-02E67399946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2701925" y="2130425"/>
            <a:ext cx="4800600" cy="1470025"/>
          </a:xfrm>
        </p:spPr>
        <p:txBody>
          <a:bodyPr/>
          <a:lstStyle>
            <a:lvl1pPr>
              <a:buClr>
                <a:srgbClr val="FFFFFF"/>
              </a:buClr>
              <a:defRPr/>
            </a:lvl1pPr>
          </a:lstStyle>
          <a:p>
            <a:r>
              <a:rPr lang="en-US"/>
              <a:t>Click to edit Master title style</a:t>
            </a:r>
          </a:p>
        </p:txBody>
      </p:sp>
      <p:sp>
        <p:nvSpPr>
          <p:cNvPr id="39939" name="Rectangle 3"/>
          <p:cNvSpPr>
            <a:spLocks noGrp="1" noChangeArrowheads="1"/>
          </p:cNvSpPr>
          <p:nvPr>
            <p:ph type="subTitle" idx="1"/>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4" name="Rectangle 4">
            <a:extLst>
              <a:ext uri="{FF2B5EF4-FFF2-40B4-BE49-F238E27FC236}">
                <a16:creationId xmlns:a16="http://schemas.microsoft.com/office/drawing/2014/main" id="{185ECD21-94D8-4DC0-AEED-8FCB4D4EF067}"/>
              </a:ext>
            </a:extLst>
          </p:cNvPr>
          <p:cNvSpPr>
            <a:spLocks noGrp="1" noChangeArrowheads="1"/>
          </p:cNvSpPr>
          <p:nvPr>
            <p:ph type="dt" sz="half" idx="10"/>
          </p:nvPr>
        </p:nvSpPr>
        <p:spPr/>
        <p:txBody>
          <a:bodyPr/>
          <a:lstStyle>
            <a:lvl1pPr>
              <a:buClrTx/>
              <a:defRPr/>
            </a:lvl1pPr>
          </a:lstStyle>
          <a:p>
            <a:pPr>
              <a:defRPr/>
            </a:pPr>
            <a:endParaRPr lang="en-US"/>
          </a:p>
        </p:txBody>
      </p:sp>
      <p:sp>
        <p:nvSpPr>
          <p:cNvPr id="5" name="Rectangle 5">
            <a:extLst>
              <a:ext uri="{FF2B5EF4-FFF2-40B4-BE49-F238E27FC236}">
                <a16:creationId xmlns:a16="http://schemas.microsoft.com/office/drawing/2014/main" id="{8544AAA2-5C09-4C58-B0DC-FA33E9AB0965}"/>
              </a:ext>
            </a:extLst>
          </p:cNvPr>
          <p:cNvSpPr>
            <a:spLocks noGrp="1" noChangeArrowheads="1"/>
          </p:cNvSpPr>
          <p:nvPr>
            <p:ph type="ftr" sz="quarter" idx="11"/>
          </p:nvPr>
        </p:nvSpPr>
        <p:spPr/>
        <p:txBody>
          <a:bodyPr/>
          <a:lstStyle>
            <a:lvl1pPr>
              <a:buClrTx/>
              <a:defRPr/>
            </a:lvl1pPr>
          </a:lstStyle>
          <a:p>
            <a:pPr>
              <a:defRPr/>
            </a:pPr>
            <a:endParaRPr lang="en-US"/>
          </a:p>
        </p:txBody>
      </p:sp>
      <p:sp>
        <p:nvSpPr>
          <p:cNvPr id="6" name="Rectangle 6">
            <a:extLst>
              <a:ext uri="{FF2B5EF4-FFF2-40B4-BE49-F238E27FC236}">
                <a16:creationId xmlns:a16="http://schemas.microsoft.com/office/drawing/2014/main" id="{F500E289-DB58-4740-9565-2199D2D46065}"/>
              </a:ext>
            </a:extLst>
          </p:cNvPr>
          <p:cNvSpPr>
            <a:spLocks noGrp="1" noChangeArrowheads="1"/>
          </p:cNvSpPr>
          <p:nvPr>
            <p:ph type="sldNum" sz="quarter" idx="12"/>
          </p:nvPr>
        </p:nvSpPr>
        <p:spPr/>
        <p:txBody>
          <a:bodyPr/>
          <a:lstStyle>
            <a:lvl1pPr>
              <a:buClrTx/>
              <a:defRPr/>
            </a:lvl1pPr>
          </a:lstStyle>
          <a:p>
            <a:pPr>
              <a:defRPr/>
            </a:pPr>
            <a:fld id="{FB6F4A0B-8B5E-42D4-BBBD-2855B023E651}" type="slidenum">
              <a:rPr lang="en-US" altLang="en-US"/>
              <a:pPr>
                <a:defRPr/>
              </a:pPr>
              <a:t>‹#›</a:t>
            </a:fld>
            <a:endParaRPr lang="en-US" altLang="en-US"/>
          </a:p>
        </p:txBody>
      </p:sp>
    </p:spTree>
    <p:extLst>
      <p:ext uri="{BB962C8B-B14F-4D97-AF65-F5344CB8AC3E}">
        <p14:creationId xmlns:p14="http://schemas.microsoft.com/office/powerpoint/2010/main" val="319888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9900FE-121E-45CE-BFFB-AFAB445420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89129F-B98F-4187-B678-4421C9C876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D264AF7-BD6D-4CD7-AD38-15C527929DAD}"/>
              </a:ext>
            </a:extLst>
          </p:cNvPr>
          <p:cNvSpPr>
            <a:spLocks noGrp="1" noChangeArrowheads="1"/>
          </p:cNvSpPr>
          <p:nvPr>
            <p:ph type="sldNum" sz="quarter" idx="12"/>
          </p:nvPr>
        </p:nvSpPr>
        <p:spPr>
          <a:ln/>
        </p:spPr>
        <p:txBody>
          <a:bodyPr/>
          <a:lstStyle>
            <a:lvl1pPr>
              <a:defRPr/>
            </a:lvl1pPr>
          </a:lstStyle>
          <a:p>
            <a:pPr>
              <a:defRPr/>
            </a:pPr>
            <a:fld id="{7F7F2A47-FE19-40B1-AF0F-E65D99C0CF18}" type="slidenum">
              <a:rPr lang="en-US" altLang="en-US"/>
              <a:pPr>
                <a:defRPr/>
              </a:pPr>
              <a:t>‹#›</a:t>
            </a:fld>
            <a:endParaRPr lang="en-US" altLang="en-US"/>
          </a:p>
        </p:txBody>
      </p:sp>
    </p:spTree>
    <p:extLst>
      <p:ext uri="{BB962C8B-B14F-4D97-AF65-F5344CB8AC3E}">
        <p14:creationId xmlns:p14="http://schemas.microsoft.com/office/powerpoint/2010/main" val="2088953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3D674BB-6430-4159-94D3-92E10EB7D9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C47760C-BB4E-4E48-B419-ED492EC802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CF90B0F-D9DF-420B-9A24-6294A7D8F746}"/>
              </a:ext>
            </a:extLst>
          </p:cNvPr>
          <p:cNvSpPr>
            <a:spLocks noGrp="1" noChangeArrowheads="1"/>
          </p:cNvSpPr>
          <p:nvPr>
            <p:ph type="sldNum" sz="quarter" idx="12"/>
          </p:nvPr>
        </p:nvSpPr>
        <p:spPr>
          <a:ln/>
        </p:spPr>
        <p:txBody>
          <a:bodyPr/>
          <a:lstStyle>
            <a:lvl1pPr>
              <a:defRPr/>
            </a:lvl1pPr>
          </a:lstStyle>
          <a:p>
            <a:pPr>
              <a:defRPr/>
            </a:pPr>
            <a:fld id="{20FA1553-1BD2-4AF2-AE20-24797A40E99D}" type="slidenum">
              <a:rPr lang="en-US" altLang="en-US"/>
              <a:pPr>
                <a:defRPr/>
              </a:pPr>
              <a:t>‹#›</a:t>
            </a:fld>
            <a:endParaRPr lang="en-US" altLang="en-US"/>
          </a:p>
        </p:txBody>
      </p:sp>
    </p:spTree>
    <p:extLst>
      <p:ext uri="{BB962C8B-B14F-4D97-AF65-F5344CB8AC3E}">
        <p14:creationId xmlns:p14="http://schemas.microsoft.com/office/powerpoint/2010/main" val="4234950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885478E-F2B9-4308-8D9E-60E4B9FAED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7422862-766D-4BC6-8A34-6E8A00E709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6B025E-2DE4-4F6B-9B54-5101D9EEC41E}"/>
              </a:ext>
            </a:extLst>
          </p:cNvPr>
          <p:cNvSpPr>
            <a:spLocks noGrp="1" noChangeArrowheads="1"/>
          </p:cNvSpPr>
          <p:nvPr>
            <p:ph type="sldNum" sz="quarter" idx="12"/>
          </p:nvPr>
        </p:nvSpPr>
        <p:spPr>
          <a:ln/>
        </p:spPr>
        <p:txBody>
          <a:bodyPr/>
          <a:lstStyle>
            <a:lvl1pPr>
              <a:defRPr/>
            </a:lvl1pPr>
          </a:lstStyle>
          <a:p>
            <a:pPr>
              <a:defRPr/>
            </a:pPr>
            <a:fld id="{C47D3369-DD49-481F-A9D5-85DD47FCA95B}" type="slidenum">
              <a:rPr lang="en-US" altLang="en-US"/>
              <a:pPr>
                <a:defRPr/>
              </a:pPr>
              <a:t>‹#›</a:t>
            </a:fld>
            <a:endParaRPr lang="en-US" altLang="en-US"/>
          </a:p>
        </p:txBody>
      </p:sp>
    </p:spTree>
    <p:extLst>
      <p:ext uri="{BB962C8B-B14F-4D97-AF65-F5344CB8AC3E}">
        <p14:creationId xmlns:p14="http://schemas.microsoft.com/office/powerpoint/2010/main" val="134839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4DD8F00-6B20-4B1B-BAE1-2C64DA2BC9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FA834BA-DB43-47ED-BC0F-3F8C846035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32942CD-CC2E-4184-9413-2387808470C3}"/>
              </a:ext>
            </a:extLst>
          </p:cNvPr>
          <p:cNvSpPr>
            <a:spLocks noGrp="1" noChangeArrowheads="1"/>
          </p:cNvSpPr>
          <p:nvPr>
            <p:ph type="sldNum" sz="quarter" idx="12"/>
          </p:nvPr>
        </p:nvSpPr>
        <p:spPr>
          <a:ln/>
        </p:spPr>
        <p:txBody>
          <a:bodyPr/>
          <a:lstStyle>
            <a:lvl1pPr>
              <a:defRPr/>
            </a:lvl1pPr>
          </a:lstStyle>
          <a:p>
            <a:pPr>
              <a:defRPr/>
            </a:pPr>
            <a:fld id="{4081C308-AD85-4909-9509-E0179C25C27E}" type="slidenum">
              <a:rPr lang="en-US" altLang="en-US"/>
              <a:pPr>
                <a:defRPr/>
              </a:pPr>
              <a:t>‹#›</a:t>
            </a:fld>
            <a:endParaRPr lang="en-US" altLang="en-US"/>
          </a:p>
        </p:txBody>
      </p:sp>
    </p:spTree>
    <p:extLst>
      <p:ext uri="{BB962C8B-B14F-4D97-AF65-F5344CB8AC3E}">
        <p14:creationId xmlns:p14="http://schemas.microsoft.com/office/powerpoint/2010/main" val="61709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61A6568-94F6-4CB0-9718-5A81404D3C8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4F9790B-B167-4758-9440-EBFBD05859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6936A66-5370-4FCD-B922-6A23D80A923F}"/>
              </a:ext>
            </a:extLst>
          </p:cNvPr>
          <p:cNvSpPr>
            <a:spLocks noGrp="1" noChangeArrowheads="1"/>
          </p:cNvSpPr>
          <p:nvPr>
            <p:ph type="sldNum" sz="quarter" idx="12"/>
          </p:nvPr>
        </p:nvSpPr>
        <p:spPr>
          <a:ln/>
        </p:spPr>
        <p:txBody>
          <a:bodyPr/>
          <a:lstStyle>
            <a:lvl1pPr>
              <a:defRPr/>
            </a:lvl1pPr>
          </a:lstStyle>
          <a:p>
            <a:pPr>
              <a:defRPr/>
            </a:pPr>
            <a:fld id="{6D069227-5587-4667-B0C6-A5ACF0AF17A7}" type="slidenum">
              <a:rPr lang="en-US" altLang="en-US"/>
              <a:pPr>
                <a:defRPr/>
              </a:pPr>
              <a:t>‹#›</a:t>
            </a:fld>
            <a:endParaRPr lang="en-US" altLang="en-US"/>
          </a:p>
        </p:txBody>
      </p:sp>
    </p:spTree>
    <p:extLst>
      <p:ext uri="{BB962C8B-B14F-4D97-AF65-F5344CB8AC3E}">
        <p14:creationId xmlns:p14="http://schemas.microsoft.com/office/powerpoint/2010/main" val="3855010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62DEF4-E50B-4573-AC66-B06528D0F5A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93A72B6-5B4C-44CD-B6F9-927FD73319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BA4575D-40A4-4A99-AC04-5C37F8501620}"/>
              </a:ext>
            </a:extLst>
          </p:cNvPr>
          <p:cNvSpPr>
            <a:spLocks noGrp="1" noChangeArrowheads="1"/>
          </p:cNvSpPr>
          <p:nvPr>
            <p:ph type="sldNum" sz="quarter" idx="12"/>
          </p:nvPr>
        </p:nvSpPr>
        <p:spPr>
          <a:ln/>
        </p:spPr>
        <p:txBody>
          <a:bodyPr/>
          <a:lstStyle>
            <a:lvl1pPr>
              <a:defRPr/>
            </a:lvl1pPr>
          </a:lstStyle>
          <a:p>
            <a:pPr>
              <a:defRPr/>
            </a:pPr>
            <a:fld id="{05CECB59-8665-4B97-B07D-F42E607BC6D1}" type="slidenum">
              <a:rPr lang="en-US" altLang="en-US"/>
              <a:pPr>
                <a:defRPr/>
              </a:pPr>
              <a:t>‹#›</a:t>
            </a:fld>
            <a:endParaRPr lang="en-US" altLang="en-US"/>
          </a:p>
        </p:txBody>
      </p:sp>
    </p:spTree>
    <p:extLst>
      <p:ext uri="{BB962C8B-B14F-4D97-AF65-F5344CB8AC3E}">
        <p14:creationId xmlns:p14="http://schemas.microsoft.com/office/powerpoint/2010/main" val="4153114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A81BD4E-A9C3-478C-8602-C72B38843F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4921FB5-602B-4FD6-9CB2-6B5A2A1E69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887756E-82C6-4129-8136-9B543FC47ED8}"/>
              </a:ext>
            </a:extLst>
          </p:cNvPr>
          <p:cNvSpPr>
            <a:spLocks noGrp="1" noChangeArrowheads="1"/>
          </p:cNvSpPr>
          <p:nvPr>
            <p:ph type="sldNum" sz="quarter" idx="12"/>
          </p:nvPr>
        </p:nvSpPr>
        <p:spPr>
          <a:ln/>
        </p:spPr>
        <p:txBody>
          <a:bodyPr/>
          <a:lstStyle>
            <a:lvl1pPr>
              <a:defRPr/>
            </a:lvl1pPr>
          </a:lstStyle>
          <a:p>
            <a:pPr>
              <a:defRPr/>
            </a:pPr>
            <a:fld id="{16FBF1C0-1B4F-4E9B-8674-0C83A94D6BF1}" type="slidenum">
              <a:rPr lang="en-US" altLang="en-US"/>
              <a:pPr>
                <a:defRPr/>
              </a:pPr>
              <a:t>‹#›</a:t>
            </a:fld>
            <a:endParaRPr lang="en-US" altLang="en-US"/>
          </a:p>
        </p:txBody>
      </p:sp>
    </p:spTree>
    <p:extLst>
      <p:ext uri="{BB962C8B-B14F-4D97-AF65-F5344CB8AC3E}">
        <p14:creationId xmlns:p14="http://schemas.microsoft.com/office/powerpoint/2010/main" val="402032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11B3-D906-44CA-99E9-02E67399946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9A7EBF0-FA0D-475E-8ABC-E0F9C69B83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4766764-CA34-4553-AF52-313A0B052C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1EA044-844B-4B33-B0B5-8E5EF6139724}"/>
              </a:ext>
            </a:extLst>
          </p:cNvPr>
          <p:cNvSpPr>
            <a:spLocks noGrp="1" noChangeArrowheads="1"/>
          </p:cNvSpPr>
          <p:nvPr>
            <p:ph type="sldNum" sz="quarter" idx="12"/>
          </p:nvPr>
        </p:nvSpPr>
        <p:spPr>
          <a:ln/>
        </p:spPr>
        <p:txBody>
          <a:bodyPr/>
          <a:lstStyle>
            <a:lvl1pPr>
              <a:defRPr/>
            </a:lvl1pPr>
          </a:lstStyle>
          <a:p>
            <a:pPr>
              <a:defRPr/>
            </a:pPr>
            <a:fld id="{8B1EE0E8-1E5D-4E6F-93F5-7D53EE37BB03}" type="slidenum">
              <a:rPr lang="en-US" altLang="en-US"/>
              <a:pPr>
                <a:defRPr/>
              </a:pPr>
              <a:t>‹#›</a:t>
            </a:fld>
            <a:endParaRPr lang="en-US" altLang="en-US"/>
          </a:p>
        </p:txBody>
      </p:sp>
    </p:spTree>
    <p:extLst>
      <p:ext uri="{BB962C8B-B14F-4D97-AF65-F5344CB8AC3E}">
        <p14:creationId xmlns:p14="http://schemas.microsoft.com/office/powerpoint/2010/main" val="1763343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8DB2D7-FD9A-4DD1-9E64-7BCF0DA57C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351CC4-D493-41FE-8E83-8FFEB00908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7FB0F5-F245-48A1-8984-D65D1B383C9D}"/>
              </a:ext>
            </a:extLst>
          </p:cNvPr>
          <p:cNvSpPr>
            <a:spLocks noGrp="1" noChangeArrowheads="1"/>
          </p:cNvSpPr>
          <p:nvPr>
            <p:ph type="sldNum" sz="quarter" idx="12"/>
          </p:nvPr>
        </p:nvSpPr>
        <p:spPr>
          <a:ln/>
        </p:spPr>
        <p:txBody>
          <a:bodyPr/>
          <a:lstStyle>
            <a:lvl1pPr>
              <a:defRPr/>
            </a:lvl1pPr>
          </a:lstStyle>
          <a:p>
            <a:pPr>
              <a:defRPr/>
            </a:pPr>
            <a:fld id="{BF57D754-A0BF-41D6-BC31-6A4636CAC13F}" type="slidenum">
              <a:rPr lang="en-US" altLang="en-US"/>
              <a:pPr>
                <a:defRPr/>
              </a:pPr>
              <a:t>‹#›</a:t>
            </a:fld>
            <a:endParaRPr lang="en-US" altLang="en-US"/>
          </a:p>
        </p:txBody>
      </p:sp>
    </p:spTree>
    <p:extLst>
      <p:ext uri="{BB962C8B-B14F-4D97-AF65-F5344CB8AC3E}">
        <p14:creationId xmlns:p14="http://schemas.microsoft.com/office/powerpoint/2010/main" val="1169001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6DC79F4-6B59-41A9-9741-A8BA0AC4E9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7F18FC-592C-4EFA-B2D2-253B98F353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A2CA9DF-B5F4-4EC4-9D33-DA63B357A019}"/>
              </a:ext>
            </a:extLst>
          </p:cNvPr>
          <p:cNvSpPr>
            <a:spLocks noGrp="1" noChangeArrowheads="1"/>
          </p:cNvSpPr>
          <p:nvPr>
            <p:ph type="sldNum" sz="quarter" idx="12"/>
          </p:nvPr>
        </p:nvSpPr>
        <p:spPr>
          <a:ln/>
        </p:spPr>
        <p:txBody>
          <a:bodyPr/>
          <a:lstStyle>
            <a:lvl1pPr>
              <a:defRPr/>
            </a:lvl1pPr>
          </a:lstStyle>
          <a:p>
            <a:pPr>
              <a:defRPr/>
            </a:pPr>
            <a:fld id="{94B7DCDB-74CD-42CB-B2F6-161A95ACE3A9}" type="slidenum">
              <a:rPr lang="en-US" altLang="en-US"/>
              <a:pPr>
                <a:defRPr/>
              </a:pPr>
              <a:t>‹#›</a:t>
            </a:fld>
            <a:endParaRPr lang="en-US" altLang="en-US"/>
          </a:p>
        </p:txBody>
      </p:sp>
    </p:spTree>
    <p:extLst>
      <p:ext uri="{BB962C8B-B14F-4D97-AF65-F5344CB8AC3E}">
        <p14:creationId xmlns:p14="http://schemas.microsoft.com/office/powerpoint/2010/main" val="2762429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a:t>Click to edit Master title style</a:t>
            </a:r>
          </a:p>
        </p:txBody>
      </p:sp>
      <p:sp>
        <p:nvSpPr>
          <p:cNvPr id="3" name="Text Placeholder 2"/>
          <p:cNvSpPr>
            <a:spLocks noGrp="1"/>
          </p:cNvSpPr>
          <p:nvPr>
            <p:ph type="body" sz="half" idx="1"/>
          </p:nvPr>
        </p:nvSpPr>
        <p:spPr>
          <a:xfrm>
            <a:off x="2693988" y="1600200"/>
            <a:ext cx="30861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32488" y="1600200"/>
            <a:ext cx="3087687"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32488" y="3938588"/>
            <a:ext cx="3087687"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1C6C845-1991-49DE-A972-E29DEF11C1EC}"/>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EDAF8E25-524C-4901-91C3-F779E61A1B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A9FC8C2-593F-4823-9415-C5B274F979A8}"/>
              </a:ext>
            </a:extLst>
          </p:cNvPr>
          <p:cNvSpPr>
            <a:spLocks noGrp="1" noChangeArrowheads="1"/>
          </p:cNvSpPr>
          <p:nvPr>
            <p:ph type="sldNum" sz="quarter" idx="12"/>
          </p:nvPr>
        </p:nvSpPr>
        <p:spPr>
          <a:ln/>
        </p:spPr>
        <p:txBody>
          <a:bodyPr/>
          <a:lstStyle>
            <a:lvl1pPr>
              <a:defRPr/>
            </a:lvl1pPr>
          </a:lstStyle>
          <a:p>
            <a:pPr>
              <a:defRPr/>
            </a:pPr>
            <a:fld id="{22ABB0F9-2805-4427-8C5E-9E093A6B559D}" type="slidenum">
              <a:rPr lang="en-US" altLang="en-US"/>
              <a:pPr>
                <a:defRPr/>
              </a:pPr>
              <a:t>‹#›</a:t>
            </a:fld>
            <a:endParaRPr lang="en-US" altLang="en-US"/>
          </a:p>
        </p:txBody>
      </p:sp>
    </p:spTree>
    <p:extLst>
      <p:ext uri="{BB962C8B-B14F-4D97-AF65-F5344CB8AC3E}">
        <p14:creationId xmlns:p14="http://schemas.microsoft.com/office/powerpoint/2010/main" val="335569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C11B3-D906-44CA-99E9-02E67399946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0C11B3-D906-44CA-99E9-02E67399946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0C11B3-D906-44CA-99E9-02E673999467}"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0C11B3-D906-44CA-99E9-02E673999467}"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C11B3-D906-44CA-99E9-02E673999467}"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C11B3-D906-44CA-99E9-02E67399946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C11B3-D906-44CA-99E9-02E67399946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0D43-93E8-4AAC-ABC8-C6C6D0BA4F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C11B3-D906-44CA-99E9-02E673999467}"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70D43-93E8-4AAC-ABC8-C6C6D0BA4F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78B3B96-D29A-4550-B2E3-AB1DBB5A9054}"/>
              </a:ext>
            </a:extLst>
          </p:cNvPr>
          <p:cNvSpPr>
            <a:spLocks noGrp="1" noChangeArrowheads="1"/>
          </p:cNvSpPr>
          <p:nvPr>
            <p:ph type="title"/>
            <p:custDataLst>
              <p:tags r:id="rId14"/>
            </p:custDataLst>
          </p:nvPr>
        </p:nvSpPr>
        <p:spPr bwMode="auto">
          <a:xfrm>
            <a:off x="2703513" y="274638"/>
            <a:ext cx="6316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148C9C39-2DCC-426F-A5EE-ABCDCF4C56BE}"/>
              </a:ext>
            </a:extLst>
          </p:cNvPr>
          <p:cNvSpPr>
            <a:spLocks noGrp="1" noChangeArrowheads="1"/>
          </p:cNvSpPr>
          <p:nvPr>
            <p:ph type="body" idx="1"/>
            <p:custDataLst>
              <p:tags r:id="rId15"/>
            </p:custDataLst>
          </p:nvPr>
        </p:nvSpPr>
        <p:spPr bwMode="auto">
          <a:xfrm>
            <a:off x="2693988" y="1600200"/>
            <a:ext cx="63261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6" name="Rectangle 4">
            <a:extLst>
              <a:ext uri="{FF2B5EF4-FFF2-40B4-BE49-F238E27FC236}">
                <a16:creationId xmlns:a16="http://schemas.microsoft.com/office/drawing/2014/main" id="{3A2FD93A-9F80-40DF-A37C-D68001D6B45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
                <a:schemeClr val="tx1"/>
              </a:buClr>
              <a:defRPr sz="1400">
                <a:latin typeface="Arial" charset="0"/>
                <a:cs typeface="+mn-cs"/>
              </a:defRPr>
            </a:lvl1pPr>
          </a:lstStyle>
          <a:p>
            <a:pPr>
              <a:defRPr/>
            </a:pPr>
            <a:endParaRPr lang="en-US"/>
          </a:p>
        </p:txBody>
      </p:sp>
      <p:sp>
        <p:nvSpPr>
          <p:cNvPr id="38917" name="Rectangle 5">
            <a:extLst>
              <a:ext uri="{FF2B5EF4-FFF2-40B4-BE49-F238E27FC236}">
                <a16:creationId xmlns:a16="http://schemas.microsoft.com/office/drawing/2014/main" id="{5E494557-6868-42A1-833F-F8EB196B343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Clr>
                <a:schemeClr val="tx1"/>
              </a:buClr>
              <a:defRPr sz="1400">
                <a:latin typeface="Arial" charset="0"/>
                <a:cs typeface="+mn-cs"/>
              </a:defRPr>
            </a:lvl1pPr>
          </a:lstStyle>
          <a:p>
            <a:pPr>
              <a:defRPr/>
            </a:pPr>
            <a:endParaRPr lang="en-US"/>
          </a:p>
        </p:txBody>
      </p:sp>
      <p:sp>
        <p:nvSpPr>
          <p:cNvPr id="38918" name="Rectangle 6">
            <a:extLst>
              <a:ext uri="{FF2B5EF4-FFF2-40B4-BE49-F238E27FC236}">
                <a16:creationId xmlns:a16="http://schemas.microsoft.com/office/drawing/2014/main" id="{005AE506-6CF7-4A94-B986-B0B97F0E1F1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
                <a:schemeClr val="tx1"/>
              </a:buClr>
              <a:defRPr sz="1400"/>
            </a:lvl1pPr>
          </a:lstStyle>
          <a:p>
            <a:pPr>
              <a:defRPr/>
            </a:pPr>
            <a:fld id="{4B6CBC48-111D-4BFD-82D0-3066565DF54A}" type="slidenum">
              <a:rPr lang="en-US" altLang="en-US"/>
              <a:pPr>
                <a:defRPr/>
              </a:pPr>
              <a:t>‹#›</a:t>
            </a:fld>
            <a:endParaRPr lang="en-US" altLang="en-US"/>
          </a:p>
        </p:txBody>
      </p:sp>
    </p:spTree>
    <p:extLst>
      <p:ext uri="{BB962C8B-B14F-4D97-AF65-F5344CB8AC3E}">
        <p14:creationId xmlns:p14="http://schemas.microsoft.com/office/powerpoint/2010/main" val="13855358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0" fontAlgn="base" hangingPunct="0">
        <a:spcBef>
          <a:spcPct val="0"/>
        </a:spcBef>
        <a:spcAft>
          <a:spcPct val="0"/>
        </a:spcAft>
        <a:buClr>
          <a:schemeClr val="tx1"/>
        </a:buClr>
        <a:defRPr sz="3200">
          <a:solidFill>
            <a:schemeClr val="tx1"/>
          </a:solidFill>
          <a:latin typeface="+mj-lt"/>
          <a:ea typeface="+mj-ea"/>
          <a:cs typeface="+mj-cs"/>
        </a:defRPr>
      </a:lvl1pPr>
      <a:lvl2pPr algn="l" rtl="0" eaLnBrk="0" fontAlgn="base" hangingPunct="0">
        <a:spcBef>
          <a:spcPct val="0"/>
        </a:spcBef>
        <a:spcAft>
          <a:spcPct val="0"/>
        </a:spcAft>
        <a:buClr>
          <a:schemeClr val="tx1"/>
        </a:buClr>
        <a:defRPr sz="3200">
          <a:solidFill>
            <a:schemeClr val="tx1"/>
          </a:solidFill>
          <a:latin typeface="Arial" charset="0"/>
          <a:cs typeface="Arial" charset="0"/>
        </a:defRPr>
      </a:lvl2pPr>
      <a:lvl3pPr algn="l" rtl="0" eaLnBrk="0" fontAlgn="base" hangingPunct="0">
        <a:spcBef>
          <a:spcPct val="0"/>
        </a:spcBef>
        <a:spcAft>
          <a:spcPct val="0"/>
        </a:spcAft>
        <a:buClr>
          <a:schemeClr val="tx1"/>
        </a:buClr>
        <a:defRPr sz="3200">
          <a:solidFill>
            <a:schemeClr val="tx1"/>
          </a:solidFill>
          <a:latin typeface="Arial" charset="0"/>
          <a:cs typeface="Arial" charset="0"/>
        </a:defRPr>
      </a:lvl3pPr>
      <a:lvl4pPr algn="l" rtl="0" eaLnBrk="0" fontAlgn="base" hangingPunct="0">
        <a:spcBef>
          <a:spcPct val="0"/>
        </a:spcBef>
        <a:spcAft>
          <a:spcPct val="0"/>
        </a:spcAft>
        <a:buClr>
          <a:schemeClr val="tx1"/>
        </a:buClr>
        <a:defRPr sz="3200">
          <a:solidFill>
            <a:schemeClr val="tx1"/>
          </a:solidFill>
          <a:latin typeface="Arial" charset="0"/>
          <a:cs typeface="Arial" charset="0"/>
        </a:defRPr>
      </a:lvl4pPr>
      <a:lvl5pPr algn="l" rtl="0" eaLnBrk="0" fontAlgn="base" hangingPunct="0">
        <a:spcBef>
          <a:spcPct val="0"/>
        </a:spcBef>
        <a:spcAft>
          <a:spcPct val="0"/>
        </a:spcAft>
        <a:buClr>
          <a:schemeClr val="tx1"/>
        </a:buClr>
        <a:defRPr sz="3200">
          <a:solidFill>
            <a:schemeClr val="tx1"/>
          </a:solidFill>
          <a:latin typeface="Arial" charset="0"/>
          <a:cs typeface="Arial" charset="0"/>
        </a:defRPr>
      </a:lvl5pPr>
      <a:lvl6pPr marL="457200" algn="l" rtl="0" fontAlgn="base">
        <a:spcBef>
          <a:spcPct val="0"/>
        </a:spcBef>
        <a:spcAft>
          <a:spcPct val="0"/>
        </a:spcAft>
        <a:buClr>
          <a:schemeClr val="tx1"/>
        </a:buClr>
        <a:defRPr sz="3200">
          <a:solidFill>
            <a:schemeClr val="tx1"/>
          </a:solidFill>
          <a:latin typeface="Arial" charset="0"/>
          <a:cs typeface="Arial" charset="0"/>
        </a:defRPr>
      </a:lvl6pPr>
      <a:lvl7pPr marL="914400" algn="l" rtl="0" fontAlgn="base">
        <a:spcBef>
          <a:spcPct val="0"/>
        </a:spcBef>
        <a:spcAft>
          <a:spcPct val="0"/>
        </a:spcAft>
        <a:buClr>
          <a:schemeClr val="tx1"/>
        </a:buClr>
        <a:defRPr sz="3200">
          <a:solidFill>
            <a:schemeClr val="tx1"/>
          </a:solidFill>
          <a:latin typeface="Arial" charset="0"/>
          <a:cs typeface="Arial" charset="0"/>
        </a:defRPr>
      </a:lvl7pPr>
      <a:lvl8pPr marL="1371600" algn="l" rtl="0" fontAlgn="base">
        <a:spcBef>
          <a:spcPct val="0"/>
        </a:spcBef>
        <a:spcAft>
          <a:spcPct val="0"/>
        </a:spcAft>
        <a:buClr>
          <a:schemeClr val="tx1"/>
        </a:buClr>
        <a:defRPr sz="3200">
          <a:solidFill>
            <a:schemeClr val="tx1"/>
          </a:solidFill>
          <a:latin typeface="Arial" charset="0"/>
          <a:cs typeface="Arial" charset="0"/>
        </a:defRPr>
      </a:lvl8pPr>
      <a:lvl9pPr marL="1828800" algn="l" rtl="0" fontAlgn="base">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chemeClr val="tx1"/>
        </a:buClr>
        <a:buChar char="•"/>
        <a:defRPr sz="2400">
          <a:solidFill>
            <a:schemeClr val="tx1"/>
          </a:solidFill>
          <a:latin typeface="+mn-lt"/>
          <a:cs typeface="+mn-cs"/>
        </a:defRPr>
      </a:lvl4pPr>
      <a:lvl5pPr marL="2057400" indent="-228600" algn="l" rtl="0" eaLnBrk="0" fontAlgn="base" hangingPunct="0">
        <a:spcBef>
          <a:spcPct val="20000"/>
        </a:spcBef>
        <a:spcAft>
          <a:spcPct val="0"/>
        </a:spcAft>
        <a:buClr>
          <a:schemeClr val="tx1"/>
        </a:buClr>
        <a:buChar char="•"/>
        <a:defRPr sz="2400">
          <a:solidFill>
            <a:schemeClr val="tx1"/>
          </a:solidFill>
          <a:latin typeface="+mn-lt"/>
          <a:cs typeface="+mn-cs"/>
        </a:defRPr>
      </a:lvl5pPr>
      <a:lvl6pPr marL="2514600" indent="-228600" algn="l" rtl="0" fontAlgn="base">
        <a:spcBef>
          <a:spcPct val="20000"/>
        </a:spcBef>
        <a:spcAft>
          <a:spcPct val="0"/>
        </a:spcAft>
        <a:buClr>
          <a:schemeClr val="tx1"/>
        </a:buClr>
        <a:buChar char="•"/>
        <a:defRPr sz="2400">
          <a:solidFill>
            <a:schemeClr val="tx1"/>
          </a:solidFill>
          <a:latin typeface="+mn-lt"/>
          <a:cs typeface="+mn-cs"/>
        </a:defRPr>
      </a:lvl6pPr>
      <a:lvl7pPr marL="2971800" indent="-228600" algn="l" rtl="0" fontAlgn="base">
        <a:spcBef>
          <a:spcPct val="20000"/>
        </a:spcBef>
        <a:spcAft>
          <a:spcPct val="0"/>
        </a:spcAft>
        <a:buClr>
          <a:schemeClr val="tx1"/>
        </a:buClr>
        <a:buChar char="•"/>
        <a:defRPr sz="2400">
          <a:solidFill>
            <a:schemeClr val="tx1"/>
          </a:solidFill>
          <a:latin typeface="+mn-lt"/>
          <a:cs typeface="+mn-cs"/>
        </a:defRPr>
      </a:lvl7pPr>
      <a:lvl8pPr marL="3429000" indent="-228600" algn="l" rtl="0" fontAlgn="base">
        <a:spcBef>
          <a:spcPct val="20000"/>
        </a:spcBef>
        <a:spcAft>
          <a:spcPct val="0"/>
        </a:spcAft>
        <a:buClr>
          <a:schemeClr val="tx1"/>
        </a:buClr>
        <a:buChar char="•"/>
        <a:defRPr sz="2400">
          <a:solidFill>
            <a:schemeClr val="tx1"/>
          </a:solidFill>
          <a:latin typeface="+mn-lt"/>
          <a:cs typeface="+mn-cs"/>
        </a:defRPr>
      </a:lvl8pPr>
      <a:lvl9pPr marL="3886200" indent="-228600" algn="l" rtl="0" fontAlgn="base">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2" descr="Copy of Rose">
            <a:extLst>
              <a:ext uri="{FF2B5EF4-FFF2-40B4-BE49-F238E27FC236}">
                <a16:creationId xmlns:a16="http://schemas.microsoft.com/office/drawing/2014/main" id="{296FC464-0D9F-46FA-9CDE-A9D8B9C54A5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05000"/>
            <a:ext cx="151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descr="Copy of Rose">
            <a:extLst>
              <a:ext uri="{FF2B5EF4-FFF2-40B4-BE49-F238E27FC236}">
                <a16:creationId xmlns:a16="http://schemas.microsoft.com/office/drawing/2014/main" id="{D2118067-6B99-45D7-8B91-82CFBE0334C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4827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Welcome[1]">
            <a:extLst>
              <a:ext uri="{FF2B5EF4-FFF2-40B4-BE49-F238E27FC236}">
                <a16:creationId xmlns:a16="http://schemas.microsoft.com/office/drawing/2014/main" id="{9CC278C6-19B7-4DCB-9AD0-BF44D1EA1B7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95800"/>
            <a:ext cx="75914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 descr="Copy of Rose">
            <a:extLst>
              <a:ext uri="{FF2B5EF4-FFF2-40B4-BE49-F238E27FC236}">
                <a16:creationId xmlns:a16="http://schemas.microsoft.com/office/drawing/2014/main" id="{A95576F6-E453-47B0-B591-F9F64844D8D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151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2" descr="Copy of Rose">
            <a:extLst>
              <a:ext uri="{FF2B5EF4-FFF2-40B4-BE49-F238E27FC236}">
                <a16:creationId xmlns:a16="http://schemas.microsoft.com/office/drawing/2014/main" id="{FDE6A3D4-72D8-4D41-896A-C0F6A01222C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
            <a:ext cx="151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696200" cy="3231654"/>
          </a:xfrm>
          <a:prstGeom prst="rect">
            <a:avLst/>
          </a:prstGeom>
        </p:spPr>
        <p:txBody>
          <a:bodyPr wrap="square">
            <a:spAutoFit/>
          </a:bodyPr>
          <a:lstStyle/>
          <a:p>
            <a:pPr algn="ctr"/>
            <a:r>
              <a:rPr lang="en-US" sz="4400" b="1" dirty="0"/>
              <a:t>Assurance Report</a:t>
            </a:r>
          </a:p>
          <a:p>
            <a:endParaRPr lang="en-US" sz="4000" dirty="0"/>
          </a:p>
          <a:p>
            <a:r>
              <a:rPr lang="en-US" sz="4000" dirty="0"/>
              <a:t>A written report containing a conclusion is provided to the intended </a:t>
            </a:r>
            <a:r>
              <a:rPr lang="en-US" sz="4000" b="1" dirty="0"/>
              <a:t>users</a:t>
            </a:r>
            <a:r>
              <a:rPr lang="en-US" sz="4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7232749"/>
          </a:xfrm>
          <a:prstGeom prst="rect">
            <a:avLst/>
          </a:prstGeom>
        </p:spPr>
        <p:txBody>
          <a:bodyPr wrap="square">
            <a:spAutoFit/>
          </a:bodyPr>
          <a:lstStyle/>
          <a:p>
            <a:pPr algn="ctr"/>
            <a:r>
              <a:rPr lang="en-US" sz="3600" b="1" dirty="0"/>
              <a:t>Types of assurance engagement</a:t>
            </a:r>
          </a:p>
          <a:p>
            <a:endParaRPr lang="en-US" sz="3600" dirty="0"/>
          </a:p>
          <a:p>
            <a:pPr algn="just"/>
            <a:r>
              <a:rPr lang="en-US" sz="4000" dirty="0"/>
              <a:t>The IAASB International Framework for Assurance Engagements permits </a:t>
            </a:r>
            <a:r>
              <a:rPr lang="en-US" sz="4000" b="1" dirty="0"/>
              <a:t>two </a:t>
            </a:r>
            <a:r>
              <a:rPr lang="en-US" sz="4000" dirty="0"/>
              <a:t>types of assurance engagement:</a:t>
            </a:r>
          </a:p>
          <a:p>
            <a:pPr algn="just"/>
            <a:endParaRPr lang="en-US" sz="4000" dirty="0"/>
          </a:p>
          <a:p>
            <a:pPr algn="just"/>
            <a:r>
              <a:rPr lang="en-US" sz="4000" dirty="0"/>
              <a:t>• Reasonable assurance engagement (Audit)</a:t>
            </a:r>
          </a:p>
          <a:p>
            <a:pPr algn="just"/>
            <a:r>
              <a:rPr lang="en-US" sz="4000" dirty="0"/>
              <a:t>• Limited assurance engagement (Review Engagement)</a:t>
            </a:r>
          </a:p>
          <a:p>
            <a:endParaRPr lang="en-US" sz="3600" dirty="0"/>
          </a:p>
          <a:p>
            <a:endParaRPr lang="en-US" sz="3600" dirty="0"/>
          </a:p>
        </p:txBody>
      </p:sp>
      <p:sp>
        <p:nvSpPr>
          <p:cNvPr id="3" name="Flowchart: Document 2"/>
          <p:cNvSpPr/>
          <p:nvPr/>
        </p:nvSpPr>
        <p:spPr>
          <a:xfrm>
            <a:off x="990600" y="5334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2332"/>
            <a:ext cx="8610600" cy="6655668"/>
          </a:xfrm>
          <a:prstGeom prst="rect">
            <a:avLst/>
          </a:prstGeom>
        </p:spPr>
        <p:txBody>
          <a:bodyPr wrap="square">
            <a:spAutoFit/>
          </a:bodyPr>
          <a:lstStyle/>
          <a:p>
            <a:pPr algn="ctr"/>
            <a:r>
              <a:rPr lang="en-US" sz="3200" b="1" dirty="0"/>
              <a:t>Reasonable assurance engagements</a:t>
            </a:r>
          </a:p>
          <a:p>
            <a:pPr algn="just"/>
            <a:r>
              <a:rPr lang="en-US" sz="3200" dirty="0"/>
              <a:t>In a reasonable assurance engagement, the practitioner:</a:t>
            </a:r>
          </a:p>
          <a:p>
            <a:pPr algn="just"/>
            <a:r>
              <a:rPr lang="en-US" sz="3200" dirty="0"/>
              <a:t>• Gathers sufficient appropriate evidence to be able to draw </a:t>
            </a:r>
            <a:r>
              <a:rPr lang="en-US" sz="3200" b="1" dirty="0"/>
              <a:t>reasonable conclusions</a:t>
            </a:r>
            <a:r>
              <a:rPr lang="en-US" sz="3200" dirty="0"/>
              <a:t>.</a:t>
            </a:r>
          </a:p>
          <a:p>
            <a:pPr algn="just"/>
            <a:r>
              <a:rPr lang="en-US" sz="3200" dirty="0"/>
              <a:t>• Concludes that the subject matter conforms in all material respects with identified </a:t>
            </a:r>
            <a:r>
              <a:rPr lang="en-US" sz="3200" b="1" dirty="0"/>
              <a:t>suitable</a:t>
            </a:r>
            <a:r>
              <a:rPr lang="en-US" sz="3200" dirty="0"/>
              <a:t> criteria.</a:t>
            </a:r>
          </a:p>
          <a:p>
            <a:pPr algn="just"/>
            <a:r>
              <a:rPr lang="en-US" sz="3200" dirty="0"/>
              <a:t>• Gives a positively worded assurance opinion. </a:t>
            </a:r>
          </a:p>
          <a:p>
            <a:pPr algn="just"/>
            <a:endParaRPr lang="en-US" sz="1050" dirty="0"/>
          </a:p>
          <a:p>
            <a:pPr algn="just"/>
            <a:r>
              <a:rPr lang="en-US" sz="3200" dirty="0"/>
              <a:t>Positive form (reasonable assurance engagement): “In our opinion internal control is effective, in all material respects, based on </a:t>
            </a:r>
            <a:r>
              <a:rPr lang="en-US" sz="3200" i="1" dirty="0"/>
              <a:t>XYZ criteria.”</a:t>
            </a:r>
          </a:p>
          <a:p>
            <a:pPr algn="just"/>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6494085"/>
          </a:xfrm>
          <a:prstGeom prst="rect">
            <a:avLst/>
          </a:prstGeom>
        </p:spPr>
        <p:txBody>
          <a:bodyPr wrap="square">
            <a:spAutoFit/>
          </a:bodyPr>
          <a:lstStyle/>
          <a:p>
            <a:pPr algn="ctr"/>
            <a:r>
              <a:rPr lang="en-US" sz="3200" b="1" dirty="0"/>
              <a:t>Limited assurance engagement</a:t>
            </a:r>
          </a:p>
          <a:p>
            <a:pPr algn="just"/>
            <a:r>
              <a:rPr lang="en-US" sz="3200" dirty="0"/>
              <a:t>In a limited assurance assignment, the practitioner:</a:t>
            </a:r>
          </a:p>
          <a:p>
            <a:pPr algn="just"/>
            <a:r>
              <a:rPr lang="en-US" sz="3200" dirty="0"/>
              <a:t>• Gathers sufficient appropriate evidence to be able to draw </a:t>
            </a:r>
            <a:r>
              <a:rPr lang="en-US" sz="3200" b="1" dirty="0"/>
              <a:t>limited conclusions</a:t>
            </a:r>
            <a:r>
              <a:rPr lang="en-US" sz="3200" dirty="0"/>
              <a:t>.</a:t>
            </a:r>
          </a:p>
          <a:p>
            <a:pPr algn="just"/>
            <a:r>
              <a:rPr lang="en-US" sz="3200" dirty="0"/>
              <a:t>• Concludes that the subject matter, with respect to identified suitable criteria, is </a:t>
            </a:r>
            <a:r>
              <a:rPr lang="en-US" sz="3200" b="1" dirty="0"/>
              <a:t>plausible</a:t>
            </a:r>
            <a:r>
              <a:rPr lang="en-US" sz="3200" dirty="0"/>
              <a:t> in the circumstances.</a:t>
            </a:r>
          </a:p>
          <a:p>
            <a:pPr algn="just"/>
            <a:r>
              <a:rPr lang="en-US" sz="3200" dirty="0"/>
              <a:t>• Gives a </a:t>
            </a:r>
            <a:r>
              <a:rPr lang="en-US" sz="3200" b="1" dirty="0"/>
              <a:t>negatively</a:t>
            </a:r>
            <a:r>
              <a:rPr lang="en-US" sz="3200" dirty="0"/>
              <a:t> worded assurance opinion.</a:t>
            </a:r>
          </a:p>
          <a:p>
            <a:pPr algn="just"/>
            <a:r>
              <a:rPr lang="en-US" sz="3200" dirty="0"/>
              <a:t>Negative form (limited assurance engagement): “Based on our work described in this report, nothing has come to our attention that causes us to believe that internal control is not effective, in all material respects, based on </a:t>
            </a:r>
            <a:r>
              <a:rPr lang="en-US" sz="3200" i="1" dirty="0"/>
              <a:t>XYZ criteria.”</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b="1" dirty="0"/>
              <a:t>Audit Defined</a:t>
            </a:r>
            <a:br>
              <a:rPr lang="en-US" dirty="0"/>
            </a:br>
            <a:endParaRPr lang="en-US" dirty="0"/>
          </a:p>
        </p:txBody>
      </p:sp>
      <p:sp>
        <p:nvSpPr>
          <p:cNvPr id="3" name="Subtitle 2"/>
          <p:cNvSpPr>
            <a:spLocks noGrp="1"/>
          </p:cNvSpPr>
          <p:nvPr>
            <p:ph type="subTitle" idx="1"/>
          </p:nvPr>
        </p:nvSpPr>
        <p:spPr>
          <a:xfrm>
            <a:off x="381000" y="1752600"/>
            <a:ext cx="8534400" cy="4800600"/>
          </a:xfrm>
        </p:spPr>
        <p:txBody>
          <a:bodyPr>
            <a:noAutofit/>
          </a:bodyPr>
          <a:lstStyle/>
          <a:p>
            <a:pPr algn="just"/>
            <a:r>
              <a:rPr lang="en-US" sz="3600" dirty="0">
                <a:solidFill>
                  <a:schemeClr val="tx1"/>
                </a:solidFill>
              </a:rPr>
              <a:t>An audit is still a key example of and assurance service in Bangladesh, where all registered companies are required to have audits by law.</a:t>
            </a:r>
          </a:p>
          <a:p>
            <a:pPr algn="just"/>
            <a:endParaRPr lang="en-US" sz="2400" dirty="0">
              <a:solidFill>
                <a:schemeClr val="tx1"/>
              </a:solidFill>
            </a:endParaRPr>
          </a:p>
          <a:p>
            <a:pPr algn="just"/>
            <a:r>
              <a:rPr lang="en-US" sz="3600" dirty="0">
                <a:solidFill>
                  <a:schemeClr val="tx1"/>
                </a:solidFill>
              </a:rPr>
              <a:t>An </a:t>
            </a:r>
            <a:r>
              <a:rPr lang="en-US" sz="3600" b="1" dirty="0">
                <a:solidFill>
                  <a:schemeClr val="tx1"/>
                </a:solidFill>
              </a:rPr>
              <a:t>audit </a:t>
            </a:r>
            <a:r>
              <a:rPr lang="en-US" sz="3600" dirty="0">
                <a:solidFill>
                  <a:schemeClr val="tx1"/>
                </a:solidFill>
              </a:rPr>
              <a:t>is an official examination of the accounts (or accounting systems) of an entity (by an auditor).</a:t>
            </a:r>
          </a:p>
          <a:p>
            <a:endParaRPr lang="en-US" sz="2800" dirty="0"/>
          </a:p>
        </p:txBody>
      </p:sp>
      <p:sp>
        <p:nvSpPr>
          <p:cNvPr id="4" name="Flowchart: Document 3"/>
          <p:cNvSpPr/>
          <p:nvPr/>
        </p:nvSpPr>
        <p:spPr>
          <a:xfrm>
            <a:off x="1752600" y="838200"/>
            <a:ext cx="685800" cy="381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normAutofit/>
          </a:bodyPr>
          <a:lstStyle/>
          <a:p>
            <a:pPr algn="just">
              <a:buNone/>
            </a:pPr>
            <a:r>
              <a:rPr lang="en-US" sz="3600" dirty="0"/>
              <a:t>  The main objective of an audit is to enable an auditor to convey an </a:t>
            </a:r>
            <a:r>
              <a:rPr lang="en-US" sz="3600" b="1" dirty="0"/>
              <a:t>opinion</a:t>
            </a:r>
            <a:r>
              <a:rPr lang="en-US" sz="3600" dirty="0"/>
              <a:t> as to whether or not the financial statements of an entity are prepared according to an applicable financial framework.</a:t>
            </a:r>
          </a:p>
          <a:p>
            <a:pPr algn="just">
              <a:buNone/>
            </a:pP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normAutofit fontScale="85000" lnSpcReduction="20000"/>
          </a:bodyPr>
          <a:lstStyle/>
          <a:p>
            <a:pPr marL="0" indent="0" algn="ctr">
              <a:buNone/>
            </a:pPr>
            <a:r>
              <a:rPr lang="en-US" sz="3600" b="1" dirty="0"/>
              <a:t>Definition of Audit</a:t>
            </a:r>
            <a:endParaRPr lang="en-US" sz="3600" dirty="0"/>
          </a:p>
          <a:p>
            <a:r>
              <a:rPr lang="en-US" sz="3600" dirty="0"/>
              <a:t>The word 'audit' comes from the Latin </a:t>
            </a:r>
            <a:r>
              <a:rPr lang="en-US" sz="3600" i="1" dirty="0" err="1"/>
              <a:t>audire</a:t>
            </a:r>
            <a:r>
              <a:rPr lang="en-US" sz="3600" i="1" dirty="0"/>
              <a:t> </a:t>
            </a:r>
            <a:r>
              <a:rPr lang="en-US" sz="3600" dirty="0"/>
              <a:t>meaning to hear</a:t>
            </a:r>
            <a:r>
              <a:rPr lang="en-US" sz="3600" i="1" dirty="0"/>
              <a:t>.</a:t>
            </a:r>
          </a:p>
          <a:p>
            <a:pPr>
              <a:buNone/>
            </a:pPr>
            <a:endParaRPr lang="en-US" sz="3600" dirty="0"/>
          </a:p>
          <a:p>
            <a:r>
              <a:rPr lang="en-US" sz="3600" dirty="0"/>
              <a:t>An auditor is defined in Chamber dictionary as: a hearer: one who audits accounts.</a:t>
            </a:r>
            <a:endParaRPr lang="en-US" sz="3600"/>
          </a:p>
          <a:p>
            <a:pPr>
              <a:buNone/>
            </a:pPr>
            <a:endParaRPr lang="en-US" sz="3600" dirty="0"/>
          </a:p>
          <a:p>
            <a:r>
              <a:rPr lang="en-US" sz="3600" dirty="0"/>
              <a:t>The auditors were deputed to hear suspected cases of irregularities, corruption, fraud and other serious offences in medieval times. </a:t>
            </a:r>
          </a:p>
        </p:txBody>
      </p:sp>
    </p:spTree>
    <p:extLst>
      <p:ext uri="{BB962C8B-B14F-4D97-AF65-F5344CB8AC3E}">
        <p14:creationId xmlns:p14="http://schemas.microsoft.com/office/powerpoint/2010/main" val="399538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6477000"/>
          </a:xfrm>
        </p:spPr>
        <p:txBody>
          <a:bodyPr>
            <a:normAutofit/>
          </a:bodyPr>
          <a:lstStyle/>
          <a:p>
            <a:pPr marL="0" indent="0" algn="ctr">
              <a:buNone/>
            </a:pPr>
            <a:r>
              <a:rPr lang="en-US" sz="3600" dirty="0"/>
              <a:t>Auditor-Financial Watchdog</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143000"/>
            <a:ext cx="8763000" cy="546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79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b="1" dirty="0"/>
              <a:t>Why audit is needed?</a:t>
            </a:r>
          </a:p>
        </p:txBody>
      </p:sp>
      <p:sp>
        <p:nvSpPr>
          <p:cNvPr id="3" name="Subtitle 2"/>
          <p:cNvSpPr>
            <a:spLocks noGrp="1"/>
          </p:cNvSpPr>
          <p:nvPr>
            <p:ph type="subTitle" idx="1"/>
          </p:nvPr>
        </p:nvSpPr>
        <p:spPr>
          <a:xfrm>
            <a:off x="381000" y="1524000"/>
            <a:ext cx="8229600" cy="4953000"/>
          </a:xfrm>
        </p:spPr>
        <p:txBody>
          <a:bodyPr>
            <a:noAutofit/>
          </a:bodyPr>
          <a:lstStyle/>
          <a:p>
            <a:pPr algn="l"/>
            <a:r>
              <a:rPr lang="en-US" sz="2400" b="1" dirty="0">
                <a:solidFill>
                  <a:schemeClr val="tx1"/>
                </a:solidFill>
              </a:rPr>
              <a:t>Agency Theory:</a:t>
            </a:r>
            <a:r>
              <a:rPr lang="en-US" sz="4000" b="1" dirty="0">
                <a:solidFill>
                  <a:schemeClr val="tx1"/>
                </a:solidFill>
              </a:rPr>
              <a:t> </a:t>
            </a:r>
          </a:p>
          <a:p>
            <a:r>
              <a:rPr lang="en-US" sz="4000" i="1" dirty="0"/>
              <a:t> </a:t>
            </a:r>
            <a:endParaRPr lang="en-US" sz="4000" dirty="0"/>
          </a:p>
          <a:p>
            <a:r>
              <a:rPr lang="en-US" sz="4000" i="1" dirty="0"/>
              <a:t> </a:t>
            </a:r>
            <a:endParaRPr lang="en-US" sz="4000" dirty="0"/>
          </a:p>
          <a:p>
            <a:r>
              <a:rPr lang="en-US" sz="4000" i="1" dirty="0"/>
              <a:t> </a:t>
            </a:r>
            <a:endParaRPr lang="en-US" sz="4000" dirty="0"/>
          </a:p>
          <a:p>
            <a:r>
              <a:rPr lang="en-US" sz="4000" i="1" dirty="0"/>
              <a:t> </a:t>
            </a:r>
            <a:endParaRPr lang="en-US" sz="4000" dirty="0"/>
          </a:p>
          <a:p>
            <a:r>
              <a:rPr lang="en-US" sz="4000" i="1" dirty="0"/>
              <a:t> </a:t>
            </a:r>
            <a:endParaRPr lang="en-US" sz="4000" dirty="0"/>
          </a:p>
          <a:p>
            <a:r>
              <a:rPr lang="en-US" sz="4000" i="1" dirty="0"/>
              <a:t> </a:t>
            </a:r>
            <a:endParaRPr lang="en-US" sz="4000" dirty="0"/>
          </a:p>
          <a:p>
            <a:r>
              <a:rPr lang="en-US" sz="4000" i="1" dirty="0"/>
              <a:t> </a:t>
            </a:r>
            <a:endParaRPr lang="en-US" sz="4000" dirty="0"/>
          </a:p>
          <a:p>
            <a:pPr algn="just"/>
            <a:endParaRPr lang="en-US" sz="4000" dirty="0">
              <a:solidFill>
                <a:schemeClr val="tx1"/>
              </a:solidFill>
            </a:endParaRPr>
          </a:p>
        </p:txBody>
      </p:sp>
      <p:sp>
        <p:nvSpPr>
          <p:cNvPr id="4" name="Flowchart: Document 3"/>
          <p:cNvSpPr/>
          <p:nvPr/>
        </p:nvSpPr>
        <p:spPr>
          <a:xfrm>
            <a:off x="1371600" y="9906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019801" y="1828800"/>
            <a:ext cx="1828800" cy="6858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effectLst/>
                <a:ea typeface="Calibri"/>
                <a:cs typeface="Times New Roman"/>
              </a:rPr>
              <a:t>Share Holders</a:t>
            </a:r>
            <a:endParaRPr lang="en-US" sz="1400" b="1" dirty="0">
              <a:effectLst/>
              <a:ea typeface="Calibri"/>
              <a:cs typeface="Times New Roman"/>
            </a:endParaRPr>
          </a:p>
        </p:txBody>
      </p:sp>
      <p:cxnSp>
        <p:nvCxnSpPr>
          <p:cNvPr id="6" name="Straight Arrow Connector 5"/>
          <p:cNvCxnSpPr/>
          <p:nvPr/>
        </p:nvCxnSpPr>
        <p:spPr>
          <a:xfrm>
            <a:off x="6934200" y="2514600"/>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019801" y="3048000"/>
            <a:ext cx="1828800" cy="608647"/>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b="1" dirty="0">
                <a:effectLst/>
                <a:ea typeface="Calibri"/>
                <a:cs typeface="Times New Roman"/>
              </a:rPr>
              <a:t>Director</a:t>
            </a:r>
            <a:endParaRPr lang="en-US" sz="1600" b="1" dirty="0">
              <a:effectLst/>
              <a:ea typeface="Calibri"/>
              <a:cs typeface="Times New Roman"/>
            </a:endParaRPr>
          </a:p>
        </p:txBody>
      </p:sp>
      <p:sp>
        <p:nvSpPr>
          <p:cNvPr id="8" name="Rounded Rectangle 7"/>
          <p:cNvSpPr/>
          <p:nvPr/>
        </p:nvSpPr>
        <p:spPr>
          <a:xfrm>
            <a:off x="1600200" y="3048000"/>
            <a:ext cx="2223770" cy="646747"/>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800" b="1" dirty="0">
                <a:effectLst/>
                <a:ea typeface="Calibri"/>
                <a:cs typeface="Times New Roman"/>
              </a:rPr>
              <a:t>Audit</a:t>
            </a:r>
            <a:endParaRPr lang="en-US" sz="2000" b="1" dirty="0">
              <a:effectLst/>
              <a:ea typeface="Calibri"/>
              <a:cs typeface="Times New Roman"/>
            </a:endParaRPr>
          </a:p>
        </p:txBody>
      </p:sp>
      <p:sp>
        <p:nvSpPr>
          <p:cNvPr id="9" name="Rounded Rectangle 8"/>
          <p:cNvSpPr/>
          <p:nvPr/>
        </p:nvSpPr>
        <p:spPr>
          <a:xfrm rot="5400000">
            <a:off x="3688716" y="3245487"/>
            <a:ext cx="2376168" cy="6096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1" forceAA="0" compatLnSpc="1">
            <a:prstTxWarp prst="textNoShape">
              <a:avLst/>
            </a:prstTxWarp>
            <a:noAutofit/>
          </a:bodyPr>
          <a:lstStyle/>
          <a:p>
            <a:r>
              <a:rPr lang="en-US" sz="2400" b="1" dirty="0"/>
              <a:t>Accountability</a:t>
            </a:r>
          </a:p>
        </p:txBody>
      </p:sp>
      <p:sp>
        <p:nvSpPr>
          <p:cNvPr id="10" name="Rounded Rectangle 9"/>
          <p:cNvSpPr/>
          <p:nvPr/>
        </p:nvSpPr>
        <p:spPr>
          <a:xfrm>
            <a:off x="6019800" y="4191000"/>
            <a:ext cx="1864929" cy="6096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800" dirty="0"/>
              <a:t>Employee</a:t>
            </a:r>
          </a:p>
        </p:txBody>
      </p:sp>
      <p:cxnSp>
        <p:nvCxnSpPr>
          <p:cNvPr id="11" name="Straight Arrow Connector 10"/>
          <p:cNvCxnSpPr/>
          <p:nvPr/>
        </p:nvCxnSpPr>
        <p:spPr>
          <a:xfrm>
            <a:off x="6934200" y="3656647"/>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1"/>
          </p:cNvCxnSpPr>
          <p:nvPr/>
        </p:nvCxnSpPr>
        <p:spPr>
          <a:xfrm flipH="1">
            <a:off x="5181600" y="2171700"/>
            <a:ext cx="838201" cy="590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p:cNvCxnSpPr>
          <p:nvPr/>
        </p:nvCxnSpPr>
        <p:spPr>
          <a:xfrm flipH="1" flipV="1">
            <a:off x="5181600" y="3352323"/>
            <a:ext cx="83820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p:cNvCxnSpPr>
          <p:nvPr/>
        </p:nvCxnSpPr>
        <p:spPr>
          <a:xfrm flipH="1" flipV="1">
            <a:off x="5181600" y="4151947"/>
            <a:ext cx="838200" cy="343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823970" y="3352323"/>
            <a:ext cx="7480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56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5016758"/>
          </a:xfrm>
          <a:prstGeom prst="rect">
            <a:avLst/>
          </a:prstGeom>
        </p:spPr>
        <p:txBody>
          <a:bodyPr wrap="square">
            <a:spAutoFit/>
          </a:bodyPr>
          <a:lstStyle/>
          <a:p>
            <a:pPr algn="ctr"/>
            <a:r>
              <a:rPr lang="en-US" sz="3200" b="1" dirty="0"/>
              <a:t>Benefits of an audit:</a:t>
            </a:r>
          </a:p>
          <a:p>
            <a:pPr algn="just"/>
            <a:r>
              <a:rPr lang="en-US" sz="3200" dirty="0"/>
              <a:t>• An audit improves the </a:t>
            </a:r>
            <a:r>
              <a:rPr lang="en-US" sz="3200" b="1" dirty="0"/>
              <a:t>quality and reliability </a:t>
            </a:r>
            <a:r>
              <a:rPr lang="en-US" sz="3200" dirty="0"/>
              <a:t>of information,</a:t>
            </a:r>
          </a:p>
          <a:p>
            <a:pPr algn="just">
              <a:buFont typeface="Arial" pitchFamily="34" charset="0"/>
              <a:buChar char="•"/>
            </a:pPr>
            <a:r>
              <a:rPr lang="en-US" sz="3200" dirty="0"/>
              <a:t> Giving investors </a:t>
            </a:r>
            <a:r>
              <a:rPr lang="en-US" sz="3200" b="1" dirty="0"/>
              <a:t>faith</a:t>
            </a:r>
            <a:r>
              <a:rPr lang="en-US" sz="3200" dirty="0"/>
              <a:t> in and improving the reputation in the market.</a:t>
            </a:r>
          </a:p>
          <a:p>
            <a:pPr algn="just"/>
            <a:r>
              <a:rPr lang="en-US" sz="3200" dirty="0"/>
              <a:t>• Independent </a:t>
            </a:r>
            <a:r>
              <a:rPr lang="en-US" sz="3200" b="1" dirty="0"/>
              <a:t>scrutiny and verification </a:t>
            </a:r>
            <a:r>
              <a:rPr lang="en-US" sz="3200" dirty="0"/>
              <a:t>may be valuable to management.</a:t>
            </a:r>
          </a:p>
          <a:p>
            <a:pPr algn="just"/>
            <a:r>
              <a:rPr lang="en-US" sz="3200" dirty="0"/>
              <a:t>• An audit may </a:t>
            </a:r>
            <a:r>
              <a:rPr lang="en-US" sz="3200" b="1" dirty="0"/>
              <a:t>reduce the risk </a:t>
            </a:r>
            <a:r>
              <a:rPr lang="en-US" sz="3200" dirty="0"/>
              <a:t>of management bias, fraud and error by</a:t>
            </a:r>
          </a:p>
          <a:p>
            <a:pPr algn="just"/>
            <a:r>
              <a:rPr lang="en-US" sz="3200" dirty="0"/>
              <a:t>acting as a deterrent.</a:t>
            </a:r>
          </a:p>
        </p:txBody>
      </p:sp>
      <p:sp>
        <p:nvSpPr>
          <p:cNvPr id="3" name="Flowchart: Document 2"/>
          <p:cNvSpPr/>
          <p:nvPr/>
        </p:nvSpPr>
        <p:spPr>
          <a:xfrm>
            <a:off x="1676400" y="533400"/>
            <a:ext cx="685800" cy="381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381000" y="1524000"/>
            <a:ext cx="8534400" cy="1828800"/>
          </a:xfrm>
        </p:spPr>
        <p:txBody>
          <a:bodyPr>
            <a:normAutofit fontScale="90000"/>
          </a:bodyPr>
          <a:lstStyle/>
          <a:p>
            <a:br>
              <a:rPr lang="en-US" b="1" dirty="0"/>
            </a:br>
            <a:r>
              <a:rPr lang="en-US" b="1" dirty="0"/>
              <a:t>Definition of Audit,</a:t>
            </a:r>
            <a:br>
              <a:rPr lang="en-US" b="1" dirty="0"/>
            </a:br>
            <a:r>
              <a:rPr lang="en-US" b="1" dirty="0"/>
              <a:t>Legal and Professional Consideration</a:t>
            </a:r>
          </a:p>
        </p:txBody>
      </p:sp>
      <p:sp>
        <p:nvSpPr>
          <p:cNvPr id="4" name="Slide Number Placeholder 3"/>
          <p:cNvSpPr>
            <a:spLocks noGrp="1"/>
          </p:cNvSpPr>
          <p:nvPr>
            <p:ph type="sldNum" sz="quarter" idx="12"/>
          </p:nvPr>
        </p:nvSpPr>
        <p:spPr/>
        <p:txBody>
          <a:bodyPr/>
          <a:lstStyle/>
          <a:p>
            <a:pPr>
              <a:defRPr/>
            </a:pPr>
            <a:fld id="{82608CF8-3510-4123-9D74-C8C029C143C7}" type="slidenum">
              <a:rPr lang="en-US" smtClean="0"/>
              <a:pPr>
                <a:defRPr/>
              </a:pPr>
              <a:t>2</a:t>
            </a:fld>
            <a:endParaRPr lang="en-US"/>
          </a:p>
        </p:txBody>
      </p:sp>
    </p:spTree>
    <p:extLst>
      <p:ext uri="{BB962C8B-B14F-4D97-AF65-F5344CB8AC3E}">
        <p14:creationId xmlns:p14="http://schemas.microsoft.com/office/powerpoint/2010/main" val="399984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610600" cy="4524315"/>
          </a:xfrm>
          <a:prstGeom prst="rect">
            <a:avLst/>
          </a:prstGeom>
        </p:spPr>
        <p:txBody>
          <a:bodyPr wrap="square">
            <a:spAutoFit/>
          </a:bodyPr>
          <a:lstStyle/>
          <a:p>
            <a:r>
              <a:rPr lang="en-US" sz="3600" dirty="0"/>
              <a:t>• An audit </a:t>
            </a:r>
            <a:r>
              <a:rPr lang="en-US" sz="3600" b="1" dirty="0"/>
              <a:t>enhances the credibility </a:t>
            </a:r>
            <a:r>
              <a:rPr lang="en-US" sz="3600" dirty="0"/>
              <a:t>of the financial statements, e.g. for tax authorities/lenders.</a:t>
            </a:r>
          </a:p>
          <a:p>
            <a:r>
              <a:rPr lang="en-US" sz="3600" dirty="0"/>
              <a:t>• Deficiencies in the internal control system may be </a:t>
            </a:r>
            <a:r>
              <a:rPr lang="en-US" sz="3600" b="1" dirty="0"/>
              <a:t>highlighted</a:t>
            </a:r>
            <a:r>
              <a:rPr lang="en-US" sz="3600" dirty="0"/>
              <a:t> by the</a:t>
            </a:r>
          </a:p>
          <a:p>
            <a:r>
              <a:rPr lang="en-US" sz="3600" dirty="0"/>
              <a:t>auditor.</a:t>
            </a:r>
          </a:p>
          <a:p>
            <a:pPr>
              <a:buFont typeface="Arial" pitchFamily="34" charset="0"/>
              <a:buChar char="•"/>
            </a:pPr>
            <a:r>
              <a:rPr lang="en-US" sz="3600" dirty="0"/>
              <a:t> Auditors recommending </a:t>
            </a:r>
            <a:r>
              <a:rPr lang="en-US" sz="3600" b="1" dirty="0"/>
              <a:t>improvements</a:t>
            </a:r>
            <a:r>
              <a:rPr lang="en-US" sz="3600" dirty="0"/>
              <a:t> in company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6494085"/>
          </a:xfrm>
          <a:prstGeom prst="rect">
            <a:avLst/>
          </a:prstGeom>
        </p:spPr>
        <p:txBody>
          <a:bodyPr wrap="square">
            <a:spAutoFit/>
          </a:bodyPr>
          <a:lstStyle/>
          <a:p>
            <a:pPr algn="ctr"/>
            <a:r>
              <a:rPr lang="en-US" sz="3200" b="1" dirty="0"/>
              <a:t>Purpose and Objectives of Audit</a:t>
            </a:r>
          </a:p>
          <a:p>
            <a:r>
              <a:rPr lang="en-US" sz="3200" b="1" dirty="0"/>
              <a:t>The purpose </a:t>
            </a:r>
            <a:r>
              <a:rPr lang="en-US" sz="3200" dirty="0"/>
              <a:t>of an audit is to enhance the degree of confidence of the intended users in the financial statements.</a:t>
            </a:r>
          </a:p>
          <a:p>
            <a:endParaRPr lang="en-US" sz="3200" dirty="0"/>
          </a:p>
          <a:p>
            <a:r>
              <a:rPr lang="en-US" sz="3200" b="1" dirty="0"/>
              <a:t>The objective </a:t>
            </a:r>
            <a:r>
              <a:rPr lang="en-US" sz="3200" dirty="0"/>
              <a:t>of an external audit engagement is to enable the auditor to express an opinion on whether the financial statements:</a:t>
            </a:r>
          </a:p>
          <a:p>
            <a:r>
              <a:rPr lang="en-US" sz="3200" dirty="0"/>
              <a:t>• give a true and fair view (or present fairly in all material respects).</a:t>
            </a:r>
          </a:p>
          <a:p>
            <a:r>
              <a:rPr lang="en-US" sz="3200" dirty="0"/>
              <a:t>• are prepared, in all material respects, in accordance with an applicable financial reporting framework.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078313"/>
          </a:xfrm>
          <a:prstGeom prst="rect">
            <a:avLst/>
          </a:prstGeom>
        </p:spPr>
        <p:txBody>
          <a:bodyPr wrap="square">
            <a:spAutoFit/>
          </a:bodyPr>
          <a:lstStyle/>
          <a:p>
            <a:pPr algn="ctr"/>
            <a:r>
              <a:rPr lang="en-US" sz="3600" b="1" dirty="0"/>
              <a:t>Review Engagement</a:t>
            </a:r>
          </a:p>
          <a:p>
            <a:pPr algn="just"/>
            <a:r>
              <a:rPr lang="en-US" sz="3600" dirty="0"/>
              <a:t>It is possible for small companies, who are not legally required to have a full audit, to have a review of their financial statements to enable them to present their accounts (for example) to potential lenders.</a:t>
            </a:r>
          </a:p>
          <a:p>
            <a:pPr algn="just"/>
            <a:endParaRPr lang="en-US" sz="3600" dirty="0"/>
          </a:p>
          <a:p>
            <a:pPr algn="just"/>
            <a:r>
              <a:rPr lang="en-US" sz="3600" dirty="0"/>
              <a:t>A review engagement is an example of a limited assurance engagement.</a:t>
            </a:r>
          </a:p>
        </p:txBody>
      </p:sp>
      <p:sp>
        <p:nvSpPr>
          <p:cNvPr id="3" name="Flowchart: Document 2"/>
          <p:cNvSpPr/>
          <p:nvPr/>
        </p:nvSpPr>
        <p:spPr>
          <a:xfrm>
            <a:off x="1600200" y="381000"/>
            <a:ext cx="685800" cy="381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1"/>
            <a:ext cx="8686800" cy="5632311"/>
          </a:xfrm>
          <a:prstGeom prst="rect">
            <a:avLst/>
          </a:prstGeom>
        </p:spPr>
        <p:txBody>
          <a:bodyPr wrap="square">
            <a:spAutoFit/>
          </a:bodyPr>
          <a:lstStyle/>
          <a:p>
            <a:pPr algn="just"/>
            <a:r>
              <a:rPr lang="en-US" sz="3600" dirty="0"/>
              <a:t>The objective of a review of financial statements is to enable an auditor to state whether, on the basis of procedures which do not provide all the evidence required in an audit, anything has come to the auditor’s attention that causes the auditor to believe that the financial statements are not prepared in accordance with the applicable financial reporting framework (i.e. negative/limited assurance).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10600" cy="4154984"/>
          </a:xfrm>
          <a:prstGeom prst="rect">
            <a:avLst/>
          </a:prstGeom>
        </p:spPr>
        <p:txBody>
          <a:bodyPr wrap="square">
            <a:spAutoFit/>
          </a:bodyPr>
          <a:lstStyle/>
          <a:p>
            <a:pPr algn="ctr"/>
            <a:r>
              <a:rPr lang="en-US" sz="4800" b="1" dirty="0"/>
              <a:t>Expectations gap</a:t>
            </a:r>
          </a:p>
          <a:p>
            <a:pPr algn="just"/>
            <a:r>
              <a:rPr lang="en-US" sz="3600" dirty="0"/>
              <a:t>Some users incorrectly believe that an audit provides absolute assurance; that the audit opinion is a guarantee the financial statements are 'correct'. This and other misconceptions about the role of an auditor are referred to as the </a:t>
            </a:r>
            <a:r>
              <a:rPr lang="en-US" sz="3600" b="1" dirty="0"/>
              <a:t>'expectations gap</a:t>
            </a:r>
            <a:r>
              <a:rPr lang="en-US" sz="36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
            <a:ext cx="8686799" cy="6494085"/>
          </a:xfrm>
          <a:prstGeom prst="rect">
            <a:avLst/>
          </a:prstGeom>
        </p:spPr>
        <p:txBody>
          <a:bodyPr wrap="square">
            <a:spAutoFit/>
          </a:bodyPr>
          <a:lstStyle/>
          <a:p>
            <a:pPr algn="ctr"/>
            <a:r>
              <a:rPr lang="en-US" sz="4000" b="1" dirty="0"/>
              <a:t>Level of assurance engagement/ Limitation of Audit</a:t>
            </a:r>
          </a:p>
          <a:p>
            <a:pPr algn="just"/>
            <a:endParaRPr lang="en-US" sz="1600" b="1" dirty="0"/>
          </a:p>
          <a:p>
            <a:pPr algn="just"/>
            <a:r>
              <a:rPr lang="en-US" sz="4000" dirty="0"/>
              <a:t>The greatest level of assurance  auditors can provide is reasonable. They cannot provide absolute assurance (i.e. 100% validation) for the following reasons:</a:t>
            </a:r>
          </a:p>
          <a:p>
            <a:pPr algn="just">
              <a:buFont typeface="Arial" pitchFamily="34" charset="0"/>
              <a:buChar char="•"/>
            </a:pPr>
            <a:r>
              <a:rPr lang="en-US" sz="4000" dirty="0"/>
              <a:t> The financial statements contain estimates and judgments;</a:t>
            </a:r>
          </a:p>
          <a:p>
            <a:pPr algn="just">
              <a:buFont typeface="Arial" pitchFamily="34" charset="0"/>
              <a:buChar char="•"/>
            </a:pPr>
            <a:r>
              <a:rPr lang="en-US" sz="4000" dirty="0"/>
              <a:t> Auditors have to test on a sample basis;</a:t>
            </a:r>
          </a:p>
          <a:p>
            <a:pPr algn="just">
              <a:buFont typeface="Arial" pitchFamily="34" charset="0"/>
              <a:buChar char="•"/>
            </a:pPr>
            <a:r>
              <a:rPr lang="en-US" sz="4000" dirty="0"/>
              <a:t> Fraud may be disguised; and</a:t>
            </a:r>
          </a:p>
        </p:txBody>
      </p:sp>
      <p:sp>
        <p:nvSpPr>
          <p:cNvPr id="3" name="Flowchart: Document 2"/>
          <p:cNvSpPr/>
          <p:nvPr/>
        </p:nvSpPr>
        <p:spPr>
          <a:xfrm>
            <a:off x="685800" y="2286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5293757"/>
          </a:xfrm>
          <a:prstGeom prst="rect">
            <a:avLst/>
          </a:prstGeom>
        </p:spPr>
        <p:txBody>
          <a:bodyPr wrap="square">
            <a:spAutoFit/>
          </a:bodyPr>
          <a:lstStyle/>
          <a:p>
            <a:pPr algn="just">
              <a:buFont typeface="Arial" pitchFamily="34" charset="0"/>
              <a:buChar char="•"/>
            </a:pPr>
            <a:r>
              <a:rPr lang="en-US" sz="3200" dirty="0"/>
              <a:t> Much of the evidence obtained will be persuasive rather than conclusive.</a:t>
            </a:r>
          </a:p>
          <a:p>
            <a:pPr algn="just">
              <a:buFont typeface="Arial" pitchFamily="34" charset="0"/>
              <a:buChar char="•"/>
            </a:pPr>
            <a:r>
              <a:rPr lang="en-US" sz="3200" dirty="0"/>
              <a:t> do not review 100% of the transaction.</a:t>
            </a:r>
          </a:p>
          <a:p>
            <a:pPr algn="just"/>
            <a:endParaRPr lang="en-US" dirty="0"/>
          </a:p>
          <a:p>
            <a:r>
              <a:rPr lang="en-US" sz="3200" b="1" dirty="0"/>
              <a:t>Other examples </a:t>
            </a:r>
            <a:r>
              <a:rPr lang="en-US" sz="3200" dirty="0"/>
              <a:t>of the expectations gap include:</a:t>
            </a:r>
          </a:p>
          <a:p>
            <a:pPr>
              <a:buFont typeface="Arial" pitchFamily="34" charset="0"/>
              <a:buChar char="•"/>
            </a:pPr>
            <a:r>
              <a:rPr lang="en-US" sz="3200" dirty="0"/>
              <a:t> a belief that auditors test all transactions and  balances; they test on a sample basis.</a:t>
            </a:r>
          </a:p>
          <a:p>
            <a:r>
              <a:rPr lang="en-US" sz="3200" dirty="0"/>
              <a:t>• a belief that auditors are required to detect fraud;</a:t>
            </a:r>
          </a:p>
          <a:p>
            <a:r>
              <a:rPr lang="en-US" sz="3200" dirty="0"/>
              <a:t>• a belief that auditors are responsible for preparing the financial statements; this is the responsibility of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5419DDC-EEC6-484C-A240-98484C1EF28B}"/>
              </a:ext>
            </a:extLst>
          </p:cNvPr>
          <p:cNvSpPr>
            <a:spLocks noGrp="1" noChangeArrowheads="1"/>
          </p:cNvSpPr>
          <p:nvPr>
            <p:ph type="body" sz="half" idx="1"/>
          </p:nvPr>
        </p:nvSpPr>
        <p:spPr>
          <a:xfrm>
            <a:off x="2693988" y="1600200"/>
            <a:ext cx="3105150" cy="4525963"/>
          </a:xfrm>
        </p:spPr>
        <p:txBody>
          <a:bodyPr/>
          <a:lstStyle/>
          <a:p>
            <a:pPr algn="ctr" eaLnBrk="1" hangingPunct="1">
              <a:buFontTx/>
              <a:buNone/>
            </a:pPr>
            <a:endParaRPr lang="en-US" altLang="en-US" sz="7200"/>
          </a:p>
          <a:p>
            <a:pPr algn="ctr" eaLnBrk="1" hangingPunct="1">
              <a:buFontTx/>
              <a:buNone/>
            </a:pPr>
            <a:endParaRPr lang="en-US" altLang="en-US" sz="7200">
              <a:solidFill>
                <a:srgbClr val="FF33CC"/>
              </a:solidFill>
            </a:endParaRPr>
          </a:p>
          <a:p>
            <a:pPr algn="ctr" eaLnBrk="1" hangingPunct="1">
              <a:buFontTx/>
              <a:buNone/>
            </a:pPr>
            <a:endParaRPr lang="en-US" altLang="en-US" sz="3600">
              <a:solidFill>
                <a:srgbClr val="FF33CC"/>
              </a:solidFill>
            </a:endParaRPr>
          </a:p>
        </p:txBody>
      </p:sp>
      <p:pic>
        <p:nvPicPr>
          <p:cNvPr id="82947" name="Picture 3" descr="3791_Sun_conure_parrots">
            <a:extLst>
              <a:ext uri="{FF2B5EF4-FFF2-40B4-BE49-F238E27FC236}">
                <a16:creationId xmlns:a16="http://schemas.microsoft.com/office/drawing/2014/main" id="{7CA44B32-2158-4583-9A9E-3A5507243235}"/>
              </a:ext>
            </a:extLst>
          </p:cNvPr>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p:spPr>
      </p:pic>
      <p:sp>
        <p:nvSpPr>
          <p:cNvPr id="144388" name="Rectangle 4">
            <a:extLst>
              <a:ext uri="{FF2B5EF4-FFF2-40B4-BE49-F238E27FC236}">
                <a16:creationId xmlns:a16="http://schemas.microsoft.com/office/drawing/2014/main" id="{8D0FDB15-90AC-41BB-9E13-F4E438905DAD}"/>
              </a:ext>
            </a:extLst>
          </p:cNvPr>
          <p:cNvSpPr>
            <a:spLocks noChangeArrowheads="1"/>
          </p:cNvSpPr>
          <p:nvPr/>
        </p:nvSpPr>
        <p:spPr bwMode="auto">
          <a:xfrm>
            <a:off x="4953000" y="3810000"/>
            <a:ext cx="3657600" cy="2774950"/>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8800" b="0" i="0" u="none" strike="noStrike" kern="1200" cap="none" spc="0" normalizeH="0" baseline="0" noProof="0">
                <a:ln>
                  <a:noFill/>
                </a:ln>
                <a:solidFill>
                  <a:srgbClr val="FF0000"/>
                </a:solidFill>
                <a:effectLst>
                  <a:outerShdw blurRad="38100" dist="38100" dir="2700000" algn="tl">
                    <a:srgbClr val="000000"/>
                  </a:outerShdw>
                </a:effectLst>
                <a:uLnTx/>
                <a:uFillTx/>
                <a:latin typeface="Verdana" pitchFamily="34" charset="0"/>
                <a:ea typeface="+mn-ea"/>
                <a:cs typeface="Arial"/>
              </a:rPr>
              <a:t>Thank You</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down)">
                                      <p:cBhvr>
                                        <p:cTn id="7" dur="580">
                                          <p:stCondLst>
                                            <p:cond delay="0"/>
                                          </p:stCondLst>
                                        </p:cTn>
                                        <p:tgtEl>
                                          <p:spTgt spid="144388"/>
                                        </p:tgtEl>
                                      </p:cBhvr>
                                    </p:animEffect>
                                    <p:anim calcmode="lin" valueType="num">
                                      <p:cBhvr>
                                        <p:cTn id="8" dur="1822" tmFilter="0,0; 0.14,0.36; 0.43,0.73; 0.71,0.91; 1.0,1.0">
                                          <p:stCondLst>
                                            <p:cond delay="0"/>
                                          </p:stCondLst>
                                        </p:cTn>
                                        <p:tgtEl>
                                          <p:spTgt spid="1443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8"/>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8"/>
                                        </p:tgtEl>
                                      </p:cBhvr>
                                      <p:to x="100000" y="60000"/>
                                    </p:animScale>
                                    <p:animScale>
                                      <p:cBhvr>
                                        <p:cTn id="14" dur="166" decel="50000">
                                          <p:stCondLst>
                                            <p:cond delay="676"/>
                                          </p:stCondLst>
                                        </p:cTn>
                                        <p:tgtEl>
                                          <p:spTgt spid="144388"/>
                                        </p:tgtEl>
                                      </p:cBhvr>
                                      <p:to x="100000" y="100000"/>
                                    </p:animScale>
                                    <p:animScale>
                                      <p:cBhvr>
                                        <p:cTn id="15" dur="26">
                                          <p:stCondLst>
                                            <p:cond delay="1312"/>
                                          </p:stCondLst>
                                        </p:cTn>
                                        <p:tgtEl>
                                          <p:spTgt spid="144388"/>
                                        </p:tgtEl>
                                      </p:cBhvr>
                                      <p:to x="100000" y="80000"/>
                                    </p:animScale>
                                    <p:animScale>
                                      <p:cBhvr>
                                        <p:cTn id="16" dur="166" decel="50000">
                                          <p:stCondLst>
                                            <p:cond delay="1338"/>
                                          </p:stCondLst>
                                        </p:cTn>
                                        <p:tgtEl>
                                          <p:spTgt spid="144388"/>
                                        </p:tgtEl>
                                      </p:cBhvr>
                                      <p:to x="100000" y="100000"/>
                                    </p:animScale>
                                    <p:animScale>
                                      <p:cBhvr>
                                        <p:cTn id="17" dur="26">
                                          <p:stCondLst>
                                            <p:cond delay="1642"/>
                                          </p:stCondLst>
                                        </p:cTn>
                                        <p:tgtEl>
                                          <p:spTgt spid="144388"/>
                                        </p:tgtEl>
                                      </p:cBhvr>
                                      <p:to x="100000" y="90000"/>
                                    </p:animScale>
                                    <p:animScale>
                                      <p:cBhvr>
                                        <p:cTn id="18" dur="166" decel="50000">
                                          <p:stCondLst>
                                            <p:cond delay="1668"/>
                                          </p:stCondLst>
                                        </p:cTn>
                                        <p:tgtEl>
                                          <p:spTgt spid="144388"/>
                                        </p:tgtEl>
                                      </p:cBhvr>
                                      <p:to x="100000" y="100000"/>
                                    </p:animScale>
                                    <p:animScale>
                                      <p:cBhvr>
                                        <p:cTn id="19" dur="26">
                                          <p:stCondLst>
                                            <p:cond delay="1808"/>
                                          </p:stCondLst>
                                        </p:cTn>
                                        <p:tgtEl>
                                          <p:spTgt spid="144388"/>
                                        </p:tgtEl>
                                      </p:cBhvr>
                                      <p:to x="100000" y="95000"/>
                                    </p:animScale>
                                    <p:animScale>
                                      <p:cBhvr>
                                        <p:cTn id="20" dur="166" decel="50000">
                                          <p:stCondLst>
                                            <p:cond delay="1834"/>
                                          </p:stCondLst>
                                        </p:cTn>
                                        <p:tgtEl>
                                          <p:spTgt spid="1443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b="1" dirty="0"/>
              <a:t>What is assurance?</a:t>
            </a:r>
          </a:p>
        </p:txBody>
      </p:sp>
      <p:sp>
        <p:nvSpPr>
          <p:cNvPr id="3" name="Subtitle 2"/>
          <p:cNvSpPr>
            <a:spLocks noGrp="1"/>
          </p:cNvSpPr>
          <p:nvPr>
            <p:ph type="subTitle" idx="1"/>
          </p:nvPr>
        </p:nvSpPr>
        <p:spPr>
          <a:xfrm>
            <a:off x="381000" y="1524000"/>
            <a:ext cx="8229600" cy="4953000"/>
          </a:xfrm>
        </p:spPr>
        <p:txBody>
          <a:bodyPr>
            <a:noAutofit/>
          </a:bodyPr>
          <a:lstStyle/>
          <a:p>
            <a:pPr algn="just"/>
            <a:r>
              <a:rPr lang="en-US" sz="3000" b="1" dirty="0">
                <a:solidFill>
                  <a:schemeClr val="tx1"/>
                </a:solidFill>
              </a:rPr>
              <a:t>An assurance engagement is: </a:t>
            </a:r>
            <a:r>
              <a:rPr lang="en-US" sz="3000" dirty="0">
                <a:solidFill>
                  <a:schemeClr val="tx1"/>
                </a:solidFill>
              </a:rPr>
              <a:t>'An engagement in which a </a:t>
            </a:r>
            <a:r>
              <a:rPr lang="en-US" sz="3000" b="1" dirty="0">
                <a:solidFill>
                  <a:schemeClr val="tx1"/>
                </a:solidFill>
              </a:rPr>
              <a:t>practitioner</a:t>
            </a:r>
            <a:r>
              <a:rPr lang="en-US" sz="3000" dirty="0">
                <a:solidFill>
                  <a:schemeClr val="tx1"/>
                </a:solidFill>
              </a:rPr>
              <a:t> expresses a conclusion designed to enhance the degree of confidence of the </a:t>
            </a:r>
            <a:r>
              <a:rPr lang="en-US" sz="3000" b="1" dirty="0">
                <a:solidFill>
                  <a:schemeClr val="tx1"/>
                </a:solidFill>
              </a:rPr>
              <a:t>intended users </a:t>
            </a:r>
            <a:r>
              <a:rPr lang="en-US" sz="3000" dirty="0">
                <a:solidFill>
                  <a:schemeClr val="tx1"/>
                </a:solidFill>
              </a:rPr>
              <a:t>other than the </a:t>
            </a:r>
            <a:r>
              <a:rPr lang="en-US" sz="3000" b="1" dirty="0">
                <a:solidFill>
                  <a:schemeClr val="tx1"/>
                </a:solidFill>
              </a:rPr>
              <a:t>responsible</a:t>
            </a:r>
            <a:r>
              <a:rPr lang="en-US" sz="3000" dirty="0">
                <a:solidFill>
                  <a:schemeClr val="tx1"/>
                </a:solidFill>
              </a:rPr>
              <a:t> party about the outcome of the evaluation or measurement of a subject matter against criteria.'</a:t>
            </a:r>
          </a:p>
        </p:txBody>
      </p:sp>
      <p:sp>
        <p:nvSpPr>
          <p:cNvPr id="4" name="Flowchart: Document 3"/>
          <p:cNvSpPr/>
          <p:nvPr/>
        </p:nvSpPr>
        <p:spPr>
          <a:xfrm>
            <a:off x="1752600" y="9906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International Audit and Assurance Standards Board(IAASB)</a:t>
            </a:r>
            <a:br>
              <a:rPr lang="en-US" b="1" dirty="0"/>
            </a:br>
            <a:endParaRPr lang="en-US" b="1" dirty="0"/>
          </a:p>
        </p:txBody>
      </p:sp>
      <p:sp>
        <p:nvSpPr>
          <p:cNvPr id="3" name="Content Placeholder 2"/>
          <p:cNvSpPr>
            <a:spLocks noGrp="1"/>
          </p:cNvSpPr>
          <p:nvPr>
            <p:ph idx="1"/>
          </p:nvPr>
        </p:nvSpPr>
        <p:spPr/>
        <p:txBody>
          <a:bodyPr>
            <a:normAutofit/>
          </a:bodyPr>
          <a:lstStyle/>
          <a:p>
            <a:pPr algn="just">
              <a:buNone/>
            </a:pPr>
            <a:r>
              <a:rPr lang="en-US" sz="3600" dirty="0"/>
              <a:t>   Giving assurance means: offering an opinion about specific information so the users of that information are able to make </a:t>
            </a:r>
            <a:r>
              <a:rPr lang="en-US" sz="3600" b="1" dirty="0"/>
              <a:t>confident decisions </a:t>
            </a:r>
            <a:r>
              <a:rPr lang="en-US" sz="3600" dirty="0"/>
              <a:t>knowing that the </a:t>
            </a:r>
            <a:r>
              <a:rPr lang="en-US" sz="3600" b="1" dirty="0"/>
              <a:t>risk</a:t>
            </a:r>
            <a:r>
              <a:rPr lang="en-US" sz="3600" dirty="0"/>
              <a:t> of the information being 'incorrect' is </a:t>
            </a:r>
            <a:r>
              <a:rPr lang="en-US" sz="3600" b="1" dirty="0"/>
              <a:t>reduced.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normAutofit/>
          </a:bodyPr>
          <a:lstStyle/>
          <a:p>
            <a:r>
              <a:rPr lang="en-US" dirty="0"/>
              <a:t>Elements of an Assurance Engagement</a:t>
            </a:r>
          </a:p>
        </p:txBody>
      </p:sp>
      <p:sp>
        <p:nvSpPr>
          <p:cNvPr id="3" name="Subtitle 2"/>
          <p:cNvSpPr>
            <a:spLocks noGrp="1"/>
          </p:cNvSpPr>
          <p:nvPr>
            <p:ph type="subTitle" idx="1"/>
          </p:nvPr>
        </p:nvSpPr>
        <p:spPr>
          <a:xfrm>
            <a:off x="457200" y="2209800"/>
            <a:ext cx="7924800" cy="4038600"/>
          </a:xfrm>
        </p:spPr>
        <p:txBody>
          <a:bodyPr>
            <a:normAutofit fontScale="92500" lnSpcReduction="10000"/>
          </a:bodyPr>
          <a:lstStyle/>
          <a:p>
            <a:pPr algn="just"/>
            <a:r>
              <a:rPr lang="en-US" dirty="0">
                <a:solidFill>
                  <a:schemeClr val="tx1"/>
                </a:solidFill>
              </a:rPr>
              <a:t>• A </a:t>
            </a:r>
            <a:r>
              <a:rPr lang="en-US" b="1" dirty="0">
                <a:solidFill>
                  <a:schemeClr val="tx1"/>
                </a:solidFill>
              </a:rPr>
              <a:t>three party </a:t>
            </a:r>
            <a:r>
              <a:rPr lang="en-US" dirty="0">
                <a:solidFill>
                  <a:schemeClr val="tx1"/>
                </a:solidFill>
              </a:rPr>
              <a:t>relationship involving a practitioner, a responsible party, and intended users</a:t>
            </a:r>
          </a:p>
          <a:p>
            <a:pPr algn="just"/>
            <a:r>
              <a:rPr lang="en-US" dirty="0">
                <a:solidFill>
                  <a:schemeClr val="tx1"/>
                </a:solidFill>
              </a:rPr>
              <a:t>• An appropriate </a:t>
            </a:r>
            <a:r>
              <a:rPr lang="en-US" b="1" dirty="0">
                <a:solidFill>
                  <a:schemeClr val="tx1"/>
                </a:solidFill>
              </a:rPr>
              <a:t>subject matter</a:t>
            </a:r>
          </a:p>
          <a:p>
            <a:pPr algn="just"/>
            <a:r>
              <a:rPr lang="en-US" dirty="0">
                <a:solidFill>
                  <a:schemeClr val="tx1"/>
                </a:solidFill>
              </a:rPr>
              <a:t>• </a:t>
            </a:r>
            <a:r>
              <a:rPr lang="en-US" b="1" dirty="0">
                <a:solidFill>
                  <a:schemeClr val="tx1"/>
                </a:solidFill>
              </a:rPr>
              <a:t>Suitable criteria</a:t>
            </a:r>
          </a:p>
          <a:p>
            <a:pPr algn="just"/>
            <a:r>
              <a:rPr lang="en-US" dirty="0">
                <a:solidFill>
                  <a:schemeClr val="tx1"/>
                </a:solidFill>
              </a:rPr>
              <a:t>• Sufficient appropriate</a:t>
            </a:r>
            <a:r>
              <a:rPr lang="en-US" b="1" dirty="0">
                <a:solidFill>
                  <a:schemeClr val="tx1"/>
                </a:solidFill>
              </a:rPr>
              <a:t> evidence</a:t>
            </a:r>
          </a:p>
          <a:p>
            <a:pPr algn="just"/>
            <a:r>
              <a:rPr lang="en-US" dirty="0">
                <a:solidFill>
                  <a:schemeClr val="tx1"/>
                </a:solidFill>
              </a:rPr>
              <a:t>•A written assurance </a:t>
            </a:r>
            <a:r>
              <a:rPr lang="en-US" b="1" dirty="0">
                <a:solidFill>
                  <a:schemeClr val="tx1"/>
                </a:solidFill>
              </a:rPr>
              <a:t>report</a:t>
            </a:r>
            <a:r>
              <a:rPr lang="en-US" dirty="0">
                <a:solidFill>
                  <a:schemeClr val="tx1"/>
                </a:solidFill>
              </a:rPr>
              <a:t> in the form appropriate</a:t>
            </a:r>
          </a:p>
        </p:txBody>
      </p:sp>
      <p:sp>
        <p:nvSpPr>
          <p:cNvPr id="4" name="Flowchart: Document 3"/>
          <p:cNvSpPr/>
          <p:nvPr/>
        </p:nvSpPr>
        <p:spPr>
          <a:xfrm>
            <a:off x="1143000" y="762000"/>
            <a:ext cx="304800" cy="304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Party Relationship</a:t>
            </a:r>
          </a:p>
        </p:txBody>
      </p:sp>
      <p:sp>
        <p:nvSpPr>
          <p:cNvPr id="3" name="Content Placeholder 2"/>
          <p:cNvSpPr>
            <a:spLocks noGrp="1"/>
          </p:cNvSpPr>
          <p:nvPr>
            <p:ph idx="1"/>
          </p:nvPr>
        </p:nvSpPr>
        <p:spPr/>
        <p:txBody>
          <a:bodyPr>
            <a:normAutofit fontScale="92500"/>
          </a:bodyPr>
          <a:lstStyle/>
          <a:p>
            <a:pPr>
              <a:buNone/>
            </a:pPr>
            <a:r>
              <a:rPr lang="en-US" dirty="0"/>
              <a:t>• </a:t>
            </a:r>
            <a:r>
              <a:rPr lang="en-US" b="1" dirty="0"/>
              <a:t>Practitioner</a:t>
            </a:r>
            <a:r>
              <a:rPr lang="en-US" dirty="0"/>
              <a:t>: for example an auditor. Responsible for determining the nature, timing and extent of procedures and must pursue doubts and queries</a:t>
            </a:r>
          </a:p>
          <a:p>
            <a:pPr>
              <a:buNone/>
            </a:pPr>
            <a:r>
              <a:rPr lang="en-US" dirty="0"/>
              <a:t>• </a:t>
            </a:r>
            <a:r>
              <a:rPr lang="en-US" b="1" dirty="0"/>
              <a:t>A responsible party</a:t>
            </a:r>
            <a:r>
              <a:rPr lang="en-US" dirty="0"/>
              <a:t>: the person responsible for the information and assertions</a:t>
            </a:r>
          </a:p>
          <a:p>
            <a:pPr>
              <a:buNone/>
            </a:pPr>
            <a:r>
              <a:rPr lang="en-US" dirty="0"/>
              <a:t>• </a:t>
            </a:r>
            <a:r>
              <a:rPr lang="en-US" b="1" dirty="0"/>
              <a:t>The intended users</a:t>
            </a:r>
            <a:r>
              <a:rPr lang="en-US" dirty="0"/>
              <a:t>: the person(s) for whom the practitioner prepares the assurance report. The responsible party can be one of the intended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31887"/>
            <a:ext cx="8686800" cy="5078313"/>
          </a:xfrm>
          <a:prstGeom prst="rect">
            <a:avLst/>
          </a:prstGeom>
        </p:spPr>
        <p:txBody>
          <a:bodyPr wrap="square">
            <a:spAutoFit/>
          </a:bodyPr>
          <a:lstStyle/>
          <a:p>
            <a:pPr algn="ctr"/>
            <a:r>
              <a:rPr lang="en-US" sz="3600" b="1" dirty="0"/>
              <a:t>Subject matter</a:t>
            </a:r>
          </a:p>
          <a:p>
            <a:r>
              <a:rPr lang="en-US" sz="3200" dirty="0"/>
              <a:t>Many types:</a:t>
            </a:r>
          </a:p>
          <a:p>
            <a:r>
              <a:rPr lang="en-US" sz="3200" dirty="0"/>
              <a:t>• </a:t>
            </a:r>
            <a:r>
              <a:rPr lang="en-US" sz="3200" b="1" dirty="0"/>
              <a:t>Financial</a:t>
            </a:r>
            <a:r>
              <a:rPr lang="en-US" sz="3200" dirty="0"/>
              <a:t> performance</a:t>
            </a:r>
          </a:p>
          <a:p>
            <a:r>
              <a:rPr lang="en-US" sz="3200" dirty="0"/>
              <a:t>• </a:t>
            </a:r>
            <a:r>
              <a:rPr lang="en-US" sz="3200" b="1" dirty="0"/>
              <a:t>Non-financial</a:t>
            </a:r>
            <a:r>
              <a:rPr lang="en-US" sz="3200" dirty="0"/>
              <a:t> performance e.g. the key indicators of efficiency and effectiveness.</a:t>
            </a:r>
          </a:p>
          <a:p>
            <a:r>
              <a:rPr lang="en-US" sz="3200" dirty="0"/>
              <a:t>• Physical characteristics e.g. capacity of a facility.</a:t>
            </a:r>
          </a:p>
          <a:p>
            <a:r>
              <a:rPr lang="en-US" sz="3200" dirty="0"/>
              <a:t>• Systems and processes e.g. an entity’s internal control or IT system</a:t>
            </a:r>
          </a:p>
          <a:p>
            <a:r>
              <a:rPr lang="en-US" sz="3200" dirty="0"/>
              <a:t>• </a:t>
            </a:r>
            <a:r>
              <a:rPr lang="en-US" sz="3200" dirty="0" err="1"/>
              <a:t>Behaviour</a:t>
            </a:r>
            <a:r>
              <a:rPr lang="en-US" sz="3200" dirty="0"/>
              <a:t> e.g.- corporate governance, compliance with regulation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458200" cy="6063198"/>
          </a:xfrm>
          <a:prstGeom prst="rect">
            <a:avLst/>
          </a:prstGeom>
        </p:spPr>
        <p:txBody>
          <a:bodyPr wrap="square">
            <a:spAutoFit/>
          </a:bodyPr>
          <a:lstStyle/>
          <a:p>
            <a:pPr algn="ctr"/>
            <a:r>
              <a:rPr lang="en-US" sz="3600" b="1" dirty="0"/>
              <a:t>Suitable Criteria</a:t>
            </a:r>
            <a:endParaRPr lang="en-US" sz="3200" b="1" dirty="0"/>
          </a:p>
          <a:p>
            <a:pPr algn="just"/>
            <a:r>
              <a:rPr lang="en-US" sz="3200" dirty="0"/>
              <a:t>Criteria are the benchmarks used to evaluate or</a:t>
            </a:r>
          </a:p>
          <a:p>
            <a:pPr algn="just"/>
            <a:r>
              <a:rPr lang="en-US" sz="3200" dirty="0"/>
              <a:t>measure the subject matter. Without the frame of reference provided by suitable criteria, any conclusion is open to individual interpretation and misunderstanding.</a:t>
            </a:r>
          </a:p>
          <a:p>
            <a:pPr algn="just"/>
            <a:r>
              <a:rPr lang="en-US" sz="3200" dirty="0"/>
              <a:t>Examples:</a:t>
            </a:r>
          </a:p>
          <a:p>
            <a:pPr algn="just"/>
            <a:r>
              <a:rPr lang="en-US" sz="3200" dirty="0"/>
              <a:t>• Financial Statements: IFRS</a:t>
            </a:r>
          </a:p>
          <a:p>
            <a:pPr algn="just"/>
            <a:r>
              <a:rPr lang="en-US" sz="3200" dirty="0"/>
              <a:t>• Internal Control: an internal control framework.</a:t>
            </a:r>
          </a:p>
          <a:p>
            <a:pPr algn="just"/>
            <a:r>
              <a:rPr lang="en-US" sz="3200" dirty="0"/>
              <a:t>• Compliance: the applicable law, regulation or contract.</a:t>
            </a:r>
          </a:p>
          <a:p>
            <a:pPr algn="just"/>
            <a:r>
              <a:rPr lang="en-US" sz="3200" dirty="0"/>
              <a:t>They must be available to intended users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05800" cy="4524315"/>
          </a:xfrm>
          <a:prstGeom prst="rect">
            <a:avLst/>
          </a:prstGeom>
        </p:spPr>
        <p:txBody>
          <a:bodyPr wrap="square">
            <a:spAutoFit/>
          </a:bodyPr>
          <a:lstStyle/>
          <a:p>
            <a:pPr algn="ctr"/>
            <a:r>
              <a:rPr lang="en-US" sz="3600" b="1" dirty="0"/>
              <a:t>Sufficient appropriate evidence</a:t>
            </a:r>
          </a:p>
          <a:p>
            <a:pPr algn="ctr"/>
            <a:endParaRPr lang="en-US" sz="3600" b="1" dirty="0"/>
          </a:p>
          <a:p>
            <a:r>
              <a:rPr lang="en-US" sz="3600" dirty="0"/>
              <a:t>• Professional </a:t>
            </a:r>
            <a:r>
              <a:rPr lang="en-US" sz="3600" dirty="0" err="1"/>
              <a:t>scepticism</a:t>
            </a:r>
            <a:endParaRPr lang="en-US" sz="3600" dirty="0"/>
          </a:p>
          <a:p>
            <a:r>
              <a:rPr lang="en-US" sz="3600" dirty="0"/>
              <a:t>• Sufficient, appropriate evidence</a:t>
            </a:r>
          </a:p>
          <a:p>
            <a:endParaRPr lang="en-US" sz="3600" dirty="0"/>
          </a:p>
          <a:p>
            <a:r>
              <a:rPr lang="en-US" sz="3600" dirty="0"/>
              <a:t>Sufficiency = quantity of evidence.</a:t>
            </a:r>
          </a:p>
          <a:p>
            <a:r>
              <a:rPr lang="en-US" sz="3600" dirty="0"/>
              <a:t>Appropriateness = quality of evidence (relevance and its reliability)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_Default Design">
  <a:themeElements>
    <a:clrScheme name="9_Default Design 2">
      <a:dk1>
        <a:srgbClr val="000000"/>
      </a:dk1>
      <a:lt1>
        <a:srgbClr val="FFE43B"/>
      </a:lt1>
      <a:dk2>
        <a:srgbClr val="000000"/>
      </a:dk2>
      <a:lt2>
        <a:srgbClr val="B2B2B2"/>
      </a:lt2>
      <a:accent1>
        <a:srgbClr val="CFB516"/>
      </a:accent1>
      <a:accent2>
        <a:srgbClr val="FFA805"/>
      </a:accent2>
      <a:accent3>
        <a:srgbClr val="FFEFAF"/>
      </a:accent3>
      <a:accent4>
        <a:srgbClr val="000000"/>
      </a:accent4>
      <a:accent5>
        <a:srgbClr val="E4D7AB"/>
      </a:accent5>
      <a:accent6>
        <a:srgbClr val="E79804"/>
      </a:accent6>
      <a:hlink>
        <a:srgbClr val="707500"/>
      </a:hlink>
      <a:folHlink>
        <a:srgbClr val="754B00"/>
      </a:folHlink>
    </a:clrScheme>
    <a:fontScheme name="9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000000"/>
        </a:dk1>
        <a:lt1>
          <a:srgbClr val="FFE43B"/>
        </a:lt1>
        <a:dk2>
          <a:srgbClr val="000000"/>
        </a:dk2>
        <a:lt2>
          <a:srgbClr val="B2B2B2"/>
        </a:lt2>
        <a:accent1>
          <a:srgbClr val="FFF5BD"/>
        </a:accent1>
        <a:accent2>
          <a:srgbClr val="F0CB00"/>
        </a:accent2>
        <a:accent3>
          <a:srgbClr val="FFEFAF"/>
        </a:accent3>
        <a:accent4>
          <a:srgbClr val="000000"/>
        </a:accent4>
        <a:accent5>
          <a:srgbClr val="FFF9DB"/>
        </a:accent5>
        <a:accent6>
          <a:srgbClr val="D9B800"/>
        </a:accent6>
        <a:hlink>
          <a:srgbClr val="756400"/>
        </a:hlink>
        <a:folHlink>
          <a:srgbClr val="756810"/>
        </a:folHlink>
      </a:clrScheme>
      <a:clrMap bg1="lt1" tx1="dk1" bg2="lt2" tx2="dk2" accent1="accent1" accent2="accent2" accent3="accent3" accent4="accent4" accent5="accent5" accent6="accent6" hlink="hlink" folHlink="folHlink"/>
    </a:extraClrScheme>
    <a:extraClrScheme>
      <a:clrScheme name="9_Default Design 2">
        <a:dk1>
          <a:srgbClr val="000000"/>
        </a:dk1>
        <a:lt1>
          <a:srgbClr val="FFE43B"/>
        </a:lt1>
        <a:dk2>
          <a:srgbClr val="000000"/>
        </a:dk2>
        <a:lt2>
          <a:srgbClr val="B2B2B2"/>
        </a:lt2>
        <a:accent1>
          <a:srgbClr val="CFB516"/>
        </a:accent1>
        <a:accent2>
          <a:srgbClr val="FFA805"/>
        </a:accent2>
        <a:accent3>
          <a:srgbClr val="FFEFAF"/>
        </a:accent3>
        <a:accent4>
          <a:srgbClr val="000000"/>
        </a:accent4>
        <a:accent5>
          <a:srgbClr val="E4D7AB"/>
        </a:accent5>
        <a:accent6>
          <a:srgbClr val="E79804"/>
        </a:accent6>
        <a:hlink>
          <a:srgbClr val="707500"/>
        </a:hlink>
        <a:folHlink>
          <a:srgbClr val="754B00"/>
        </a:folHlink>
      </a:clrScheme>
      <a:clrMap bg1="lt1" tx1="dk1" bg2="lt2" tx2="dk2" accent1="accent1" accent2="accent2" accent3="accent3" accent4="accent4" accent5="accent5" accent6="accent6" hlink="hlink" folHlink="folHlink"/>
    </a:extraClrScheme>
    <a:extraClrScheme>
      <a:clrScheme name="9_Default Design 3">
        <a:dk1>
          <a:srgbClr val="000000"/>
        </a:dk1>
        <a:lt1>
          <a:srgbClr val="FFE43B"/>
        </a:lt1>
        <a:dk2>
          <a:srgbClr val="000000"/>
        </a:dk2>
        <a:lt2>
          <a:srgbClr val="B2B2B2"/>
        </a:lt2>
        <a:accent1>
          <a:srgbClr val="0546FF"/>
        </a:accent1>
        <a:accent2>
          <a:srgbClr val="BF05FF"/>
        </a:accent2>
        <a:accent3>
          <a:srgbClr val="FFEFAF"/>
        </a:accent3>
        <a:accent4>
          <a:srgbClr val="000000"/>
        </a:accent4>
        <a:accent5>
          <a:srgbClr val="AAB0FF"/>
        </a:accent5>
        <a:accent6>
          <a:srgbClr val="AD04E7"/>
        </a:accent6>
        <a:hlink>
          <a:srgbClr val="756300"/>
        </a:hlink>
        <a:folHlink>
          <a:srgbClr val="560075"/>
        </a:folHlink>
      </a:clrScheme>
      <a:clrMap bg1="lt1" tx1="dk1" bg2="lt2" tx2="dk2" accent1="accent1" accent2="accent2" accent3="accent3" accent4="accent4" accent5="accent5" accent6="accent6" hlink="hlink" folHlink="folHlink"/>
    </a:extraClrScheme>
    <a:extraClrScheme>
      <a:clrScheme name="9_Default Design 4">
        <a:dk1>
          <a:srgbClr val="000000"/>
        </a:dk1>
        <a:lt1>
          <a:srgbClr val="FFE43B"/>
        </a:lt1>
        <a:dk2>
          <a:srgbClr val="000000"/>
        </a:dk2>
        <a:lt2>
          <a:srgbClr val="B2B2B2"/>
        </a:lt2>
        <a:accent1>
          <a:srgbClr val="05FF6E"/>
        </a:accent1>
        <a:accent2>
          <a:srgbClr val="FF2C05"/>
        </a:accent2>
        <a:accent3>
          <a:srgbClr val="FFEFAF"/>
        </a:accent3>
        <a:accent4>
          <a:srgbClr val="000000"/>
        </a:accent4>
        <a:accent5>
          <a:srgbClr val="AAFFBA"/>
        </a:accent5>
        <a:accent6>
          <a:srgbClr val="E72704"/>
        </a:accent6>
        <a:hlink>
          <a:srgbClr val="1D0075"/>
        </a:hlink>
        <a:folHlink>
          <a:srgbClr val="756A00"/>
        </a:folHlink>
      </a:clrScheme>
      <a:clrMap bg1="lt1" tx1="dk1" bg2="lt2" tx2="dk2" accent1="accent1" accent2="accent2" accent3="accent3" accent4="accent4" accent5="accent5" accent6="accent6" hlink="hlink" folHlink="folHlink"/>
    </a:extraClrScheme>
    <a:extraClrScheme>
      <a:clrScheme name="9_Default Design 5">
        <a:dk1>
          <a:srgbClr val="000000"/>
        </a:dk1>
        <a:lt1>
          <a:srgbClr val="FFFFFF"/>
        </a:lt1>
        <a:dk2>
          <a:srgbClr val="000000"/>
        </a:dk2>
        <a:lt2>
          <a:srgbClr val="B2B2B2"/>
        </a:lt2>
        <a:accent1>
          <a:srgbClr val="FFF5BD"/>
        </a:accent1>
        <a:accent2>
          <a:srgbClr val="F0CB00"/>
        </a:accent2>
        <a:accent3>
          <a:srgbClr val="FFFFFF"/>
        </a:accent3>
        <a:accent4>
          <a:srgbClr val="000000"/>
        </a:accent4>
        <a:accent5>
          <a:srgbClr val="FFF9DB"/>
        </a:accent5>
        <a:accent6>
          <a:srgbClr val="D9B800"/>
        </a:accent6>
        <a:hlink>
          <a:srgbClr val="756400"/>
        </a:hlink>
        <a:folHlink>
          <a:srgbClr val="756810"/>
        </a:folHlink>
      </a:clrScheme>
      <a:clrMap bg1="lt1" tx1="dk1" bg2="lt2" tx2="dk2" accent1="accent1" accent2="accent2" accent3="accent3" accent4="accent4" accent5="accent5" accent6="accent6" hlink="hlink" folHlink="folHlink"/>
    </a:extraClrScheme>
    <a:extraClrScheme>
      <a:clrScheme name="9_Default Design 6">
        <a:dk1>
          <a:srgbClr val="000000"/>
        </a:dk1>
        <a:lt1>
          <a:srgbClr val="FFFFFF"/>
        </a:lt1>
        <a:dk2>
          <a:srgbClr val="000000"/>
        </a:dk2>
        <a:lt2>
          <a:srgbClr val="B2B2B2"/>
        </a:lt2>
        <a:accent1>
          <a:srgbClr val="CFB516"/>
        </a:accent1>
        <a:accent2>
          <a:srgbClr val="FFA805"/>
        </a:accent2>
        <a:accent3>
          <a:srgbClr val="FFFFFF"/>
        </a:accent3>
        <a:accent4>
          <a:srgbClr val="000000"/>
        </a:accent4>
        <a:accent5>
          <a:srgbClr val="E4D7AB"/>
        </a:accent5>
        <a:accent6>
          <a:srgbClr val="E79804"/>
        </a:accent6>
        <a:hlink>
          <a:srgbClr val="707500"/>
        </a:hlink>
        <a:folHlink>
          <a:srgbClr val="754B00"/>
        </a:folHlink>
      </a:clrScheme>
      <a:clrMap bg1="lt1" tx1="dk1" bg2="lt2" tx2="dk2" accent1="accent1" accent2="accent2" accent3="accent3" accent4="accent4" accent5="accent5" accent6="accent6" hlink="hlink" folHlink="folHlink"/>
    </a:extraClrScheme>
    <a:extraClrScheme>
      <a:clrScheme name="9_Default Design 7">
        <a:dk1>
          <a:srgbClr val="000000"/>
        </a:dk1>
        <a:lt1>
          <a:srgbClr val="FFFFFF"/>
        </a:lt1>
        <a:dk2>
          <a:srgbClr val="000000"/>
        </a:dk2>
        <a:lt2>
          <a:srgbClr val="B2B2B2"/>
        </a:lt2>
        <a:accent1>
          <a:srgbClr val="0546FF"/>
        </a:accent1>
        <a:accent2>
          <a:srgbClr val="BF05FF"/>
        </a:accent2>
        <a:accent3>
          <a:srgbClr val="FFFFFF"/>
        </a:accent3>
        <a:accent4>
          <a:srgbClr val="000000"/>
        </a:accent4>
        <a:accent5>
          <a:srgbClr val="AAB0FF"/>
        </a:accent5>
        <a:accent6>
          <a:srgbClr val="AD04E7"/>
        </a:accent6>
        <a:hlink>
          <a:srgbClr val="756300"/>
        </a:hlink>
        <a:folHlink>
          <a:srgbClr val="560075"/>
        </a:folHlink>
      </a:clrScheme>
      <a:clrMap bg1="lt1" tx1="dk1" bg2="lt2" tx2="dk2" accent1="accent1" accent2="accent2" accent3="accent3" accent4="accent4" accent5="accent5" accent6="accent6" hlink="hlink" folHlink="folHlink"/>
    </a:extraClrScheme>
    <a:extraClrScheme>
      <a:clrScheme name="9_Default Design 8">
        <a:dk1>
          <a:srgbClr val="000000"/>
        </a:dk1>
        <a:lt1>
          <a:srgbClr val="FFFFFF"/>
        </a:lt1>
        <a:dk2>
          <a:srgbClr val="000000"/>
        </a:dk2>
        <a:lt2>
          <a:srgbClr val="B2B2B2"/>
        </a:lt2>
        <a:accent1>
          <a:srgbClr val="05FF6E"/>
        </a:accent1>
        <a:accent2>
          <a:srgbClr val="FF2C05"/>
        </a:accent2>
        <a:accent3>
          <a:srgbClr val="FFFFFF"/>
        </a:accent3>
        <a:accent4>
          <a:srgbClr val="000000"/>
        </a:accent4>
        <a:accent5>
          <a:srgbClr val="AAFFBA"/>
        </a:accent5>
        <a:accent6>
          <a:srgbClr val="E72704"/>
        </a:accent6>
        <a:hlink>
          <a:srgbClr val="1D0075"/>
        </a:hlink>
        <a:folHlink>
          <a:srgbClr val="756A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497</TotalTime>
  <Words>1269</Words>
  <Application>Microsoft Office PowerPoint</Application>
  <PresentationFormat>On-screen Show (4:3)</PresentationFormat>
  <Paragraphs>125</Paragraphs>
  <Slides>27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Times New Roman</vt:lpstr>
      <vt:lpstr>Verdana</vt:lpstr>
      <vt:lpstr>Office Theme</vt:lpstr>
      <vt:lpstr>9_Default Design</vt:lpstr>
      <vt:lpstr>PowerPoint Presentation</vt:lpstr>
      <vt:lpstr> Definition of Audit, Legal and Professional Consideration</vt:lpstr>
      <vt:lpstr>What is assurance?</vt:lpstr>
      <vt:lpstr> International Audit and Assurance Standards Board(IAASB) </vt:lpstr>
      <vt:lpstr>Elements of an Assurance Engagement</vt:lpstr>
      <vt:lpstr>Three Party 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Audit Defined </vt:lpstr>
      <vt:lpstr>PowerPoint Presentation</vt:lpstr>
      <vt:lpstr>PowerPoint Presentation</vt:lpstr>
      <vt:lpstr>PowerPoint Presentation</vt:lpstr>
      <vt:lpstr>Why audit is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and objective of audit</dc:title>
  <dc:creator>USER</dc:creator>
  <cp:lastModifiedBy>Rokonuzzaman Farhan</cp:lastModifiedBy>
  <cp:revision>63</cp:revision>
  <dcterms:created xsi:type="dcterms:W3CDTF">2015-08-16T16:50:54Z</dcterms:created>
  <dcterms:modified xsi:type="dcterms:W3CDTF">2021-12-08T04:23:16Z</dcterms:modified>
</cp:coreProperties>
</file>