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348" r:id="rId3"/>
    <p:sldId id="256" r:id="rId4"/>
    <p:sldId id="257" r:id="rId5"/>
    <p:sldId id="328" r:id="rId6"/>
    <p:sldId id="277" r:id="rId7"/>
    <p:sldId id="302" r:id="rId8"/>
    <p:sldId id="303" r:id="rId9"/>
    <p:sldId id="327" r:id="rId10"/>
    <p:sldId id="281" r:id="rId11"/>
    <p:sldId id="330" r:id="rId12"/>
    <p:sldId id="331" r:id="rId13"/>
    <p:sldId id="332" r:id="rId14"/>
    <p:sldId id="333" r:id="rId15"/>
    <p:sldId id="329" r:id="rId16"/>
    <p:sldId id="334" r:id="rId17"/>
    <p:sldId id="335" r:id="rId18"/>
    <p:sldId id="336" r:id="rId19"/>
    <p:sldId id="337" r:id="rId20"/>
    <p:sldId id="338" r:id="rId21"/>
    <p:sldId id="339" r:id="rId22"/>
    <p:sldId id="279" r:id="rId23"/>
    <p:sldId id="341" r:id="rId24"/>
    <p:sldId id="342" r:id="rId25"/>
    <p:sldId id="343" r:id="rId26"/>
    <p:sldId id="344" r:id="rId27"/>
    <p:sldId id="347" r:id="rId28"/>
    <p:sldId id="295" r:id="rId29"/>
    <p:sldId id="296" r:id="rId30"/>
    <p:sldId id="297" r:id="rId31"/>
    <p:sldId id="298" r:id="rId32"/>
    <p:sldId id="345" r:id="rId33"/>
    <p:sldId id="34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BC3F8-7E69-48EC-A5AF-6F92E9383C8B}" v="24" dt="2018-07-02T02:51:12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산출물 목록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2D2FE4-7E97-4A36-B059-A37C25B89ED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72437"/>
          <a:ext cx="10720978" cy="459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6/28(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7/3(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7/5(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7/8(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7/10(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7/10(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7/11(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목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7/12(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751D213-0EAE-4A68-8929-63F088CF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34541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A8EB7C8-29B0-40EE-A0CA-B143692A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ED6BD4A-1170-4626-884E-91B978E607F1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448492"/>
          <a:ext cx="10553701" cy="175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판매실적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아이템별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판매실적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프로모션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마케팅정보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프로모션 여부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프로모션 기간 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규모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 예측 모형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머신러닝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연휴정보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해외정보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국가별 공휴일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 예측 모형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머신러닝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162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9E07477-22E2-4D4D-AEEE-6A0FA9574BBF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0C473B6-43E0-4027-B774-AE5A57CB2486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4899592"/>
          <a:ext cx="10553701" cy="126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endParaRPr lang="en-US" altLang="ko-KR" sz="1300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미래 수요량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예측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아이템별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수요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예측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 예측 모형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머신러닝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B11ECB3-419C-4A2C-9C51-9456EEAB7EB6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34102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SW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4">
            <a:extLst>
              <a:ext uri="{FF2B5EF4-FFF2-40B4-BE49-F238E27FC236}">
                <a16:creationId xmlns:a16="http://schemas.microsoft.com/office/drawing/2014/main" id="{197135F4-430F-4919-86C1-C0DA854A1954}"/>
              </a:ext>
            </a:extLst>
          </p:cNvPr>
          <p:cNvSpPr/>
          <p:nvPr/>
        </p:nvSpPr>
        <p:spPr>
          <a:xfrm>
            <a:off x="8535237" y="1863631"/>
            <a:ext cx="3237663" cy="4388469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모서리가 둥근 직사각형 83">
            <a:extLst>
              <a:ext uri="{FF2B5EF4-FFF2-40B4-BE49-F238E27FC236}">
                <a16:creationId xmlns:a16="http://schemas.microsoft.com/office/drawing/2014/main" id="{4FF13EB0-AF16-41DF-9738-1339B81623F2}"/>
              </a:ext>
            </a:extLst>
          </p:cNvPr>
          <p:cNvSpPr/>
          <p:nvPr/>
        </p:nvSpPr>
        <p:spPr>
          <a:xfrm>
            <a:off x="4510904" y="1863631"/>
            <a:ext cx="3725672" cy="4873369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모서리가 둥근 직사각형 65">
            <a:extLst>
              <a:ext uri="{FF2B5EF4-FFF2-40B4-BE49-F238E27FC236}">
                <a16:creationId xmlns:a16="http://schemas.microsoft.com/office/drawing/2014/main" id="{A8ADD92C-EAD7-4CD5-BCFE-9680D9A16C88}"/>
              </a:ext>
            </a:extLst>
          </p:cNvPr>
          <p:cNvSpPr/>
          <p:nvPr/>
        </p:nvSpPr>
        <p:spPr>
          <a:xfrm>
            <a:off x="265009" y="1918076"/>
            <a:ext cx="3953470" cy="4334024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50">
            <a:extLst>
              <a:ext uri="{FF2B5EF4-FFF2-40B4-BE49-F238E27FC236}">
                <a16:creationId xmlns:a16="http://schemas.microsoft.com/office/drawing/2014/main" id="{1908A9F5-7867-4A48-A00A-E6FC1AD9F42B}"/>
              </a:ext>
            </a:extLst>
          </p:cNvPr>
          <p:cNvSpPr/>
          <p:nvPr/>
        </p:nvSpPr>
        <p:spPr>
          <a:xfrm>
            <a:off x="431846" y="4672491"/>
            <a:ext cx="3600097" cy="112583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모서리가 둥근 직사각형 49">
            <a:extLst>
              <a:ext uri="{FF2B5EF4-FFF2-40B4-BE49-F238E27FC236}">
                <a16:creationId xmlns:a16="http://schemas.microsoft.com/office/drawing/2014/main" id="{4035B24E-F24B-4CFD-915A-452977969670}"/>
              </a:ext>
            </a:extLst>
          </p:cNvPr>
          <p:cNvSpPr/>
          <p:nvPr/>
        </p:nvSpPr>
        <p:spPr>
          <a:xfrm>
            <a:off x="4775008" y="5496137"/>
            <a:ext cx="3280396" cy="107893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모서리가 둥근 직사각형 45">
            <a:extLst>
              <a:ext uri="{FF2B5EF4-FFF2-40B4-BE49-F238E27FC236}">
                <a16:creationId xmlns:a16="http://schemas.microsoft.com/office/drawing/2014/main" id="{62993FBE-0774-49EE-9762-82C60143C7EA}"/>
              </a:ext>
            </a:extLst>
          </p:cNvPr>
          <p:cNvSpPr/>
          <p:nvPr/>
        </p:nvSpPr>
        <p:spPr>
          <a:xfrm>
            <a:off x="405814" y="2564675"/>
            <a:ext cx="3497482" cy="156539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모서리가 둥근 직사각형 23">
            <a:extLst>
              <a:ext uri="{FF2B5EF4-FFF2-40B4-BE49-F238E27FC236}">
                <a16:creationId xmlns:a16="http://schemas.microsoft.com/office/drawing/2014/main" id="{9BA9BCFD-A1C5-437D-8077-13023B76BA9F}"/>
              </a:ext>
            </a:extLst>
          </p:cNvPr>
          <p:cNvSpPr/>
          <p:nvPr/>
        </p:nvSpPr>
        <p:spPr>
          <a:xfrm>
            <a:off x="4744354" y="4028256"/>
            <a:ext cx="3288067" cy="111130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B2B63CB-831E-4C0E-9C00-4A4C4D985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26" y="2792218"/>
            <a:ext cx="944671" cy="9500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1ECE8-BA43-4E97-979E-E4B6AB0A7F7E}"/>
              </a:ext>
            </a:extLst>
          </p:cNvPr>
          <p:cNvSpPr/>
          <p:nvPr/>
        </p:nvSpPr>
        <p:spPr>
          <a:xfrm>
            <a:off x="629525" y="3540251"/>
            <a:ext cx="1465179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Apach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 Spark</a:t>
            </a:r>
          </a:p>
          <a:p>
            <a:pPr algn="ctr"/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linux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version: 2.2.0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679D4D-E217-4519-BF9E-BFD26DA8B354}"/>
              </a:ext>
            </a:extLst>
          </p:cNvPr>
          <p:cNvSpPr/>
          <p:nvPr/>
        </p:nvSpPr>
        <p:spPr>
          <a:xfrm>
            <a:off x="643674" y="5290499"/>
            <a:ext cx="3300440" cy="41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Red Hat</a:t>
            </a:r>
            <a:r>
              <a:rPr lang="en-US" altLang="ko-KR" sz="1400" dirty="0">
                <a:solidFill>
                  <a:srgbClr val="FFC000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Enter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prise Linux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＊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version : 7.0(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Maipo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4D92A9-6582-4F6B-987B-11FD6FCFC811}"/>
              </a:ext>
            </a:extLst>
          </p:cNvPr>
          <p:cNvSpPr/>
          <p:nvPr/>
        </p:nvSpPr>
        <p:spPr>
          <a:xfrm>
            <a:off x="9914152" y="3230944"/>
            <a:ext cx="1596612" cy="32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Oracle Database</a:t>
            </a:r>
          </a:p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version: 12c</a:t>
            </a:r>
            <a:endParaRPr lang="ko-KR" altLang="en-US" sz="1400" dirty="0">
              <a:solidFill>
                <a:srgbClr val="FF000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0EEF15-D99D-4849-B1A5-107E1406E04F}"/>
              </a:ext>
            </a:extLst>
          </p:cNvPr>
          <p:cNvSpPr/>
          <p:nvPr/>
        </p:nvSpPr>
        <p:spPr>
          <a:xfrm>
            <a:off x="6199446" y="5986458"/>
            <a:ext cx="1772867" cy="40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17A8E9"/>
                </a:solidFill>
                <a:latin typeface="나눔스퀘어라운드 Bold" pitchFamily="50" charset="-127"/>
                <a:ea typeface="나눔스퀘어라운드 Bold" pitchFamily="50" charset="-127"/>
              </a:rPr>
              <a:t>WINDOWS 7</a:t>
            </a:r>
          </a:p>
          <a:p>
            <a:pPr algn="ctr"/>
            <a:r>
              <a:rPr lang="en-US" altLang="ko-KR" sz="1400">
                <a:solidFill>
                  <a:srgbClr val="17A8E9"/>
                </a:solidFill>
                <a:latin typeface="나눔스퀘어라운드 Bold" pitchFamily="50" charset="-127"/>
                <a:ea typeface="나눔스퀘어라운드 Bold" pitchFamily="50" charset="-127"/>
              </a:rPr>
              <a:t>Professional K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4F93A8-2DA4-470C-906F-8CC4B6379888}"/>
              </a:ext>
            </a:extLst>
          </p:cNvPr>
          <p:cNvSpPr/>
          <p:nvPr/>
        </p:nvSpPr>
        <p:spPr>
          <a:xfrm>
            <a:off x="421226" y="4477016"/>
            <a:ext cx="1403947" cy="413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라운드 Bold" pitchFamily="50" charset="-127"/>
                <a:ea typeface="나눔스퀘어라운드 Bold" pitchFamily="50" charset="-127"/>
              </a:rPr>
              <a:t>운영체제</a:t>
            </a:r>
            <a:r>
              <a:rPr lang="en-US" altLang="ko-KR" sz="1400">
                <a:latin typeface="나눔스퀘어라운드 Bold" pitchFamily="50" charset="-127"/>
                <a:ea typeface="나눔스퀘어라운드 Bold" pitchFamily="50" charset="-127"/>
              </a:rPr>
              <a:t>(OS)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7788CD-DAE4-4556-B321-1C55310D6B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47" y="2768481"/>
            <a:ext cx="1305671" cy="3162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B15F4B-01A7-4FB8-9A26-C586F0468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01" y="4774407"/>
            <a:ext cx="1517915" cy="4897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9528D0-398A-4FE6-BCC6-03112DDDC9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68" y="5816907"/>
            <a:ext cx="674973" cy="6412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D66379-F790-4095-B1EC-29B797EFD0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6" y="2846249"/>
            <a:ext cx="999518" cy="5307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0345E1-235E-4945-81B7-5D1B2088A3A2}"/>
              </a:ext>
            </a:extLst>
          </p:cNvPr>
          <p:cNvSpPr/>
          <p:nvPr/>
        </p:nvSpPr>
        <p:spPr>
          <a:xfrm>
            <a:off x="384265" y="2356022"/>
            <a:ext cx="1427012" cy="35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분석 모델 </a:t>
            </a:r>
            <a:endParaRPr lang="en-US" altLang="ko-KR" sz="120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구동 프로그램</a:t>
            </a:r>
            <a:endParaRPr lang="ko-KR" altLang="en-US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D59F10-7429-40FC-9893-139B6C890E85}"/>
              </a:ext>
            </a:extLst>
          </p:cNvPr>
          <p:cNvSpPr/>
          <p:nvPr/>
        </p:nvSpPr>
        <p:spPr>
          <a:xfrm>
            <a:off x="6273652" y="4656469"/>
            <a:ext cx="1758769" cy="3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77AA"/>
                </a:solidFill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window version 3.6.4</a:t>
            </a:r>
            <a:endParaRPr lang="ko-KR" altLang="en-US" sz="1200" dirty="0">
              <a:solidFill>
                <a:srgbClr val="00206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71EC6-103D-46E8-8122-FC83B4034977}"/>
              </a:ext>
            </a:extLst>
          </p:cNvPr>
          <p:cNvSpPr/>
          <p:nvPr/>
        </p:nvSpPr>
        <p:spPr>
          <a:xfrm>
            <a:off x="4744354" y="3776679"/>
            <a:ext cx="1336613" cy="2617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라운드 Bold" pitchFamily="50" charset="-127"/>
                <a:ea typeface="나눔스퀘어라운드 Bold" pitchFamily="50" charset="-127"/>
              </a:rPr>
              <a:t>개발 프로그램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11E003-4B9F-433C-91CC-7AA18D9A9F5B}"/>
              </a:ext>
            </a:extLst>
          </p:cNvPr>
          <p:cNvSpPr/>
          <p:nvPr/>
        </p:nvSpPr>
        <p:spPr>
          <a:xfrm>
            <a:off x="4661603" y="4556565"/>
            <a:ext cx="1858390" cy="51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Apach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 Spark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window version 2.0.2</a:t>
            </a:r>
            <a:endParaRPr lang="ko-KR" altLang="en-US" sz="1200" dirty="0">
              <a:solidFill>
                <a:srgbClr val="00206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8A25FB1-0D86-4DFC-84B5-B45E2DA10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68" y="4091257"/>
            <a:ext cx="818146" cy="4386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8C7E5D-C0CA-4559-AE34-19CE562833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21" y="4111357"/>
            <a:ext cx="906298" cy="4620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8EBA205-1AB0-4DB4-B593-86BAECA64A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09" y="2879180"/>
            <a:ext cx="1107212" cy="55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6A7E35-2377-4B0C-A67E-DD4A4E5A3F22}"/>
              </a:ext>
            </a:extLst>
          </p:cNvPr>
          <p:cNvSpPr/>
          <p:nvPr/>
        </p:nvSpPr>
        <p:spPr>
          <a:xfrm>
            <a:off x="2240483" y="3518526"/>
            <a:ext cx="1614321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3B77AA"/>
                </a:solidFill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window version 3.6.5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모서리가 둥근 직사각형 48">
            <a:extLst>
              <a:ext uri="{FF2B5EF4-FFF2-40B4-BE49-F238E27FC236}">
                <a16:creationId xmlns:a16="http://schemas.microsoft.com/office/drawing/2014/main" id="{156B9091-E9F3-43A3-9DC6-0AC356A6F488}"/>
              </a:ext>
            </a:extLst>
          </p:cNvPr>
          <p:cNvSpPr/>
          <p:nvPr/>
        </p:nvSpPr>
        <p:spPr>
          <a:xfrm>
            <a:off x="8796234" y="2686535"/>
            <a:ext cx="2755224" cy="10358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54EF2-9A58-413F-977A-DF31FCD14F48}"/>
              </a:ext>
            </a:extLst>
          </p:cNvPr>
          <p:cNvSpPr/>
          <p:nvPr/>
        </p:nvSpPr>
        <p:spPr>
          <a:xfrm>
            <a:off x="8797064" y="2498948"/>
            <a:ext cx="981711" cy="32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개발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DB 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8CA204-1AD3-48E8-828A-5F64D1455DD3}"/>
              </a:ext>
            </a:extLst>
          </p:cNvPr>
          <p:cNvSpPr/>
          <p:nvPr/>
        </p:nvSpPr>
        <p:spPr>
          <a:xfrm>
            <a:off x="4770267" y="5339929"/>
            <a:ext cx="1264624" cy="337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라운드 Bold" pitchFamily="50" charset="-127"/>
                <a:ea typeface="나눔스퀘어라운드 Bold" pitchFamily="50" charset="-127"/>
              </a:rPr>
              <a:t>운영체제</a:t>
            </a:r>
            <a:r>
              <a:rPr lang="en-US" altLang="ko-KR" sz="1400">
                <a:latin typeface="나눔스퀘어라운드 Bold" pitchFamily="50" charset="-127"/>
                <a:ea typeface="나눔스퀘어라운드 Bold" pitchFamily="50" charset="-127"/>
              </a:rPr>
              <a:t>(OS)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18E4B-71E8-470A-B9F2-AC19640C7878}"/>
              </a:ext>
            </a:extLst>
          </p:cNvPr>
          <p:cNvSpPr txBox="1"/>
          <p:nvPr/>
        </p:nvSpPr>
        <p:spPr>
          <a:xfrm>
            <a:off x="266229" y="1797622"/>
            <a:ext cx="41229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 1 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33DA3-221A-41E3-9725-F2EB5A0C2AC9}"/>
              </a:ext>
            </a:extLst>
          </p:cNvPr>
          <p:cNvSpPr txBox="1"/>
          <p:nvPr/>
        </p:nvSpPr>
        <p:spPr>
          <a:xfrm>
            <a:off x="674593" y="1797622"/>
            <a:ext cx="947695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운영영역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00F54-EDDE-4C2F-97A9-1734EBBC5F81}"/>
              </a:ext>
            </a:extLst>
          </p:cNvPr>
          <p:cNvSpPr txBox="1"/>
          <p:nvPr/>
        </p:nvSpPr>
        <p:spPr>
          <a:xfrm>
            <a:off x="4454423" y="1798361"/>
            <a:ext cx="41229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 Bold" pitchFamily="50" charset="-127"/>
                <a:ea typeface="나눔스퀘어라운드 Bold" pitchFamily="50" charset="-127"/>
              </a:rPr>
              <a:t> 2 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77FC14-F2EF-459F-8AD5-F5A6F331DAB7}"/>
              </a:ext>
            </a:extLst>
          </p:cNvPr>
          <p:cNvSpPr txBox="1"/>
          <p:nvPr/>
        </p:nvSpPr>
        <p:spPr>
          <a:xfrm>
            <a:off x="4866715" y="1797622"/>
            <a:ext cx="928459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개발영역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FA1E8C82-4B2C-49ED-A620-D8737BB93FC0}"/>
              </a:ext>
            </a:extLst>
          </p:cNvPr>
          <p:cNvSpPr/>
          <p:nvPr/>
        </p:nvSpPr>
        <p:spPr>
          <a:xfrm>
            <a:off x="8931126" y="4545314"/>
            <a:ext cx="2579638" cy="137464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69D8655-BDCF-40D3-A8E7-38C4D83CCF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4614847"/>
            <a:ext cx="1108517" cy="11085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A2863B6-4834-4C82-9D20-6650F39B81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87" y="4723420"/>
            <a:ext cx="1524000" cy="67059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5D5B51-E1C2-4028-9CC4-B03E68D94DDA}"/>
              </a:ext>
            </a:extLst>
          </p:cNvPr>
          <p:cNvSpPr/>
          <p:nvPr/>
        </p:nvSpPr>
        <p:spPr>
          <a:xfrm>
            <a:off x="9765579" y="5445058"/>
            <a:ext cx="1772868" cy="339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PostgreSQL</a:t>
            </a:r>
          </a:p>
          <a:p>
            <a:pPr algn="ctr"/>
            <a:r>
              <a:rPr lang="en-US" altLang="ko-KR" sz="140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version : 9.2.7</a:t>
            </a:r>
            <a:endParaRPr lang="ko-KR" altLang="en-US" sz="1400" dirty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D45E8B-575B-4524-8D9E-3DB1D1D60DD8}"/>
              </a:ext>
            </a:extLst>
          </p:cNvPr>
          <p:cNvSpPr txBox="1"/>
          <p:nvPr/>
        </p:nvSpPr>
        <p:spPr>
          <a:xfrm>
            <a:off x="8506919" y="1797622"/>
            <a:ext cx="41229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 Bold" pitchFamily="50" charset="-127"/>
                <a:ea typeface="나눔스퀘어라운드 Bold" pitchFamily="50" charset="-127"/>
              </a:rPr>
              <a:t> 3 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D20A8C-3D00-4FDA-95E1-2490F6455731}"/>
              </a:ext>
            </a:extLst>
          </p:cNvPr>
          <p:cNvSpPr txBox="1"/>
          <p:nvPr/>
        </p:nvSpPr>
        <p:spPr>
          <a:xfrm>
            <a:off x="8903443" y="1797622"/>
            <a:ext cx="83067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sz="16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영역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B54A54-DF4E-4B43-9DC5-6D848ABBC97A}"/>
              </a:ext>
            </a:extLst>
          </p:cNvPr>
          <p:cNvSpPr/>
          <p:nvPr/>
        </p:nvSpPr>
        <p:spPr>
          <a:xfrm>
            <a:off x="8903443" y="4336081"/>
            <a:ext cx="976636" cy="33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DB 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2" name="모서리가 둥근 직사각형 119">
            <a:extLst>
              <a:ext uri="{FF2B5EF4-FFF2-40B4-BE49-F238E27FC236}">
                <a16:creationId xmlns:a16="http://schemas.microsoft.com/office/drawing/2014/main" id="{E405BC49-B86C-4C7C-B5A6-46D9D5E1257F}"/>
              </a:ext>
            </a:extLst>
          </p:cNvPr>
          <p:cNvSpPr/>
          <p:nvPr/>
        </p:nvSpPr>
        <p:spPr>
          <a:xfrm>
            <a:off x="4713735" y="2502299"/>
            <a:ext cx="3318685" cy="1121122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BD029F4-24EE-447F-A219-B68A5155EE60}"/>
              </a:ext>
            </a:extLst>
          </p:cNvPr>
          <p:cNvSpPr/>
          <p:nvPr/>
        </p:nvSpPr>
        <p:spPr>
          <a:xfrm>
            <a:off x="4727843" y="2269406"/>
            <a:ext cx="1336613" cy="348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라운드 Bold" pitchFamily="50" charset="-127"/>
                <a:ea typeface="나눔스퀘어라운드 Bold" pitchFamily="50" charset="-127"/>
              </a:rPr>
              <a:t>개발 프로그램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33DEB-C6CF-44D1-9C9A-BAD55684295A}"/>
              </a:ext>
            </a:extLst>
          </p:cNvPr>
          <p:cNvSpPr txBox="1"/>
          <p:nvPr/>
        </p:nvSpPr>
        <p:spPr>
          <a:xfrm>
            <a:off x="511844" y="5911881"/>
            <a:ext cx="339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＊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스파크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파이썬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운영서버는 개별적으로 구축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34FB787-D9A8-47BF-95CF-69353B485C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24" y="2564675"/>
            <a:ext cx="638638" cy="63863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7B039F-4372-40D6-879F-BC41FC5E456B}"/>
              </a:ext>
            </a:extLst>
          </p:cNvPr>
          <p:cNvSpPr/>
          <p:nvPr/>
        </p:nvSpPr>
        <p:spPr>
          <a:xfrm>
            <a:off x="6199446" y="3226786"/>
            <a:ext cx="1758769" cy="3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3B77AA"/>
                </a:solidFill>
                <a:latin typeface="나눔스퀘어라운드 Bold" pitchFamily="50" charset="-127"/>
                <a:ea typeface="나눔스퀘어라운드 Bold" pitchFamily="50" charset="-127"/>
              </a:rPr>
              <a:t>Pycharm</a:t>
            </a:r>
            <a:endParaRPr lang="en-US" altLang="ko-KR" sz="1200" dirty="0">
              <a:solidFill>
                <a:srgbClr val="3B77A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window version  </a:t>
            </a:r>
            <a:endParaRPr lang="ko-KR" altLang="en-US" sz="1200" dirty="0">
              <a:solidFill>
                <a:srgbClr val="00206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C7CE34D-2551-48F4-ACA4-747793B6560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57" y="2609454"/>
            <a:ext cx="549243" cy="549243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F0061A-AB5E-47ED-B094-79E679F8D0E4}"/>
              </a:ext>
            </a:extLst>
          </p:cNvPr>
          <p:cNvSpPr/>
          <p:nvPr/>
        </p:nvSpPr>
        <p:spPr>
          <a:xfrm>
            <a:off x="4727843" y="3219455"/>
            <a:ext cx="1758769" cy="3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3B77AA"/>
                </a:solidFill>
                <a:latin typeface="나눔스퀘어라운드 Bold" pitchFamily="50" charset="-127"/>
                <a:ea typeface="나눔스퀘어라운드 Bold" pitchFamily="50" charset="-127"/>
              </a:rPr>
              <a:t>Intelli</a:t>
            </a:r>
            <a:r>
              <a:rPr lang="en-US" altLang="ko-KR" sz="1200" dirty="0">
                <a:solidFill>
                  <a:srgbClr val="3B77AA"/>
                </a:solidFill>
                <a:latin typeface="나눔스퀘어라운드 Bold" pitchFamily="50" charset="-127"/>
                <a:ea typeface="나눔스퀘어라운드 Bold" pitchFamily="50" charset="-127"/>
              </a:rPr>
              <a:t> J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나눔스퀘어라운드 Bold" pitchFamily="50" charset="-127"/>
                <a:ea typeface="나눔스퀘어라운드 Bold" pitchFamily="50" charset="-127"/>
              </a:rPr>
              <a:t>window version  </a:t>
            </a:r>
            <a:endParaRPr lang="ko-KR" altLang="en-US" sz="1200" dirty="0">
              <a:solidFill>
                <a:srgbClr val="00206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3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HW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B9DBE37-A23D-4BCE-ADE8-EFF51661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" r="33310" b="9958"/>
          <a:stretch/>
        </p:blipFill>
        <p:spPr>
          <a:xfrm>
            <a:off x="5905552" y="2023794"/>
            <a:ext cx="2432939" cy="20331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EA3A3D-982A-4020-9CAB-0FFE2B69626C}"/>
              </a:ext>
            </a:extLst>
          </p:cNvPr>
          <p:cNvSpPr/>
          <p:nvPr/>
        </p:nvSpPr>
        <p:spPr>
          <a:xfrm>
            <a:off x="391160" y="1537437"/>
            <a:ext cx="4848352" cy="3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운영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BABB94-C334-487A-8DD8-D3EA15719039}"/>
              </a:ext>
            </a:extLst>
          </p:cNvPr>
          <p:cNvSpPr/>
          <p:nvPr/>
        </p:nvSpPr>
        <p:spPr>
          <a:xfrm>
            <a:off x="5684575" y="1537437"/>
            <a:ext cx="6099749" cy="3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개발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7EFA87-A520-41ED-BB15-3F2F00472DAA}"/>
              </a:ext>
            </a:extLst>
          </p:cNvPr>
          <p:cNvSpPr/>
          <p:nvPr/>
        </p:nvSpPr>
        <p:spPr>
          <a:xfrm>
            <a:off x="391160" y="4007532"/>
            <a:ext cx="4848352" cy="1636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입력 서버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192.168.110.112 (oracle DB)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출력 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192.168.110.114 (PostgreSQL DB)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운영 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192.168.110.114 (spark)</a:t>
            </a:r>
          </a:p>
          <a:p>
            <a:endParaRPr lang="en-US" altLang="ko-KR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(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,        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은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운영과 개발에 함께 사용함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BE2459D-F87E-46CD-9A11-C99AF98F1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20" y="2020898"/>
            <a:ext cx="3648156" cy="228878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454C66A-EDDA-4DF1-8D97-6040E14750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7305" y="2023794"/>
            <a:ext cx="1936547" cy="17977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4D731D-CCA5-41D7-BABF-6BB7B0AE6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524" y="2023794"/>
            <a:ext cx="1773936" cy="179778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247FD2-00B9-4685-A32F-E31FCDBD9165}"/>
              </a:ext>
            </a:extLst>
          </p:cNvPr>
          <p:cNvSpPr/>
          <p:nvPr/>
        </p:nvSpPr>
        <p:spPr>
          <a:xfrm>
            <a:off x="5839610" y="4012727"/>
            <a:ext cx="5964061" cy="163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입력 서버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192.168.110.112 (oracle DB)</a:t>
            </a:r>
          </a:p>
          <a:p>
            <a:endParaRPr lang="en-US" altLang="ko-KR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출력 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192.168.110.111(PostgreSQL DB)</a:t>
            </a:r>
          </a:p>
          <a:p>
            <a:endParaRPr lang="en-US" altLang="ko-KR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개발 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192.168.110.XXX(Python)</a:t>
            </a:r>
          </a:p>
          <a:p>
            <a:endParaRPr lang="en-US" altLang="ko-KR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개발 서버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   192.168.110.XXX(Spark)</a:t>
            </a:r>
            <a:endParaRPr lang="ko-KR" altLang="en-US" sz="14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6EE499B-8155-4D4A-ADC1-63FEF6B90C8F}"/>
              </a:ext>
            </a:extLst>
          </p:cNvPr>
          <p:cNvSpPr/>
          <p:nvPr/>
        </p:nvSpPr>
        <p:spPr>
          <a:xfrm>
            <a:off x="2614006" y="3063773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87C7C76-C7F0-400B-9E0C-15ACE898F6BC}"/>
              </a:ext>
            </a:extLst>
          </p:cNvPr>
          <p:cNvSpPr/>
          <p:nvPr/>
        </p:nvSpPr>
        <p:spPr>
          <a:xfrm>
            <a:off x="1338368" y="3069960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97637F-A0DA-4FF8-98FF-34095029077E}"/>
              </a:ext>
            </a:extLst>
          </p:cNvPr>
          <p:cNvSpPr/>
          <p:nvPr/>
        </p:nvSpPr>
        <p:spPr>
          <a:xfrm>
            <a:off x="7547259" y="3063773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B691F8-4002-4A66-A1AE-A54161E4B0F9}"/>
              </a:ext>
            </a:extLst>
          </p:cNvPr>
          <p:cNvSpPr/>
          <p:nvPr/>
        </p:nvSpPr>
        <p:spPr>
          <a:xfrm>
            <a:off x="6262162" y="3063773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3E869DF-AB7C-4940-B844-FD04654F97E4}"/>
              </a:ext>
            </a:extLst>
          </p:cNvPr>
          <p:cNvSpPr/>
          <p:nvPr/>
        </p:nvSpPr>
        <p:spPr>
          <a:xfrm>
            <a:off x="3889644" y="3063773"/>
            <a:ext cx="349420" cy="316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C4347A-B310-42AC-B3F3-5948FF85C8E0}"/>
              </a:ext>
            </a:extLst>
          </p:cNvPr>
          <p:cNvSpPr/>
          <p:nvPr/>
        </p:nvSpPr>
        <p:spPr>
          <a:xfrm>
            <a:off x="9389375" y="3060309"/>
            <a:ext cx="349420" cy="3165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C2BD75A-AB0E-434B-BDCB-9FAEAA946557}"/>
              </a:ext>
            </a:extLst>
          </p:cNvPr>
          <p:cNvSpPr/>
          <p:nvPr/>
        </p:nvSpPr>
        <p:spPr>
          <a:xfrm>
            <a:off x="10972492" y="3060309"/>
            <a:ext cx="349420" cy="3165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7A50EA-926F-4CF9-9CD2-2E5327CF6048}"/>
              </a:ext>
            </a:extLst>
          </p:cNvPr>
          <p:cNvSpPr/>
          <p:nvPr/>
        </p:nvSpPr>
        <p:spPr>
          <a:xfrm>
            <a:off x="1300334" y="5287611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37FBE04-C322-4751-B66C-A0442597DBA6}"/>
              </a:ext>
            </a:extLst>
          </p:cNvPr>
          <p:cNvSpPr/>
          <p:nvPr/>
        </p:nvSpPr>
        <p:spPr>
          <a:xfrm>
            <a:off x="1702281" y="5287611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23B64F-E74C-4B72-8310-6A376458C0F1}"/>
              </a:ext>
            </a:extLst>
          </p:cNvPr>
          <p:cNvSpPr/>
          <p:nvPr/>
        </p:nvSpPr>
        <p:spPr>
          <a:xfrm>
            <a:off x="5905552" y="4056949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016186A-75BC-4A07-8250-0BF03FDF3252}"/>
              </a:ext>
            </a:extLst>
          </p:cNvPr>
          <p:cNvSpPr/>
          <p:nvPr/>
        </p:nvSpPr>
        <p:spPr>
          <a:xfrm>
            <a:off x="5913265" y="4453091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FAE4A9D-DD56-48C7-84CB-5B393789DD72}"/>
              </a:ext>
            </a:extLst>
          </p:cNvPr>
          <p:cNvSpPr/>
          <p:nvPr/>
        </p:nvSpPr>
        <p:spPr>
          <a:xfrm>
            <a:off x="5913265" y="4870351"/>
            <a:ext cx="288082" cy="273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6033F6C-C3F1-4DD6-BF45-696637737DAE}"/>
              </a:ext>
            </a:extLst>
          </p:cNvPr>
          <p:cNvSpPr/>
          <p:nvPr/>
        </p:nvSpPr>
        <p:spPr>
          <a:xfrm>
            <a:off x="5933169" y="5287611"/>
            <a:ext cx="288082" cy="273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09F8F0-95C2-49AD-9456-27B94D90E3A8}"/>
              </a:ext>
            </a:extLst>
          </p:cNvPr>
          <p:cNvSpPr/>
          <p:nvPr/>
        </p:nvSpPr>
        <p:spPr>
          <a:xfrm>
            <a:off x="426388" y="4068878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0AA991C-CA34-45A5-89A8-C831F659AFCB}"/>
              </a:ext>
            </a:extLst>
          </p:cNvPr>
          <p:cNvSpPr/>
          <p:nvPr/>
        </p:nvSpPr>
        <p:spPr>
          <a:xfrm>
            <a:off x="426388" y="4484927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7C5F7F4-BDB4-49E9-B6FC-6AA4781F5E64}"/>
              </a:ext>
            </a:extLst>
          </p:cNvPr>
          <p:cNvSpPr/>
          <p:nvPr/>
        </p:nvSpPr>
        <p:spPr>
          <a:xfrm>
            <a:off x="435416" y="4900977"/>
            <a:ext cx="262103" cy="2730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1A45C4B-D85E-40D0-A18A-1DFA827B2255}"/>
              </a:ext>
            </a:extLst>
          </p:cNvPr>
          <p:cNvSpPr/>
          <p:nvPr/>
        </p:nvSpPr>
        <p:spPr>
          <a:xfrm>
            <a:off x="4563001" y="5754964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C10674D-F0C0-4730-8E9C-EB825CBB3648}"/>
              </a:ext>
            </a:extLst>
          </p:cNvPr>
          <p:cNvSpPr/>
          <p:nvPr/>
        </p:nvSpPr>
        <p:spPr>
          <a:xfrm>
            <a:off x="4971710" y="5754964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sz="1600" b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3B15FFF-A953-4047-BB8F-93DE7DD3112F}"/>
              </a:ext>
            </a:extLst>
          </p:cNvPr>
          <p:cNvSpPr/>
          <p:nvPr/>
        </p:nvSpPr>
        <p:spPr>
          <a:xfrm>
            <a:off x="5380419" y="5764732"/>
            <a:ext cx="288082" cy="2730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2E43C74-90D3-41A7-88C1-912DE5DFF7B7}"/>
              </a:ext>
            </a:extLst>
          </p:cNvPr>
          <p:cNvSpPr/>
          <p:nvPr/>
        </p:nvSpPr>
        <p:spPr>
          <a:xfrm>
            <a:off x="5789128" y="5767024"/>
            <a:ext cx="288082" cy="273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3BD9322-2EEF-4600-BB77-26CDBCB57AA2}"/>
              </a:ext>
            </a:extLst>
          </p:cNvPr>
          <p:cNvSpPr/>
          <p:nvPr/>
        </p:nvSpPr>
        <p:spPr>
          <a:xfrm>
            <a:off x="6197837" y="5754964"/>
            <a:ext cx="288082" cy="273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endParaRPr lang="ko-KR" altLang="en-US" sz="1600" b="1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890AE8-4308-4DCE-8A4B-5236DFDC59FD}"/>
              </a:ext>
            </a:extLst>
          </p:cNvPr>
          <p:cNvSpPr/>
          <p:nvPr/>
        </p:nvSpPr>
        <p:spPr>
          <a:xfrm>
            <a:off x="4239064" y="6148814"/>
            <a:ext cx="2698673" cy="2633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대의 서버가 사용됨 </a:t>
            </a:r>
          </a:p>
        </p:txBody>
      </p:sp>
    </p:spTree>
    <p:extLst>
      <p:ext uri="{BB962C8B-B14F-4D97-AF65-F5344CB8AC3E}">
        <p14:creationId xmlns:p14="http://schemas.microsoft.com/office/powerpoint/2010/main" val="34497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3. </a:t>
            </a:r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상세 구현방안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93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en-US" altLang="ko-KR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 </a:t>
            </a: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상세 구현방안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상세모형 설계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설계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설계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패키징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운영이관 </a:t>
            </a:r>
            <a:r>
              <a:rPr lang="en-US" altLang="ko-KR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7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상세 모형 설계 </a:t>
            </a:r>
            <a:r>
              <a:rPr lang="en-US" altLang="ko-KR"/>
              <a:t>(</a:t>
            </a:r>
            <a:r>
              <a:rPr lang="ko-KR" altLang="en-US"/>
              <a:t>계절성 지수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25">
            <a:extLst>
              <a:ext uri="{FF2B5EF4-FFF2-40B4-BE49-F238E27FC236}">
                <a16:creationId xmlns:a16="http://schemas.microsoft.com/office/drawing/2014/main" id="{354BA83E-0D70-467B-9D2D-8C0FD18318A2}"/>
              </a:ext>
            </a:extLst>
          </p:cNvPr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005A6A-65F4-4586-95A9-0DB05958F093}"/>
              </a:ext>
            </a:extLst>
          </p:cNvPr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3BFFCD8-8D92-4675-909E-8A804F4C5582}"/>
              </a:ext>
            </a:extLst>
          </p:cNvPr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7659615-1A9D-4B84-A20E-B475AE434800}"/>
              </a:ext>
            </a:extLst>
          </p:cNvPr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 descr="s2.png">
            <a:extLst>
              <a:ext uri="{FF2B5EF4-FFF2-40B4-BE49-F238E27FC236}">
                <a16:creationId xmlns:a16="http://schemas.microsoft.com/office/drawing/2014/main" id="{9C88F220-275F-4593-A9DF-3934A0D06A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76" name="모서리가 둥근 직사각형 8">
            <a:extLst>
              <a:ext uri="{FF2B5EF4-FFF2-40B4-BE49-F238E27FC236}">
                <a16:creationId xmlns:a16="http://schemas.microsoft.com/office/drawing/2014/main" id="{646A1901-91A9-47B4-92B4-FBFE214B3043}"/>
              </a:ext>
            </a:extLst>
          </p:cNvPr>
          <p:cNvSpPr/>
          <p:nvPr/>
        </p:nvSpPr>
        <p:spPr>
          <a:xfrm>
            <a:off x="228854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CF2541F-872E-450E-BF2A-B94965B56642}"/>
              </a:ext>
            </a:extLst>
          </p:cNvPr>
          <p:cNvSpPr/>
          <p:nvPr/>
        </p:nvSpPr>
        <p:spPr>
          <a:xfrm>
            <a:off x="220207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CE61108D-FF4B-479A-8FBB-C28EF8643222}"/>
              </a:ext>
            </a:extLst>
          </p:cNvPr>
          <p:cNvSpPr/>
          <p:nvPr/>
        </p:nvSpPr>
        <p:spPr>
          <a:xfrm>
            <a:off x="53848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 도출</a:t>
            </a:r>
          </a:p>
        </p:txBody>
      </p:sp>
      <p:sp>
        <p:nvSpPr>
          <p:cNvPr id="79" name="모서리가 둥근 직사각형 12">
            <a:extLst>
              <a:ext uri="{FF2B5EF4-FFF2-40B4-BE49-F238E27FC236}">
                <a16:creationId xmlns:a16="http://schemas.microsoft.com/office/drawing/2014/main" id="{FFBCC0A0-326F-4698-8142-2BC04CE29060}"/>
              </a:ext>
            </a:extLst>
          </p:cNvPr>
          <p:cNvSpPr/>
          <p:nvPr/>
        </p:nvSpPr>
        <p:spPr>
          <a:xfrm>
            <a:off x="837438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 산출</a:t>
            </a:r>
          </a:p>
        </p:txBody>
      </p:sp>
      <p:pic>
        <p:nvPicPr>
          <p:cNvPr id="80" name="그림 79" descr="s2.png">
            <a:extLst>
              <a:ext uri="{FF2B5EF4-FFF2-40B4-BE49-F238E27FC236}">
                <a16:creationId xmlns:a16="http://schemas.microsoft.com/office/drawing/2014/main" id="{5EFD1AE8-C67D-4FE9-BBBB-F968E116C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8A7E86-3232-47B4-B9F7-D7E863E6054A}"/>
              </a:ext>
            </a:extLst>
          </p:cNvPr>
          <p:cNvSpPr/>
          <p:nvPr/>
        </p:nvSpPr>
        <p:spPr>
          <a:xfrm>
            <a:off x="237010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입력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EB3CA1-A373-4C4F-9590-717A3314DEE0}"/>
              </a:ext>
            </a:extLst>
          </p:cNvPr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34283A-EA28-4858-B975-45664A4A0D48}"/>
              </a:ext>
            </a:extLst>
          </p:cNvPr>
          <p:cNvCxnSpPr/>
          <p:nvPr/>
        </p:nvCxnSpPr>
        <p:spPr>
          <a:xfrm>
            <a:off x="10287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245E44-5BA8-456D-92FD-FCA7C6F980D7}"/>
              </a:ext>
            </a:extLst>
          </p:cNvPr>
          <p:cNvCxnSpPr/>
          <p:nvPr/>
        </p:nvCxnSpPr>
        <p:spPr>
          <a:xfrm>
            <a:off x="40005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060C9AA-10DB-4D48-A544-903D5044C00A}"/>
              </a:ext>
            </a:extLst>
          </p:cNvPr>
          <p:cNvCxnSpPr/>
          <p:nvPr/>
        </p:nvCxnSpPr>
        <p:spPr>
          <a:xfrm>
            <a:off x="702564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DE1423-FDBA-48ED-B4EA-85FCB25ED2D7}"/>
              </a:ext>
            </a:extLst>
          </p:cNvPr>
          <p:cNvCxnSpPr/>
          <p:nvPr/>
        </p:nvCxnSpPr>
        <p:spPr>
          <a:xfrm>
            <a:off x="9982200" y="2124710"/>
            <a:ext cx="11919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BA1CDBB-E9B4-4F25-ADC2-2EEA77BAC59E}"/>
              </a:ext>
            </a:extLst>
          </p:cNvPr>
          <p:cNvSpPr/>
          <p:nvPr/>
        </p:nvSpPr>
        <p:spPr>
          <a:xfrm>
            <a:off x="129286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66788DF-90BD-431C-B930-C1F06537802C}"/>
              </a:ext>
            </a:extLst>
          </p:cNvPr>
          <p:cNvSpPr/>
          <p:nvPr/>
        </p:nvSpPr>
        <p:spPr>
          <a:xfrm>
            <a:off x="415660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42B10C-B629-4133-BFA9-20E848B55B5E}"/>
              </a:ext>
            </a:extLst>
          </p:cNvPr>
          <p:cNvSpPr/>
          <p:nvPr/>
        </p:nvSpPr>
        <p:spPr>
          <a:xfrm>
            <a:off x="7260495" y="1833880"/>
            <a:ext cx="603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23289B-C00D-41B9-89A7-E065D258CF22}"/>
              </a:ext>
            </a:extLst>
          </p:cNvPr>
          <p:cNvSpPr/>
          <p:nvPr/>
        </p:nvSpPr>
        <p:spPr>
          <a:xfrm>
            <a:off x="10120174" y="183388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4B3814-981F-4F82-8727-A002B19858D6}"/>
              </a:ext>
            </a:extLst>
          </p:cNvPr>
          <p:cNvSpPr/>
          <p:nvPr/>
        </p:nvSpPr>
        <p:spPr>
          <a:xfrm>
            <a:off x="5348864" y="6453167"/>
            <a:ext cx="155523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 산출 모형</a:t>
            </a:r>
            <a:endParaRPr lang="ko-KR" altLang="en-US" sz="1200" dirty="0"/>
          </a:p>
        </p:txBody>
      </p:sp>
      <p:sp>
        <p:nvSpPr>
          <p:cNvPr id="92" name="모서리가 둥근 직사각형 27">
            <a:extLst>
              <a:ext uri="{FF2B5EF4-FFF2-40B4-BE49-F238E27FC236}">
                <a16:creationId xmlns:a16="http://schemas.microsoft.com/office/drawing/2014/main" id="{339915ED-6310-4CC4-A08A-5D0002D08ED5}"/>
              </a:ext>
            </a:extLst>
          </p:cNvPr>
          <p:cNvSpPr/>
          <p:nvPr/>
        </p:nvSpPr>
        <p:spPr>
          <a:xfrm>
            <a:off x="1765902" y="2581086"/>
            <a:ext cx="1318260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불량 데이터 처리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4CECDE5-F77E-474D-94B8-55B8FB287DA1}"/>
              </a:ext>
            </a:extLst>
          </p:cNvPr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4" name="모서리가 둥근 직사각형 32">
            <a:extLst>
              <a:ext uri="{FF2B5EF4-FFF2-40B4-BE49-F238E27FC236}">
                <a16:creationId xmlns:a16="http://schemas.microsoft.com/office/drawing/2014/main" id="{5E90C365-49F4-4B67-86C8-214C16CA8D56}"/>
              </a:ext>
            </a:extLst>
          </p:cNvPr>
          <p:cNvSpPr/>
          <p:nvPr/>
        </p:nvSpPr>
        <p:spPr>
          <a:xfrm>
            <a:off x="1765902" y="436153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통합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DAA37BD-115E-42AE-8F04-EC8E73249111}"/>
              </a:ext>
            </a:extLst>
          </p:cNvPr>
          <p:cNvSpPr/>
          <p:nvPr/>
        </p:nvSpPr>
        <p:spPr>
          <a:xfrm>
            <a:off x="1628009" y="416902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86CAD6-54DE-4AD9-927B-544189E600A5}"/>
              </a:ext>
            </a:extLst>
          </p:cNvPr>
          <p:cNvSpPr/>
          <p:nvPr/>
        </p:nvSpPr>
        <p:spPr>
          <a:xfrm>
            <a:off x="1737713" y="2920108"/>
            <a:ext cx="241925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판매량 데이터가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반품 처리량 반영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계절성 지수 왜곡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대체함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확인 결과 대부분 음수 데이터의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   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절대량값이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크지 않아 중요성 적음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01F970-953F-4C9B-BC0D-CC0D8A65DD98}"/>
              </a:ext>
            </a:extLst>
          </p:cNvPr>
          <p:cNvSpPr/>
          <p:nvPr/>
        </p:nvSpPr>
        <p:spPr>
          <a:xfrm>
            <a:off x="1737713" y="4702820"/>
            <a:ext cx="2637260" cy="1514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1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년이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365(366)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일이므로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필연적으로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53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주차가 때때로 발생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주차별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평균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계절성지수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산출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시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주차수가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통일되지 않음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8" name="모서리가 둥근 직사각형 36">
            <a:extLst>
              <a:ext uri="{FF2B5EF4-FFF2-40B4-BE49-F238E27FC236}">
                <a16:creationId xmlns:a16="http://schemas.microsoft.com/office/drawing/2014/main" id="{7D8C487A-B739-4F51-BAC8-739E0867D0F9}"/>
              </a:ext>
            </a:extLst>
          </p:cNvPr>
          <p:cNvSpPr/>
          <p:nvPr/>
        </p:nvSpPr>
        <p:spPr>
          <a:xfrm>
            <a:off x="4723530" y="2581086"/>
            <a:ext cx="117247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Outlier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제거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C485563-B737-4EDA-8E42-E1208615644A}"/>
              </a:ext>
            </a:extLst>
          </p:cNvPr>
          <p:cNvSpPr/>
          <p:nvPr/>
        </p:nvSpPr>
        <p:spPr>
          <a:xfrm>
            <a:off x="458563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0" name="모서리가 둥근 직사각형 38">
            <a:extLst>
              <a:ext uri="{FF2B5EF4-FFF2-40B4-BE49-F238E27FC236}">
                <a16:creationId xmlns:a16="http://schemas.microsoft.com/office/drawing/2014/main" id="{02E4A67A-23B4-4409-B52D-47CCBD0D6BEB}"/>
              </a:ext>
            </a:extLst>
          </p:cNvPr>
          <p:cNvSpPr/>
          <p:nvPr/>
        </p:nvSpPr>
        <p:spPr>
          <a:xfrm>
            <a:off x="4723530" y="4800435"/>
            <a:ext cx="1540553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추세선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smoothing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8EF93BE-A8D5-4537-B30A-4C71BAAA57B1}"/>
              </a:ext>
            </a:extLst>
          </p:cNvPr>
          <p:cNvSpPr/>
          <p:nvPr/>
        </p:nvSpPr>
        <p:spPr>
          <a:xfrm>
            <a:off x="4585637" y="4607921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7A5E0-17A8-4BBC-BCAD-86D6103013CF}"/>
              </a:ext>
            </a:extLst>
          </p:cNvPr>
          <p:cNvSpPr/>
          <p:nvPr/>
        </p:nvSpPr>
        <p:spPr>
          <a:xfrm>
            <a:off x="4619141" y="2920108"/>
            <a:ext cx="2983509" cy="1717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도출시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추세에서 많이 벗어나 있는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(outlier)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처리가 필요함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제거하지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않을시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평균 추세를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정확히 구하기 어려움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판매량의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이동평균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±</a:t>
            </a: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1 X 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이동평균값의 이동표준편차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구간을 두어 이 구간 밖의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QTY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는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도출시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다른 값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상한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하한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으로 대체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FAEEFC-E10E-4CC2-A566-4432D71BA74A}"/>
              </a:ext>
            </a:extLst>
          </p:cNvPr>
          <p:cNvSpPr/>
          <p:nvPr/>
        </p:nvSpPr>
        <p:spPr>
          <a:xfrm>
            <a:off x="4619141" y="5153670"/>
            <a:ext cx="281519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위의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1)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구한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추세선을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조금 더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평활화하여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매끄러운 곡선으로 만들기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 B.1.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추세선의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이동평균값을 취해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추세선을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보다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평활화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(smoothing)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함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4" name="모서리가 둥근 직사각형 42">
            <a:extLst>
              <a:ext uri="{FF2B5EF4-FFF2-40B4-BE49-F238E27FC236}">
                <a16:creationId xmlns:a16="http://schemas.microsoft.com/office/drawing/2014/main" id="{52A2919C-D42D-4EC8-B9E2-916CD1F01F7B}"/>
              </a:ext>
            </a:extLst>
          </p:cNvPr>
          <p:cNvSpPr/>
          <p:nvPr/>
        </p:nvSpPr>
        <p:spPr>
          <a:xfrm>
            <a:off x="7795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계절성 지수 계산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8F7F93C-9871-4B77-8F90-F925CFAA496E}"/>
              </a:ext>
            </a:extLst>
          </p:cNvPr>
          <p:cNvSpPr/>
          <p:nvPr/>
        </p:nvSpPr>
        <p:spPr>
          <a:xfrm>
            <a:off x="7657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6B7CCD0F-A34F-400D-84DF-D523D6741C76}"/>
              </a:ext>
            </a:extLst>
          </p:cNvPr>
          <p:cNvSpPr/>
          <p:nvPr/>
        </p:nvSpPr>
        <p:spPr>
          <a:xfrm>
            <a:off x="7795304" y="3847187"/>
            <a:ext cx="177414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시장 안정성 고려 필요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0E5164A-D563-4337-A236-4ABD52B0CF05}"/>
              </a:ext>
            </a:extLst>
          </p:cNvPr>
          <p:cNvSpPr/>
          <p:nvPr/>
        </p:nvSpPr>
        <p:spPr>
          <a:xfrm>
            <a:off x="7657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8A5E669-10C7-491D-AF8C-5703A467405D}"/>
              </a:ext>
            </a:extLst>
          </p:cNvPr>
          <p:cNvSpPr/>
          <p:nvPr/>
        </p:nvSpPr>
        <p:spPr>
          <a:xfrm>
            <a:off x="7817915" y="2901058"/>
            <a:ext cx="246971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level+trend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X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요인</a:t>
            </a:r>
            <a:endParaRPr lang="en-US" altLang="ko-KR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(seasonality) =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수요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(QTY)</a:t>
            </a: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⇒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= 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관찰된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QTY) /</a:t>
            </a: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(B.2.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추세선 값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C170F5-512C-441B-898B-ABD42BCD53CF}"/>
              </a:ext>
            </a:extLst>
          </p:cNvPr>
          <p:cNvSpPr/>
          <p:nvPr/>
        </p:nvSpPr>
        <p:spPr>
          <a:xfrm>
            <a:off x="7817915" y="4188470"/>
            <a:ext cx="285283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 안정성에 따라 서로 다른 계절성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지수 공식 적용 필요성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현상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①판매량의 절대규모가 작고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②매출이 꾸준히 발생하지 않는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불안정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’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시장의 경우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C.1.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의 계산식 중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분모가 너무 작아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작은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QTY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의 변화로도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계절성 지수가 크게 흔들릴 수 있음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불안정한 시장은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대신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B.1.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정제된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값으로 대체하여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 계산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8CBA40-D714-4187-8C93-E631BED7F5A4}"/>
              </a:ext>
            </a:extLst>
          </p:cNvPr>
          <p:cNvSpPr/>
          <p:nvPr/>
        </p:nvSpPr>
        <p:spPr>
          <a:xfrm>
            <a:off x="53170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B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4A17E0F-EE53-4617-93A8-7A40C30882BF}"/>
              </a:ext>
            </a:extLst>
          </p:cNvPr>
          <p:cNvSpPr/>
          <p:nvPr/>
        </p:nvSpPr>
        <p:spPr>
          <a:xfrm>
            <a:off x="82499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68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분석모형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7335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XX </a:t>
            </a:r>
            <a:r>
              <a:rPr lang="ko-KR" altLang="en-US"/>
              <a:t>데이터를 탐색하여 주차별 계절성 특성을 반영한 분석모형 구현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457200" y="2534548"/>
            <a:ext cx="1094740" cy="56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 </a:t>
            </a:r>
            <a:endParaRPr lang="en-US" altLang="ko-KR"/>
          </a:p>
          <a:p>
            <a:pPr algn="ctr"/>
            <a:r>
              <a:rPr lang="ko-KR" altLang="en-US"/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F8300-7F5B-48DB-A266-4F90CD8C8D84}"/>
              </a:ext>
            </a:extLst>
          </p:cNvPr>
          <p:cNvSpPr/>
          <p:nvPr/>
        </p:nvSpPr>
        <p:spPr>
          <a:xfrm>
            <a:off x="457200" y="4007734"/>
            <a:ext cx="1094740" cy="279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예측</a:t>
            </a:r>
            <a:endParaRPr lang="en-US" altLang="ko-KR"/>
          </a:p>
          <a:p>
            <a:pPr algn="ctr"/>
            <a:r>
              <a:rPr lang="ko-KR" altLang="en-US"/>
              <a:t>알고리즘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FFCE9-EC2F-48C0-B142-3BE3DE5C599D}"/>
              </a:ext>
            </a:extLst>
          </p:cNvPr>
          <p:cNvSpPr/>
          <p:nvPr/>
        </p:nvSpPr>
        <p:spPr>
          <a:xfrm>
            <a:off x="457200" y="3221421"/>
            <a:ext cx="1094740" cy="56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참조</a:t>
            </a:r>
            <a:endParaRPr lang="en-US" altLang="ko-KR"/>
          </a:p>
          <a:p>
            <a:pPr algn="ctr"/>
            <a:r>
              <a:rPr lang="ko-KR" altLang="en-US"/>
              <a:t>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B26C6-8F89-4982-984B-DD980ED25E77}"/>
              </a:ext>
            </a:extLst>
          </p:cNvPr>
          <p:cNvSpPr/>
          <p:nvPr/>
        </p:nvSpPr>
        <p:spPr>
          <a:xfrm>
            <a:off x="457200" y="2109253"/>
            <a:ext cx="1094740" cy="2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3D41F-AB4A-4B45-9443-C58503A73C6D}"/>
              </a:ext>
            </a:extLst>
          </p:cNvPr>
          <p:cNvSpPr/>
          <p:nvPr/>
        </p:nvSpPr>
        <p:spPr bwMode="auto">
          <a:xfrm>
            <a:off x="3083192" y="3747822"/>
            <a:ext cx="1644656" cy="329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지역</a:t>
            </a: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/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제품 단위실적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EC15C-6237-4784-8B78-0D49593E2D2B}"/>
              </a:ext>
            </a:extLst>
          </p:cNvPr>
          <p:cNvSpPr/>
          <p:nvPr/>
        </p:nvSpPr>
        <p:spPr bwMode="auto">
          <a:xfrm>
            <a:off x="3083192" y="4539910"/>
            <a:ext cx="164465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데이터 정제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112E99-48CF-4BD2-B6F9-01F4F5D4A5B6}"/>
              </a:ext>
            </a:extLst>
          </p:cNvPr>
          <p:cNvSpPr/>
          <p:nvPr/>
        </p:nvSpPr>
        <p:spPr bwMode="auto">
          <a:xfrm>
            <a:off x="3083192" y="5476014"/>
            <a:ext cx="664389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추세선</a:t>
            </a:r>
            <a:endParaRPr kumimoji="1" lang="en-US" altLang="ko-KR" sz="100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생성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6A26A0-DBAB-4881-8D3B-63F1EA8DCBD8}"/>
              </a:ext>
            </a:extLst>
          </p:cNvPr>
          <p:cNvSpPr/>
          <p:nvPr/>
        </p:nvSpPr>
        <p:spPr bwMode="auto">
          <a:xfrm>
            <a:off x="3939002" y="5476014"/>
            <a:ext cx="79208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계절성</a:t>
            </a:r>
            <a:endParaRPr kumimoji="1" lang="en-US" altLang="ko-KR" sz="100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지수 산출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DF192E-732A-472D-976C-B9C4CD271AAB}"/>
              </a:ext>
            </a:extLst>
          </p:cNvPr>
          <p:cNvSpPr/>
          <p:nvPr/>
        </p:nvSpPr>
        <p:spPr bwMode="auto">
          <a:xfrm>
            <a:off x="4950160" y="3747822"/>
            <a:ext cx="9298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연도 선택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452865-78CF-4354-A59D-61570F3B1322}"/>
              </a:ext>
            </a:extLst>
          </p:cNvPr>
          <p:cNvSpPr/>
          <p:nvPr/>
        </p:nvSpPr>
        <p:spPr bwMode="auto">
          <a:xfrm>
            <a:off x="4950160" y="4539910"/>
            <a:ext cx="9298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이동평균 </a:t>
            </a:r>
            <a:endParaRPr lang="en-US" altLang="ko-KR" sz="100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구간</a:t>
            </a:r>
            <a:endParaRPr lang="en-US" altLang="ko-KR" sz="100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38ECE-E43F-4ADE-B0B2-CAEC3D7CD29E}"/>
              </a:ext>
            </a:extLst>
          </p:cNvPr>
          <p:cNvSpPr txBox="1"/>
          <p:nvPr/>
        </p:nvSpPr>
        <p:spPr>
          <a:xfrm>
            <a:off x="4734135" y="3429000"/>
            <a:ext cx="1361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 </a:t>
            </a:r>
            <a:r>
              <a:rPr lang="ko-KR" altLang="en-US" sz="1200"/>
              <a:t>사용자 변수 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5D5983-31AB-4035-A53C-5CC9B6A1BA8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auto">
          <a:xfrm>
            <a:off x="3905520" y="4077072"/>
            <a:ext cx="0" cy="46283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331F05-7D9E-4F0E-9336-12CC082F8E48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3415387" y="5187982"/>
            <a:ext cx="0" cy="288032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93CD54-7B20-4007-B24F-8466174008F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3747581" y="5800050"/>
            <a:ext cx="191421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98B296-E9E2-4159-BF8D-0E8A7EC65047}"/>
              </a:ext>
            </a:extLst>
          </p:cNvPr>
          <p:cNvSpPr txBox="1"/>
          <p:nvPr/>
        </p:nvSpPr>
        <p:spPr>
          <a:xfrm>
            <a:off x="3097887" y="35017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64B8C-31C2-4A08-9916-87540077227A}"/>
              </a:ext>
            </a:extLst>
          </p:cNvPr>
          <p:cNvSpPr txBox="1"/>
          <p:nvPr/>
        </p:nvSpPr>
        <p:spPr>
          <a:xfrm>
            <a:off x="8101687" y="313244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2B8A1-2F83-4EAA-B895-E6A33CFFEFF3}"/>
              </a:ext>
            </a:extLst>
          </p:cNvPr>
          <p:cNvSpPr txBox="1"/>
          <p:nvPr/>
        </p:nvSpPr>
        <p:spPr>
          <a:xfrm>
            <a:off x="8610600" y="3095373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….</a:t>
            </a:r>
            <a:r>
              <a:rPr lang="ko-KR" altLang="en-US"/>
              <a:t>지역 단위 데이터 수집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FABB78-6D54-42A0-8F6D-9B9C96CE7705}"/>
              </a:ext>
            </a:extLst>
          </p:cNvPr>
          <p:cNvSpPr/>
          <p:nvPr/>
        </p:nvSpPr>
        <p:spPr>
          <a:xfrm>
            <a:off x="1892300" y="2108681"/>
            <a:ext cx="5168900" cy="2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B87BC8-D730-4B59-8F3B-54D0B289B03E}"/>
              </a:ext>
            </a:extLst>
          </p:cNvPr>
          <p:cNvSpPr/>
          <p:nvPr/>
        </p:nvSpPr>
        <p:spPr>
          <a:xfrm>
            <a:off x="8067040" y="2108681"/>
            <a:ext cx="3286760" cy="2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6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웹설계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8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패키징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5DF37F-3A14-4504-8BE3-F1584E61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85" y="1196492"/>
            <a:ext cx="10076815" cy="4406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Maven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개발도구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: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제작코드 컴파일과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.Jar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파일로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패키징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호환 가능한 외부모듈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A4D81-500E-4995-A23F-0A2C7B69C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44" y="2707937"/>
            <a:ext cx="3310890" cy="1923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27E91-FFAF-4F97-922A-7FDE3325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44" y="1621148"/>
            <a:ext cx="2292076" cy="1338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AF0E18-67ED-40A6-899D-C267A4F33C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54" y="2034697"/>
            <a:ext cx="3381375" cy="1695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F7637C-C30B-455C-A3F1-32860827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0" y="4542487"/>
            <a:ext cx="2794525" cy="1786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D9160C-A8AD-47CB-ADB7-757E1C001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" y="1944186"/>
            <a:ext cx="2794525" cy="2204132"/>
          </a:xfrm>
          <a:prstGeom prst="rect">
            <a:avLst/>
          </a:prstGeom>
        </p:spPr>
      </p:pic>
      <p:sp>
        <p:nvSpPr>
          <p:cNvPr id="12" name="모서리가 둥근 직사각형 25">
            <a:extLst>
              <a:ext uri="{FF2B5EF4-FFF2-40B4-BE49-F238E27FC236}">
                <a16:creationId xmlns:a16="http://schemas.microsoft.com/office/drawing/2014/main" id="{BCE22127-C3C0-4089-BCCB-FD22FF97DEC0}"/>
              </a:ext>
            </a:extLst>
          </p:cNvPr>
          <p:cNvSpPr/>
          <p:nvPr/>
        </p:nvSpPr>
        <p:spPr>
          <a:xfrm>
            <a:off x="4090987" y="4426889"/>
            <a:ext cx="1266825" cy="231195"/>
          </a:xfrm>
          <a:prstGeom prst="roundRect">
            <a:avLst/>
          </a:prstGeom>
          <a:noFill/>
          <a:ln w="28575">
            <a:solidFill>
              <a:srgbClr val="05B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B50AA-93B0-4EFC-8D03-079E512FDADA}"/>
              </a:ext>
            </a:extLst>
          </p:cNvPr>
          <p:cNvSpPr txBox="1"/>
          <p:nvPr/>
        </p:nvSpPr>
        <p:spPr>
          <a:xfrm>
            <a:off x="236909" y="4125528"/>
            <a:ext cx="228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컴파일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패키징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0523A-8D34-4DE7-83DF-5BC596D5D9E2}"/>
              </a:ext>
            </a:extLst>
          </p:cNvPr>
          <p:cNvSpPr txBox="1"/>
          <p:nvPr/>
        </p:nvSpPr>
        <p:spPr>
          <a:xfrm>
            <a:off x="236909" y="6310359"/>
            <a:ext cx="221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플러그인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9C7A4-EC80-4342-A2D6-514939712F81}"/>
              </a:ext>
            </a:extLst>
          </p:cNvPr>
          <p:cNvSpPr txBox="1"/>
          <p:nvPr/>
        </p:nvSpPr>
        <p:spPr>
          <a:xfrm>
            <a:off x="8993711" y="3714332"/>
            <a:ext cx="188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dependency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관리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D22EC9-AE7C-4236-9E08-AFC3BDFB6E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158583"/>
            <a:ext cx="6088029" cy="134155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12AEE7-7434-41A0-9027-77CCDAD5A1CF}"/>
              </a:ext>
            </a:extLst>
          </p:cNvPr>
          <p:cNvCxnSpPr/>
          <p:nvPr/>
        </p:nvCxnSpPr>
        <p:spPr>
          <a:xfrm>
            <a:off x="4945783" y="5676900"/>
            <a:ext cx="5766235" cy="0"/>
          </a:xfrm>
          <a:prstGeom prst="line">
            <a:avLst/>
          </a:prstGeom>
          <a:ln w="28575">
            <a:solidFill>
              <a:srgbClr val="05B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5824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패키징한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실행 파일들을 개발서버 ⇒ 운영서버로 이관하여 아래와 같이 운영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운영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이관시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버전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호환 여부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환경 변수 경로 설정 등에서 문제가 발생할 수 있으므로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16429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2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</a:rPr>
              <a:t>문제원형 실습</a:t>
            </a:r>
            <a:endParaRPr lang="en-US" altLang="ko-KR" sz="480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1342487" y="5071339"/>
            <a:ext cx="1036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모델링한 결과를 문서화 하고 </a:t>
            </a:r>
            <a:r>
              <a:rPr lang="en-US" altLang="ko-KR" sz="2000"/>
              <a:t>Tableu</a:t>
            </a:r>
            <a:r>
              <a:rPr lang="ko-KR" altLang="en-US" sz="2000"/>
              <a:t>로 시각화 하세요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* </a:t>
            </a:r>
            <a:r>
              <a:rPr lang="ko-KR" altLang="en-US" sz="2000"/>
              <a:t>자기가 배운 스킬 </a:t>
            </a:r>
            <a:r>
              <a:rPr lang="en-US" altLang="ko-KR" sz="2000"/>
              <a:t>+ </a:t>
            </a:r>
            <a:r>
              <a:rPr lang="ko-KR" altLang="en-US" sz="2000"/>
              <a:t>구글링을 활용하여 팀 내에서 만들 수 있는 부분을 추가로 만드세요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추진내역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17FD9-79CE-4E7E-9A83-4E96971C3E72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65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구축방법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454C0-AEC4-4DD8-A84B-A10DDEA2FBA6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57337E-B064-4B59-B5EA-D3446B828797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8A584F-4AEC-45BE-8C06-73183E1220E8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E57F4E-9FE7-4442-B53B-6DB11B9971A0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E59A4D-4D98-4647-B1CA-63597D13345C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3FD98-AB4F-4105-B456-59F385B90042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0F7EE2-E103-4BD4-B645-4E771E97D85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AA26D1-855E-45FA-9631-40A01DF9289F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750F6-397C-4471-9ABA-ACC2C1DF4624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3499F9-3EA7-4DFC-B806-D410ABCC7834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FCF960-423B-45B3-835F-ED1DB427C757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357F9D-D1DD-48F1-9474-94C81B742B07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B71780-373C-4C92-B3D2-07F5A71E14F7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9A8A78-7ECA-4B4F-90E2-129A8D44B2E9}"/>
              </a:ext>
            </a:extLst>
          </p:cNvPr>
          <p:cNvSpPr/>
          <p:nvPr/>
        </p:nvSpPr>
        <p:spPr>
          <a:xfrm>
            <a:off x="3982784" y="4853873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설계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217A98-55CE-451C-B76A-A3B7DA93AC72}"/>
              </a:ext>
            </a:extLst>
          </p:cNvPr>
          <p:cNvSpPr/>
          <p:nvPr/>
        </p:nvSpPr>
        <p:spPr>
          <a:xfrm>
            <a:off x="3982784" y="5542033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설계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28D383-C5F2-40CE-BADD-2F5C20805674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89A16B-3534-4273-9EE9-8E83435CF64C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F49012-3C42-42CF-9FD4-297B2ACEE34D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050D08-5F77-4FB4-921C-022E5807ADDA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ADE644-21D4-4B25-BF89-941F4702E9F7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E461CF-78A2-4DD5-89DF-B70760648A69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2A2A68-68AB-4B49-BC96-D51CFF0F0013}"/>
              </a:ext>
            </a:extLst>
          </p:cNvPr>
          <p:cNvSpPr txBox="1"/>
          <p:nvPr/>
        </p:nvSpPr>
        <p:spPr>
          <a:xfrm>
            <a:off x="723687" y="4036535"/>
            <a:ext cx="9893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6/29~7/2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B1846E-14F3-4E9C-B867-911297173D93}"/>
              </a:ext>
            </a:extLst>
          </p:cNvPr>
          <p:cNvSpPr txBox="1"/>
          <p:nvPr/>
        </p:nvSpPr>
        <p:spPr>
          <a:xfrm>
            <a:off x="2573949" y="4036535"/>
            <a:ext cx="6960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7/2~3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74DC38-0D9F-4AEF-AE73-B16E4FBA1730}"/>
              </a:ext>
            </a:extLst>
          </p:cNvPr>
          <p:cNvSpPr txBox="1"/>
          <p:nvPr/>
        </p:nvSpPr>
        <p:spPr>
          <a:xfrm>
            <a:off x="4457666" y="6147513"/>
            <a:ext cx="6960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7/4~6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AA5210-CFC7-41C6-A38D-DB4D77A4E508}"/>
              </a:ext>
            </a:extLst>
          </p:cNvPr>
          <p:cNvSpPr txBox="1"/>
          <p:nvPr/>
        </p:nvSpPr>
        <p:spPr>
          <a:xfrm>
            <a:off x="6284065" y="4773466"/>
            <a:ext cx="805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7/5~10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AFDDB5-DFBB-4CF4-884D-885B4EFB83B5}"/>
              </a:ext>
            </a:extLst>
          </p:cNvPr>
          <p:cNvSpPr txBox="1"/>
          <p:nvPr/>
        </p:nvSpPr>
        <p:spPr>
          <a:xfrm>
            <a:off x="8144348" y="4036535"/>
            <a:ext cx="9140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7/11~12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790677-641F-4B3D-A907-329EB9333379}"/>
              </a:ext>
            </a:extLst>
          </p:cNvPr>
          <p:cNvSpPr txBox="1"/>
          <p:nvPr/>
        </p:nvSpPr>
        <p:spPr>
          <a:xfrm>
            <a:off x="10122081" y="3302437"/>
            <a:ext cx="5870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7/13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팀 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6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이루어짐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0D2270-5DF4-4AA9-8806-7CCD5CEB5C50}"/>
              </a:ext>
            </a:extLst>
          </p:cNvPr>
          <p:cNvGrpSpPr/>
          <p:nvPr/>
        </p:nvGrpSpPr>
        <p:grpSpPr>
          <a:xfrm>
            <a:off x="4304844" y="2555488"/>
            <a:ext cx="2153604" cy="1111336"/>
            <a:chOff x="4797612" y="2674491"/>
            <a:chExt cx="2153604" cy="111133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3BD086-2A34-4DAF-B9CB-81D24EC4F12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5250DC9-4DAD-4C33-9C1C-21695E39422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50F438-3D6F-495B-84D3-E6BAB938CC1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팀 리더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7199A9-7C5F-45C8-A3FE-6BFA5B9DB0F2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홍길동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C5524E7-D048-4DA7-AF17-145B4C3BF1AB}"/>
              </a:ext>
            </a:extLst>
          </p:cNvPr>
          <p:cNvGrpSpPr/>
          <p:nvPr/>
        </p:nvGrpSpPr>
        <p:grpSpPr>
          <a:xfrm>
            <a:off x="5835066" y="5475516"/>
            <a:ext cx="2153604" cy="1111336"/>
            <a:chOff x="4797612" y="2674491"/>
            <a:chExt cx="2153604" cy="111133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9F11886-17BB-4655-A3B7-0AC5A3B19008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118E02-BAA8-47C7-B9A6-C0BB870733FC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8E552BF-0B05-45B8-B081-21B1ECC32098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DB</a:t>
                </a:r>
                <a:r>
                  <a:rPr lang="ko-KR" altLang="en-US"/>
                  <a:t> 개발팀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6D6D46-C607-43B1-8E61-3547B162CD44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강감찬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AD9A42-EC3D-4D4D-A4C7-6D4326A574F3}"/>
              </a:ext>
            </a:extLst>
          </p:cNvPr>
          <p:cNvGrpSpPr/>
          <p:nvPr/>
        </p:nvGrpSpPr>
        <p:grpSpPr>
          <a:xfrm>
            <a:off x="758260" y="4091283"/>
            <a:ext cx="2153604" cy="1111336"/>
            <a:chOff x="4797612" y="2674491"/>
            <a:chExt cx="2153604" cy="111133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CC95581-4C7A-4EEC-837F-4BBE90EE7A4F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5688C14-FA03-49A2-80FB-AB2AD71DCAC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7208143-9CB7-4F72-847B-8BC945533C24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테스트팀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50BFDE-9189-4AA5-8995-D76E421BDACC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강감찬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08DE7A-A742-4468-98FF-E2B1668B4A0A}"/>
              </a:ext>
            </a:extLst>
          </p:cNvPr>
          <p:cNvGrpSpPr/>
          <p:nvPr/>
        </p:nvGrpSpPr>
        <p:grpSpPr>
          <a:xfrm>
            <a:off x="3201881" y="5451131"/>
            <a:ext cx="2153604" cy="1111336"/>
            <a:chOff x="4797612" y="2674491"/>
            <a:chExt cx="2153604" cy="111133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E9AEDA6-1533-4031-A874-3505F7228442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0F1E60B-8BB1-4094-B344-7541A1529C18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4C7D067-EB05-4A3F-8A5D-7E8811C63D8D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알고리즘 개발팀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049A48-F38D-4973-927F-2C394C07565F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김유신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395A173-FE02-42F7-BE66-9F356C0754E3}"/>
              </a:ext>
            </a:extLst>
          </p:cNvPr>
          <p:cNvGrpSpPr/>
          <p:nvPr/>
        </p:nvGrpSpPr>
        <p:grpSpPr>
          <a:xfrm>
            <a:off x="4338369" y="4038963"/>
            <a:ext cx="2153604" cy="1111336"/>
            <a:chOff x="4797612" y="2674491"/>
            <a:chExt cx="2153604" cy="111133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1BFA364-98A4-4540-AA0C-9362559DFFF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760BE5D-46F3-47E4-B3CE-166849EA2794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1728C0D-54BE-4620-819C-8751DD242E54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개발팀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6C1F62-F8F0-40D9-A23E-AFE48DAC6FBC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김유신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A1ABA87-7583-4173-8086-F091D849EA59}"/>
              </a:ext>
            </a:extLst>
          </p:cNvPr>
          <p:cNvGrpSpPr/>
          <p:nvPr/>
        </p:nvGrpSpPr>
        <p:grpSpPr>
          <a:xfrm>
            <a:off x="7200078" y="4038963"/>
            <a:ext cx="2153604" cy="1111336"/>
            <a:chOff x="4797612" y="2674491"/>
            <a:chExt cx="2153604" cy="111133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0752018-FF19-48F8-8C7B-2CBB047DFD38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96294C9-062E-43AD-93A4-B590EB3BA0F0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67CB14E-0DE0-40F4-9B07-0AFB2B306C04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사업관리팀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380918-A60B-4224-90BB-64EA5EF398B6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해당없음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4EF0982-DFBC-452D-943D-2D547DEDF941}"/>
              </a:ext>
            </a:extLst>
          </p:cNvPr>
          <p:cNvGrpSpPr/>
          <p:nvPr/>
        </p:nvGrpSpPr>
        <p:grpSpPr>
          <a:xfrm>
            <a:off x="9581196" y="4038963"/>
            <a:ext cx="2153604" cy="1111336"/>
            <a:chOff x="4797612" y="2674491"/>
            <a:chExt cx="2153604" cy="11113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9C10044-6D82-4103-9B00-FD209DE7ADE4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BAA281-9EDE-43BE-A92B-0D9FDBD6C5F4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96D79DF4-FAC6-4E96-891C-3EA053B19B05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체계통합팀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255F43-ECB5-4464-AD6B-298E3006761F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해당없음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21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WBS + R&amp;R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9106EA9-422E-412A-B818-6BB1FF8D3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45987"/>
              </p:ext>
            </p:extLst>
          </p:nvPr>
        </p:nvGraphicFramePr>
        <p:xfrm>
          <a:off x="746596" y="1333647"/>
          <a:ext cx="1059419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(Item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수준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모델 개발 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(Decision Tree)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Node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6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일정표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5F1FD-B59F-4225-8B04-6F6ECB01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338956"/>
            <a:ext cx="10925175" cy="2724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82697-0BD1-436E-AA46-3E491ABA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204594"/>
            <a:ext cx="9067800" cy="262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CD883-4BB2-41B8-A3B1-1AF4F1693AC8}"/>
              </a:ext>
            </a:extLst>
          </p:cNvPr>
          <p:cNvSpPr txBox="1"/>
          <p:nvPr/>
        </p:nvSpPr>
        <p:spPr>
          <a:xfrm>
            <a:off x="2747007" y="197395"/>
            <a:ext cx="41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SRR(System Requirement Review): </a:t>
            </a:r>
            <a:r>
              <a:rPr lang="ko-KR" altLang="en-US" sz="1200"/>
              <a:t>시스템 요구사항 리뷰</a:t>
            </a:r>
            <a:endParaRPr lang="en-US" altLang="ko-KR" sz="1200"/>
          </a:p>
          <a:p>
            <a:r>
              <a:rPr lang="en-US" altLang="ko-KR" sz="1200"/>
              <a:t>SDR(System Design Review): </a:t>
            </a:r>
            <a:r>
              <a:rPr lang="ko-KR" altLang="en-US" sz="1200"/>
              <a:t>시스템 요구사항 리뷰</a:t>
            </a:r>
            <a:endParaRPr lang="en-US" altLang="ko-KR" sz="1200"/>
          </a:p>
          <a:p>
            <a:r>
              <a:rPr lang="en-US" altLang="ko-KR" sz="1200"/>
              <a:t>SSR(Software Specification Review) : </a:t>
            </a:r>
            <a:r>
              <a:rPr lang="ko-KR" altLang="en-US" sz="1200"/>
              <a:t>소프트웨어 규격리뷰</a:t>
            </a:r>
            <a:endParaRPr lang="en-US" altLang="ko-KR" sz="1200"/>
          </a:p>
          <a:p>
            <a:r>
              <a:rPr lang="en-US" altLang="ko-KR" sz="1200"/>
              <a:t>PDR(Preliminary Design Review): </a:t>
            </a:r>
            <a:r>
              <a:rPr lang="ko-KR" altLang="en-US" sz="1200"/>
              <a:t>개략설계 리뷰</a:t>
            </a:r>
            <a:endParaRPr lang="en-US" altLang="ko-KR" sz="1200"/>
          </a:p>
          <a:p>
            <a:r>
              <a:rPr lang="en-US" altLang="ko-KR" sz="1200"/>
              <a:t>CDR(Critical Detail Review): </a:t>
            </a:r>
            <a:r>
              <a:rPr lang="ko-KR" altLang="en-US" sz="1200"/>
              <a:t>상세설계 리뷰</a:t>
            </a:r>
            <a:endParaRPr lang="en-US" altLang="ko-KR" sz="1200"/>
          </a:p>
          <a:p>
            <a:r>
              <a:rPr lang="en-US" altLang="ko-KR" sz="1200"/>
              <a:t>TRR(Test Rediness Review): </a:t>
            </a:r>
            <a:r>
              <a:rPr lang="ko-KR" altLang="en-US" sz="1200"/>
              <a:t>시험준비 리뷰</a:t>
            </a:r>
          </a:p>
        </p:txBody>
      </p:sp>
    </p:spTree>
    <p:extLst>
      <p:ext uri="{BB962C8B-B14F-4D97-AF65-F5344CB8AC3E}">
        <p14:creationId xmlns:p14="http://schemas.microsoft.com/office/powerpoint/2010/main" val="233864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산출물 목록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2D2FE4-7E97-4A36-B059-A37C25B8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97247"/>
              </p:ext>
            </p:extLst>
          </p:nvPr>
        </p:nvGraphicFramePr>
        <p:xfrm>
          <a:off x="838200" y="1872437"/>
          <a:ext cx="10720978" cy="459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6/28(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7/3(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7/5(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7/8(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7/10(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7/10(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7/11(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목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7/12(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751D213-0EAE-4A68-8929-63F088CF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141912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5. </a:t>
            </a:r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사업 관리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투입인력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2D874-8243-4575-9E8E-7AEA6381A149}"/>
              </a:ext>
            </a:extLst>
          </p:cNvPr>
          <p:cNvSpPr txBox="1"/>
          <p:nvPr/>
        </p:nvSpPr>
        <p:spPr>
          <a:xfrm>
            <a:off x="10215425" y="5205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955BFF-F35B-4A4E-8EF5-6C80461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16942"/>
              </p:ext>
            </p:extLst>
          </p:nvPr>
        </p:nvGraphicFramePr>
        <p:xfrm>
          <a:off x="1669144" y="263797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3295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4042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607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담당자명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담당업무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8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중급 개발자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2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85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의사소통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2D874-8243-4575-9E8E-7AEA6381A149}"/>
              </a:ext>
            </a:extLst>
          </p:cNvPr>
          <p:cNvSpPr txBox="1"/>
          <p:nvPr/>
        </p:nvSpPr>
        <p:spPr>
          <a:xfrm>
            <a:off x="10215425" y="5205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7E17-8377-4E75-8BB2-7E48CCB6D292}"/>
              </a:ext>
            </a:extLst>
          </p:cNvPr>
          <p:cNvSpPr txBox="1"/>
          <p:nvPr/>
        </p:nvSpPr>
        <p:spPr>
          <a:xfrm>
            <a:off x="6792686" y="2865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주간보고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24E3-1AD1-47D4-B908-DFC6F38764B5}"/>
              </a:ext>
            </a:extLst>
          </p:cNvPr>
          <p:cNvSpPr txBox="1"/>
          <p:nvPr/>
        </p:nvSpPr>
        <p:spPr>
          <a:xfrm>
            <a:off x="6792686" y="35578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착수 보고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FCE08-850A-498F-ABB6-C1FCDC7F66EF}"/>
              </a:ext>
            </a:extLst>
          </p:cNvPr>
          <p:cNvSpPr txBox="1"/>
          <p:nvPr/>
        </p:nvSpPr>
        <p:spPr>
          <a:xfrm>
            <a:off x="6710933" y="4249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중간보고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90890-BD40-4815-847E-20C2DCE252B4}"/>
              </a:ext>
            </a:extLst>
          </p:cNvPr>
          <p:cNvSpPr txBox="1"/>
          <p:nvPr/>
        </p:nvSpPr>
        <p:spPr>
          <a:xfrm>
            <a:off x="6792686" y="5238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결과보고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A1809-1A71-4458-A908-5352A11D751F}"/>
              </a:ext>
            </a:extLst>
          </p:cNvPr>
          <p:cNvSpPr txBox="1"/>
          <p:nvPr/>
        </p:nvSpPr>
        <p:spPr>
          <a:xfrm>
            <a:off x="6783081" y="1969266"/>
            <a:ext cx="55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커뮤니케이션 계획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07433-FBCB-420E-8A95-B05246BFD333}"/>
              </a:ext>
            </a:extLst>
          </p:cNvPr>
          <p:cNvSpPr txBox="1"/>
          <p:nvPr/>
        </p:nvSpPr>
        <p:spPr>
          <a:xfrm>
            <a:off x="8897257" y="2522611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주간단위 내용 공유</a:t>
            </a:r>
            <a:endParaRPr lang="en-US" altLang="ko-KR"/>
          </a:p>
          <a:p>
            <a:r>
              <a:rPr lang="ko-KR" altLang="en-US"/>
              <a:t>대상</a:t>
            </a:r>
            <a:r>
              <a:rPr lang="en-US" altLang="ko-KR"/>
              <a:t>: </a:t>
            </a:r>
            <a:r>
              <a:rPr lang="ko-KR" altLang="en-US"/>
              <a:t>팀 </a:t>
            </a:r>
            <a:r>
              <a:rPr lang="en-US" altLang="ko-KR"/>
              <a:t>→ </a:t>
            </a:r>
            <a:r>
              <a:rPr lang="ko-KR" altLang="en-US"/>
              <a:t>교수</a:t>
            </a:r>
            <a:endParaRPr lang="en-US" altLang="ko-KR"/>
          </a:p>
          <a:p>
            <a:r>
              <a:rPr lang="ko-KR" altLang="en-US"/>
              <a:t>이슈내용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C5D1F-30CE-4DDD-A028-8BA6F4492E61}"/>
              </a:ext>
            </a:extLst>
          </p:cNvPr>
          <p:cNvSpPr txBox="1"/>
          <p:nvPr/>
        </p:nvSpPr>
        <p:spPr>
          <a:xfrm>
            <a:off x="8964022" y="3557808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범위</a:t>
            </a:r>
            <a:r>
              <a:rPr lang="en-US" altLang="ko-KR"/>
              <a:t>/</a:t>
            </a:r>
            <a:r>
              <a:rPr lang="ko-KR" altLang="en-US"/>
              <a:t>일정</a:t>
            </a:r>
            <a:r>
              <a:rPr lang="en-US" altLang="ko-KR"/>
              <a:t>/</a:t>
            </a:r>
            <a:r>
              <a:rPr lang="ko-KR" altLang="en-US"/>
              <a:t>역할 공유</a:t>
            </a:r>
            <a:endParaRPr lang="en-US" altLang="ko-KR"/>
          </a:p>
          <a:p>
            <a:r>
              <a:rPr lang="ko-KR" altLang="en-US"/>
              <a:t>시기</a:t>
            </a:r>
            <a:r>
              <a:rPr lang="en-US" altLang="ko-KR"/>
              <a:t>: </a:t>
            </a:r>
            <a:r>
              <a:rPr lang="ko-KR" altLang="en-US"/>
              <a:t>첫 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B524A-C20B-414F-8647-EDC8098220F7}"/>
              </a:ext>
            </a:extLst>
          </p:cNvPr>
          <p:cNvSpPr txBox="1"/>
          <p:nvPr/>
        </p:nvSpPr>
        <p:spPr>
          <a:xfrm>
            <a:off x="8897257" y="429745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분석모델 구축방향 공유</a:t>
            </a:r>
            <a:endParaRPr lang="en-US" altLang="ko-KR"/>
          </a:p>
          <a:p>
            <a:r>
              <a:rPr lang="ko-KR" altLang="en-US"/>
              <a:t>시기</a:t>
            </a:r>
            <a:r>
              <a:rPr lang="en-US" altLang="ko-KR"/>
              <a:t>: </a:t>
            </a:r>
            <a:r>
              <a:rPr lang="ko-KR" altLang="en-US"/>
              <a:t>설계 완료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3517-670F-4CC1-AEB9-7298F3A947CE}"/>
              </a:ext>
            </a:extLst>
          </p:cNvPr>
          <p:cNvSpPr txBox="1"/>
          <p:nvPr/>
        </p:nvSpPr>
        <p:spPr>
          <a:xfrm>
            <a:off x="8964022" y="516881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시스템 구축 내용 및 시연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46F918-1750-49A0-A5E5-8A4CEC508CE2}"/>
              </a:ext>
            </a:extLst>
          </p:cNvPr>
          <p:cNvSpPr/>
          <p:nvPr/>
        </p:nvSpPr>
        <p:spPr>
          <a:xfrm>
            <a:off x="377371" y="3373149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보고</a:t>
            </a:r>
            <a:r>
              <a:rPr lang="en-US" altLang="ko-KR"/>
              <a:t>/</a:t>
            </a:r>
            <a:r>
              <a:rPr lang="ko-KR" altLang="en-US"/>
              <a:t>의사소통</a:t>
            </a:r>
            <a:endParaRPr lang="en-US" altLang="ko-KR"/>
          </a:p>
          <a:p>
            <a:pPr algn="ctr"/>
            <a:r>
              <a:rPr lang="ko-KR" altLang="en-US"/>
              <a:t>체계구축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798227-11DA-4B31-9762-E09D3F0C23D4}"/>
              </a:ext>
            </a:extLst>
          </p:cNvPr>
          <p:cNvSpPr/>
          <p:nvPr/>
        </p:nvSpPr>
        <p:spPr>
          <a:xfrm>
            <a:off x="2346959" y="3415788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정보공유</a:t>
            </a:r>
            <a:endParaRPr lang="en-US" altLang="ko-KR"/>
          </a:p>
          <a:p>
            <a:pPr algn="ctr"/>
            <a:r>
              <a:rPr lang="ko-KR" altLang="en-US"/>
              <a:t>체계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A22E3-4BBC-4334-B637-3AE2B9979DAB}"/>
              </a:ext>
            </a:extLst>
          </p:cNvPr>
          <p:cNvSpPr/>
          <p:nvPr/>
        </p:nvSpPr>
        <p:spPr>
          <a:xfrm>
            <a:off x="3982246" y="3415788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검토체계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4378F-48A2-46F6-8A29-00EEBFB7DEB2}"/>
              </a:ext>
            </a:extLst>
          </p:cNvPr>
          <p:cNvSpPr txBox="1"/>
          <p:nvPr/>
        </p:nvSpPr>
        <p:spPr>
          <a:xfrm>
            <a:off x="1911340" y="21539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원활한 정보 공유로</a:t>
            </a:r>
            <a:endParaRPr lang="en-US" altLang="ko-KR"/>
          </a:p>
          <a:p>
            <a:r>
              <a:rPr lang="ko-KR" altLang="en-US"/>
              <a:t>성공적인 프로젝트 완성</a:t>
            </a:r>
          </a:p>
        </p:txBody>
      </p:sp>
    </p:spTree>
    <p:extLst>
      <p:ext uri="{BB962C8B-B14F-4D97-AF65-F5344CB8AC3E}">
        <p14:creationId xmlns:p14="http://schemas.microsoft.com/office/powerpoint/2010/main" val="359563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품질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2D874-8243-4575-9E8E-7AEA6381A149}"/>
              </a:ext>
            </a:extLst>
          </p:cNvPr>
          <p:cNvSpPr txBox="1"/>
          <p:nvPr/>
        </p:nvSpPr>
        <p:spPr>
          <a:xfrm>
            <a:off x="10215425" y="5205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8A5F-7400-4A81-9330-D19AFA1B3CB2}"/>
              </a:ext>
            </a:extLst>
          </p:cNvPr>
          <p:cNvSpPr txBox="1"/>
          <p:nvPr/>
        </p:nvSpPr>
        <p:spPr>
          <a:xfrm>
            <a:off x="1204686" y="305966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최적화된 방법론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8802F-EE05-427A-A328-E25633CF401E}"/>
              </a:ext>
            </a:extLst>
          </p:cNvPr>
          <p:cNvSpPr txBox="1"/>
          <p:nvPr/>
        </p:nvSpPr>
        <p:spPr>
          <a:xfrm>
            <a:off x="4071257" y="30596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품질활동 실시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9CEA4-EFFE-4038-A84E-324F7862D1A3}"/>
              </a:ext>
            </a:extLst>
          </p:cNvPr>
          <p:cNvSpPr txBox="1"/>
          <p:nvPr/>
        </p:nvSpPr>
        <p:spPr>
          <a:xfrm>
            <a:off x="6163578" y="305966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체계적인 프로젝트 수행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86A5D-FFFF-4172-9A5D-D286A42FE54E}"/>
              </a:ext>
            </a:extLst>
          </p:cNvPr>
          <p:cNvSpPr txBox="1"/>
          <p:nvPr/>
        </p:nvSpPr>
        <p:spPr>
          <a:xfrm>
            <a:off x="1625474" y="424429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r>
              <a:rPr lang="ko-KR" altLang="en-US"/>
              <a:t>논문 참조</a:t>
            </a:r>
            <a:r>
              <a:rPr lang="en-US" altLang="ko-KR"/>
              <a:t>….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B04FE-97E4-44D1-B712-6B0161591592}"/>
              </a:ext>
            </a:extLst>
          </p:cNvPr>
          <p:cNvSpPr txBox="1"/>
          <p:nvPr/>
        </p:nvSpPr>
        <p:spPr>
          <a:xfrm>
            <a:off x="4071257" y="4244295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관리</a:t>
            </a:r>
            <a:endParaRPr lang="en-US" altLang="ko-KR"/>
          </a:p>
          <a:p>
            <a:r>
              <a:rPr lang="ko-KR" altLang="en-US"/>
              <a:t>산출문 관리</a:t>
            </a:r>
            <a:endParaRPr lang="en-US" altLang="ko-KR"/>
          </a:p>
          <a:p>
            <a:r>
              <a:rPr lang="ko-KR" altLang="en-US"/>
              <a:t>회의체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FA0A0-C06D-4FE3-9A39-C2F12592A7AC}"/>
              </a:ext>
            </a:extLst>
          </p:cNvPr>
          <p:cNvSpPr txBox="1"/>
          <p:nvPr/>
        </p:nvSpPr>
        <p:spPr>
          <a:xfrm>
            <a:off x="6700163" y="4151962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계획</a:t>
            </a:r>
            <a:r>
              <a:rPr lang="en-US" altLang="ko-KR"/>
              <a:t>→</a:t>
            </a:r>
            <a:r>
              <a:rPr lang="ko-KR" altLang="en-US"/>
              <a:t>설계</a:t>
            </a:r>
            <a:r>
              <a:rPr lang="en-US" altLang="ko-KR"/>
              <a:t>→</a:t>
            </a:r>
            <a:r>
              <a:rPr lang="ko-KR" altLang="en-US"/>
              <a:t>개발</a:t>
            </a:r>
            <a:r>
              <a:rPr lang="en-US" altLang="ko-KR"/>
              <a:t>→</a:t>
            </a:r>
            <a:r>
              <a:rPr lang="ko-KR" altLang="en-US"/>
              <a:t>테스트 등</a:t>
            </a:r>
          </a:p>
        </p:txBody>
      </p:sp>
    </p:spTree>
    <p:extLst>
      <p:ext uri="{BB962C8B-B14F-4D97-AF65-F5344CB8AC3E}">
        <p14:creationId xmlns:p14="http://schemas.microsoft.com/office/powerpoint/2010/main" val="8645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559512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184525" y="3115655"/>
            <a:ext cx="6050915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/>
              <a:t>프로젝트 개요</a:t>
            </a:r>
            <a:endParaRPr lang="en-US" altLang="ko-KR" sz="2400" b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/>
              <a:t>서비스 구성도</a:t>
            </a:r>
            <a:endParaRPr lang="en-US" altLang="ko-KR" sz="2400" b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/>
              <a:t>프로젝트 상세 구현방안</a:t>
            </a:r>
            <a:endParaRPr lang="en-US" altLang="ko-KR" sz="2400" b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/>
              <a:t>구축 방법론</a:t>
            </a:r>
            <a:endParaRPr lang="en-US" altLang="ko-KR" sz="2400" b="1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b="1"/>
              <a:t>프로젝트 추진방안</a:t>
            </a:r>
            <a:endParaRPr lang="en-US" altLang="ko-KR" sz="2400" b="1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b="1"/>
              <a:t>Lessons Learned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변경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2D874-8243-4575-9E8E-7AEA6381A149}"/>
              </a:ext>
            </a:extLst>
          </p:cNvPr>
          <p:cNvSpPr txBox="1"/>
          <p:nvPr/>
        </p:nvSpPr>
        <p:spPr>
          <a:xfrm>
            <a:off x="10215425" y="5205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8A5F-7400-4A81-9330-D19AFA1B3CB2}"/>
              </a:ext>
            </a:extLst>
          </p:cNvPr>
          <p:cNvSpPr txBox="1"/>
          <p:nvPr/>
        </p:nvSpPr>
        <p:spPr>
          <a:xfrm>
            <a:off x="986971" y="169599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프로세스를 통한 변경관리</a:t>
            </a:r>
          </a:p>
        </p:txBody>
      </p:sp>
    </p:spTree>
    <p:extLst>
      <p:ext uri="{BB962C8B-B14F-4D97-AF65-F5344CB8AC3E}">
        <p14:creationId xmlns:p14="http://schemas.microsoft.com/office/powerpoint/2010/main" val="133755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6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DFBB24-663F-4F92-9EB0-01DA0B74D9F0}"/>
              </a:ext>
            </a:extLst>
          </p:cNvPr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모서리가 둥근 직사각형 21">
            <a:extLst>
              <a:ext uri="{FF2B5EF4-FFF2-40B4-BE49-F238E27FC236}">
                <a16:creationId xmlns:a16="http://schemas.microsoft.com/office/drawing/2014/main" id="{61BC97E7-62BA-427E-A609-09E7E5B323D9}"/>
              </a:ext>
            </a:extLst>
          </p:cNvPr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554E44B8-86B9-4E7E-AA65-F3D397542EC2}"/>
              </a:ext>
            </a:extLst>
          </p:cNvPr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65A861-2F87-4627-BC27-3F06EA6FD344}"/>
              </a:ext>
            </a:extLst>
          </p:cNvPr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모서리가 둥근 직사각형 19">
            <a:extLst>
              <a:ext uri="{FF2B5EF4-FFF2-40B4-BE49-F238E27FC236}">
                <a16:creationId xmlns:a16="http://schemas.microsoft.com/office/drawing/2014/main" id="{0F90E5DB-5E15-4993-9748-446FE54F324D}"/>
              </a:ext>
            </a:extLst>
          </p:cNvPr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573443B-40E1-45BB-A852-9BF71F47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232-655F-4CA1-AF2D-55878933ABDE}"/>
              </a:ext>
            </a:extLst>
          </p:cNvPr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3E69945-B433-492F-9031-846369AE9793}"/>
              </a:ext>
            </a:extLst>
          </p:cNvPr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9" name="Picture 2" descr="íìì ëí ì´ë¯¸ì§ ê²ìê²°ê³¼">
            <a:extLst>
              <a:ext uri="{FF2B5EF4-FFF2-40B4-BE49-F238E27FC236}">
                <a16:creationId xmlns:a16="http://schemas.microsoft.com/office/drawing/2014/main" id="{DFEFF0F4-7309-4D0D-AF9E-CB511DAF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BF7C49-DEEC-4B8F-95F9-48B777157919}"/>
              </a:ext>
            </a:extLst>
          </p:cNvPr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대각선 방향의 모서리가 둥근 사각형 12">
            <a:extLst>
              <a:ext uri="{FF2B5EF4-FFF2-40B4-BE49-F238E27FC236}">
                <a16:creationId xmlns:a16="http://schemas.microsoft.com/office/drawing/2014/main" id="{C885C783-4238-40C3-81F8-7371730BE3DE}"/>
              </a:ext>
            </a:extLst>
          </p:cNvPr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E4058FF-BCBE-426B-81DB-86BC941649CD}"/>
              </a:ext>
            </a:extLst>
          </p:cNvPr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4AE67-5A54-4617-A54A-8AED0F0065B1}"/>
              </a:ext>
            </a:extLst>
          </p:cNvPr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대각선 방향의 모서리가 둥근 사각형 16">
            <a:extLst>
              <a:ext uri="{FF2B5EF4-FFF2-40B4-BE49-F238E27FC236}">
                <a16:creationId xmlns:a16="http://schemas.microsoft.com/office/drawing/2014/main" id="{292C1737-A5EE-402F-87EF-9C0B22DF66EB}"/>
              </a:ext>
            </a:extLst>
          </p:cNvPr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5DB54-B3BB-42C1-8765-7E88756F5114}"/>
              </a:ext>
            </a:extLst>
          </p:cNvPr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6084D28-0A4C-40DD-A005-7E5522CDFF88}"/>
              </a:ext>
            </a:extLst>
          </p:cNvPr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394297-BF3C-4B8B-AF96-30A37C11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E5E6B17-E025-4C82-8C87-49AC2F04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4216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1. </a:t>
            </a:r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7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목표 및 범위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타임라인별 주요 결과물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특징 및 강점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8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목표 및 범위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3A8C1-6FE5-44C5-A0C2-D7A0A41FD9FB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876016-5D9F-4462-BEEC-A0B54868AA46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12C217-36AC-40EA-880F-4B798A317E3B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일정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인원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862679-9C4E-437A-A5A3-D7D4B90DCE55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2E6183-E9C4-4616-95B7-57D61DC26A4D}"/>
              </a:ext>
            </a:extLst>
          </p:cNvPr>
          <p:cNvSpPr txBox="1"/>
          <p:nvPr/>
        </p:nvSpPr>
        <p:spPr>
          <a:xfrm>
            <a:off x="2748224" y="4845603"/>
            <a:ext cx="3365306" cy="185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계절성 지수 산출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미래 수요 예측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 err="1">
                <a:latin typeface="+mn-ea"/>
              </a:rPr>
              <a:t>머신러닝</a:t>
            </a:r>
            <a:r>
              <a:rPr lang="ko-KR" altLang="en-US" dirty="0">
                <a:latin typeface="+mn-ea"/>
              </a:rPr>
              <a:t> 서버 </a:t>
            </a:r>
            <a:r>
              <a:rPr lang="ko-KR" altLang="en-US">
                <a:latin typeface="+mn-ea"/>
              </a:rPr>
              <a:t>시각화 모형</a:t>
            </a:r>
            <a:endParaRPr lang="en-US" altLang="ko-KR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>
                <a:latin typeface="+mn-ea"/>
              </a:rPr>
              <a:t>모델 구동 웹 화면</a:t>
            </a:r>
            <a:endParaRPr lang="en-US" altLang="ko-KR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>
                <a:latin typeface="+mn-ea"/>
              </a:rPr>
              <a:t>모델 시각화 웹 화면</a:t>
            </a:r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DD3B0D-AA40-4FB3-8942-6173ABB1E25A}"/>
              </a:ext>
            </a:extLst>
          </p:cNvPr>
          <p:cNvSpPr txBox="1"/>
          <p:nvPr/>
        </p:nvSpPr>
        <p:spPr>
          <a:xfrm>
            <a:off x="2468823" y="2746936"/>
            <a:ext cx="85230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이러한 계절성 지수 모형은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미래 수요가 과거의 유형을 따를 때 </a:t>
            </a:r>
            <a:r>
              <a:rPr lang="ko-KR" altLang="en-US" dirty="0">
                <a:latin typeface="+mn-ea"/>
              </a:rPr>
              <a:t>유용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관찰의 축적을 통해 매년 수요가 비슷한 계절성 패턴을 보임을 확인 필요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⇒ 시각화 도구를 통해 확인함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안정성 시장 기준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D56CD9-877D-4696-94D9-47486D034ACA}"/>
              </a:ext>
            </a:extLst>
          </p:cNvPr>
          <p:cNvSpPr txBox="1"/>
          <p:nvPr/>
        </p:nvSpPr>
        <p:spPr>
          <a:xfrm>
            <a:off x="2468824" y="4065983"/>
            <a:ext cx="786561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2018.7.1(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>
                <a:latin typeface="+mn-ea"/>
              </a:rPr>
              <a:t>~ 7.12(</a:t>
            </a:r>
            <a:r>
              <a:rPr lang="ko-KR" altLang="en-US" dirty="0">
                <a:latin typeface="+mn-ea"/>
              </a:rPr>
              <a:t>금</a:t>
            </a:r>
            <a:r>
              <a:rPr lang="en-US" altLang="ko-KR" dirty="0">
                <a:latin typeface="+mn-ea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7" name="모서리가 둥근 직사각형 8">
            <a:extLst>
              <a:ext uri="{FF2B5EF4-FFF2-40B4-BE49-F238E27FC236}">
                <a16:creationId xmlns:a16="http://schemas.microsoft.com/office/drawing/2014/main" id="{AE010F7E-9F84-491B-B7E4-6D7C8F034A0C}"/>
              </a:ext>
            </a:extLst>
          </p:cNvPr>
          <p:cNvSpPr/>
          <p:nvPr/>
        </p:nvSpPr>
        <p:spPr>
          <a:xfrm>
            <a:off x="5927727" y="4988909"/>
            <a:ext cx="2328862" cy="183601"/>
          </a:xfrm>
          <a:prstGeom prst="roundRect">
            <a:avLst>
              <a:gd name="adj" fmla="val 469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/>
          </a:p>
        </p:txBody>
      </p:sp>
      <p:sp>
        <p:nvSpPr>
          <p:cNvPr id="89" name="모서리가 둥근 직사각형 19">
            <a:extLst>
              <a:ext uri="{FF2B5EF4-FFF2-40B4-BE49-F238E27FC236}">
                <a16:creationId xmlns:a16="http://schemas.microsoft.com/office/drawing/2014/main" id="{1EB04EFC-B515-4FFB-AE0E-60042F8BEF29}"/>
              </a:ext>
            </a:extLst>
          </p:cNvPr>
          <p:cNvSpPr/>
          <p:nvPr/>
        </p:nvSpPr>
        <p:spPr>
          <a:xfrm>
            <a:off x="5927727" y="5344905"/>
            <a:ext cx="2328862" cy="183601"/>
          </a:xfrm>
          <a:prstGeom prst="roundRect">
            <a:avLst>
              <a:gd name="adj" fmla="val 469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/>
          </a:p>
        </p:txBody>
      </p:sp>
      <p:sp>
        <p:nvSpPr>
          <p:cNvPr id="91" name="모서리가 둥근 직사각형 21">
            <a:extLst>
              <a:ext uri="{FF2B5EF4-FFF2-40B4-BE49-F238E27FC236}">
                <a16:creationId xmlns:a16="http://schemas.microsoft.com/office/drawing/2014/main" id="{4C5C4312-EE65-4866-A25E-34763D699293}"/>
              </a:ext>
            </a:extLst>
          </p:cNvPr>
          <p:cNvSpPr/>
          <p:nvPr/>
        </p:nvSpPr>
        <p:spPr>
          <a:xfrm>
            <a:off x="5927727" y="5709199"/>
            <a:ext cx="2328862" cy="183601"/>
          </a:xfrm>
          <a:prstGeom prst="roundRect">
            <a:avLst>
              <a:gd name="adj" fmla="val 469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065B785-C670-4E1D-9161-39B1473DBD7C}"/>
              </a:ext>
            </a:extLst>
          </p:cNvPr>
          <p:cNvSpPr/>
          <p:nvPr/>
        </p:nvSpPr>
        <p:spPr>
          <a:xfrm>
            <a:off x="6274591" y="4437175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분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석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0D9A75-498B-4E4B-BDB4-DBF4801667AD}"/>
              </a:ext>
            </a:extLst>
          </p:cNvPr>
          <p:cNvSpPr/>
          <p:nvPr/>
        </p:nvSpPr>
        <p:spPr>
          <a:xfrm>
            <a:off x="6715876" y="4437175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설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계</a:t>
            </a:r>
            <a:endParaRPr lang="ko-KR" altLang="en-US" sz="11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DDE8DD-C6DA-479C-88CC-EF597B15FF27}"/>
              </a:ext>
            </a:extLst>
          </p:cNvPr>
          <p:cNvSpPr/>
          <p:nvPr/>
        </p:nvSpPr>
        <p:spPr>
          <a:xfrm>
            <a:off x="8039733" y="4437175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latin typeface="나눔스퀘어 Bold" pitchFamily="50" charset="-127"/>
                <a:ea typeface="나눔스퀘어 Bold" pitchFamily="50" charset="-127"/>
              </a:rPr>
              <a:t>완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료</a:t>
            </a:r>
            <a:endParaRPr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E41F89-631E-4180-BFEA-02C962BE7D47}"/>
              </a:ext>
            </a:extLst>
          </p:cNvPr>
          <p:cNvSpPr/>
          <p:nvPr/>
        </p:nvSpPr>
        <p:spPr>
          <a:xfrm>
            <a:off x="7157161" y="4437175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개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발</a:t>
            </a:r>
            <a:endParaRPr lang="ko-KR" altLang="en-US" sz="11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01B99B-435E-409F-92A3-8207B7A4359A}"/>
              </a:ext>
            </a:extLst>
          </p:cNvPr>
          <p:cNvSpPr/>
          <p:nvPr/>
        </p:nvSpPr>
        <p:spPr>
          <a:xfrm>
            <a:off x="5833306" y="4437175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100" dirty="0">
                <a:latin typeface="나눔스퀘어 Bold" pitchFamily="50" charset="-127"/>
                <a:ea typeface="나눔스퀘어 Bold" pitchFamily="50" charset="-127"/>
              </a:rPr>
              <a:t>작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4F3C58-77F4-416D-B19C-A0BB011745E9}"/>
              </a:ext>
            </a:extLst>
          </p:cNvPr>
          <p:cNvSpPr txBox="1"/>
          <p:nvPr/>
        </p:nvSpPr>
        <p:spPr>
          <a:xfrm>
            <a:off x="8419684" y="4845603"/>
            <a:ext cx="3365306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전체 완료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진행중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설계까지 완료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진행중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코딩까지 완료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C52907-EAFA-4DEE-AF0F-80268DDBECB8}"/>
              </a:ext>
            </a:extLst>
          </p:cNvPr>
          <p:cNvSpPr txBox="1"/>
          <p:nvPr/>
        </p:nvSpPr>
        <p:spPr>
          <a:xfrm>
            <a:off x="2468824" y="1510287"/>
            <a:ext cx="926597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계절성 지수 산출 모형 개발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   -</a:t>
            </a:r>
            <a:r>
              <a:rPr lang="ko-KR" altLang="en-US" dirty="0">
                <a:latin typeface="+mn-ea"/>
              </a:rPr>
              <a:t> 관찰된 과거 수요</a:t>
            </a:r>
            <a:r>
              <a:rPr lang="en-US" altLang="ko-KR" dirty="0">
                <a:latin typeface="+mn-ea"/>
              </a:rPr>
              <a:t>(QTY)</a:t>
            </a:r>
            <a:r>
              <a:rPr lang="ko-KR" altLang="en-US" dirty="0">
                <a:latin typeface="+mn-ea"/>
              </a:rPr>
              <a:t>를 분석하여 신뢰성 있는 계절성 지수</a:t>
            </a:r>
            <a:r>
              <a:rPr lang="en-US" altLang="ko-KR" dirty="0">
                <a:latin typeface="+mn-ea"/>
              </a:rPr>
              <a:t>(SI)</a:t>
            </a:r>
            <a:r>
              <a:rPr lang="ko-KR" altLang="en-US" dirty="0">
                <a:latin typeface="+mn-ea"/>
              </a:rPr>
              <a:t> 산출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⇒ 미래 수요 예측에 계절성 지수를 활용하기 위함</a:t>
            </a:r>
          </a:p>
        </p:txBody>
      </p:sp>
      <p:sp>
        <p:nvSpPr>
          <p:cNvPr id="101" name="모서리가 둥근 직사각형 21">
            <a:extLst>
              <a:ext uri="{FF2B5EF4-FFF2-40B4-BE49-F238E27FC236}">
                <a16:creationId xmlns:a16="http://schemas.microsoft.com/office/drawing/2014/main" id="{E8BCC8A7-AA7B-4632-B20C-4BD3B39572E5}"/>
              </a:ext>
            </a:extLst>
          </p:cNvPr>
          <p:cNvSpPr/>
          <p:nvPr/>
        </p:nvSpPr>
        <p:spPr>
          <a:xfrm>
            <a:off x="5912201" y="6094249"/>
            <a:ext cx="2328862" cy="183601"/>
          </a:xfrm>
          <a:prstGeom prst="roundRect">
            <a:avLst>
              <a:gd name="adj" fmla="val 469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/>
          </a:p>
        </p:txBody>
      </p:sp>
      <p:sp>
        <p:nvSpPr>
          <p:cNvPr id="102" name="모서리가 둥근 직사각형 21">
            <a:extLst>
              <a:ext uri="{FF2B5EF4-FFF2-40B4-BE49-F238E27FC236}">
                <a16:creationId xmlns:a16="http://schemas.microsoft.com/office/drawing/2014/main" id="{6F0AEEDF-6BFE-4D2C-85DF-4521F318B4FE}"/>
              </a:ext>
            </a:extLst>
          </p:cNvPr>
          <p:cNvSpPr/>
          <p:nvPr/>
        </p:nvSpPr>
        <p:spPr>
          <a:xfrm>
            <a:off x="5912201" y="6479299"/>
            <a:ext cx="2328862" cy="183601"/>
          </a:xfrm>
          <a:prstGeom prst="roundRect">
            <a:avLst>
              <a:gd name="adj" fmla="val 469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D2973E-2B80-4F9B-8C72-A3F5F06E8C86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A1DA938D-77AE-4E98-8DC8-56B7C6DB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1848"/>
            <a:ext cx="11826240" cy="81692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타임라인별 주요 결과물</a:t>
            </a:r>
          </a:p>
        </p:txBody>
      </p:sp>
    </p:spTree>
    <p:extLst>
      <p:ext uri="{BB962C8B-B14F-4D97-AF65-F5344CB8AC3E}">
        <p14:creationId xmlns:p14="http://schemas.microsoft.com/office/powerpoint/2010/main" val="129577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프로젝트 특징 및 강점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02956-B396-4A3A-903B-EF279184022D}"/>
              </a:ext>
            </a:extLst>
          </p:cNvPr>
          <p:cNvSpPr txBox="1"/>
          <p:nvPr/>
        </p:nvSpPr>
        <p:spPr>
          <a:xfrm>
            <a:off x="5848839" y="1992435"/>
            <a:ext cx="5835727" cy="11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수요량에 신뢰성 있는 계절적 패턴이 존재한다는 전제는 계절성 지수를 이용한 수요 예측 모형에서 가장 기본적이고 중요한 전제 중 하나</a:t>
            </a:r>
            <a:endParaRPr lang="en-US" altLang="ko-KR" sz="1400" dirty="0">
              <a:latin typeface="+mn-ea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시각화 도구를 이용하여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각해년도의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계절성 패턴에 유의미한 공통 특성이 있음을 확인</a:t>
            </a:r>
            <a:r>
              <a:rPr lang="ko-KR" altLang="en-US" sz="1400" dirty="0">
                <a:latin typeface="+mn-ea"/>
              </a:rPr>
              <a:t>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안정적 판매량을 보이는 지역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상품 그룹 기준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6BDFDA-4902-42B1-BEE8-61A89F8B51CE}"/>
              </a:ext>
            </a:extLst>
          </p:cNvPr>
          <p:cNvGrpSpPr/>
          <p:nvPr/>
        </p:nvGrpSpPr>
        <p:grpSpPr>
          <a:xfrm>
            <a:off x="444500" y="2018394"/>
            <a:ext cx="1232780" cy="342900"/>
            <a:chOff x="304800" y="1771650"/>
            <a:chExt cx="1146810" cy="342900"/>
          </a:xfrm>
        </p:grpSpPr>
        <p:sp>
          <p:nvSpPr>
            <p:cNvPr id="32" name="모서리가 둥근 직사각형 18">
              <a:extLst>
                <a:ext uri="{FF2B5EF4-FFF2-40B4-BE49-F238E27FC236}">
                  <a16:creationId xmlns:a16="http://schemas.microsoft.com/office/drawing/2014/main" id="{96A9F8E0-1C57-48D8-BAC6-AACBF1845217}"/>
                </a:ext>
              </a:extLst>
            </p:cNvPr>
            <p:cNvSpPr/>
            <p:nvPr/>
          </p:nvSpPr>
          <p:spPr>
            <a:xfrm>
              <a:off x="323850" y="1790700"/>
              <a:ext cx="1127760" cy="323850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2DAB89CB-EC01-4893-A65B-345B3DF96CC4}"/>
                </a:ext>
              </a:extLst>
            </p:cNvPr>
            <p:cNvSpPr/>
            <p:nvPr/>
          </p:nvSpPr>
          <p:spPr>
            <a:xfrm>
              <a:off x="304800" y="1771650"/>
              <a:ext cx="1127760" cy="3238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계획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분석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01985-2BDC-4A64-A8B0-AAAB20E095F7}"/>
              </a:ext>
            </a:extLst>
          </p:cNvPr>
          <p:cNvGrpSpPr/>
          <p:nvPr/>
        </p:nvGrpSpPr>
        <p:grpSpPr>
          <a:xfrm>
            <a:off x="444500" y="3443512"/>
            <a:ext cx="1232780" cy="342900"/>
            <a:chOff x="304800" y="2901950"/>
            <a:chExt cx="1146810" cy="342900"/>
          </a:xfrm>
        </p:grpSpPr>
        <p:sp>
          <p:nvSpPr>
            <p:cNvPr id="35" name="모서리가 둥근 직사각형 25">
              <a:extLst>
                <a:ext uri="{FF2B5EF4-FFF2-40B4-BE49-F238E27FC236}">
                  <a16:creationId xmlns:a16="http://schemas.microsoft.com/office/drawing/2014/main" id="{3F5A1F39-17AA-4FE6-B1FE-6AFA03A8F0CA}"/>
                </a:ext>
              </a:extLst>
            </p:cNvPr>
            <p:cNvSpPr/>
            <p:nvPr/>
          </p:nvSpPr>
          <p:spPr>
            <a:xfrm>
              <a:off x="323850" y="2921000"/>
              <a:ext cx="1127760" cy="323850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6" name="모서리가 둥근 직사각형 21">
              <a:extLst>
                <a:ext uri="{FF2B5EF4-FFF2-40B4-BE49-F238E27FC236}">
                  <a16:creationId xmlns:a16="http://schemas.microsoft.com/office/drawing/2014/main" id="{0D8554D3-5F20-4CBB-8CCF-6D8282839521}"/>
                </a:ext>
              </a:extLst>
            </p:cNvPr>
            <p:cNvSpPr/>
            <p:nvPr/>
          </p:nvSpPr>
          <p:spPr>
            <a:xfrm>
              <a:off x="304800" y="2901950"/>
              <a:ext cx="1127760" cy="3238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설계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23C666-68F9-487E-BCA2-2921AE701540}"/>
              </a:ext>
            </a:extLst>
          </p:cNvPr>
          <p:cNvGrpSpPr/>
          <p:nvPr/>
        </p:nvGrpSpPr>
        <p:grpSpPr>
          <a:xfrm>
            <a:off x="444500" y="5039178"/>
            <a:ext cx="1232780" cy="358140"/>
            <a:chOff x="304800" y="5568950"/>
            <a:chExt cx="1146810" cy="358140"/>
          </a:xfrm>
        </p:grpSpPr>
        <p:sp>
          <p:nvSpPr>
            <p:cNvPr id="38" name="모서리가 둥근 직사각형 28">
              <a:extLst>
                <a:ext uri="{FF2B5EF4-FFF2-40B4-BE49-F238E27FC236}">
                  <a16:creationId xmlns:a16="http://schemas.microsoft.com/office/drawing/2014/main" id="{1FAA7DCF-08F6-4174-B8A3-E98578C12404}"/>
                </a:ext>
              </a:extLst>
            </p:cNvPr>
            <p:cNvSpPr/>
            <p:nvPr/>
          </p:nvSpPr>
          <p:spPr>
            <a:xfrm>
              <a:off x="323850" y="5603240"/>
              <a:ext cx="1127760" cy="323850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9" name="모서리가 둥근 직사각형 24">
              <a:extLst>
                <a:ext uri="{FF2B5EF4-FFF2-40B4-BE49-F238E27FC236}">
                  <a16:creationId xmlns:a16="http://schemas.microsoft.com/office/drawing/2014/main" id="{7E096248-DFDC-48DB-8A4E-2DCE16C649D5}"/>
                </a:ext>
              </a:extLst>
            </p:cNvPr>
            <p:cNvSpPr/>
            <p:nvPr/>
          </p:nvSpPr>
          <p:spPr>
            <a:xfrm>
              <a:off x="304800" y="5568950"/>
              <a:ext cx="1127760" cy="3238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운영 이관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DDD2EA-D7D5-4801-89A6-9F81BF6FDA0B}"/>
              </a:ext>
            </a:extLst>
          </p:cNvPr>
          <p:cNvSpPr txBox="1"/>
          <p:nvPr/>
        </p:nvSpPr>
        <p:spPr>
          <a:xfrm>
            <a:off x="2009809" y="1992435"/>
            <a:ext cx="3719659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신뢰성 있는 계절성 패턴 전제 실제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77800" indent="-177800"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  (</a:t>
            </a:r>
            <a:r>
              <a:rPr lang="ko-KR" altLang="en-US" sz="1400" dirty="0">
                <a:latin typeface="+mn-ea"/>
              </a:rPr>
              <a:t>모델의 기본 전제에 대한 고민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A00AE-497B-4D48-9935-6D20E5B3361F}"/>
              </a:ext>
            </a:extLst>
          </p:cNvPr>
          <p:cNvSpPr txBox="1"/>
          <p:nvPr/>
        </p:nvSpPr>
        <p:spPr>
          <a:xfrm>
            <a:off x="5848839" y="1497135"/>
            <a:ext cx="593129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세부 내용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27AD5-C194-457A-9D31-ADC8B3D60AA2}"/>
              </a:ext>
            </a:extLst>
          </p:cNvPr>
          <p:cNvSpPr txBox="1"/>
          <p:nvPr/>
        </p:nvSpPr>
        <p:spPr>
          <a:xfrm>
            <a:off x="2009809" y="1497135"/>
            <a:ext cx="37196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항 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CCF7-C1A8-47DD-AE23-2BE5347F77D9}"/>
              </a:ext>
            </a:extLst>
          </p:cNvPr>
          <p:cNvSpPr txBox="1"/>
          <p:nvPr/>
        </p:nvSpPr>
        <p:spPr>
          <a:xfrm>
            <a:off x="5848839" y="3436603"/>
            <a:ext cx="556268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에 별도 파라미터 </a:t>
            </a:r>
            <a:r>
              <a:rPr lang="ko-KR" altLang="en-US" sz="1400" dirty="0" err="1">
                <a:latin typeface="+mn-ea"/>
              </a:rPr>
              <a:t>맵을</a:t>
            </a:r>
            <a:r>
              <a:rPr lang="ko-KR" altLang="en-US" sz="1400" dirty="0">
                <a:latin typeface="+mn-ea"/>
              </a:rPr>
              <a:t> 등록하여 </a:t>
            </a:r>
            <a:r>
              <a:rPr lang="ko-KR" altLang="en-US" sz="1400" dirty="0" err="1">
                <a:latin typeface="+mn-ea"/>
              </a:rPr>
              <a:t>파라미터를</a:t>
            </a:r>
            <a:r>
              <a:rPr lang="ko-KR" altLang="en-US" sz="1400" dirty="0">
                <a:latin typeface="+mn-ea"/>
              </a:rPr>
              <a:t> 관리함</a:t>
            </a:r>
            <a:endParaRPr lang="en-US" altLang="ko-KR" sz="1400" dirty="0">
              <a:latin typeface="+mn-ea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자주 사용되는 기능을 함수화하여 별도 정리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086D9-4709-4C4B-8090-D74B5EFA9AFD}"/>
              </a:ext>
            </a:extLst>
          </p:cNvPr>
          <p:cNvSpPr txBox="1"/>
          <p:nvPr/>
        </p:nvSpPr>
        <p:spPr>
          <a:xfrm>
            <a:off x="2009809" y="3436603"/>
            <a:ext cx="3719659" cy="55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파라미터맵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관리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함수화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77800" indent="-177800">
              <a:lnSpc>
                <a:spcPct val="110000"/>
              </a:lnSpc>
            </a:pPr>
            <a:r>
              <a:rPr lang="ko-KR" altLang="en-US" sz="1400" dirty="0">
                <a:latin typeface="+mn-ea"/>
              </a:rPr>
              <a:t>    ⇒ 유지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보수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재활용이 용이한 코드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5DC53-94B7-4E1C-92ED-831E3438E4F6}"/>
              </a:ext>
            </a:extLst>
          </p:cNvPr>
          <p:cNvSpPr txBox="1"/>
          <p:nvPr/>
        </p:nvSpPr>
        <p:spPr>
          <a:xfrm>
            <a:off x="5848839" y="4060724"/>
            <a:ext cx="597029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하이브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QL</a:t>
            </a:r>
            <a:r>
              <a:rPr lang="ko-KR" altLang="en-US" sz="1400" dirty="0">
                <a:latin typeface="+mn-ea"/>
              </a:rPr>
              <a:t>을 활용함으로써 스파크 프레임워크의 고속분산처리가 가능하면서도 </a:t>
            </a:r>
            <a:r>
              <a:rPr lang="en-US" altLang="ko-KR" sz="1400" dirty="0">
                <a:latin typeface="+mn-ea"/>
              </a:rPr>
              <a:t>RDD </a:t>
            </a:r>
            <a:r>
              <a:rPr lang="ko-KR" altLang="en-US" sz="1400" dirty="0">
                <a:latin typeface="+mn-ea"/>
              </a:rPr>
              <a:t>데이터 형태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대비 짧고 간결한 코딩 구현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AAC91-C13E-4C12-B085-DC340C502549}"/>
              </a:ext>
            </a:extLst>
          </p:cNvPr>
          <p:cNvSpPr txBox="1"/>
          <p:nvPr/>
        </p:nvSpPr>
        <p:spPr>
          <a:xfrm>
            <a:off x="2009809" y="4060724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하이브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QL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분석 모형 추가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B40BC9-C4A8-445E-A9D0-1E2D61BFAF62}"/>
              </a:ext>
            </a:extLst>
          </p:cNvPr>
          <p:cNvCxnSpPr>
            <a:cxnSpLocks/>
          </p:cNvCxnSpPr>
          <p:nvPr/>
        </p:nvCxnSpPr>
        <p:spPr>
          <a:xfrm>
            <a:off x="2055586" y="5872839"/>
            <a:ext cx="1003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6A2549-745A-4EE7-A321-C43CFDAE7389}"/>
              </a:ext>
            </a:extLst>
          </p:cNvPr>
          <p:cNvCxnSpPr>
            <a:cxnSpLocks/>
          </p:cNvCxnSpPr>
          <p:nvPr/>
        </p:nvCxnSpPr>
        <p:spPr>
          <a:xfrm>
            <a:off x="5872843" y="3282044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3C4481-51FE-44DF-AE71-DD4BA19D3543}"/>
              </a:ext>
            </a:extLst>
          </p:cNvPr>
          <p:cNvCxnSpPr>
            <a:cxnSpLocks/>
          </p:cNvCxnSpPr>
          <p:nvPr/>
        </p:nvCxnSpPr>
        <p:spPr>
          <a:xfrm>
            <a:off x="5872843" y="4797880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872E4C-42F3-4C20-A0D5-ED6DD9BFCB26}"/>
              </a:ext>
            </a:extLst>
          </p:cNvPr>
          <p:cNvCxnSpPr>
            <a:cxnSpLocks/>
          </p:cNvCxnSpPr>
          <p:nvPr/>
        </p:nvCxnSpPr>
        <p:spPr>
          <a:xfrm>
            <a:off x="2041071" y="4797881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D923F01-FDBE-4341-8D9A-B0FB38BC6F4A}"/>
              </a:ext>
            </a:extLst>
          </p:cNvPr>
          <p:cNvCxnSpPr>
            <a:cxnSpLocks/>
          </p:cNvCxnSpPr>
          <p:nvPr/>
        </p:nvCxnSpPr>
        <p:spPr>
          <a:xfrm>
            <a:off x="2041071" y="3282046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71F7A-251B-4267-ADCD-86ED1888D758}"/>
              </a:ext>
            </a:extLst>
          </p:cNvPr>
          <p:cNvSpPr txBox="1"/>
          <p:nvPr/>
        </p:nvSpPr>
        <p:spPr>
          <a:xfrm>
            <a:off x="5848839" y="4971495"/>
            <a:ext cx="5970298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Logging </a:t>
            </a:r>
            <a:r>
              <a:rPr lang="ko-KR" altLang="en-US" sz="1400" dirty="0">
                <a:latin typeface="+mn-ea"/>
              </a:rPr>
              <a:t>기능으로 작동 상태 및 이상 유무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원인 쉽게 모니터링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61865-03B5-46B8-AA49-F986C857538D}"/>
              </a:ext>
            </a:extLst>
          </p:cNvPr>
          <p:cNvSpPr txBox="1"/>
          <p:nvPr/>
        </p:nvSpPr>
        <p:spPr>
          <a:xfrm>
            <a:off x="2009809" y="4971495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모델 </a:t>
            </a:r>
            <a:r>
              <a:rPr lang="ko-KR" altLang="en-US" sz="1400" dirty="0" err="1">
                <a:latin typeface="+mn-ea"/>
              </a:rPr>
              <a:t>실행시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세부 로그내역 자동 생성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0DF9FE-8C24-434B-A756-435D0827BA21}"/>
              </a:ext>
            </a:extLst>
          </p:cNvPr>
          <p:cNvSpPr txBox="1"/>
          <p:nvPr/>
        </p:nvSpPr>
        <p:spPr>
          <a:xfrm>
            <a:off x="5848839" y="5348867"/>
            <a:ext cx="5970298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손쉬운 시각화 툴 활용을 위해 </a:t>
            </a:r>
            <a:r>
              <a:rPr lang="en-US" altLang="ko-KR" sz="1400" dirty="0">
                <a:latin typeface="+mn-ea"/>
              </a:rPr>
              <a:t>tableau </a:t>
            </a:r>
            <a:r>
              <a:rPr lang="ko-KR" altLang="en-US" sz="1400" dirty="0">
                <a:latin typeface="+mn-ea"/>
              </a:rPr>
              <a:t>사용법 매뉴얼 작성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2A27B5-F957-469B-B59A-0F97B466CE94}"/>
              </a:ext>
            </a:extLst>
          </p:cNvPr>
          <p:cNvSpPr txBox="1"/>
          <p:nvPr/>
        </p:nvSpPr>
        <p:spPr>
          <a:xfrm>
            <a:off x="2009809" y="5348867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Tableau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매뉴얼 </a:t>
            </a:r>
            <a:r>
              <a:rPr lang="ko-KR" altLang="en-US" sz="1400" dirty="0">
                <a:latin typeface="+mn-ea"/>
              </a:rPr>
              <a:t>작성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1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2. </a:t>
            </a:r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구성도는 다음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chapter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81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전체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B375132-CFE9-41CC-AFA6-80CCDEB1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판매량 정보로부터 분석 모형이 계절성 지수를 산출하여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등의 시각화 도구로 정보를 제공함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8AFC3AD3-2BEE-435D-B0EB-6D2DF848B2F5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4678046F-8B9B-4B85-B4A7-83949C7032D6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E422A36F-CAB5-40BE-B5DB-FE89C4F2A8AC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2DA097B8-8D89-4572-83D9-43330D4EAE0E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807ABB8-9E01-45DF-8E7B-3F864EA75F61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4662F-8F92-419C-A851-45D4B74A0FA4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A44EC-0A84-4880-B3C3-FC8F53C748E0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D0CC32-E425-42B8-9405-BE1583C4C659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9156B-5CEE-4DA8-9538-527DE6AA8079}"/>
              </a:ext>
            </a:extLst>
          </p:cNvPr>
          <p:cNvSpPr txBox="1"/>
          <p:nvPr/>
        </p:nvSpPr>
        <p:spPr>
          <a:xfrm>
            <a:off x="1498597" y="3862510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8D60-A161-430C-8450-0B8929BEC9DC}"/>
              </a:ext>
            </a:extLst>
          </p:cNvPr>
          <p:cNvSpPr txBox="1"/>
          <p:nvPr/>
        </p:nvSpPr>
        <p:spPr>
          <a:xfrm>
            <a:off x="5033667" y="384333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57293-E195-404D-AB82-068974A13691}"/>
              </a:ext>
            </a:extLst>
          </p:cNvPr>
          <p:cNvSpPr txBox="1"/>
          <p:nvPr/>
        </p:nvSpPr>
        <p:spPr>
          <a:xfrm>
            <a:off x="8572886" y="3942937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CE0AA528-EE70-41CF-B605-B3EEC9FCDEB0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Oracle</a:t>
            </a:r>
          </a:p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D8970F88-764F-4E57-8F7F-073B5649ACA5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Spark,</a:t>
            </a:r>
          </a:p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순서도: 자기 디스크 43">
            <a:extLst>
              <a:ext uri="{FF2B5EF4-FFF2-40B4-BE49-F238E27FC236}">
                <a16:creationId xmlns:a16="http://schemas.microsoft.com/office/drawing/2014/main" id="{AE9DCD5C-BFDD-4AB8-9280-F3261C6A6955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Postgres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95174B-1D98-4BC0-AA7B-BA9A8FC2009E}"/>
              </a:ext>
            </a:extLst>
          </p:cNvPr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D8C5B1-5EDC-4243-99A9-BB91C93172FE}"/>
              </a:ext>
            </a:extLst>
          </p:cNvPr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CBE54A-EE8F-4367-884D-BEC0FBBC1D9D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0E5191-91DF-4798-B98F-39C638EDEF6C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6039C9-A09A-4F41-A531-D20FDF89185D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B8ED84-EE6A-4168-999F-D3937A0521AB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6A0D4B-58F6-492A-BFEC-C459FBA8C398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4BA25A-FF3B-40AE-B421-1711B20DA8AA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04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2278</Words>
  <Application>Microsoft Office PowerPoint</Application>
  <PresentationFormat>와이드스크린</PresentationFormat>
  <Paragraphs>694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나눔바른고딕</vt:lpstr>
      <vt:lpstr>나눔스퀘어 Bold</vt:lpstr>
      <vt:lpstr>나눔스퀘어라운드 Bold</vt:lpstr>
      <vt:lpstr>나눔스퀘어라운드 ExtraBold</vt:lpstr>
      <vt:lpstr>돋움</vt:lpstr>
      <vt:lpstr>돋움</vt:lpstr>
      <vt:lpstr>맑은 고딕</vt:lpstr>
      <vt:lpstr>Arial</vt:lpstr>
      <vt:lpstr>Wingdings</vt:lpstr>
      <vt:lpstr>Office 테마</vt:lpstr>
      <vt:lpstr>디자인 사용자 지정</vt:lpstr>
      <vt:lpstr>5. 산출물 목록</vt:lpstr>
      <vt:lpstr>PowerPoint 프레젠테이션</vt:lpstr>
      <vt:lpstr>PowerPoint 프레젠테이션</vt:lpstr>
      <vt:lpstr>PowerPoint 프레젠테이션</vt:lpstr>
      <vt:lpstr>1. 프로젝트 목표 및 범위</vt:lpstr>
      <vt:lpstr>2. 타임라인별 주요 결과물</vt:lpstr>
      <vt:lpstr>3. 프로젝트 특징 및 강점</vt:lpstr>
      <vt:lpstr>PowerPoint 프레젠테이션</vt:lpstr>
      <vt:lpstr>1. 전체 구성도</vt:lpstr>
      <vt:lpstr>2. 데이터 구성도</vt:lpstr>
      <vt:lpstr>3. SW 구성도</vt:lpstr>
      <vt:lpstr>3. HW 구성도</vt:lpstr>
      <vt:lpstr>PowerPoint 프레젠테이션</vt:lpstr>
      <vt:lpstr>1. 상세 모형 설계 (계절성 지수)</vt:lpstr>
      <vt:lpstr>2. 분석모형 설계</vt:lpstr>
      <vt:lpstr>3. 웹설계</vt:lpstr>
      <vt:lpstr>4. 패키징</vt:lpstr>
      <vt:lpstr>5. 운영 이관/테스트</vt:lpstr>
      <vt:lpstr>6. 시각화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1. 투입인력</vt:lpstr>
      <vt:lpstr>2. 의사소통 관리</vt:lpstr>
      <vt:lpstr>3. 품질 관리</vt:lpstr>
      <vt:lpstr>4. 변경 관리</vt:lpstr>
      <vt:lpstr>PowerPoint 프레젠테이션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43</cp:revision>
  <dcterms:created xsi:type="dcterms:W3CDTF">2018-04-17T23:22:18Z</dcterms:created>
  <dcterms:modified xsi:type="dcterms:W3CDTF">2019-06-21T04:50:42Z</dcterms:modified>
</cp:coreProperties>
</file>