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8733" r:id="rId2"/>
  </p:sldMasterIdLst>
  <p:notesMasterIdLst>
    <p:notesMasterId r:id="rId14"/>
  </p:notesMasterIdLst>
  <p:handoutMasterIdLst>
    <p:handoutMasterId r:id="rId15"/>
  </p:handoutMasterIdLst>
  <p:sldIdLst>
    <p:sldId id="1130" r:id="rId3"/>
    <p:sldId id="257" r:id="rId4"/>
    <p:sldId id="1230" r:id="rId5"/>
    <p:sldId id="1212" r:id="rId6"/>
    <p:sldId id="1226" r:id="rId7"/>
    <p:sldId id="1227" r:id="rId8"/>
    <p:sldId id="1229" r:id="rId9"/>
    <p:sldId id="1228" r:id="rId10"/>
    <p:sldId id="1231" r:id="rId11"/>
    <p:sldId id="1232" r:id="rId12"/>
    <p:sldId id="1153" r:id="rId13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16"/>
    </p:embeddedFont>
    <p:embeddedFont>
      <p:font typeface="HY헤드라인M" panose="02030600000101010101" pitchFamily="18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스퀘어라운드 Bold" panose="020B0600000101010101" charset="0"/>
      <p:bold r:id="rId20"/>
    </p:embeddedFont>
    <p:embeddedFont>
      <p:font typeface="나눔스퀘어라운드 ExtraBold" panose="020B0600000101010101" charset="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FA1A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85870" autoAdjust="0"/>
  </p:normalViewPr>
  <p:slideViewPr>
    <p:cSldViewPr showGuides="1">
      <p:cViewPr varScale="1">
        <p:scale>
          <a:sx n="96" d="100"/>
          <a:sy n="96" d="100"/>
        </p:scale>
        <p:origin x="276" y="7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67B9C935-B617-4F4D-8D29-275100EB54F3}"/>
    <pc:docChg chg="custSel modSld">
      <pc:chgData name="김효관" userId="5d412245-c878-4bfb-b3ad-7c3e81fe34ff" providerId="ADAL" clId="{67B9C935-B617-4F4D-8D29-275100EB54F3}" dt="2018-03-10T16:40:09.803" v="122" actId="14100"/>
      <pc:docMkLst>
        <pc:docMk/>
      </pc:docMkLst>
      <pc:sldChg chg="addSp modSp">
        <pc:chgData name="김효관" userId="5d412245-c878-4bfb-b3ad-7c3e81fe34ff" providerId="ADAL" clId="{67B9C935-B617-4F4D-8D29-275100EB54F3}" dt="2018-03-10T16:40:09.803" v="122" actId="14100"/>
        <pc:sldMkLst>
          <pc:docMk/>
          <pc:sldMk cId="863932679" sldId="1208"/>
        </pc:sldMkLst>
        <pc:spChg chg="add mod">
          <ac:chgData name="김효관" userId="5d412245-c878-4bfb-b3ad-7c3e81fe34ff" providerId="ADAL" clId="{67B9C935-B617-4F4D-8D29-275100EB54F3}" dt="2018-03-10T16:40:09.803" v="122" actId="14100"/>
          <ac:spMkLst>
            <pc:docMk/>
            <pc:sldMk cId="863932679" sldId="1208"/>
            <ac:spMk id="12" creationId="{18497C55-83FC-42E3-8137-C4DF51DB94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45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7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8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5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01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3870"/>
            <a:ext cx="8869680" cy="61269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161688"/>
            <a:ext cx="8507730" cy="330518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50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500"/>
            </a:lvl4pPr>
            <a:lvl5pPr marL="1543050" indent="-171450">
              <a:buFont typeface="Wingdings" panose="05000000000000000000" pitchFamily="2" charset="2"/>
              <a:buChar char="§"/>
              <a:defRPr sz="15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914400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2474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7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734" r:id="rId1"/>
    <p:sldLayoutId id="2147488735" r:id="rId2"/>
    <p:sldLayoutId id="2147488736" r:id="rId3"/>
    <p:sldLayoutId id="2147488737" r:id="rId4"/>
    <p:sldLayoutId id="2147488738" r:id="rId5"/>
    <p:sldLayoutId id="2147488739" r:id="rId6"/>
    <p:sldLayoutId id="2147488740" r:id="rId7"/>
    <p:sldLayoutId id="2147488741" r:id="rId8"/>
    <p:sldLayoutId id="2147488742" r:id="rId9"/>
    <p:sldLayoutId id="2147488743" r:id="rId10"/>
    <p:sldLayoutId id="2147488744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011" y="1341581"/>
            <a:ext cx="3554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계획서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10678" y="161880"/>
            <a:ext cx="2985166" cy="1161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일정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1227D-6E73-4806-87D3-16B9E0CC6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3800"/>
            <a:ext cx="9144000" cy="8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820" y="1798525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B5CC4-C5E6-479C-857D-6F9D79B89881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69635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045619" y="2336741"/>
            <a:ext cx="365998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 dirty="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목표 및 범위</a:t>
            </a:r>
            <a:endParaRPr kumimoji="0" lang="en-US" altLang="ko-KR" sz="1800" dirty="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 dirty="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추진방안</a:t>
            </a:r>
            <a:endParaRPr kumimoji="0" lang="en-US" altLang="ko-KR" sz="1800" dirty="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2-1.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팀</a:t>
            </a: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구성</a:t>
            </a:r>
            <a:endParaRPr kumimoji="0"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2-2. WBS + R&amp;R</a:t>
            </a: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2-3. </a:t>
            </a:r>
            <a:r>
              <a:rPr kumimoji="0"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일정</a:t>
            </a:r>
            <a:endParaRPr kumimoji="0"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8CF4CC4-2B3E-4E1B-94CB-8D7F69C16FA1}" type="slidenum">
              <a:rPr kumimoji="0" lang="ko-KR" altLang="en-US" b="0">
                <a:solidFill>
                  <a:prstClr val="black">
                    <a:tint val="7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목표 및 범위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5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793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 및 목적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669F-0B28-4235-BB77-CDF182846519}"/>
              </a:ext>
            </a:extLst>
          </p:cNvPr>
          <p:cNvSpPr txBox="1"/>
          <p:nvPr/>
        </p:nvSpPr>
        <p:spPr>
          <a:xfrm>
            <a:off x="2339752" y="2413571"/>
            <a:ext cx="4110800" cy="747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수작업 오류로 피해사례 다수 발생</a:t>
            </a:r>
            <a:endParaRPr lang="en-US" altLang="ko-KR" sz="140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매주 예측값 입력 시 고객측 스트레스 발생</a:t>
            </a:r>
            <a:endParaRPr lang="en-US" altLang="ko-KR" sz="1400" kern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2AED8-0F09-4A41-9767-54789324F735}"/>
              </a:ext>
            </a:extLst>
          </p:cNvPr>
          <p:cNvSpPr txBox="1"/>
          <p:nvPr/>
        </p:nvSpPr>
        <p:spPr>
          <a:xfrm>
            <a:off x="446988" y="3346086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예측력 떨어짐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268FC-CB41-4EED-99BF-01C71880293F}"/>
              </a:ext>
            </a:extLst>
          </p:cNvPr>
          <p:cNvSpPr txBox="1"/>
          <p:nvPr/>
        </p:nvSpPr>
        <p:spPr>
          <a:xfrm>
            <a:off x="464252" y="4217716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처리속도 느림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고객이 예측값 생성 시 다수의 인력이 투입되어야 하고 자동화되어 있지 않아 예측모델</a:t>
            </a:r>
            <a:endParaRPr lang="en-US" altLang="ko-KR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시스템화가 필요함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8" y="2413572"/>
            <a:ext cx="1592200" cy="74142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수작업으로</a:t>
            </a:r>
            <a:endParaRPr lang="en-US" altLang="ko-KR" sz="1400" kern="0">
              <a:solidFill>
                <a:schemeClr val="bg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인한 피해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14DEF-69E7-453F-8F12-99AA2D52705C}"/>
              </a:ext>
            </a:extLst>
          </p:cNvPr>
          <p:cNvSpPr txBox="1"/>
          <p:nvPr/>
        </p:nvSpPr>
        <p:spPr>
          <a:xfrm>
            <a:off x="2339751" y="3346087"/>
            <a:ext cx="4110801" cy="741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단순 </a:t>
            </a:r>
            <a:r>
              <a:rPr lang="en-US" altLang="ko-KR" sz="1400" kern="0">
                <a:solidFill>
                  <a:schemeClr val="tx1"/>
                </a:solidFill>
              </a:rPr>
              <a:t>4</a:t>
            </a:r>
            <a:r>
              <a:rPr lang="ko-KR" altLang="en-US" sz="1400" kern="0">
                <a:solidFill>
                  <a:schemeClr val="tx1"/>
                </a:solidFill>
              </a:rPr>
              <a:t>주 평균모델로 예측력 떨어짐 </a:t>
            </a:r>
            <a:r>
              <a:rPr lang="en-US" altLang="ko-KR" sz="1400" kern="0">
                <a:solidFill>
                  <a:schemeClr val="tx1"/>
                </a:solidFill>
              </a:rPr>
              <a:t>(30%</a:t>
            </a:r>
            <a:r>
              <a:rPr lang="ko-KR" altLang="en-US" sz="1400" kern="0">
                <a:solidFill>
                  <a:schemeClr val="tx1"/>
                </a:solidFill>
              </a:rPr>
              <a:t>↓</a:t>
            </a:r>
            <a:r>
              <a:rPr lang="en-US" altLang="ko-KR" sz="1400" ker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비정상 예측 여부 판단못함</a:t>
            </a:r>
            <a:endParaRPr lang="ko-KR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DC903-B706-4642-8757-FED7E08E2814}"/>
              </a:ext>
            </a:extLst>
          </p:cNvPr>
          <p:cNvSpPr txBox="1"/>
          <p:nvPr/>
        </p:nvSpPr>
        <p:spPr>
          <a:xfrm>
            <a:off x="2970530" y="1986394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Pain-Point</a:t>
            </a:r>
            <a:endParaRPr lang="ko-KR" altLang="en-US" sz="1800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B99251-B98D-4518-9915-DFFC7AB473CC}"/>
              </a:ext>
            </a:extLst>
          </p:cNvPr>
          <p:cNvCxnSpPr>
            <a:cxnSpLocks/>
          </p:cNvCxnSpPr>
          <p:nvPr/>
        </p:nvCxnSpPr>
        <p:spPr bwMode="auto">
          <a:xfrm>
            <a:off x="483369" y="2355726"/>
            <a:ext cx="5967183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65A9DA-0045-4CFE-AA7D-6100F865309B}"/>
              </a:ext>
            </a:extLst>
          </p:cNvPr>
          <p:cNvSpPr txBox="1"/>
          <p:nvPr/>
        </p:nvSpPr>
        <p:spPr>
          <a:xfrm>
            <a:off x="2339751" y="4217716"/>
            <a:ext cx="4110801" cy="741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chemeClr val="tx1"/>
                </a:solidFill>
              </a:rPr>
              <a:t>잘못된 예측값 생성 시 복구시간 확보 불가</a:t>
            </a:r>
            <a:endParaRPr lang="ko-KR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3720B-D871-4932-A743-0754660D3DE3}"/>
              </a:ext>
            </a:extLst>
          </p:cNvPr>
          <p:cNvSpPr txBox="1"/>
          <p:nvPr/>
        </p:nvSpPr>
        <p:spPr>
          <a:xfrm>
            <a:off x="6591276" y="2413570"/>
            <a:ext cx="2229196" cy="254556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t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bg1"/>
                </a:solidFill>
              </a:rPr>
              <a:t>추진목적</a:t>
            </a:r>
            <a:endParaRPr lang="en-US" altLang="ko-KR" sz="1400" kern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7F226-BB97-40C6-A7BA-A0A9749380B4}"/>
              </a:ext>
            </a:extLst>
          </p:cNvPr>
          <p:cNvSpPr txBox="1"/>
          <p:nvPr/>
        </p:nvSpPr>
        <p:spPr>
          <a:xfrm>
            <a:off x="6732240" y="2931790"/>
            <a:ext cx="1947508" cy="1872207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시스템화 및 자동화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통계모델 반영통한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예측력 향상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빅데이터</a:t>
            </a:r>
            <a:endParaRPr lang="en-US" altLang="ko-KR" sz="1400" kern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>
                <a:solidFill>
                  <a:schemeClr val="tx1"/>
                </a:solidFill>
              </a:rPr>
              <a:t>처리기술 적용</a:t>
            </a:r>
            <a:endParaRPr lang="en-US" altLang="ko-KR" sz="140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7306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 전략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분석 플랫폼인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분석모델을 적용하고</a:t>
            </a:r>
            <a:endParaRPr lang="en-US" altLang="ko-KR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전문 분석 방법론을 통해 체계적인 프로젝트 수행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6" y="2750275"/>
            <a:ext cx="8118247" cy="75283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lang="en-US" altLang="ko-KR" sz="1400" kern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271245-FA8E-4128-9469-1394D29EF15F}"/>
              </a:ext>
            </a:extLst>
          </p:cNvPr>
          <p:cNvGrpSpPr/>
          <p:nvPr/>
        </p:nvGrpSpPr>
        <p:grpSpPr>
          <a:xfrm>
            <a:off x="875315" y="2109299"/>
            <a:ext cx="2016224" cy="2016224"/>
            <a:chOff x="947323" y="2109299"/>
            <a:chExt cx="2016224" cy="201622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1B149C-5D38-4A96-9F8F-671AFEE03755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D6F45A3-1F9B-4645-A8F6-0551B504FAC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시스템 설계</a:t>
              </a: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/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배치 적용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(</a:t>
              </a: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자동화</a:t>
              </a:r>
              <a:r>
                <a:rPr lang="en-US" altLang="ko-KR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)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094128-F6AA-4DD2-A1FA-0F0DCD1B7018}"/>
              </a:ext>
            </a:extLst>
          </p:cNvPr>
          <p:cNvGrpSpPr/>
          <p:nvPr/>
        </p:nvGrpSpPr>
        <p:grpSpPr>
          <a:xfrm>
            <a:off x="3551750" y="2125679"/>
            <a:ext cx="2016224" cy="2016224"/>
            <a:chOff x="947323" y="2109299"/>
            <a:chExt cx="2016224" cy="201622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DCAADF-63E6-45C4-B05E-24ABCA598E5E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95CAB7E-FACE-453A-A9B9-4B4E0E7A05F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검증된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분석 방법론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적용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C9441E-8327-4E6C-B243-EDA543C05DD6}"/>
              </a:ext>
            </a:extLst>
          </p:cNvPr>
          <p:cNvGrpSpPr/>
          <p:nvPr/>
        </p:nvGrpSpPr>
        <p:grpSpPr>
          <a:xfrm>
            <a:off x="6228184" y="2109299"/>
            <a:ext cx="2016224" cy="2016224"/>
            <a:chOff x="947323" y="2109299"/>
            <a:chExt cx="2016224" cy="20162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8371004-D98F-465D-A042-2483E92D7B8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0D8315-5ACC-4304-B5A5-C5CA4BB00CAD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고성능</a:t>
              </a:r>
              <a:endPara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분석 플랫폼</a:t>
              </a:r>
              <a:endPara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400" i="0" u="none" strike="noStrike" cap="none" normalizeH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cs typeface="HY견고딕" pitchFamily="18" charset="-127"/>
                </a:rPr>
                <a:t>서비스</a:t>
              </a:r>
              <a:endPara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99860-9D50-4E71-A045-A2D0E88DF409}"/>
              </a:ext>
            </a:extLst>
          </p:cNvPr>
          <p:cNvSpPr txBox="1"/>
          <p:nvPr/>
        </p:nvSpPr>
        <p:spPr>
          <a:xfrm>
            <a:off x="6156176" y="4159809"/>
            <a:ext cx="2457724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빅데이터 분산처리 기술인</a:t>
            </a:r>
            <a:br>
              <a:rPr lang="en-US" altLang="ko-KR" sz="1400"/>
            </a:br>
            <a:r>
              <a:rPr lang="en-US" altLang="ko-KR" sz="1400"/>
              <a:t>Spark/Hadoop </a:t>
            </a:r>
            <a:r>
              <a:rPr lang="ko-KR" altLang="en-US" sz="1400"/>
              <a:t>적용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C7CF-7CD6-4834-89A0-9AD983C012DA}"/>
              </a:ext>
            </a:extLst>
          </p:cNvPr>
          <p:cNvSpPr txBox="1"/>
          <p:nvPr/>
        </p:nvSpPr>
        <p:spPr>
          <a:xfrm>
            <a:off x="3491880" y="4159809"/>
            <a:ext cx="2340705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 계절성 효과 적용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ko-KR" altLang="en-US" sz="1400"/>
              <a:t>모델 이상여부 자동탐지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404B2-53E0-435D-B7F9-985C673D86E2}"/>
              </a:ext>
            </a:extLst>
          </p:cNvPr>
          <p:cNvSpPr txBox="1"/>
          <p:nvPr/>
        </p:nvSpPr>
        <p:spPr>
          <a:xfrm>
            <a:off x="456466" y="4159809"/>
            <a:ext cx="2879314" cy="697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시스템화를 통한 계획된 시간에</a:t>
            </a:r>
            <a:br>
              <a:rPr lang="en-US" altLang="ko-KR" sz="1400"/>
            </a:br>
            <a:r>
              <a:rPr lang="ko-KR" altLang="en-US" sz="1400"/>
              <a:t>모델구동 및 화면연계 수행</a:t>
            </a:r>
            <a:endParaRPr lang="en-US" altLang="ko-KR" sz="140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추진범위 및 과제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분석 모델을 </a:t>
            </a:r>
            <a:r>
              <a:rPr lang="ko-K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구현시킬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수 있는  </a:t>
            </a:r>
            <a:r>
              <a:rPr lang="ko-K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ㅇ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그리고 결과를 출력시킬 수 있는 웹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71D2A2-CA70-49B1-9AA7-32C0BCD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4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추진방안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15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 구성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팀 구성은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구성됨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2" name="그룹 11">
            <a:extLst>
              <a:ext uri="{FF2B5EF4-FFF2-40B4-BE49-F238E27FC236}">
                <a16:creationId xmlns:a16="http://schemas.microsoft.com/office/drawing/2014/main" id="{5331A9C7-B347-43C7-8959-21CEB5B2405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53" name="그룹 9">
              <a:extLst>
                <a:ext uri="{FF2B5EF4-FFF2-40B4-BE49-F238E27FC236}">
                  <a16:creationId xmlns:a16="http://schemas.microsoft.com/office/drawing/2014/main" id="{FAF9CD04-24C1-40E1-9614-51BD60D9ADD5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3CFACC6-ACA5-4029-B6A3-9C2F16A5D0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8307F72-6BE9-43F0-BC59-BAA2F1D6E2C3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Project Manager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06ACE5-DDF3-43D8-B54D-BC686B528ACE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홍길동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57" name="그룹 12">
            <a:extLst>
              <a:ext uri="{FF2B5EF4-FFF2-40B4-BE49-F238E27FC236}">
                <a16:creationId xmlns:a16="http://schemas.microsoft.com/office/drawing/2014/main" id="{C5808B3C-E5DA-4131-A219-C15B4F146A23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58" name="그룹 13">
              <a:extLst>
                <a:ext uri="{FF2B5EF4-FFF2-40B4-BE49-F238E27FC236}">
                  <a16:creationId xmlns:a16="http://schemas.microsoft.com/office/drawing/2014/main" id="{50AA8BE6-895D-49DE-BA5B-29D9550D3662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782C5EA-1250-4C8B-B366-915419FA3D33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F624338-985C-4429-A2DC-6A25852D5C59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Unit A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406434-4C76-4DE2-A128-8325BA24E231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뽀로로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62" name="그룹 12">
            <a:extLst>
              <a:ext uri="{FF2B5EF4-FFF2-40B4-BE49-F238E27FC236}">
                <a16:creationId xmlns:a16="http://schemas.microsoft.com/office/drawing/2014/main" id="{59C53683-6837-4C2D-AAAC-241F309449A0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63" name="그룹 13">
              <a:extLst>
                <a:ext uri="{FF2B5EF4-FFF2-40B4-BE49-F238E27FC236}">
                  <a16:creationId xmlns:a16="http://schemas.microsoft.com/office/drawing/2014/main" id="{F2D16EB1-2436-41C2-9831-6C59C752E023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9EFFA5-A535-4F3E-8A7D-1BF5C6841EF5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C03EFB2-A4FD-4BE8-A5DC-8C1A7354438C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Unit B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0E61BC-959D-472D-8245-FD0AFAE18F83}"/>
                </a:ext>
              </a:extLst>
            </p:cNvPr>
            <p:cNvSpPr txBox="1"/>
            <p:nvPr/>
          </p:nvSpPr>
          <p:spPr>
            <a:xfrm>
              <a:off x="4797612" y="3254544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이순신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69" name="꺾인 연결선 65">
            <a:extLst>
              <a:ext uri="{FF2B5EF4-FFF2-40B4-BE49-F238E27FC236}">
                <a16:creationId xmlns:a16="http://schemas.microsoft.com/office/drawing/2014/main" id="{CFF55201-A304-407E-8515-F2A380A46366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251A96-DD61-480B-937F-00A2F3D08AB0}"/>
              </a:ext>
            </a:extLst>
          </p:cNvPr>
          <p:cNvCxnSpPr>
            <a:stCxn id="55" idx="2"/>
            <a:endCxn id="66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49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581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WBS + R&amp;R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0F9A97-3CB4-4A11-A83F-903D61B7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24715"/>
              </p:ext>
            </p:extLst>
          </p:nvPr>
        </p:nvGraphicFramePr>
        <p:xfrm>
          <a:off x="179513" y="1371747"/>
          <a:ext cx="8784973" cy="4846320"/>
        </p:xfrm>
        <a:graphic>
          <a:graphicData uri="http://schemas.openxmlformats.org/drawingml/2006/table">
            <a:tbl>
              <a:tblPr firstRow="1" bandRow="1"/>
              <a:tblGrid>
                <a:gridCol w="112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홍길동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이순신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뽀로로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(Item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수준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모델 개발 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(Decision Tree)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Node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서버 연동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대시보드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baseline="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구글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차트 시각화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72125</TotalTime>
  <Words>359</Words>
  <Application>Microsoft Office PowerPoint</Application>
  <PresentationFormat>화면 슬라이드 쇼(16:9)</PresentationFormat>
  <Paragraphs>103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맑은 고딕</vt:lpstr>
      <vt:lpstr>Wingdings</vt:lpstr>
      <vt:lpstr>나눔바른고딕</vt:lpstr>
      <vt:lpstr>Times New Roman</vt:lpstr>
      <vt:lpstr>HY견고딕</vt:lpstr>
      <vt:lpstr>돋움</vt:lpstr>
      <vt:lpstr>HY헤드라인M</vt:lpstr>
      <vt:lpstr>Arial</vt:lpstr>
      <vt:lpstr>나눔스퀘어라운드 Bold</vt:lpstr>
      <vt:lpstr>굴림</vt:lpstr>
      <vt:lpstr>나눔스퀘어라운드 ExtraBold</vt:lpstr>
      <vt:lpstr>2_Samsung SDS 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정 예은</cp:lastModifiedBy>
  <cp:revision>9733</cp:revision>
  <dcterms:created xsi:type="dcterms:W3CDTF">2008-04-23T04:36:31Z</dcterms:created>
  <dcterms:modified xsi:type="dcterms:W3CDTF">2019-06-25T08:46:55Z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