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1130" r:id="rId2"/>
    <p:sldId id="1167" r:id="rId3"/>
    <p:sldId id="1236" r:id="rId4"/>
    <p:sldId id="1241" r:id="rId5"/>
    <p:sldId id="1235" r:id="rId6"/>
    <p:sldId id="1245" r:id="rId7"/>
    <p:sldId id="1257" r:id="rId8"/>
    <p:sldId id="1258" r:id="rId9"/>
    <p:sldId id="1331" r:id="rId10"/>
    <p:sldId id="1298" r:id="rId11"/>
    <p:sldId id="1329" r:id="rId12"/>
    <p:sldId id="1259" r:id="rId13"/>
    <p:sldId id="1260" r:id="rId14"/>
    <p:sldId id="1299" r:id="rId15"/>
    <p:sldId id="1300" r:id="rId16"/>
    <p:sldId id="1323" r:id="rId17"/>
    <p:sldId id="1301" r:id="rId18"/>
    <p:sldId id="1302" r:id="rId19"/>
    <p:sldId id="1303" r:id="rId20"/>
    <p:sldId id="1304" r:id="rId21"/>
    <p:sldId id="1324" r:id="rId22"/>
    <p:sldId id="1325" r:id="rId23"/>
    <p:sldId id="1305" r:id="rId24"/>
    <p:sldId id="1306" r:id="rId25"/>
    <p:sldId id="1326" r:id="rId26"/>
    <p:sldId id="1307" r:id="rId27"/>
    <p:sldId id="1330" r:id="rId28"/>
    <p:sldId id="1310" r:id="rId29"/>
    <p:sldId id="1311" r:id="rId30"/>
    <p:sldId id="1312" r:id="rId31"/>
    <p:sldId id="1313" r:id="rId32"/>
    <p:sldId id="1314" r:id="rId33"/>
    <p:sldId id="1315" r:id="rId34"/>
    <p:sldId id="1316" r:id="rId35"/>
    <p:sldId id="1320" r:id="rId36"/>
    <p:sldId id="1321" r:id="rId37"/>
    <p:sldId id="1332" r:id="rId38"/>
    <p:sldId id="1333" r:id="rId39"/>
    <p:sldId id="1334" r:id="rId40"/>
    <p:sldId id="1335" r:id="rId41"/>
    <p:sldId id="1336" r:id="rId42"/>
    <p:sldId id="1337" r:id="rId43"/>
    <p:sldId id="1338" r:id="rId44"/>
    <p:sldId id="1339" r:id="rId45"/>
    <p:sldId id="1340" r:id="rId46"/>
    <p:sldId id="1341" r:id="rId47"/>
    <p:sldId id="1342" r:id="rId48"/>
    <p:sldId id="1343" r:id="rId49"/>
    <p:sldId id="1344" r:id="rId50"/>
    <p:sldId id="1345" r:id="rId51"/>
    <p:sldId id="1346" r:id="rId52"/>
    <p:sldId id="1347" r:id="rId53"/>
    <p:sldId id="1348" r:id="rId54"/>
    <p:sldId id="1349" r:id="rId55"/>
    <p:sldId id="1350" r:id="rId56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59"/>
    </p:embeddedFont>
    <p:embeddedFont>
      <p:font typeface="HY헤드라인M" panose="02030600000101010101" pitchFamily="18" charset="-127"/>
      <p:regular r:id="rId60"/>
    </p:embeddedFont>
    <p:embeddedFont>
      <p:font typeface="나눔바른고딕" panose="020B0603020101020101" pitchFamily="50" charset="-127"/>
      <p:regular r:id="rId61"/>
      <p:bold r:id="rId62"/>
    </p:embeddedFont>
    <p:embeddedFont>
      <p:font typeface="맑은 고딕" panose="020B0503020000020004" pitchFamily="50" charset="-127"/>
      <p:regular r:id="rId63"/>
      <p:bold r:id="rId6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109BDA"/>
    <a:srgbClr val="000000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049D5-5E27-4591-87E4-BB3982D0B7D6}" v="2" dt="2019-02-13T08:55:0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0274" autoAdjust="0"/>
  </p:normalViewPr>
  <p:slideViewPr>
    <p:cSldViewPr showGuides="1">
      <p:cViewPr varScale="1">
        <p:scale>
          <a:sx n="150" d="100"/>
          <a:sy n="150" d="100"/>
        </p:scale>
        <p:origin x="342" y="12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C4D049D5-5E27-4591-87E4-BB3982D0B7D6}"/>
    <pc:docChg chg="modSld">
      <pc:chgData name="김효관" userId="5d412245-c878-4bfb-b3ad-7c3e81fe34ff" providerId="ADAL" clId="{C4D049D5-5E27-4591-87E4-BB3982D0B7D6}" dt="2019-02-13T08:55:47.734" v="7" actId="1076"/>
      <pc:docMkLst>
        <pc:docMk/>
      </pc:docMkLst>
      <pc:sldChg chg="modSp">
        <pc:chgData name="김효관" userId="5d412245-c878-4bfb-b3ad-7c3e81fe34ff" providerId="ADAL" clId="{C4D049D5-5E27-4591-87E4-BB3982D0B7D6}" dt="2019-02-13T08:55:09.848" v="1" actId="2711"/>
        <pc:sldMkLst>
          <pc:docMk/>
          <pc:sldMk cId="2033920992" sldId="1258"/>
        </pc:sldMkLst>
        <pc:spChg chg="mod">
          <ac:chgData name="김효관" userId="5d412245-c878-4bfb-b3ad-7c3e81fe34ff" providerId="ADAL" clId="{C4D049D5-5E27-4591-87E4-BB3982D0B7D6}" dt="2019-02-13T08:55:09.848" v="1" actId="2711"/>
          <ac:spMkLst>
            <pc:docMk/>
            <pc:sldMk cId="2033920992" sldId="1258"/>
            <ac:spMk id="10" creationId="{00000000-0000-0000-0000-000000000000}"/>
          </ac:spMkLst>
        </pc:spChg>
      </pc:sldChg>
      <pc:sldChg chg="modSp">
        <pc:chgData name="김효관" userId="5d412245-c878-4bfb-b3ad-7c3e81fe34ff" providerId="ADAL" clId="{C4D049D5-5E27-4591-87E4-BB3982D0B7D6}" dt="2019-02-13T08:55:21.643" v="4" actId="20577"/>
        <pc:sldMkLst>
          <pc:docMk/>
          <pc:sldMk cId="2104891807" sldId="1331"/>
        </pc:sldMkLst>
        <pc:spChg chg="mod">
          <ac:chgData name="김효관" userId="5d412245-c878-4bfb-b3ad-7c3e81fe34ff" providerId="ADAL" clId="{C4D049D5-5E27-4591-87E4-BB3982D0B7D6}" dt="2019-02-13T08:55:21.643" v="4" actId="20577"/>
          <ac:spMkLst>
            <pc:docMk/>
            <pc:sldMk cId="2104891807" sldId="1331"/>
            <ac:spMk id="3" creationId="{00000000-0000-0000-0000-000000000000}"/>
          </ac:spMkLst>
        </pc:spChg>
      </pc:sldChg>
      <pc:sldChg chg="modSp">
        <pc:chgData name="김효관" userId="5d412245-c878-4bfb-b3ad-7c3e81fe34ff" providerId="ADAL" clId="{C4D049D5-5E27-4591-87E4-BB3982D0B7D6}" dt="2019-02-13T08:55:47.734" v="7" actId="1076"/>
        <pc:sldMkLst>
          <pc:docMk/>
          <pc:sldMk cId="102814773" sldId="1346"/>
        </pc:sldMkLst>
        <pc:picChg chg="mod">
          <ac:chgData name="김효관" userId="5d412245-c878-4bfb-b3ad-7c3e81fe34ff" providerId="ADAL" clId="{C4D049D5-5E27-4591-87E4-BB3982D0B7D6}" dt="2019-02-13T08:55:47.734" v="7" actId="1076"/>
          <ac:picMkLst>
            <pc:docMk/>
            <pc:sldMk cId="102814773" sldId="1346"/>
            <ac:picMk id="3" creationId="{00000000-0000-0000-0000-000000000000}"/>
          </ac:picMkLst>
        </pc:picChg>
        <pc:picChg chg="mod">
          <ac:chgData name="김효관" userId="5d412245-c878-4bfb-b3ad-7c3e81fe34ff" providerId="ADAL" clId="{C4D049D5-5E27-4591-87E4-BB3982D0B7D6}" dt="2019-02-13T08:55:45.366" v="6" actId="1076"/>
          <ac:picMkLst>
            <pc:docMk/>
            <pc:sldMk cId="102814773" sldId="1346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00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7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418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36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4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7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05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77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5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20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51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068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50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942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217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46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7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55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70681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1422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4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111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92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10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1593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955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95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10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377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68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65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98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44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4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166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9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1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6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483518"/>
            <a:ext cx="6304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 조작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데이터 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gender == male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이면서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email &gt; 0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데이터를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825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데이터에서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productgroup == ST0002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이면서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VOLUME &gt; 300000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데이터를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178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 ] 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.filter(items=[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2’])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2" y="2333074"/>
            <a:ext cx="6277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데이터프레임 리스트 활용하기</a:t>
            </a:r>
          </a:p>
          <a:p>
            <a:r>
              <a:rPr lang="en-US" altLang="ko-KR"/>
              <a:t>customerDataC = customerData[['CUSTID','EMI’]]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filter</a:t>
            </a:r>
            <a:r>
              <a:rPr lang="ko-KR" altLang="en-US">
                <a:solidFill>
                  <a:srgbClr val="00B050"/>
                </a:solidFill>
              </a:rPr>
              <a:t> 함수 활용하기</a:t>
            </a:r>
          </a:p>
          <a:p>
            <a:r>
              <a:rPr lang="en-US" altLang="ko-KR"/>
              <a:t>customerDataC = customerData.filter(items=['CUSTID','EMI'])</a:t>
            </a:r>
          </a:p>
          <a:p>
            <a:r>
              <a:rPr lang="en-US" altLang="ko-KR"/>
              <a:t>customerDataC.head()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5415C-BE3C-4FDC-AC47-5A6109A10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0" b="49734"/>
          <a:stretch/>
        </p:blipFill>
        <p:spPr>
          <a:xfrm>
            <a:off x="5955243" y="1898829"/>
            <a:ext cx="2597706" cy="13585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A99535-52DF-45E6-AAC5-56ABD1D57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1" t="49252"/>
          <a:stretch/>
        </p:blipFill>
        <p:spPr>
          <a:xfrm>
            <a:off x="5982427" y="3449390"/>
            <a:ext cx="2592288" cy="13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 ] 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.filter(items=[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 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2’])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21462-AA92-41A6-940D-C53924BFF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0" b="49734"/>
          <a:stretch/>
        </p:blipFill>
        <p:spPr>
          <a:xfrm>
            <a:off x="227130" y="2279557"/>
            <a:ext cx="4355976" cy="22780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59378A-AA24-4768-9694-88E9F39C1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1" t="49252"/>
          <a:stretch/>
        </p:blipFill>
        <p:spPr>
          <a:xfrm>
            <a:off x="4716016" y="2279557"/>
            <a:ext cx="4321174" cy="22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customercode, statename, gender, total_amount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컬럼만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추출하세요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613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6228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(iloc)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.iloc[ : , : ]  #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앞에는 행 인덱스 뒤에는 열 인덱스  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‘:’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활용 시 전체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EAD1E-2B09-49AA-AF2F-91C993342490}"/>
              </a:ext>
            </a:extLst>
          </p:cNvPr>
          <p:cNvSpPr/>
          <p:nvPr/>
        </p:nvSpPr>
        <p:spPr>
          <a:xfrm>
            <a:off x="454642" y="2333074"/>
            <a:ext cx="6277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>
                <a:solidFill>
                  <a:srgbClr val="00B050"/>
                </a:solidFill>
              </a:rPr>
              <a:t>인덱스로 조회하기</a:t>
            </a:r>
          </a:p>
          <a:p>
            <a:r>
              <a:rPr lang="en-US" altLang="ko-KR" sz="1600"/>
              <a:t>dfc1 = customerData.iloc[0:1,:]</a:t>
            </a:r>
          </a:p>
          <a:p>
            <a:r>
              <a:rPr lang="en-US" altLang="ko-KR" sz="1600"/>
              <a:t>dfc1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F0D42-754C-49A3-A1A9-B3636534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718147"/>
            <a:ext cx="3995936" cy="1015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23B97-02CE-4F1D-9DC9-30A2EBFE1B3A}"/>
              </a:ext>
            </a:extLst>
          </p:cNvPr>
          <p:cNvSpPr txBox="1"/>
          <p:nvPr/>
        </p:nvSpPr>
        <p:spPr>
          <a:xfrm>
            <a:off x="5076056" y="228685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몇행 몇열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174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0~5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번째 행의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statename, gender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선택하세요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인덱스 활용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531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9525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(loc)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.loc[ : , : ]  #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앞에는 행 인덱스 뒤에는 열 인덱스  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‘:’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활용 시 전체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EAD1E-2B09-49AA-AF2F-91C993342490}"/>
              </a:ext>
            </a:extLst>
          </p:cNvPr>
          <p:cNvSpPr/>
          <p:nvPr/>
        </p:nvSpPr>
        <p:spPr>
          <a:xfrm>
            <a:off x="454642" y="2333074"/>
            <a:ext cx="6277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>
                <a:solidFill>
                  <a:srgbClr val="00B050"/>
                </a:solidFill>
              </a:rPr>
              <a:t>인덱스로 조회하기</a:t>
            </a:r>
          </a:p>
          <a:p>
            <a:r>
              <a:rPr lang="en-US" altLang="ko-KR" sz="1600"/>
              <a:t>dfc2 = customerData.loc[0:2,: [“CUSTID”,”AVGPRICE”]]</a:t>
            </a:r>
          </a:p>
          <a:p>
            <a:r>
              <a:rPr lang="en-US" altLang="ko-KR" sz="1600"/>
              <a:t>dfc2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DB49C-E0C2-4945-AC75-FD115E80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68" y="3003798"/>
            <a:ext cx="365603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중 이상치 다른 값으로 정제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A6F5-B9CC-45EF-8EB2-EE87B77D67BA}"/>
              </a:ext>
            </a:extLst>
          </p:cNvPr>
          <p:cNvSpPr txBox="1"/>
          <p:nvPr/>
        </p:nvSpPr>
        <p:spPr>
          <a:xfrm>
            <a:off x="1903176" y="2174128"/>
            <a:ext cx="525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 데이터 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지속년도가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미만은 너무 적어서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</a:t>
            </a:r>
            <a:endParaRPr lang="en-US" altLang="ko-KR" sz="16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해줘야하는데 어떻게 하지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31" y="2931790"/>
            <a:ext cx="1014338" cy="1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5B3AF-17B9-408A-9E35-2E53CA5D19B5}"/>
              </a:ext>
            </a:extLst>
          </p:cNvPr>
          <p:cNvSpPr/>
          <p:nvPr/>
        </p:nvSpPr>
        <p:spPr>
          <a:xfrm>
            <a:off x="456468" y="22117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en-US" altLang="ko-KR" sz="1400" dirty="0" err="1">
                <a:solidFill>
                  <a:srgbClr val="00B050"/>
                </a:solidFill>
              </a:rPr>
              <a:t>numpy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라이브러리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#</a:t>
            </a:r>
            <a:r>
              <a:rPr lang="ko-KR" altLang="en-US" sz="1400" dirty="0">
                <a:solidFill>
                  <a:srgbClr val="00B050"/>
                </a:solidFill>
              </a:rPr>
              <a:t>컬럼 추가 생성 및 조건에 따른 </a:t>
            </a:r>
            <a:r>
              <a:rPr lang="ko-KR" altLang="en-US" sz="1400" dirty="0" err="1">
                <a:solidFill>
                  <a:srgbClr val="00B050"/>
                </a:solidFill>
              </a:rPr>
              <a:t>컬럼명</a:t>
            </a:r>
            <a:r>
              <a:rPr lang="ko-KR" altLang="en-US" sz="1400" dirty="0">
                <a:solidFill>
                  <a:srgbClr val="00B050"/>
                </a:solidFill>
              </a:rPr>
              <a:t> 변경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/>
              <a:t>customerData["PRODUCTAGE_NEW"] = np.\</a:t>
            </a:r>
          </a:p>
          <a:p>
            <a:r>
              <a:rPr lang="en-US" altLang="ko-KR" sz="1400"/>
              <a:t>where(customerData["PRODUCTAGE"] &lt; 1, 1, customerData["PRODUCTAGE"])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48" y="2355726"/>
            <a:ext cx="3860367" cy="17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8747" y="2421921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2394374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238907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2387865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데이터를 정제하는 방법을 알 수 있다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708747" y="1826539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1798992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764946" y="179369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1263443" y="1792483"/>
            <a:ext cx="16722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90D99B-FE99-4729-811A-59881556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878528"/>
            <a:ext cx="4475572" cy="1820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1F1A9C-6E39-4677-90C6-D65C813E5765}"/>
              </a:ext>
            </a:extLst>
          </p:cNvPr>
          <p:cNvSpPr/>
          <p:nvPr/>
        </p:nvSpPr>
        <p:spPr>
          <a:xfrm>
            <a:off x="2123728" y="3867894"/>
            <a:ext cx="7780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customerData["PRODUCTAGE_NEW"] = np.where(customerData["PRODUCTAGE"] &lt; 1, 1,\</a:t>
            </a:r>
          </a:p>
          <a:p>
            <a:r>
              <a:rPr lang="ko-KR" altLang="en-US"/>
              <a:t>                                          np.where(customerData["PRODUCTAGE"]&lt;2, 2,\</a:t>
            </a:r>
          </a:p>
          <a:p>
            <a:r>
              <a:rPr lang="ko-KR" altLang="en-US"/>
              <a:t>                                          np.where(customerData["PRODUCTAGE"]&lt;3, 3,\</a:t>
            </a:r>
          </a:p>
          <a:p>
            <a:r>
              <a:rPr lang="ko-KR" altLang="en-US"/>
              <a:t>                                          5)))</a:t>
            </a:r>
          </a:p>
          <a:p>
            <a:r>
              <a:rPr lang="ko-KR" altLang="en-US"/>
              <a:t>customerData.head()</a:t>
            </a:r>
          </a:p>
        </p:txBody>
      </p:sp>
    </p:spTree>
    <p:extLst>
      <p:ext uri="{BB962C8B-B14F-4D97-AF65-F5344CB8AC3E}">
        <p14:creationId xmlns:p14="http://schemas.microsoft.com/office/powerpoint/2010/main" val="20190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productage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1 2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2 3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보다작으면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이외는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라고 새로운 컬럼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product_age_new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0826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22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정제하기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#2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np.where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yes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no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5B3AF-17B9-408A-9E35-2E53CA5D19B5}"/>
              </a:ext>
            </a:extLst>
          </p:cNvPr>
          <p:cNvSpPr/>
          <p:nvPr/>
        </p:nvSpPr>
        <p:spPr>
          <a:xfrm>
            <a:off x="395536" y="1902067"/>
            <a:ext cx="65527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#</a:t>
            </a:r>
            <a:r>
              <a:rPr lang="ko-KR" altLang="en-US" sz="1400" dirty="0">
                <a:solidFill>
                  <a:srgbClr val="00B050"/>
                </a:solidFill>
              </a:rPr>
              <a:t>컬럼 추가 생성 및 조건에 따른 </a:t>
            </a:r>
            <a:r>
              <a:rPr lang="ko-KR" altLang="en-US" sz="1400" dirty="0" err="1">
                <a:solidFill>
                  <a:srgbClr val="00B050"/>
                </a:solidFill>
              </a:rPr>
              <a:t>컬럼명</a:t>
            </a:r>
            <a:r>
              <a:rPr lang="ko-KR" altLang="en-US" sz="1400" dirty="0">
                <a:solidFill>
                  <a:srgbClr val="00B050"/>
                </a:solidFill>
              </a:rPr>
              <a:t> 변경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/>
              <a:t>def refining(df):</a:t>
            </a:r>
          </a:p>
          <a:p>
            <a:r>
              <a:rPr lang="en-US" altLang="ko-KR" sz="1400"/>
              <a:t>    if df['productage'] &lt; 1:</a:t>
            </a:r>
          </a:p>
          <a:p>
            <a:r>
              <a:rPr lang="en-US" altLang="ko-KR" sz="1400"/>
              <a:t>        return 1</a:t>
            </a:r>
          </a:p>
          <a:p>
            <a:r>
              <a:rPr lang="en-US" altLang="ko-KR" sz="1400"/>
              <a:t>    elif df['productage'] &lt; 2:</a:t>
            </a:r>
          </a:p>
          <a:p>
            <a:r>
              <a:rPr lang="en-US" altLang="ko-KR" sz="1400"/>
              <a:t>        return 2</a:t>
            </a:r>
          </a:p>
          <a:p>
            <a:r>
              <a:rPr lang="en-US" altLang="ko-KR" sz="1400"/>
              <a:t>else:</a:t>
            </a:r>
          </a:p>
          <a:p>
            <a:r>
              <a:rPr lang="en-US" altLang="ko-KR" sz="1400"/>
              <a:t>        return 5</a:t>
            </a:r>
          </a:p>
          <a:p>
            <a:endParaRPr lang="en-US" altLang="ko-KR" sz="1400"/>
          </a:p>
          <a:p>
            <a:r>
              <a:rPr lang="en-US" altLang="ko-KR" sz="1400"/>
              <a:t>customerData[“productage_new2”] =customerData.apply(refining, axis=1)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47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sort_values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1’,’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2’,..], ascending=[True,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False], inplace=True)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43039" y="2117164"/>
            <a:ext cx="8131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customerData.sort_values(["CUSTID","AVGPRICE"], ascending=[True,False], inplace=True)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C8C72-4941-4802-B4CD-82701D33E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691058"/>
            <a:ext cx="6492685" cy="18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23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groupby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’]).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평균 구하기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meanValue = customerData.\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groupby(['CUSTTYPE','EMI'], as_index=True).\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mean()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print(meanValue)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B4E9B-5472-41C0-B546-5D6D4528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35" y="2082059"/>
            <a:ext cx="3934643" cy="24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EMI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MAX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값을 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1471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23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groupby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([‘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’]).describe()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기본통계치 </a:t>
            </a:r>
            <a:r>
              <a:rPr lang="ko-KR" altLang="en-US" sz="1400" dirty="0">
                <a:solidFill>
                  <a:srgbClr val="00B050"/>
                </a:solidFill>
              </a:rPr>
              <a:t>구하기</a:t>
            </a:r>
          </a:p>
          <a:p>
            <a:r>
              <a:rPr lang="en-US" altLang="ko-KR" sz="1400"/>
              <a:t>stdValue = customerData.\</a:t>
            </a:r>
          </a:p>
          <a:p>
            <a:r>
              <a:rPr lang="en-US" altLang="ko-KR" sz="1400"/>
              <a:t>groupby(['CUSTTYPE','EMI'], as_index=True).\</a:t>
            </a:r>
          </a:p>
          <a:p>
            <a:r>
              <a:rPr lang="en-US" altLang="ko-KR" sz="1400"/>
              <a:t>describe()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FB7B3-C9BB-4B60-836E-3B5E3E21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34" y="2571750"/>
            <a:ext cx="4567166" cy="17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연산하기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.rolling(window = 5, center = False).mean()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이동평균 구간 정의</a:t>
            </a:r>
            <a:endParaRPr lang="en-US" altLang="ko-KR" sz="1400">
              <a:solidFill>
                <a:srgbClr val="00B050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order = 5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import math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suborder = math.floor(order/2)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suborder</a:t>
            </a:r>
          </a:p>
          <a:p>
            <a:endParaRPr lang="en-US" altLang="ko-KR" sz="1400">
              <a:solidFill>
                <a:srgbClr val="00B050"/>
              </a:solidFill>
            </a:endParaRPr>
          </a:p>
          <a:p>
            <a:r>
              <a:rPr lang="en-US" altLang="ko-KR" sz="1400">
                <a:solidFill>
                  <a:srgbClr val="00B050"/>
                </a:solidFill>
              </a:rPr>
              <a:t># </a:t>
            </a:r>
            <a:r>
              <a:rPr lang="ko-KR" altLang="en-US" sz="1400">
                <a:solidFill>
                  <a:srgbClr val="00B050"/>
                </a:solidFill>
              </a:rPr>
              <a:t>연산</a:t>
            </a:r>
            <a:endParaRPr lang="en-US" altLang="ko-KR" sz="1400">
              <a:solidFill>
                <a:srgbClr val="00B050"/>
              </a:solidFill>
            </a:endParaRPr>
          </a:p>
          <a:p>
            <a:r>
              <a:rPr lang="en-US" altLang="ko-KR" sz="1400"/>
              <a:t>customerData["TEST"] = customerData["PRODUCTAGE"].rolling(window = 5, center = False).mean()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921508"/>
            <a:ext cx="398745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39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왜 데이터를 합치나요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D1FA09-0132-464A-BBD5-2E5C08F1E8DD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592352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 값을 추가하는 경우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88">
            <a:extLst>
              <a:ext uri="{FF2B5EF4-FFF2-40B4-BE49-F238E27FC236}">
                <a16:creationId xmlns:a16="http://schemas.microsoft.com/office/drawing/2014/main" id="{02800880-C1A0-4256-9A47-7454E31D75CD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00AD56-3C56-4184-9B59-C6CA05D171D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90">
              <a:extLst>
                <a:ext uri="{FF2B5EF4-FFF2-40B4-BE49-F238E27FC236}">
                  <a16:creationId xmlns:a16="http://schemas.microsoft.com/office/drawing/2014/main" id="{984C332D-34D8-4850-825B-2E559BA05B8B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7" name="그룹 73">
                <a:extLst>
                  <a:ext uri="{FF2B5EF4-FFF2-40B4-BE49-F238E27FC236}">
                    <a16:creationId xmlns:a16="http://schemas.microsoft.com/office/drawing/2014/main" id="{2816B142-E119-4C91-8367-01F8EFE44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50F87036-DA09-487A-B49F-77BF40253D0C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D90FA386-8DE9-45AC-85AD-4F1122DFDE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2">
                  <a:extLst>
                    <a:ext uri="{FF2B5EF4-FFF2-40B4-BE49-F238E27FC236}">
                      <a16:creationId xmlns:a16="http://schemas.microsoft.com/office/drawing/2014/main" id="{E90FAD4C-C42C-4D25-8CC0-75534CF6A56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21DAF-9553-4F54-9A75-D20D27C73A1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405A8A-A6E4-4722-B9E4-7B5BE5C8A5DB}"/>
                </a:ext>
              </a:extLst>
            </p:cNvPr>
            <p:cNvSpPr/>
            <p:nvPr/>
          </p:nvSpPr>
          <p:spPr>
            <a:xfrm>
              <a:off x="2463247" y="2458649"/>
              <a:ext cx="66302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432443" cy="490250"/>
            <a:chOff x="662673" y="1980431"/>
            <a:chExt cx="10025607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977653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(KOPO_REGION_MST)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(KOPO_CHANNEL_SEASONALITY_NEW)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FA0F2-6C90-48A2-AB7D-6160F0BC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0852"/>
              </p:ext>
            </p:extLst>
          </p:nvPr>
        </p:nvGraphicFramePr>
        <p:xfrm>
          <a:off x="456117" y="2685429"/>
          <a:ext cx="8417706" cy="86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3613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REGIONID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지역이름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4F2C193-8DC0-46E4-85C3-9ABF218F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7" y="1350773"/>
            <a:ext cx="1328487" cy="1371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178D51-D0B3-478B-BAEC-5686125F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99" y="1345499"/>
            <a:ext cx="1412917" cy="133004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8C81F4-FA5A-40FB-B903-A616A3BD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06260"/>
              </p:ext>
            </p:extLst>
          </p:nvPr>
        </p:nvGraphicFramePr>
        <p:xfrm>
          <a:off x="456117" y="3635067"/>
          <a:ext cx="8417706" cy="137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3613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REGIONID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</a:t>
                      </a:r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PRODCUT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지역이름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YEARWEEK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연주차정보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06676"/>
                  </a:ext>
                </a:extLst>
              </a:tr>
              <a:tr h="2518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QTY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거래량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6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DB8ECE-65DE-4A7F-970E-5B2156166505}"/>
              </a:ext>
            </a:extLst>
          </p:cNvPr>
          <p:cNvGrpSpPr/>
          <p:nvPr/>
        </p:nvGrpSpPr>
        <p:grpSpPr>
          <a:xfrm>
            <a:off x="2411760" y="3398160"/>
            <a:ext cx="1349934" cy="1278867"/>
            <a:chOff x="7734088" y="3087193"/>
            <a:chExt cx="947695" cy="9308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D8ECD-71EE-4917-948D-7C06C6C28983}"/>
                </a:ext>
              </a:extLst>
            </p:cNvPr>
            <p:cNvSpPr txBox="1"/>
            <p:nvPr/>
          </p:nvSpPr>
          <p:spPr>
            <a:xfrm>
              <a:off x="7734088" y="3710279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실습용 </a:t>
              </a:r>
              <a:r>
                <a:rPr lang="en-US" altLang="ko-KR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2F321C-6424-4AC2-8BD1-C8B05C0D9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38C0B4-7446-4576-829E-720237E619C6}"/>
              </a:ext>
            </a:extLst>
          </p:cNvPr>
          <p:cNvGrpSpPr/>
          <p:nvPr/>
        </p:nvGrpSpPr>
        <p:grpSpPr>
          <a:xfrm>
            <a:off x="467534" y="1131590"/>
            <a:ext cx="8208915" cy="1450364"/>
            <a:chOff x="1030212" y="5406537"/>
            <a:chExt cx="7090351" cy="8206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0D4F817-E4C6-4574-B00F-BA7D7B677709}"/>
                </a:ext>
              </a:extLst>
            </p:cNvPr>
            <p:cNvGrpSpPr/>
            <p:nvPr/>
          </p:nvGrpSpPr>
          <p:grpSpPr>
            <a:xfrm>
              <a:off x="1030215" y="5406537"/>
              <a:ext cx="7090348" cy="820675"/>
              <a:chOff x="469295" y="4866736"/>
              <a:chExt cx="3188352" cy="1907648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7B6CFE0D-0056-4DBA-BD16-0F710652BB9B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모서리가 둥근 직사각형 83">
                <a:extLst>
                  <a:ext uri="{FF2B5EF4-FFF2-40B4-BE49-F238E27FC236}">
                    <a16:creationId xmlns:a16="http://schemas.microsoft.com/office/drawing/2014/main" id="{9F8D2B2A-9AE0-4FB7-9A6F-42F6AFAE2D9B}"/>
                  </a:ext>
                </a:extLst>
              </p:cNvPr>
              <p:cNvSpPr/>
              <p:nvPr/>
            </p:nvSpPr>
            <p:spPr>
              <a:xfrm rot="16200000">
                <a:off x="1150292" y="4267031"/>
                <a:ext cx="1826357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AB25F60-17FE-4F9E-819D-A9563293B5C4}"/>
                </a:ext>
              </a:extLst>
            </p:cNvPr>
            <p:cNvSpPr/>
            <p:nvPr/>
          </p:nvSpPr>
          <p:spPr>
            <a:xfrm>
              <a:off x="1030212" y="5523519"/>
              <a:ext cx="7090344" cy="470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폴더에서 </a:t>
              </a:r>
              <a:r>
                <a:rPr lang="en-US" altLang="ko-KR" sz="2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“customerdata” </a:t>
              </a:r>
              <a:r>
                <a:rPr lang="ko-KR" altLang="en-US" sz="2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자료를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불러오세요</a:t>
              </a:r>
              <a:r>
                <a:rPr lang="en-US" altLang="ko-KR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740FCF7-548B-44DD-B3CF-432F2200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6">
            <a:off x="3804179" y="3247486"/>
            <a:ext cx="443694" cy="14052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FD4812-0561-43E0-A77C-49CBB8C3A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80" y="2852312"/>
            <a:ext cx="3014551" cy="18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KOPO_REGION_MST,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regionMasterData, selectExample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담으세요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2957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72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속성값을 추가하는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7443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분석하는 데이터에 연관된 다른 속성 정보를 붙이고 싶을 때 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해야 할까요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6" y="2654446"/>
            <a:ext cx="1529859" cy="18179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FBF2A78-DC3D-4598-889C-6710CD0849D3}"/>
              </a:ext>
            </a:extLst>
          </p:cNvPr>
          <p:cNvGrpSpPr/>
          <p:nvPr/>
        </p:nvGrpSpPr>
        <p:grpSpPr>
          <a:xfrm>
            <a:off x="4134239" y="2813215"/>
            <a:ext cx="1707520" cy="1163804"/>
            <a:chOff x="7608569" y="3087193"/>
            <a:chExt cx="1198731" cy="8471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6DC6EE-0880-4243-BEB3-C58774818057}"/>
                </a:ext>
              </a:extLst>
            </p:cNvPr>
            <p:cNvSpPr txBox="1"/>
            <p:nvPr/>
          </p:nvSpPr>
          <p:spPr>
            <a:xfrm>
              <a:off x="7608569" y="3710279"/>
              <a:ext cx="1198731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기본정보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B66C69-F7A2-4AFF-A7A7-C22BFF93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3BD4B5-5353-40F0-8368-0FFE36653FF9}"/>
              </a:ext>
            </a:extLst>
          </p:cNvPr>
          <p:cNvGrpSpPr/>
          <p:nvPr/>
        </p:nvGrpSpPr>
        <p:grpSpPr>
          <a:xfrm>
            <a:off x="6743073" y="3757959"/>
            <a:ext cx="1151759" cy="832057"/>
            <a:chOff x="7622636" y="3087193"/>
            <a:chExt cx="1170596" cy="847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D9FBA3-C835-4E6C-BB30-1F1FDB2D7145}"/>
                </a:ext>
              </a:extLst>
            </p:cNvPr>
            <p:cNvSpPr txBox="1"/>
            <p:nvPr/>
          </p:nvSpPr>
          <p:spPr>
            <a:xfrm>
              <a:off x="7622636" y="3710279"/>
              <a:ext cx="1170596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지역이름정보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795AB8-45DD-4642-A835-2560BB3E3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86E8C0-591F-46D2-BD62-6FDA1647BC7A}"/>
              </a:ext>
            </a:extLst>
          </p:cNvPr>
          <p:cNvGrpSpPr/>
          <p:nvPr/>
        </p:nvGrpSpPr>
        <p:grpSpPr>
          <a:xfrm>
            <a:off x="6702212" y="2403952"/>
            <a:ext cx="1151759" cy="879096"/>
            <a:chOff x="7608573" y="3087193"/>
            <a:chExt cx="1198732" cy="847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84D79-7624-476D-9AEC-98346500F086}"/>
                </a:ext>
              </a:extLst>
            </p:cNvPr>
            <p:cNvSpPr txBox="1"/>
            <p:nvPr/>
          </p:nvSpPr>
          <p:spPr>
            <a:xfrm>
              <a:off x="7608573" y="3710279"/>
              <a:ext cx="1198732" cy="22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가격정보 데이터</a:t>
              </a:r>
              <a:endParaRPr lang="en-US" altLang="ko-KR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63A8AE-3D39-4EF5-A1D2-003155BB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97" y="3087193"/>
              <a:ext cx="587276" cy="587276"/>
            </a:xfrm>
            <a:prstGeom prst="rect">
              <a:avLst/>
            </a:prstGeom>
          </p:spPr>
        </p:pic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E5E27A-4BF6-415F-9019-FBD7043D53B4}"/>
              </a:ext>
            </a:extLst>
          </p:cNvPr>
          <p:cNvCxnSpPr>
            <a:stCxn id="19" idx="1"/>
            <a:endCxn id="12" idx="3"/>
          </p:cNvCxnSpPr>
          <p:nvPr/>
        </p:nvCxnSpPr>
        <p:spPr bwMode="auto">
          <a:xfrm flipH="1">
            <a:off x="5406269" y="2708677"/>
            <a:ext cx="1589687" cy="50795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D94BEB-E310-4E47-AD95-30A18117196D}"/>
              </a:ext>
            </a:extLst>
          </p:cNvPr>
          <p:cNvCxnSpPr>
            <a:stCxn id="15" idx="1"/>
            <a:endCxn id="12" idx="3"/>
          </p:cNvCxnSpPr>
          <p:nvPr/>
        </p:nvCxnSpPr>
        <p:spPr bwMode="auto">
          <a:xfrm flipH="1" flipV="1">
            <a:off x="5406269" y="3216630"/>
            <a:ext cx="1623772" cy="829749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46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72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속성값을 추가하는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pd. merge(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left_on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 키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b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right_on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how = “left”)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2355726"/>
            <a:ext cx="4693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조인</a:t>
            </a:r>
          </a:p>
          <a:p>
            <a:r>
              <a:rPr lang="en-US" altLang="ko-KR">
                <a:solidFill>
                  <a:schemeClr val="tx1"/>
                </a:solidFill>
              </a:rPr>
              <a:t>pd.merge(selectExample, regionMasterData,\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left_on="REGIONID", right_on = "REGIONID")\</a:t>
            </a:r>
          </a:p>
          <a:p>
            <a:r>
              <a:rPr lang="en-US" altLang="ko-KR">
                <a:solidFill>
                  <a:schemeClr val="tx1"/>
                </a:solidFill>
              </a:rPr>
              <a:t>[["REGIONID","REGIONNAME","PRODUCT","YEARWEEK","QTY"]]</a:t>
            </a:r>
          </a:p>
          <a:p>
            <a:r>
              <a:rPr lang="en-US" altLang="ko-KR">
                <a:solidFill>
                  <a:schemeClr val="tx1"/>
                </a:solidFill>
              </a:rPr>
              <a:t>mergeResult.head()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89CF87-771C-4C67-89D6-38F67C128BDA}"/>
              </a:ext>
            </a:extLst>
          </p:cNvPr>
          <p:cNvSpPr/>
          <p:nvPr/>
        </p:nvSpPr>
        <p:spPr>
          <a:xfrm>
            <a:off x="483369" y="4515966"/>
            <a:ext cx="74410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https://pandas.pydata.org/pandas-docs/stable/generated/pandas.DataFrame.merge.html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D3A8-9FE8-4E6C-9455-88C241C59DFE}"/>
              </a:ext>
            </a:extLst>
          </p:cNvPr>
          <p:cNvSpPr txBox="1"/>
          <p:nvPr/>
        </p:nvSpPr>
        <p:spPr>
          <a:xfrm>
            <a:off x="660937" y="191049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how </a:t>
            </a:r>
            <a:r>
              <a:rPr lang="ko-KR" altLang="en-US" b="0"/>
              <a:t>파라미터 기본값은 </a:t>
            </a:r>
            <a:r>
              <a:rPr lang="en-US" altLang="ko-KR" b="0"/>
              <a:t>inner</a:t>
            </a:r>
            <a:endParaRPr lang="ko-KR" altLang="en-US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847" y="1970668"/>
            <a:ext cx="3564380" cy="22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929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640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분석하는 데이터에 연관된 다른 속성 정보를 붙이고 싶을 때 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해야 할까요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8" y="2317964"/>
            <a:ext cx="1856383" cy="22060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A0852A-C7F9-442C-8762-D41B23B270AF}"/>
              </a:ext>
            </a:extLst>
          </p:cNvPr>
          <p:cNvSpPr/>
          <p:nvPr/>
        </p:nvSpPr>
        <p:spPr bwMode="auto">
          <a:xfrm>
            <a:off x="6035992" y="2299105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분석 데이터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EBD232-2072-464B-B3C7-0226A63798DA}"/>
              </a:ext>
            </a:extLst>
          </p:cNvPr>
          <p:cNvSpPr/>
          <p:nvPr/>
        </p:nvSpPr>
        <p:spPr bwMode="auto">
          <a:xfrm>
            <a:off x="5211207" y="3352368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조건 성립</a:t>
            </a:r>
            <a:endParaRPr lang="en-US" altLang="ko-KR" sz="1000" dirty="0">
              <a:solidFill>
                <a:schemeClr val="bg1"/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로직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3455D62B-BC8B-411F-ABC5-5E4EE220337F}"/>
              </a:ext>
            </a:extLst>
          </p:cNvPr>
          <p:cNvSpPr/>
          <p:nvPr/>
        </p:nvSpPr>
        <p:spPr bwMode="auto">
          <a:xfrm>
            <a:off x="6271692" y="2887636"/>
            <a:ext cx="432048" cy="433105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F9BA76-260F-4524-B4C9-BB4787FCF9D4}"/>
              </a:ext>
            </a:extLst>
          </p:cNvPr>
          <p:cNvSpPr/>
          <p:nvPr/>
        </p:nvSpPr>
        <p:spPr bwMode="auto">
          <a:xfrm>
            <a:off x="6889003" y="3352368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조건 부합</a:t>
            </a:r>
            <a:endParaRPr lang="en-US" altLang="ko-KR" sz="1000" dirty="0">
              <a:solidFill>
                <a:schemeClr val="bg1"/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로직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6DBAD-2A9B-4D63-82E0-A9DE938F4F50}"/>
              </a:ext>
            </a:extLst>
          </p:cNvPr>
          <p:cNvSpPr/>
          <p:nvPr/>
        </p:nvSpPr>
        <p:spPr bwMode="auto">
          <a:xfrm>
            <a:off x="6051002" y="4043383"/>
            <a:ext cx="864096" cy="416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데이터 병합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48C7C4E-26ED-4DD3-8E6C-CB286A6F6B9F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rot="16200000" flipH="1">
            <a:off x="6382188" y="2801784"/>
            <a:ext cx="171704" cy="0"/>
          </a:xfrm>
          <a:prstGeom prst="bentConnector3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E918BC8-A8B2-41C8-9DA2-D761A358626F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 bwMode="auto">
          <a:xfrm rot="10800000" flipV="1">
            <a:off x="5643256" y="3104188"/>
            <a:ext cx="628437" cy="248179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9B0D2F-930C-4832-9DDF-BE1CAB642FB0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 bwMode="auto">
          <a:xfrm>
            <a:off x="6703740" y="3104189"/>
            <a:ext cx="617311" cy="248179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AFBF5DC-1810-4F4C-8EB3-6BBD012F7C6A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 bwMode="auto">
          <a:xfrm rot="16200000" flipH="1">
            <a:off x="5605827" y="3806622"/>
            <a:ext cx="482602" cy="407747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EACA459-C9E1-4C0E-A5F2-3F86668AD98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 bwMode="auto">
          <a:xfrm rot="5400000">
            <a:off x="6876774" y="3807520"/>
            <a:ext cx="482602" cy="405953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7A4006-2C3A-41CB-8EBB-A96189A35057}"/>
              </a:ext>
            </a:extLst>
          </p:cNvPr>
          <p:cNvSpPr/>
          <p:nvPr/>
        </p:nvSpPr>
        <p:spPr bwMode="auto">
          <a:xfrm>
            <a:off x="5171896" y="3955289"/>
            <a:ext cx="2581203" cy="632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0FEDF3-D964-4031-AF97-AC3525E7C18F}"/>
              </a:ext>
            </a:extLst>
          </p:cNvPr>
          <p:cNvSpPr txBox="1"/>
          <p:nvPr/>
        </p:nvSpPr>
        <p:spPr>
          <a:xfrm>
            <a:off x="6852395" y="246232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100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C3F2E-3715-4B29-A9CF-828E1447E622}"/>
              </a:ext>
            </a:extLst>
          </p:cNvPr>
          <p:cNvSpPr txBox="1"/>
          <p:nvPr/>
        </p:nvSpPr>
        <p:spPr>
          <a:xfrm>
            <a:off x="4879670" y="301918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A81063-FEDD-47F7-8367-74F992085F15}"/>
              </a:ext>
            </a:extLst>
          </p:cNvPr>
          <p:cNvSpPr txBox="1"/>
          <p:nvPr/>
        </p:nvSpPr>
        <p:spPr>
          <a:xfrm>
            <a:off x="7438285" y="298750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50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212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929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컬럼 데이터를 합치는 경우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합치기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pd. </a:t>
            </a:r>
            <a:r>
              <a:rPr lang="en-US" altLang="ko-KR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concat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3" y="1923678"/>
            <a:ext cx="469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</a:rPr>
              <a:t>numpy</a:t>
            </a:r>
            <a:r>
              <a:rPr lang="en-US" altLang="ko-KR" dirty="0">
                <a:solidFill>
                  <a:schemeClr val="tx1"/>
                </a:solidFill>
              </a:rPr>
              <a:t> as np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A01 </a:t>
            </a:r>
            <a:r>
              <a:rPr lang="ko-KR" altLang="en-US" dirty="0">
                <a:solidFill>
                  <a:srgbClr val="00B050"/>
                </a:solidFill>
              </a:rPr>
              <a:t>데이터 정제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a01data = 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[(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['</a:t>
            </a:r>
            <a:r>
              <a:rPr lang="en-US" altLang="ko-KR" dirty="0" err="1">
                <a:solidFill>
                  <a:schemeClr val="tx1"/>
                </a:solidFill>
              </a:rPr>
              <a:t>regionid</a:t>
            </a:r>
            <a:r>
              <a:rPr lang="en-US" altLang="ko-KR" dirty="0">
                <a:solidFill>
                  <a:schemeClr val="tx1"/>
                </a:solidFill>
              </a:rPr>
              <a:t>']=='A01')]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print(len(a01data))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A71 </a:t>
            </a:r>
            <a:r>
              <a:rPr lang="ko-KR" altLang="en-US" dirty="0">
                <a:solidFill>
                  <a:srgbClr val="00B050"/>
                </a:solidFill>
              </a:rPr>
              <a:t>데이터 정제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a71data = 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[(</a:t>
            </a:r>
            <a:r>
              <a:rPr lang="en-US" altLang="ko-KR" dirty="0" err="1">
                <a:solidFill>
                  <a:schemeClr val="tx1"/>
                </a:solidFill>
              </a:rPr>
              <a:t>selectExample</a:t>
            </a:r>
            <a:r>
              <a:rPr lang="en-US" altLang="ko-KR" dirty="0">
                <a:solidFill>
                  <a:schemeClr val="tx1"/>
                </a:solidFill>
              </a:rPr>
              <a:t>['</a:t>
            </a:r>
            <a:r>
              <a:rPr lang="en-US" altLang="ko-KR" dirty="0" err="1">
                <a:solidFill>
                  <a:schemeClr val="tx1"/>
                </a:solidFill>
              </a:rPr>
              <a:t>regionid</a:t>
            </a:r>
            <a:r>
              <a:rPr lang="en-US" altLang="ko-KR" dirty="0">
                <a:solidFill>
                  <a:schemeClr val="tx1"/>
                </a:solidFill>
              </a:rPr>
              <a:t>']=='A71')]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a71data['qty'] = </a:t>
            </a:r>
            <a:r>
              <a:rPr lang="en-US" altLang="ko-KR" dirty="0" err="1">
                <a:solidFill>
                  <a:schemeClr val="tx1"/>
                </a:solidFill>
              </a:rPr>
              <a:t>np.where</a:t>
            </a:r>
            <a:r>
              <a:rPr lang="en-US" altLang="ko-KR" dirty="0">
                <a:solidFill>
                  <a:schemeClr val="tx1"/>
                </a:solidFill>
              </a:rPr>
              <a:t>(a71data['qty'] &lt; 500,500,a71data['qty'])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print(len(a71data))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결과 값 </a:t>
            </a:r>
            <a:r>
              <a:rPr lang="en-US" altLang="ko-KR" dirty="0">
                <a:solidFill>
                  <a:srgbClr val="00B050"/>
                </a:solidFill>
              </a:rPr>
              <a:t>MERGE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mergedata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pd.concat</a:t>
            </a:r>
            <a:r>
              <a:rPr lang="en-US" altLang="ko-KR" dirty="0">
                <a:solidFill>
                  <a:schemeClr val="tx1"/>
                </a:solidFill>
              </a:rPr>
              <a:t>([a01data, </a:t>
            </a:r>
            <a:r>
              <a:rPr lang="en-US" altLang="ko-KR">
                <a:solidFill>
                  <a:schemeClr val="tx1"/>
                </a:solidFill>
              </a:rPr>
              <a:t>a71data], axis=0)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print(len(mergedata))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6CC1B-346C-4950-9A39-B56671FF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869" y="1924926"/>
            <a:ext cx="3157846" cy="29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algn="ctr" defTabSz="1042846" latinLnBrk="0"/>
            <a:endParaRPr lang="ko-KR" altLang="en-US" sz="1800" kern="0" spc="-68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Picture 26" descr="그림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 bwMode="auto">
          <a:xfrm>
            <a:off x="641117" y="830314"/>
            <a:ext cx="576096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7363688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불러온 후 원하는 데이터로 조작하는 방법을 기억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991212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외부데이터의 속성 연계방법 및 데이터 분석 중 조건 분기 후 합치는 방법을 기억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34846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6519" y="411510"/>
            <a:ext cx="6304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</a:t>
            </a:r>
            <a:r>
              <a:rPr kumimoji="1" lang="ko-KR" altLang="en-US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 조작</a:t>
            </a:r>
            <a:endParaRPr kumimoji="1" lang="en-US" altLang="ko-KR" sz="4000" b="1" i="0" u="none" strike="noStrike" kern="120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심화과정</a:t>
            </a:r>
            <a:r>
              <a:rPr kumimoji="1" lang="en-US" altLang="ko-KR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4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6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kumimoji="1" lang="en-US" altLang="ko-KR" sz="20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9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marL="0" marR="0" lvl="0" indent="0" algn="l" defTabSz="1042872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1" i="0" u="none" strike="noStrike" kern="1200" cap="none" spc="0" normalizeH="0" baseline="0" noProof="0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kumimoji="1" lang="ko-KR" altLang="en-US" sz="3600" b="1" i="0" u="none" strike="noStrike" kern="1200" cap="none" spc="0" normalizeH="0" baseline="0" noProof="0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marL="0" marR="0" lvl="0" indent="0" algn="l" defTabSz="1042872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kumimoji="1" lang="ko-KR" altLang="en-US" sz="36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8747" y="2421921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2394374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238907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marL="0" marR="0" lvl="0" indent="0" algn="ctr" defTabSz="104287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2387865"/>
            <a:ext cx="209243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Missing Value </a:t>
            </a:r>
            <a:r>
              <a:rPr kumimoji="1" lang="ko-KR" alt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고급 과정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708747" y="1826539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1798992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4287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764946" y="179369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marL="0" marR="0" lvl="0" indent="0" algn="ctr" defTabSz="104287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1263443" y="179248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9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그룹바이 개념 설명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320564"/>
            <a:ext cx="5402957" cy="18160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6" y="3291830"/>
            <a:ext cx="5460677" cy="1626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3755" y="2363006"/>
            <a:ext cx="388920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그룹단위를 어떻게 분리하느냐에 따라서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분석 레벨이 달라진다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</a:t>
            </a: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2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전에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FA0F2-6C90-48A2-AB7D-6160F0BC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02055"/>
              </p:ext>
            </p:extLst>
          </p:nvPr>
        </p:nvGraphicFramePr>
        <p:xfrm>
          <a:off x="456468" y="2499742"/>
          <a:ext cx="841770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4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CUSTID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고객번호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AVGPRICE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평균가격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EMI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무이자할부 이용건수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DEVICECOUNT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 이용건수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PRODUCTAGE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NUMBER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평균 상품 지속년도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CUSTTYPE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고객타입정보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16DDF9-CA33-4319-B3BD-02CDE32A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263970"/>
            <a:ext cx="3322687" cy="11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접근방법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데이터셋이 이동평균 계산을 적용한다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825004"/>
            <a:ext cx="4664695" cy="3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접근방법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76878"/>
            <a:ext cx="3225924" cy="3297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4008" y="2571750"/>
            <a:ext cx="347883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펼치려는 로직이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다른 카테고리에 영향을 미치게되어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제대로된 추세선을 그리지 못한다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!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6214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업 분석방법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평균거래량을 적용한다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33" y="1410156"/>
            <a:ext cx="3386138" cy="3581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369" y="2715766"/>
            <a:ext cx="3068469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카테고리별 평균 거래량을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활용하기 때문에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실제 평균치가 너무 큰범위에서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수행된다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6214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업 분석방법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3042131"/>
            <a:ext cx="258596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카테고리는 구분하였으나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고급함수 통계값을 활용한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값을 활용하지 못하였다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" y="2067694"/>
            <a:ext cx="5000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 분석방법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고급함수를 적용한다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369" y="2715766"/>
            <a:ext cx="258596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카테고리에 영향을 미치지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않고 정확한 추세를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반영가능하다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9" y="1263970"/>
            <a:ext cx="5464498" cy="37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 분석방법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2571750"/>
            <a:ext cx="325602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추세를 정확하게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카테고리별로 분리하여 나타낸다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5" y="1881227"/>
            <a:ext cx="3612874" cy="30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kopo_channel_seasonality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데이터를 활용하여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이동평균 값을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(regionid,product)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카테고리별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ma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값을 적용하세요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898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kopo_channel_seasonality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데이터를 활용하여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이동평균 값을 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(regionid,product)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카테고리별</a:t>
            </a:r>
            <a:endParaRPr kumimoji="1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표준편차 값을 적용하세요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39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0697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비어있는 값을 채워야 한다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426542"/>
            <a:ext cx="4606652" cy="33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3022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컬럼별 결측값 개수 확인하기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].isnull().sum()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23678"/>
            <a:ext cx="2845106" cy="27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데이터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중 필요한 조건 내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필요한 속성 값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조회하기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A6F5-B9CC-45EF-8EB2-EE87B77D67BA}"/>
              </a:ext>
            </a:extLst>
          </p:cNvPr>
          <p:cNvSpPr txBox="1"/>
          <p:nvPr/>
        </p:nvSpPr>
        <p:spPr>
          <a:xfrm>
            <a:off x="2584442" y="2174128"/>
            <a:ext cx="3889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 데이터의 열과 컬럼만 가지고오기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34B9-1EFA-4B51-BFB3-675006316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31" y="2931790"/>
            <a:ext cx="1014338" cy="1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1620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특정값으로 전체 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채우기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].fillna(0)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713" y="1923678"/>
            <a:ext cx="4323011" cy="28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순서로 채우기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].fillna(method=“bfill) * ffill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194103"/>
            <a:ext cx="2721246" cy="2059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561170"/>
            <a:ext cx="2770254" cy="16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통계치로 채우기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].mean())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-1416" b="44916"/>
          <a:stretch/>
        </p:blipFill>
        <p:spPr>
          <a:xfrm>
            <a:off x="1115616" y="2225754"/>
            <a:ext cx="2778644" cy="2088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-2581" t="55118"/>
          <a:stretch/>
        </p:blipFill>
        <p:spPr>
          <a:xfrm>
            <a:off x="4860032" y="2190596"/>
            <a:ext cx="3484320" cy="21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컬럼의 값으로 채우기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16" algn="l" defTabSz="957239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kumimoji="1" lang="ko-KR" altLang="en-US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kumimoji="1" lang="ko-KR" altLang="en-US" sz="2400" b="1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marR="0" lvl="0" indent="-28575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].fillna([</a:t>
            </a:r>
            <a:r>
              <a:rPr kumimoji="1" lang="ko-KR" altLang="en-US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1" lang="en-US" altLang="ko-KR" sz="14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].mean())</a:t>
            </a:r>
            <a:endParaRPr kumimoji="1" lang="en-US" altLang="ko-KR" sz="14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3" y="1995686"/>
            <a:ext cx="8859738" cy="26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26" algn="l" defTabSz="957263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marL="0" marR="0" lvl="0" indent="0" algn="ctr" defTabSz="10428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-6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Picture 26" descr="그림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 bwMode="auto">
          <a:xfrm>
            <a:off x="641117" y="830314"/>
            <a:ext cx="576096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marL="0" marR="0" lvl="0" indent="0" algn="l" defTabSz="1042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kumimoji="1" lang="en-US" altLang="ko-KR" sz="1600" b="1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8209951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분석에서 그룹별 분석은 중요하지만 제대로 사용해야한다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1042872" rtl="0" eaLnBrk="1" fontAlgn="base" latinLnBrk="1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marL="0" marR="0" lvl="0" indent="0" algn="ctr" defTabSz="1042872" rtl="0" eaLnBrk="1" fontAlgn="base" latinLnBrk="1" hangingPunct="1">
                  <a:lnSpc>
                    <a:spcPct val="100000"/>
                  </a:lnSpc>
                  <a:spcBef>
                    <a:spcPts val="3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6216053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결측치를 다루는 방법을 정확하게 이해해야 한다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kumimoji="1" lang="en-US" altLang="ko-KR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26" algn="l" defTabSz="957263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29426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280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데이터 조작방법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570678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88">
            <a:extLst>
              <a:ext uri="{FF2B5EF4-FFF2-40B4-BE49-F238E27FC236}">
                <a16:creationId xmlns:a16="http://schemas.microsoft.com/office/drawing/2014/main" id="{02800880-C1A0-4256-9A47-7454E31D75CD}"/>
              </a:ext>
            </a:extLst>
          </p:cNvPr>
          <p:cNvGrpSpPr/>
          <p:nvPr/>
        </p:nvGrpSpPr>
        <p:grpSpPr>
          <a:xfrm>
            <a:off x="643212" y="2938473"/>
            <a:ext cx="4072804" cy="409606"/>
            <a:chOff x="1049187" y="2349884"/>
            <a:chExt cx="11971129" cy="6902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00AD56-3C56-4184-9B59-C6CA05D171D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90">
              <a:extLst>
                <a:ext uri="{FF2B5EF4-FFF2-40B4-BE49-F238E27FC236}">
                  <a16:creationId xmlns:a16="http://schemas.microsoft.com/office/drawing/2014/main" id="{984C332D-34D8-4850-825B-2E559BA05B8B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7" name="그룹 73">
                <a:extLst>
                  <a:ext uri="{FF2B5EF4-FFF2-40B4-BE49-F238E27FC236}">
                    <a16:creationId xmlns:a16="http://schemas.microsoft.com/office/drawing/2014/main" id="{2816B142-E119-4C91-8367-01F8EFE44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50F87036-DA09-487A-B49F-77BF40253D0C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D90FA386-8DE9-45AC-85AD-4F1122DFDE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2">
                  <a:extLst>
                    <a:ext uri="{FF2B5EF4-FFF2-40B4-BE49-F238E27FC236}">
                      <a16:creationId xmlns:a16="http://schemas.microsoft.com/office/drawing/2014/main" id="{E90FAD4C-C42C-4D25-8CC0-75534CF6A56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21DAF-9553-4F54-9A75-D20D27C73A1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405A8A-A6E4-4722-B9E4-7B5BE5C8A5DB}"/>
                </a:ext>
              </a:extLst>
            </p:cNvPr>
            <p:cNvSpPr/>
            <p:nvPr/>
          </p:nvSpPr>
          <p:spPr>
            <a:xfrm>
              <a:off x="2463247" y="2458649"/>
              <a:ext cx="439694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데이터 정제하기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97">
            <a:extLst>
              <a:ext uri="{FF2B5EF4-FFF2-40B4-BE49-F238E27FC236}">
                <a16:creationId xmlns:a16="http://schemas.microsoft.com/office/drawing/2014/main" id="{EC7E9DF1-CF88-4C8B-AB11-702736D32D93}"/>
              </a:ext>
            </a:extLst>
          </p:cNvPr>
          <p:cNvGrpSpPr/>
          <p:nvPr/>
        </p:nvGrpSpPr>
        <p:grpSpPr>
          <a:xfrm>
            <a:off x="641117" y="3447689"/>
            <a:ext cx="4074899" cy="409746"/>
            <a:chOff x="1043031" y="3230975"/>
            <a:chExt cx="11977284" cy="69051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BA0914-AC1C-4C21-BD6C-BCFEEAA3A714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9">
              <a:extLst>
                <a:ext uri="{FF2B5EF4-FFF2-40B4-BE49-F238E27FC236}">
                  <a16:creationId xmlns:a16="http://schemas.microsoft.com/office/drawing/2014/main" id="{BE211CA1-8F42-4EE4-B483-F11502E0DF3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CCBA800F-FC56-4562-B7BD-6A7556DEF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3" name="모서리가 둥근 직사각형 69">
                  <a:extLst>
                    <a:ext uri="{FF2B5EF4-FFF2-40B4-BE49-F238E27FC236}">
                      <a16:creationId xmlns:a16="http://schemas.microsoft.com/office/drawing/2014/main" id="{F0B3D018-E076-4A20-82A9-FF0E6C87F7ED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190CC367-20F5-4E98-8F73-42F204F2155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26439A1C-78DA-4C09-9FFC-CBFF88981CC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228F0-F3BC-4FA9-BBE8-EB77173F375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175AEF-A7F7-4245-BF67-0D38FF4BF228}"/>
                </a:ext>
              </a:extLst>
            </p:cNvPr>
            <p:cNvSpPr/>
            <p:nvPr/>
          </p:nvSpPr>
          <p:spPr>
            <a:xfrm>
              <a:off x="2463249" y="3331568"/>
              <a:ext cx="34828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정렬하기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106">
            <a:extLst>
              <a:ext uri="{FF2B5EF4-FFF2-40B4-BE49-F238E27FC236}">
                <a16:creationId xmlns:a16="http://schemas.microsoft.com/office/drawing/2014/main" id="{D3F6EC46-36B8-4930-91A4-6F3DBF41EBCD}"/>
              </a:ext>
            </a:extLst>
          </p:cNvPr>
          <p:cNvGrpSpPr/>
          <p:nvPr/>
        </p:nvGrpSpPr>
        <p:grpSpPr>
          <a:xfrm>
            <a:off x="643212" y="3957045"/>
            <a:ext cx="4072804" cy="409606"/>
            <a:chOff x="1049187" y="4115184"/>
            <a:chExt cx="11971129" cy="69027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030876F-7AB9-4566-930D-782B1A3F000F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108">
              <a:extLst>
                <a:ext uri="{FF2B5EF4-FFF2-40B4-BE49-F238E27FC236}">
                  <a16:creationId xmlns:a16="http://schemas.microsoft.com/office/drawing/2014/main" id="{D29F951D-BFA3-4CB5-9D7D-FDB9641948AD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2" name="그룹 73">
                <a:extLst>
                  <a:ext uri="{FF2B5EF4-FFF2-40B4-BE49-F238E27FC236}">
                    <a16:creationId xmlns:a16="http://schemas.microsoft.com/office/drawing/2014/main" id="{48B44B5F-02CC-400B-8CE9-1CB7C47D8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607FDB3B-B3EB-4456-A37B-2E60C5EA440F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1D73C15E-3878-4FE4-9176-54C40B790EF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2C2081E-2304-4437-93B1-0E07D943620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32EC3-CCFF-4C9D-8272-CE64DBD7840A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582B25-854D-4A9D-BFF6-4EADD08EAD0F}"/>
                </a:ext>
              </a:extLst>
            </p:cNvPr>
            <p:cNvSpPr/>
            <p:nvPr/>
          </p:nvSpPr>
          <p:spPr>
            <a:xfrm>
              <a:off x="2463247" y="4235135"/>
              <a:ext cx="429328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요약분석하기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115">
            <a:extLst>
              <a:ext uri="{FF2B5EF4-FFF2-40B4-BE49-F238E27FC236}">
                <a16:creationId xmlns:a16="http://schemas.microsoft.com/office/drawing/2014/main" id="{E34D569E-DC9D-4751-9F53-31D95E48866D}"/>
              </a:ext>
            </a:extLst>
          </p:cNvPr>
          <p:cNvGrpSpPr/>
          <p:nvPr/>
        </p:nvGrpSpPr>
        <p:grpSpPr>
          <a:xfrm>
            <a:off x="641117" y="4466259"/>
            <a:ext cx="4074899" cy="409747"/>
            <a:chOff x="1043031" y="4996275"/>
            <a:chExt cx="11977284" cy="69051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7F205B7-EC2D-4B17-9E21-EC63566949E7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117">
              <a:extLst>
                <a:ext uri="{FF2B5EF4-FFF2-40B4-BE49-F238E27FC236}">
                  <a16:creationId xmlns:a16="http://schemas.microsoft.com/office/drawing/2014/main" id="{A27DB74C-DBD0-4E2D-BD62-756D94C1850F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61" name="그룹 77">
                <a:extLst>
                  <a:ext uri="{FF2B5EF4-FFF2-40B4-BE49-F238E27FC236}">
                    <a16:creationId xmlns:a16="http://schemas.microsoft.com/office/drawing/2014/main" id="{B9516828-0F79-4C61-A459-2E5A12C67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E0899705-A3D3-4C67-AF4B-F902BD8E73BE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F897E92F-C16B-4D30-BE46-511E9142C9E2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8">
                  <a:extLst>
                    <a:ext uri="{FF2B5EF4-FFF2-40B4-BE49-F238E27FC236}">
                      <a16:creationId xmlns:a16="http://schemas.microsoft.com/office/drawing/2014/main" id="{CE100BD9-F5BA-47C7-9226-88795874F2F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CAD57F9-40F0-4E26-B1A1-BBA5B0F6507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7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A74B592-7763-4162-98AC-5B77A75C9D7C}"/>
                </a:ext>
              </a:extLst>
            </p:cNvPr>
            <p:cNvSpPr/>
            <p:nvPr/>
          </p:nvSpPr>
          <p:spPr>
            <a:xfrm>
              <a:off x="2463249" y="5096871"/>
              <a:ext cx="4241457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명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530158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 활용하여 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439693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컬럼 조회하기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510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[(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)&amp;(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#2)]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.query(‘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조건식‘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2" y="1857618"/>
            <a:ext cx="698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PANDAS </a:t>
            </a:r>
            <a:r>
              <a:rPr lang="ko-KR" altLang="en-US">
                <a:solidFill>
                  <a:srgbClr val="00B050"/>
                </a:solidFill>
              </a:rPr>
              <a:t>패키지 불러오기</a:t>
            </a:r>
          </a:p>
          <a:p>
            <a:r>
              <a:rPr lang="en-US" altLang="ko-KR"/>
              <a:t>import pandas as pd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 CSV </a:t>
            </a:r>
            <a:r>
              <a:rPr lang="ko-KR" altLang="en-US">
                <a:solidFill>
                  <a:srgbClr val="00B050"/>
                </a:solidFill>
              </a:rPr>
              <a:t>파일을 읽어 </a:t>
            </a:r>
            <a:r>
              <a:rPr lang="en-US" altLang="ko-KR">
                <a:solidFill>
                  <a:srgbClr val="00B050"/>
                </a:solidFill>
              </a:rPr>
              <a:t>Data Frame </a:t>
            </a:r>
            <a:r>
              <a:rPr lang="ko-KR" altLang="en-US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/>
              <a:t>customerData = pd.read_csv("../dataset/customerdata.csv")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컬럼해더 재정의</a:t>
            </a:r>
          </a:p>
          <a:p>
            <a:r>
              <a:rPr lang="en-US" altLang="ko-KR"/>
              <a:t>customerData.columns = ['CUSTID','AVGPRICE','EMI','DEVICECOUNT','PRODUCTAGE','CUSTTYPE']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## </a:t>
            </a:r>
            <a:r>
              <a:rPr lang="ko-KR" altLang="en-US">
                <a:solidFill>
                  <a:srgbClr val="00B050"/>
                </a:solidFill>
              </a:rPr>
              <a:t>데이터프레임 생성</a:t>
            </a:r>
          </a:p>
          <a:p>
            <a:r>
              <a:rPr lang="en-US" altLang="ko-KR"/>
              <a:t>customerData = pd.DataFrame(customerData)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## </a:t>
            </a:r>
            <a:r>
              <a:rPr lang="ko-KR" altLang="en-US">
                <a:solidFill>
                  <a:srgbClr val="00B050"/>
                </a:solidFill>
              </a:rPr>
              <a:t>조건 설정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answer1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customerData[ (customerData.EMI==3) &amp; (customerData.DEVICECOUNT&gt;5) ]</a:t>
            </a:r>
          </a:p>
          <a:p>
            <a:r>
              <a:rPr lang="en-US" altLang="ko-KR"/>
              <a:t>answer2 = customerData.query('EMI == 3 &amp; DEVICECOUNT &gt; 5')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BB4B2-379B-4DE6-9776-B8CD9A97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950194"/>
            <a:ext cx="3167828" cy="2235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4034" y="990349"/>
            <a:ext cx="239681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조회 후 변수에 대입하여야한다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inplace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적용이 안되기떄문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3510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행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[(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)&amp;(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#2)]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.query(‘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조건식‘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FC046-741A-4B06-9392-4B763AF2A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7" t="49074"/>
          <a:stretch/>
        </p:blipFill>
        <p:spPr>
          <a:xfrm>
            <a:off x="454411" y="1908881"/>
            <a:ext cx="4037808" cy="14407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BDCA52-1D7C-4AB9-8794-670B5A60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219" y="3305637"/>
            <a:ext cx="4464496" cy="1548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54034" y="990349"/>
            <a:ext cx="239681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0"/>
              <a:t>조회 후 변수에 대입하여야한다</a:t>
            </a:r>
            <a:r>
              <a:rPr lang="en-US" altLang="ko-KR" b="0"/>
              <a:t>.</a:t>
            </a:r>
          </a:p>
          <a:p>
            <a:r>
              <a:rPr lang="en-US" altLang="ko-KR" b="0"/>
              <a:t>inplace </a:t>
            </a:r>
            <a:r>
              <a:rPr lang="ko-KR" altLang="en-US" b="0"/>
              <a:t>적용이 안되기떄문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0339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61401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데이터프레임 타입변환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타입확인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.dtypes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타입변환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 =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컬럼명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’].astype(float)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65C1-F38C-4C1C-A43D-C578CBBC0D27}"/>
              </a:ext>
            </a:extLst>
          </p:cNvPr>
          <p:cNvSpPr/>
          <p:nvPr/>
        </p:nvSpPr>
        <p:spPr>
          <a:xfrm>
            <a:off x="454642" y="2211710"/>
            <a:ext cx="69809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### </a:t>
            </a:r>
            <a:r>
              <a:rPr lang="ko-KR" altLang="en-US">
                <a:solidFill>
                  <a:srgbClr val="00B050"/>
                </a:solidFill>
              </a:rPr>
              <a:t>타입확인하기</a:t>
            </a:r>
          </a:p>
          <a:p>
            <a:r>
              <a:rPr lang="en-US" altLang="ko-KR">
                <a:solidFill>
                  <a:schemeClr val="tx1"/>
                </a:solidFill>
              </a:rPr>
              <a:t>customerData.dtypes</a:t>
            </a:r>
          </a:p>
          <a:p>
            <a:r>
              <a:rPr lang="en-US" altLang="ko-KR">
                <a:solidFill>
                  <a:srgbClr val="00B050"/>
                </a:solidFill>
              </a:rPr>
              <a:t>### int, str, float</a:t>
            </a:r>
          </a:p>
          <a:p>
            <a:r>
              <a:rPr lang="en-US" altLang="ko-KR">
                <a:solidFill>
                  <a:schemeClr val="tx1"/>
                </a:solidFill>
              </a:rPr>
              <a:t>customerData["DEVICECOUNT"] = </a:t>
            </a:r>
          </a:p>
          <a:p>
            <a:r>
              <a:rPr lang="en-US" altLang="ko-KR">
                <a:solidFill>
                  <a:schemeClr val="tx1"/>
                </a:solidFill>
              </a:rPr>
              <a:t>customerData["DEVICECOUNT"].astype(float)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print(customerData.dtypes)</a:t>
            </a:r>
          </a:p>
          <a:p>
            <a:r>
              <a:rPr lang="en-US" altLang="ko-KR">
                <a:solidFill>
                  <a:schemeClr val="tx1"/>
                </a:solidFill>
              </a:rPr>
              <a:t>customerData.head()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703" y="1263970"/>
            <a:ext cx="101444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0"/>
              <a:t>str, float, int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058" y="1918130"/>
            <a:ext cx="3383657" cy="30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75288</TotalTime>
  <Words>1978</Words>
  <Application>Microsoft Office PowerPoint</Application>
  <PresentationFormat>화면 슬라이드 쇼(16:9)</PresentationFormat>
  <Paragraphs>413</Paragraphs>
  <Slides>55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굴림</vt:lpstr>
      <vt:lpstr>HY견고딕</vt:lpstr>
      <vt:lpstr>Wingdings</vt:lpstr>
      <vt:lpstr>맑은 고딕</vt:lpstr>
      <vt:lpstr>HY헤드라인M</vt:lpstr>
      <vt:lpstr>나눔바른고딕</vt:lpstr>
      <vt:lpstr>Times New Roman</vt:lpstr>
      <vt:lpstr>돋움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9763</cp:revision>
  <dcterms:created xsi:type="dcterms:W3CDTF">2008-04-23T04:36:31Z</dcterms:created>
  <dcterms:modified xsi:type="dcterms:W3CDTF">2019-02-13T08:55:53Z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