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1130" r:id="rId2"/>
    <p:sldId id="1201" r:id="rId3"/>
    <p:sldId id="1167" r:id="rId4"/>
    <p:sldId id="1220" r:id="rId5"/>
    <p:sldId id="1212" r:id="rId6"/>
    <p:sldId id="1297" r:id="rId7"/>
    <p:sldId id="1217" r:id="rId8"/>
    <p:sldId id="1302" r:id="rId9"/>
    <p:sldId id="1298" r:id="rId10"/>
    <p:sldId id="1303" r:id="rId11"/>
    <p:sldId id="1216" r:id="rId12"/>
    <p:sldId id="1304" r:id="rId13"/>
    <p:sldId id="1305" r:id="rId14"/>
    <p:sldId id="1330" r:id="rId15"/>
    <p:sldId id="1218" r:id="rId16"/>
    <p:sldId id="1219" r:id="rId17"/>
    <p:sldId id="1300" r:id="rId18"/>
    <p:sldId id="1207" r:id="rId19"/>
    <p:sldId id="1336" r:id="rId20"/>
    <p:sldId id="1221" r:id="rId21"/>
    <p:sldId id="1301" r:id="rId22"/>
    <p:sldId id="1208" r:id="rId23"/>
    <p:sldId id="1209" r:id="rId24"/>
    <p:sldId id="1332" r:id="rId25"/>
    <p:sldId id="1210" r:id="rId26"/>
    <p:sldId id="1334" r:id="rId27"/>
    <p:sldId id="1333" r:id="rId28"/>
    <p:sldId id="1335" r:id="rId29"/>
    <p:sldId id="1329" r:id="rId30"/>
    <p:sldId id="1223" r:id="rId31"/>
    <p:sldId id="1308" r:id="rId32"/>
    <p:sldId id="1310" r:id="rId33"/>
    <p:sldId id="1326" r:id="rId34"/>
    <p:sldId id="1309" r:id="rId35"/>
    <p:sldId id="1315" r:id="rId36"/>
    <p:sldId id="1317" r:id="rId37"/>
    <p:sldId id="1314" r:id="rId38"/>
    <p:sldId id="1319" r:id="rId39"/>
    <p:sldId id="1320" r:id="rId40"/>
    <p:sldId id="1331" r:id="rId41"/>
    <p:sldId id="1182" r:id="rId42"/>
    <p:sldId id="1153" r:id="rId43"/>
  </p:sldIdLst>
  <p:sldSz cx="9144000" cy="5143500" type="screen16x9"/>
  <p:notesSz cx="6807200" cy="9939338"/>
  <p:embeddedFontLst>
    <p:embeddedFont>
      <p:font typeface="나눔바른고딕" panose="020B0603020101020101" pitchFamily="50" charset="-127"/>
      <p:regular r:id="rId46"/>
      <p:bold r:id="rId47"/>
    </p:embeddedFont>
    <p:embeddedFont>
      <p:font typeface="HY헤드라인M" panose="02030600000101010101" pitchFamily="18" charset="-127"/>
      <p:regular r:id="rId48"/>
    </p:embeddedFont>
    <p:embeddedFont>
      <p:font typeface="나눔스퀘어라운드 Bold" panose="020B0600000101010101" charset="-127"/>
      <p:bold r:id="rId49"/>
    </p:embeddedFont>
    <p:embeddedFont>
      <p:font typeface="HY견고딕" panose="02030600000101010101" pitchFamily="18" charset="-127"/>
      <p:regular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FA1A0"/>
    <a:srgbClr val="F95135"/>
    <a:srgbClr val="0B6C97"/>
    <a:srgbClr val="00347F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0" autoAdjust="0"/>
  </p:normalViewPr>
  <p:slideViewPr>
    <p:cSldViewPr showGuides="1">
      <p:cViewPr varScale="1">
        <p:scale>
          <a:sx n="139" d="100"/>
          <a:sy n="139" d="100"/>
        </p:scale>
        <p:origin x="125" y="269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37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26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5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71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013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850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803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56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15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9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86623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432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598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17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95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051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634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473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98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573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78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957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697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51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75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21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60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03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52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8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pypi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0888" y="1341581"/>
            <a:ext cx="4474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 </a:t>
            </a:r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 및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불러오기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10678" y="161880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0647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(while, for)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3484030" cy="648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조건문은 구문이 수행되기 이전에 우선 평가</a:t>
            </a:r>
            <a:endParaRPr lang="en-US" altLang="ko-K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구문을 모두 수행 이후 다시 조건식 평가</a:t>
            </a:r>
            <a:endParaRPr lang="en-US" altLang="ko-K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조건식이 거짓이면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 탈출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D840DA2D-C07E-44B9-BB90-5F874B61EF8A}"/>
              </a:ext>
            </a:extLst>
          </p:cNvPr>
          <p:cNvSpPr/>
          <p:nvPr/>
        </p:nvSpPr>
        <p:spPr bwMode="auto">
          <a:xfrm>
            <a:off x="1103804" y="2917173"/>
            <a:ext cx="2232248" cy="672935"/>
          </a:xfrm>
          <a:prstGeom prst="flowChartDecision">
            <a:avLst/>
          </a:prstGeom>
          <a:solidFill>
            <a:schemeClr val="tx2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조건문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D1C7BAE4-08D9-481B-9161-5F1042B8A139}"/>
              </a:ext>
            </a:extLst>
          </p:cNvPr>
          <p:cNvSpPr/>
          <p:nvPr/>
        </p:nvSpPr>
        <p:spPr bwMode="auto">
          <a:xfrm>
            <a:off x="1391836" y="3925285"/>
            <a:ext cx="1656184" cy="55641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구문</a:t>
            </a:r>
            <a:endParaRPr kumimoji="1" lang="ko-KR" altLang="en-US" sz="18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D61768-1FFF-456D-B309-6164412CAC68}"/>
              </a:ext>
            </a:extLst>
          </p:cNvPr>
          <p:cNvCxnSpPr>
            <a:stCxn id="13" idx="2"/>
            <a:endCxn id="16" idx="0"/>
          </p:cNvCxnSpPr>
          <p:nvPr/>
        </p:nvCxnSpPr>
        <p:spPr bwMode="auto">
          <a:xfrm>
            <a:off x="2219928" y="3590108"/>
            <a:ext cx="0" cy="335177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B448ECD-5366-482B-9D35-50E2D95C57A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 bwMode="auto">
          <a:xfrm rot="10800000">
            <a:off x="1103804" y="3253641"/>
            <a:ext cx="288032" cy="949850"/>
          </a:xfrm>
          <a:prstGeom prst="bentConnector3">
            <a:avLst>
              <a:gd name="adj1" fmla="val 179366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7BA1F3A-A06B-412E-8735-2FDBC396446C}"/>
              </a:ext>
            </a:extLst>
          </p:cNvPr>
          <p:cNvSpPr/>
          <p:nvPr/>
        </p:nvSpPr>
        <p:spPr bwMode="auto">
          <a:xfrm>
            <a:off x="3463343" y="4011910"/>
            <a:ext cx="504056" cy="50405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AB37B72-5B4D-44B6-86EC-33DB48AA7550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 bwMode="auto">
          <a:xfrm>
            <a:off x="3336052" y="3253641"/>
            <a:ext cx="379319" cy="758269"/>
          </a:xfrm>
          <a:prstGeom prst="bentConnector2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01DB2-6D8A-42BB-A68C-958CAA6344B0}"/>
              </a:ext>
            </a:extLst>
          </p:cNvPr>
          <p:cNvSpPr txBox="1"/>
          <p:nvPr/>
        </p:nvSpPr>
        <p:spPr>
          <a:xfrm>
            <a:off x="397197" y="329726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참</a:t>
            </a:r>
            <a:endParaRPr lang="ko-KR" altLang="en-US" sz="14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2B410-3F5C-4ED3-8C48-DFEDAC318C21}"/>
              </a:ext>
            </a:extLst>
          </p:cNvPr>
          <p:cNvSpPr txBox="1"/>
          <p:nvPr/>
        </p:nvSpPr>
        <p:spPr>
          <a:xfrm>
            <a:off x="3336052" y="29068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거짓</a:t>
            </a:r>
            <a:endParaRPr lang="ko-KR" altLang="en-US" sz="1400" b="0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13770A2F-B7FD-4E6D-813E-3CEFAAA6C379}"/>
              </a:ext>
            </a:extLst>
          </p:cNvPr>
          <p:cNvSpPr/>
          <p:nvPr/>
        </p:nvSpPr>
        <p:spPr bwMode="auto">
          <a:xfrm>
            <a:off x="5659587" y="2917173"/>
            <a:ext cx="2232248" cy="672935"/>
          </a:xfrm>
          <a:prstGeom prst="flowChartDecision">
            <a:avLst/>
          </a:prstGeom>
          <a:solidFill>
            <a:schemeClr val="tx2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범위 판단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130588C-852C-4717-87CD-9BEF8191CB58}"/>
              </a:ext>
            </a:extLst>
          </p:cNvPr>
          <p:cNvSpPr/>
          <p:nvPr/>
        </p:nvSpPr>
        <p:spPr bwMode="auto">
          <a:xfrm>
            <a:off x="5947619" y="3925285"/>
            <a:ext cx="1656184" cy="55641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구문</a:t>
            </a:r>
            <a:endParaRPr kumimoji="1" lang="ko-KR" altLang="en-US" sz="18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44E521-F90E-45C9-81AE-4ED440612546}"/>
              </a:ext>
            </a:extLst>
          </p:cNvPr>
          <p:cNvCxnSpPr>
            <a:stCxn id="30" idx="2"/>
            <a:endCxn id="31" idx="0"/>
          </p:cNvCxnSpPr>
          <p:nvPr/>
        </p:nvCxnSpPr>
        <p:spPr bwMode="auto">
          <a:xfrm>
            <a:off x="6775711" y="3590108"/>
            <a:ext cx="0" cy="335177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BA57187-78AC-426C-8513-7405FA37D812}"/>
              </a:ext>
            </a:extLst>
          </p:cNvPr>
          <p:cNvCxnSpPr>
            <a:cxnSpLocks/>
            <a:stCxn id="31" idx="1"/>
            <a:endCxn id="30" idx="1"/>
          </p:cNvCxnSpPr>
          <p:nvPr/>
        </p:nvCxnSpPr>
        <p:spPr bwMode="auto">
          <a:xfrm rot="10800000">
            <a:off x="5659587" y="3253641"/>
            <a:ext cx="288032" cy="949850"/>
          </a:xfrm>
          <a:prstGeom prst="bentConnector3">
            <a:avLst>
              <a:gd name="adj1" fmla="val 179366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59E1BD8-F73C-48F9-88F6-54B903B85417}"/>
              </a:ext>
            </a:extLst>
          </p:cNvPr>
          <p:cNvSpPr/>
          <p:nvPr/>
        </p:nvSpPr>
        <p:spPr bwMode="auto">
          <a:xfrm>
            <a:off x="8019126" y="4011910"/>
            <a:ext cx="504056" cy="50405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8AA523-856D-4D77-8375-00D89BE1B9C6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 bwMode="auto">
          <a:xfrm>
            <a:off x="7891835" y="3253641"/>
            <a:ext cx="379319" cy="758269"/>
          </a:xfrm>
          <a:prstGeom prst="bentConnector2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547627-0C81-4CFA-A89B-ECEB8BBA3C92}"/>
              </a:ext>
            </a:extLst>
          </p:cNvPr>
          <p:cNvSpPr txBox="1"/>
          <p:nvPr/>
        </p:nvSpPr>
        <p:spPr>
          <a:xfrm>
            <a:off x="7817944" y="28874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smtClean="0"/>
              <a:t>거짓</a:t>
            </a:r>
            <a:endParaRPr lang="ko-KR" altLang="en-US" sz="1400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6B4816-AC25-4A05-9F44-8F3C65822282}"/>
              </a:ext>
            </a:extLst>
          </p:cNvPr>
          <p:cNvSpPr txBox="1"/>
          <p:nvPr/>
        </p:nvSpPr>
        <p:spPr>
          <a:xfrm>
            <a:off x="6775711" y="36356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참</a:t>
            </a:r>
            <a:endParaRPr lang="ko-KR" altLang="en-US" sz="1400" b="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BE6E6F-3491-4AFB-9CB8-05E93A9CBB0E}"/>
              </a:ext>
            </a:extLst>
          </p:cNvPr>
          <p:cNvSpPr/>
          <p:nvPr/>
        </p:nvSpPr>
        <p:spPr>
          <a:xfrm>
            <a:off x="5176602" y="1354480"/>
            <a:ext cx="3643869" cy="648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아이템이 모든 구문을 수행</a:t>
            </a:r>
            <a:endParaRPr lang="en-US" altLang="ko-K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모든 범위를 순회하거나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만나면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 종료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70FE20-873A-4466-8902-1E3F14CC2A1B}"/>
              </a:ext>
            </a:extLst>
          </p:cNvPr>
          <p:cNvSpPr/>
          <p:nvPr/>
        </p:nvSpPr>
        <p:spPr>
          <a:xfrm>
            <a:off x="483370" y="2227696"/>
            <a:ext cx="3484030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</a:t>
            </a:r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5ECC7B-BF28-443A-858A-AB872C398402}"/>
              </a:ext>
            </a:extLst>
          </p:cNvPr>
          <p:cNvSpPr/>
          <p:nvPr/>
        </p:nvSpPr>
        <p:spPr>
          <a:xfrm>
            <a:off x="5176600" y="2227696"/>
            <a:ext cx="3484030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0647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(while, for)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loop :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 실패 시 조건 문 탈출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 실패 시 조건 문 탈출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386498"/>
            <a:ext cx="8091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반복문</a:t>
            </a:r>
            <a:r>
              <a:rPr lang="ko-KR" altLang="en-US" dirty="0"/>
              <a:t> 예제 </a:t>
            </a:r>
            <a:r>
              <a:rPr lang="en-US" altLang="ko-KR" dirty="0"/>
              <a:t>#1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&lt;= 10: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r>
              <a:rPr lang="en-US" altLang="ko-KR" dirty="0"/>
              <a:t>print("1</a:t>
            </a:r>
            <a:r>
              <a:rPr lang="ko-KR" altLang="en-US" dirty="0" err="1"/>
              <a:t>번문제</a:t>
            </a:r>
            <a:r>
              <a:rPr lang="ko-KR" altLang="en-US" dirty="0"/>
              <a:t> 시작</a:t>
            </a:r>
            <a:r>
              <a:rPr lang="en-US" altLang="ko-KR" dirty="0"/>
              <a:t>!")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 err="1"/>
              <a:t>반복문</a:t>
            </a:r>
            <a:r>
              <a:rPr lang="ko-KR" altLang="en-US" dirty="0"/>
              <a:t> 예제 </a:t>
            </a:r>
            <a:r>
              <a:rPr lang="en-US" altLang="ko-KR" dirty="0"/>
              <a:t>#2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print("2</a:t>
            </a:r>
            <a:r>
              <a:rPr lang="ko-KR" altLang="en-US" dirty="0" err="1"/>
              <a:t>번문제</a:t>
            </a:r>
            <a:r>
              <a:rPr lang="ko-KR" altLang="en-US" dirty="0"/>
              <a:t> </a:t>
            </a:r>
            <a:r>
              <a:rPr lang="ko-KR" altLang="en-US"/>
              <a:t>시작</a:t>
            </a:r>
            <a:r>
              <a:rPr lang="en-US" altLang="ko-KR"/>
              <a:t>!")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B95D2D-A154-4C09-B6F4-A6A0C9412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5" t="-1" r="58907" b="1161"/>
          <a:stretch/>
        </p:blipFill>
        <p:spPr>
          <a:xfrm>
            <a:off x="5623907" y="2211710"/>
            <a:ext cx="3073136" cy="2560038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E89168A6-C48C-4780-9E77-B118270EE6DA}"/>
              </a:ext>
            </a:extLst>
          </p:cNvPr>
          <p:cNvSpPr/>
          <p:nvPr/>
        </p:nvSpPr>
        <p:spPr bwMode="auto">
          <a:xfrm>
            <a:off x="2442090" y="1878528"/>
            <a:ext cx="2868562" cy="567373"/>
          </a:xfrm>
          <a:prstGeom prst="wedgeRectCallout">
            <a:avLst>
              <a:gd name="adj1" fmla="val -102484"/>
              <a:gd name="adj2" fmla="val 119328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while</a:t>
            </a:r>
            <a:r>
              <a:rPr kumimoji="1" lang="ko-KR" altLang="en-US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은 </a:t>
            </a:r>
            <a:r>
              <a:rPr lang="ko-KR" altLang="en-US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변수가 우측의 조건식을 </a:t>
            </a:r>
            <a:endParaRPr lang="en-US" altLang="ko-KR" b="0" dirty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만족하는 동안 계속 연산하라는 것</a:t>
            </a:r>
            <a:r>
              <a:rPr kumimoji="1" lang="en-US" altLang="ko-KR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!</a:t>
            </a:r>
            <a:r>
              <a:rPr kumimoji="1" lang="ko-KR" altLang="en-US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 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28B9285B-0229-410D-8B72-0B90A0CA7805}"/>
              </a:ext>
            </a:extLst>
          </p:cNvPr>
          <p:cNvSpPr/>
          <p:nvPr/>
        </p:nvSpPr>
        <p:spPr bwMode="auto">
          <a:xfrm>
            <a:off x="2721130" y="2829625"/>
            <a:ext cx="2786973" cy="567373"/>
          </a:xfrm>
          <a:prstGeom prst="wedgeRectCallout">
            <a:avLst>
              <a:gd name="adj1" fmla="val -126592"/>
              <a:gd name="adj2" fmla="val 14506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for</a:t>
            </a:r>
            <a:r>
              <a:rPr lang="ko-KR" altLang="en-US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문은 변수가 특정 조건기간동안</a:t>
            </a:r>
            <a:endParaRPr lang="en-US" altLang="ko-KR" b="0" dirty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연산하라는것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9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0647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(while, for)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38212" y="2211710"/>
            <a:ext cx="80913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for n in [1,2]:</a:t>
            </a:r>
          </a:p>
          <a:p>
            <a:r>
              <a:rPr lang="en-US" altLang="ko-KR"/>
              <a:t>    print("{0}</a:t>
            </a:r>
            <a:r>
              <a:rPr lang="ko-KR" altLang="en-US"/>
              <a:t>단 시작</a:t>
            </a:r>
            <a:r>
              <a:rPr lang="en-US" altLang="ko-KR"/>
              <a:t>".format(n))</a:t>
            </a:r>
          </a:p>
          <a:p>
            <a:r>
              <a:rPr lang="en-US" altLang="ko-KR"/>
              <a:t>    for i in [1,2,3,4,5,6,7,8,9]:</a:t>
            </a:r>
          </a:p>
          <a:p>
            <a:r>
              <a:rPr lang="en-US" altLang="ko-KR"/>
              <a:t>        print("{0} * {1} =  {2} ".format(n, i, n*i))</a:t>
            </a:r>
          </a:p>
          <a:p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273DE2-B01E-4D5E-A19B-EEB519BBE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365528"/>
            <a:ext cx="211279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0647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(while, for)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38212" y="2211710"/>
            <a:ext cx="80913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for n in [1,2]:</a:t>
            </a:r>
          </a:p>
          <a:p>
            <a:r>
              <a:rPr lang="en-US" altLang="ko-KR"/>
              <a:t>    print("{0}</a:t>
            </a:r>
            <a:r>
              <a:rPr lang="ko-KR" altLang="en-US"/>
              <a:t>단 시작</a:t>
            </a:r>
            <a:r>
              <a:rPr lang="en-US" altLang="ko-KR"/>
              <a:t>".format(n))</a:t>
            </a:r>
          </a:p>
          <a:p>
            <a:r>
              <a:rPr lang="en-US" altLang="ko-KR"/>
              <a:t>    for i in [1,2,3,4,5,6,7,8,9]:</a:t>
            </a:r>
          </a:p>
          <a:p>
            <a:r>
              <a:rPr lang="en-US" altLang="ko-KR"/>
              <a:t>        if i &gt; 5:</a:t>
            </a:r>
          </a:p>
          <a:p>
            <a:r>
              <a:rPr lang="en-US" altLang="ko-KR"/>
              <a:t>            break</a:t>
            </a:r>
          </a:p>
          <a:p>
            <a:r>
              <a:rPr lang="en-US" altLang="ko-KR"/>
              <a:t>        print("{0} * {1} =  {2} ".format(n, i, n*i))</a:t>
            </a:r>
          </a:p>
          <a:p>
            <a:endParaRPr lang="en-US" altLang="ko-KR"/>
          </a:p>
          <a:p>
            <a:r>
              <a:rPr lang="en-US" altLang="ko-KR"/>
              <a:t>for n in [1,2]:</a:t>
            </a:r>
          </a:p>
          <a:p>
            <a:r>
              <a:rPr lang="en-US" altLang="ko-KR"/>
              <a:t>    if n%2 == 0:</a:t>
            </a:r>
          </a:p>
          <a:p>
            <a:r>
              <a:rPr lang="en-US" altLang="ko-KR"/>
              <a:t>            continue</a:t>
            </a:r>
          </a:p>
          <a:p>
            <a:r>
              <a:rPr lang="en-US" altLang="ko-KR"/>
              <a:t>    print("{0}</a:t>
            </a:r>
            <a:r>
              <a:rPr lang="ko-KR" altLang="en-US"/>
              <a:t>단 시작</a:t>
            </a:r>
            <a:r>
              <a:rPr lang="en-US" altLang="ko-KR"/>
              <a:t>".format(n))</a:t>
            </a:r>
          </a:p>
          <a:p>
            <a:r>
              <a:rPr lang="en-US" altLang="ko-KR"/>
              <a:t>    for i in [1,2,3,4,5,6,7,8,9]:</a:t>
            </a:r>
          </a:p>
          <a:p>
            <a:r>
              <a:rPr lang="en-US" altLang="ko-KR"/>
              <a:t>        print("{0} * {1} =  {2} ".format(n, i, n*i))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60A28-75EA-4FA2-81A6-8557EFDD4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355727"/>
            <a:ext cx="1775447" cy="1512168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75D216BA-92DC-4A23-90B9-83BC0E62AF70}"/>
              </a:ext>
            </a:extLst>
          </p:cNvPr>
          <p:cNvSpPr/>
          <p:nvPr/>
        </p:nvSpPr>
        <p:spPr bwMode="auto">
          <a:xfrm>
            <a:off x="2943298" y="2458937"/>
            <a:ext cx="2786973" cy="567373"/>
          </a:xfrm>
          <a:prstGeom prst="wedgeRectCallout">
            <a:avLst>
              <a:gd name="adj1" fmla="val -93783"/>
              <a:gd name="adj2" fmla="val 63135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break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를 만나면 멈춤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101445D-B58F-4FC5-ACD0-11973E4BEE3F}"/>
              </a:ext>
            </a:extLst>
          </p:cNvPr>
          <p:cNvSpPr/>
          <p:nvPr/>
        </p:nvSpPr>
        <p:spPr bwMode="auto">
          <a:xfrm>
            <a:off x="2943298" y="3458205"/>
            <a:ext cx="2786973" cy="567373"/>
          </a:xfrm>
          <a:prstGeom prst="wedgeRectCallout">
            <a:avLst>
              <a:gd name="adj1" fmla="val -88041"/>
              <a:gd name="adj2" fmla="val 33588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continue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이후 수행하지 않음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E98194-0589-4A80-B8CB-28F52A44A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3207665"/>
            <a:ext cx="1933773" cy="1695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76A2D-DB85-4E0C-BA35-01B0E39F9A06}"/>
              </a:ext>
            </a:extLst>
          </p:cNvPr>
          <p:cNvSpPr txBox="1"/>
          <p:nvPr/>
        </p:nvSpPr>
        <p:spPr>
          <a:xfrm>
            <a:off x="179513" y="4707967"/>
            <a:ext cx="478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else </a:t>
            </a:r>
            <a:r>
              <a:rPr lang="ko-KR" altLang="en-US" b="0"/>
              <a:t>반복문 수행도중 </a:t>
            </a:r>
            <a:r>
              <a:rPr lang="en-US" altLang="ko-KR" b="0"/>
              <a:t>break </a:t>
            </a:r>
            <a:r>
              <a:rPr lang="ko-KR" altLang="en-US" b="0"/>
              <a:t>로 인하여 종료되지 않았을때 수행됨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6330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List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‘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A01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’ , ‘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한국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’ , ‘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A02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’ , ‘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미국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’ , ‘A03’ , ‘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프랑스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’]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국가코드만 출력하세요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92B31-6BD4-44ED-AD4C-F8D4D097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0"/>
            <a:ext cx="1819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2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4647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함수명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입력변수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#1,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입력변수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#2,…):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This function adds two numbers </a:t>
            </a:r>
          </a:p>
          <a:p>
            <a:r>
              <a:rPr lang="en-US" altLang="ko-KR"/>
              <a:t>def add(x=10, y=10):</a:t>
            </a:r>
          </a:p>
          <a:p>
            <a:r>
              <a:rPr lang="en-US" altLang="ko-KR"/>
              <a:t>   return x + y</a:t>
            </a:r>
          </a:p>
          <a:p>
            <a:endParaRPr lang="en-US" altLang="ko-KR"/>
          </a:p>
          <a:p>
            <a:r>
              <a:rPr lang="en-US" altLang="ko-KR"/>
              <a:t>a = 3</a:t>
            </a:r>
          </a:p>
          <a:p>
            <a:r>
              <a:rPr lang="en-US" altLang="ko-KR"/>
              <a:t>b = 2</a:t>
            </a:r>
          </a:p>
          <a:p>
            <a:r>
              <a:rPr lang="en-US" altLang="ko-KR"/>
              <a:t>answer = add(a,b)</a:t>
            </a:r>
          </a:p>
          <a:p>
            <a:r>
              <a:rPr lang="en-US" altLang="ko-KR"/>
              <a:t>print(answer)</a:t>
            </a:r>
          </a:p>
          <a:p>
            <a:r>
              <a:rPr lang="en-US" altLang="ko-KR"/>
              <a:t>answerDefault = add()</a:t>
            </a:r>
          </a:p>
          <a:p>
            <a:r>
              <a:rPr lang="en-US" altLang="ko-KR"/>
              <a:t>print(answerDefault)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E22D9E-ACFE-4DA9-A30F-F7FDDA8C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387" y="2247612"/>
            <a:ext cx="2952328" cy="26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입력변수 받기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입력변수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input(“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입력을 위한 문구“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386498"/>
            <a:ext cx="8091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name = input("</a:t>
            </a:r>
            <a:r>
              <a:rPr lang="ko-KR" altLang="en-US" dirty="0"/>
              <a:t>성함을 입력하세요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print(name)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64819C-703F-4817-9269-29B71BF4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570576"/>
            <a:ext cx="3456384" cy="9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사칙연산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(+,-,*,/)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할수 있는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함수를 생성한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사용자의 변수를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inputX, inputY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입력받아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print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문을 활용하여 더하기 예제를 출력하세요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250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20723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프로세스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3923927" y="2173123"/>
            <a:ext cx="1577011" cy="3077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 dirty="0">
                <a:solidFill>
                  <a:schemeClr val="tx1"/>
                </a:solidFill>
              </a:rPr>
              <a:t>데이터 정제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652266" y="3309506"/>
            <a:ext cx="433132" cy="641405"/>
            <a:chOff x="693327" y="1790522"/>
            <a:chExt cx="550162" cy="80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693327" y="2209299"/>
              <a:ext cx="550162" cy="386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DB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E910B45-524C-4FE2-AE56-35D13E313628}"/>
              </a:ext>
            </a:extLst>
          </p:cNvPr>
          <p:cNvSpPr txBox="1"/>
          <p:nvPr/>
        </p:nvSpPr>
        <p:spPr>
          <a:xfrm>
            <a:off x="6076144" y="2142458"/>
            <a:ext cx="1592200" cy="3691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 dirty="0">
                <a:solidFill>
                  <a:schemeClr val="tx1"/>
                </a:solidFill>
              </a:rPr>
              <a:t>데이터 </a:t>
            </a:r>
            <a:endParaRPr lang="en-US" altLang="ko-KR" sz="1400" kern="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 dirty="0">
                <a:solidFill>
                  <a:schemeClr val="tx1"/>
                </a:solidFill>
              </a:rPr>
              <a:t>분석</a:t>
            </a:r>
            <a:r>
              <a:rPr lang="en-US" altLang="ko-KR" sz="1400" kern="0" dirty="0">
                <a:solidFill>
                  <a:schemeClr val="tx1"/>
                </a:solidFill>
              </a:rPr>
              <a:t>/</a:t>
            </a:r>
            <a:r>
              <a:rPr lang="ko-KR" altLang="en-US" sz="1400" kern="0" dirty="0">
                <a:solidFill>
                  <a:schemeClr val="tx1"/>
                </a:solidFill>
              </a:rPr>
              <a:t>시각화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1758981" y="2173123"/>
            <a:ext cx="1588883" cy="314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 dirty="0">
                <a:solidFill>
                  <a:schemeClr val="tx1"/>
                </a:solidFill>
              </a:rPr>
              <a:t>데이터 수집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8981" y="2701320"/>
            <a:ext cx="1588883" cy="116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701320"/>
            <a:ext cx="1577011" cy="116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144" y="2681114"/>
            <a:ext cx="1592200" cy="116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3514412" y="2734650"/>
            <a:ext cx="332185" cy="105207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5169709" y="2596373"/>
            <a:ext cx="332185" cy="105207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5642625" y="2870159"/>
            <a:ext cx="332185" cy="10520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626" y="2787774"/>
            <a:ext cx="335549" cy="3778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284" y="2755199"/>
            <a:ext cx="391571" cy="3698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547664" y="1851670"/>
            <a:ext cx="1934940" cy="2304256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1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20723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프로세스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852564" y="3187328"/>
            <a:ext cx="632671" cy="961118"/>
            <a:chOff x="693327" y="1790522"/>
            <a:chExt cx="482652" cy="61605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693327" y="2209299"/>
              <a:ext cx="140928" cy="197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31" y="3195450"/>
            <a:ext cx="606418" cy="6829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2508090" y="3015482"/>
            <a:ext cx="592184" cy="1052076"/>
          </a:xfrm>
          <a:prstGeom prst="rect">
            <a:avLst/>
          </a:prstGeom>
        </p:spPr>
      </p:pic>
      <p:sp>
        <p:nvSpPr>
          <p:cNvPr id="78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936908" y="1808866"/>
            <a:ext cx="1827328" cy="389663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라운드 Bold" pitchFamily="50" charset="-127"/>
                <a:ea typeface="나눔스퀘어라운드 Bold" pitchFamily="50" charset="-127"/>
              </a:rPr>
              <a:t>Load</a:t>
            </a:r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9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3260977" y="1808866"/>
            <a:ext cx="1985044" cy="389663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라운드 Bold" pitchFamily="50" charset="-127"/>
                <a:ea typeface="나눔스퀘어라운드 Bold" pitchFamily="50" charset="-127"/>
              </a:rPr>
              <a:t>Processing</a:t>
            </a:r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0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5918516" y="1779662"/>
            <a:ext cx="1827328" cy="389663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라운드 Bold" pitchFamily="50" charset="-127"/>
                <a:ea typeface="나눔스퀘어라운드 Bold" pitchFamily="50" charset="-127"/>
              </a:rPr>
              <a:t>Unload</a:t>
            </a:r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936908" y="2368013"/>
            <a:ext cx="1827328" cy="2201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3260976" y="2368013"/>
            <a:ext cx="1985045" cy="2201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5918516" y="2368013"/>
            <a:ext cx="1827328" cy="2201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t>출력 데이터</a:t>
            </a:r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1409962" y="2702891"/>
            <a:ext cx="1000733" cy="24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나눔스퀘어라운드 Bold" pitchFamily="50" charset="-127"/>
                <a:ea typeface="나눔스퀘어라운드 Bold" pitchFamily="50" charset="-127"/>
              </a:rPr>
              <a:t>Sellout Data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3786190" y="2690293"/>
            <a:ext cx="730150" cy="24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나눔스퀘어라운드 Bold" pitchFamily="50" charset="-127"/>
                <a:ea typeface="나눔스퀘어라운드 Bold" pitchFamily="50" charset="-127"/>
              </a:rPr>
              <a:t>Transfer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6414274" y="2755732"/>
            <a:ext cx="1000733" cy="24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Sellout Data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6140325" y="3187328"/>
            <a:ext cx="632671" cy="961118"/>
            <a:chOff x="693327" y="1790522"/>
            <a:chExt cx="482652" cy="616055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693327" y="2209299"/>
              <a:ext cx="140928" cy="197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592" y="3195450"/>
            <a:ext cx="606418" cy="682902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5467662" y="3024324"/>
            <a:ext cx="592184" cy="1052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977" y="3007227"/>
            <a:ext cx="1985045" cy="1265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3391" y="4043010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Oracle, Postgres, MySQL</a:t>
            </a:r>
            <a:endParaRPr lang="ko-KR" altLang="en-US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886068" y="4074465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Oracle, Postgres, MySQL</a:t>
            </a:r>
            <a:endParaRPr lang="ko-KR" altLang="en-US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39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(Python </a:t>
            </a:r>
            <a:r>
              <a:rPr lang="ko-KR" altLang="en-US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자료형 익히기</a:t>
            </a:r>
            <a:r>
              <a:rPr lang="en-US" altLang="ko-KR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  <p:grpSp>
        <p:nvGrpSpPr>
          <p:cNvPr id="59" name="그룹 9">
            <a:extLst>
              <a:ext uri="{FF2B5EF4-FFF2-40B4-BE49-F238E27FC236}">
                <a16:creationId xmlns:a16="http://schemas.microsoft.com/office/drawing/2014/main" id="{5149AA18-6C4F-432B-8DB1-BCD3188FB858}"/>
              </a:ext>
            </a:extLst>
          </p:cNvPr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60" name="모서리가 둥근 직사각형 26">
              <a:extLst>
                <a:ext uri="{FF2B5EF4-FFF2-40B4-BE49-F238E27FC236}">
                  <a16:creationId xmlns:a16="http://schemas.microsoft.com/office/drawing/2014/main" id="{3AD99295-EE91-4601-AB25-429B1FE88DF7}"/>
                </a:ext>
              </a:extLst>
            </p:cNvPr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61" name="Picture 26" descr="그림2">
              <a:extLst>
                <a:ext uri="{FF2B5EF4-FFF2-40B4-BE49-F238E27FC236}">
                  <a16:creationId xmlns:a16="http://schemas.microsoft.com/office/drawing/2014/main" id="{D3B50369-F159-4869-83C2-E43A852CB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FB6CDE1-2D74-4E8F-9CE5-6436742C40D7}"/>
                </a:ext>
              </a:extLst>
            </p:cNvPr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939B5D-6C27-4CEB-AE55-EBEE1085376C}"/>
              </a:ext>
            </a:extLst>
          </p:cNvPr>
          <p:cNvGrpSpPr/>
          <p:nvPr/>
        </p:nvGrpSpPr>
        <p:grpSpPr>
          <a:xfrm>
            <a:off x="641117" y="1410156"/>
            <a:ext cx="7963334" cy="2961794"/>
            <a:chOff x="641117" y="1410156"/>
            <a:chExt cx="4074901" cy="2300647"/>
          </a:xfrm>
        </p:grpSpPr>
        <p:grpSp>
          <p:nvGrpSpPr>
            <p:cNvPr id="64" name="그룹 52">
              <a:extLst>
                <a:ext uri="{FF2B5EF4-FFF2-40B4-BE49-F238E27FC236}">
                  <a16:creationId xmlns:a16="http://schemas.microsoft.com/office/drawing/2014/main" id="{45F545C0-0B00-4E30-9BFD-D3B222BAED12}"/>
                </a:ext>
              </a:extLst>
            </p:cNvPr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082C6AA-F1C3-460F-8C88-784DDC84FA63}"/>
                  </a:ext>
                </a:extLst>
              </p:cNvPr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99" name="그룹 65">
                <a:extLst>
                  <a:ext uri="{FF2B5EF4-FFF2-40B4-BE49-F238E27FC236}">
                    <a16:creationId xmlns:a16="http://schemas.microsoft.com/office/drawing/2014/main" id="{69D9B6B4-75FB-4986-9872-FF1151F73227}"/>
                  </a:ext>
                </a:extLst>
              </p:cNvPr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101" name="그룹 76">
                  <a:extLst>
                    <a:ext uri="{FF2B5EF4-FFF2-40B4-BE49-F238E27FC236}">
                      <a16:creationId xmlns:a16="http://schemas.microsoft.com/office/drawing/2014/main" id="{469F7DBA-C872-4A97-85AE-049808EDD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103" name="모서리가 둥근 직사각형 69">
                    <a:extLst>
                      <a:ext uri="{FF2B5EF4-FFF2-40B4-BE49-F238E27FC236}">
                        <a16:creationId xmlns:a16="http://schemas.microsoft.com/office/drawing/2014/main" id="{299279E0-CF73-4928-953B-E6A936973731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모서리가 둥근 직사각형 70">
                    <a:extLst>
                      <a:ext uri="{FF2B5EF4-FFF2-40B4-BE49-F238E27FC236}">
                        <a16:creationId xmlns:a16="http://schemas.microsoft.com/office/drawing/2014/main" id="{EFE9E90E-F3DF-4514-89B4-6D38E6DBE7AC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자유형 16">
                    <a:extLst>
                      <a:ext uri="{FF2B5EF4-FFF2-40B4-BE49-F238E27FC236}">
                        <a16:creationId xmlns:a16="http://schemas.microsoft.com/office/drawing/2014/main" id="{C171846F-2CE8-487C-AE42-F05A2605E3E6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86B9B02-E93F-49B4-832F-AD67B428D586}"/>
                    </a:ext>
                  </a:extLst>
                </p:cNvPr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F2A84A71-53CB-480C-B0AD-A500236F121A}"/>
                  </a:ext>
                </a:extLst>
              </p:cNvPr>
              <p:cNvSpPr/>
              <p:nvPr/>
            </p:nvSpPr>
            <p:spPr>
              <a:xfrm>
                <a:off x="2463248" y="1555083"/>
                <a:ext cx="8559547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작성한 코드는 웹에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(GitHub)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공유하여 프로그래밍 자산을 확보한다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5" name="그룹 88">
              <a:extLst>
                <a:ext uri="{FF2B5EF4-FFF2-40B4-BE49-F238E27FC236}">
                  <a16:creationId xmlns:a16="http://schemas.microsoft.com/office/drawing/2014/main" id="{4A69036C-266C-4691-93E7-0FC31274221D}"/>
                </a:ext>
              </a:extLst>
            </p:cNvPr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2068562-32AC-4FFB-A2D7-08608FACC0F2}"/>
                  </a:ext>
                </a:extLst>
              </p:cNvPr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55CAD50-0C49-47C2-87BA-5AF0ECFA2ADA}"/>
                  </a:ext>
                </a:extLst>
              </p:cNvPr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93" name="그룹 73">
                  <a:extLst>
                    <a:ext uri="{FF2B5EF4-FFF2-40B4-BE49-F238E27FC236}">
                      <a16:creationId xmlns:a16="http://schemas.microsoft.com/office/drawing/2014/main" id="{321C10B0-934E-438D-A3FC-89454823B5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95" name="모서리가 둥근 직사각형 69">
                    <a:extLst>
                      <a:ext uri="{FF2B5EF4-FFF2-40B4-BE49-F238E27FC236}">
                        <a16:creationId xmlns:a16="http://schemas.microsoft.com/office/drawing/2014/main" id="{938BF6D0-20AB-4188-9B8F-9B668E66DD6D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모서리가 둥근 직사각형 70">
                    <a:extLst>
                      <a:ext uri="{FF2B5EF4-FFF2-40B4-BE49-F238E27FC236}">
                        <a16:creationId xmlns:a16="http://schemas.microsoft.com/office/drawing/2014/main" id="{22B4B486-9512-49E7-A38B-E20B82A94D8E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" name="자유형 22">
                    <a:extLst>
                      <a:ext uri="{FF2B5EF4-FFF2-40B4-BE49-F238E27FC236}">
                        <a16:creationId xmlns:a16="http://schemas.microsoft.com/office/drawing/2014/main" id="{FC985517-C7AC-4CAD-81E3-143ACA0184F8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56E820-E8F6-4D89-BE3B-125FF0697747}"/>
                    </a:ext>
                  </a:extLst>
                </p:cNvPr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D710476-E105-4E1C-87B5-FD89E7594C4B}"/>
                  </a:ext>
                </a:extLst>
              </p:cNvPr>
              <p:cNvSpPr/>
              <p:nvPr/>
            </p:nvSpPr>
            <p:spPr>
              <a:xfrm>
                <a:off x="2463247" y="2458648"/>
                <a:ext cx="9921767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파이썬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개발환경 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ipython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notebook/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Jupyter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활용하는 방법을 인지한다</a:t>
                </a:r>
              </a:p>
            </p:txBody>
          </p:sp>
        </p:grpSp>
        <p:grpSp>
          <p:nvGrpSpPr>
            <p:cNvPr id="66" name="그룹 97">
              <a:extLst>
                <a:ext uri="{FF2B5EF4-FFF2-40B4-BE49-F238E27FC236}">
                  <a16:creationId xmlns:a16="http://schemas.microsoft.com/office/drawing/2014/main" id="{2E98DCFC-0A86-4AD6-A963-C19436EF055F}"/>
                </a:ext>
              </a:extLst>
            </p:cNvPr>
            <p:cNvGrpSpPr/>
            <p:nvPr/>
          </p:nvGrpSpPr>
          <p:grpSpPr>
            <a:xfrm>
              <a:off x="641117" y="2462386"/>
              <a:ext cx="4074900" cy="409746"/>
              <a:chOff x="1043031" y="3230975"/>
              <a:chExt cx="11977284" cy="69051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2BB1341-790A-4803-AD9A-FF25006EF1BA}"/>
                  </a:ext>
                </a:extLst>
              </p:cNvPr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3" name="그룹 99">
                <a:extLst>
                  <a:ext uri="{FF2B5EF4-FFF2-40B4-BE49-F238E27FC236}">
                    <a16:creationId xmlns:a16="http://schemas.microsoft.com/office/drawing/2014/main" id="{8982A59C-9C53-4DFB-844C-4EA7BF8779DE}"/>
                  </a:ext>
                </a:extLst>
              </p:cNvPr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85" name="그룹 77">
                  <a:extLst>
                    <a:ext uri="{FF2B5EF4-FFF2-40B4-BE49-F238E27FC236}">
                      <a16:creationId xmlns:a16="http://schemas.microsoft.com/office/drawing/2014/main" id="{5CC51163-4A69-4492-BAEB-8E7AF7635E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87" name="모서리가 둥근 직사각형 69">
                    <a:extLst>
                      <a:ext uri="{FF2B5EF4-FFF2-40B4-BE49-F238E27FC236}">
                        <a16:creationId xmlns:a16="http://schemas.microsoft.com/office/drawing/2014/main" id="{73398817-CDD3-4FB4-8465-3F1FFE5D7D24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모서리가 둥근 직사각형 70">
                    <a:extLst>
                      <a:ext uri="{FF2B5EF4-FFF2-40B4-BE49-F238E27FC236}">
                        <a16:creationId xmlns:a16="http://schemas.microsoft.com/office/drawing/2014/main" id="{D6257A0A-FE6C-42E4-9660-E10E57A61C7B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" name="자유형 28">
                    <a:extLst>
                      <a:ext uri="{FF2B5EF4-FFF2-40B4-BE49-F238E27FC236}">
                        <a16:creationId xmlns:a16="http://schemas.microsoft.com/office/drawing/2014/main" id="{2FF0E604-011C-4BC1-A38D-89D6A7E5639F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E5179-A01E-48EA-B82E-C4F2EF5D540C}"/>
                    </a:ext>
                  </a:extLst>
                </p:cNvPr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5D28A63-4757-4534-8DFF-D3CAA372FAC4}"/>
                  </a:ext>
                </a:extLst>
              </p:cNvPr>
              <p:cNvSpPr/>
              <p:nvPr/>
            </p:nvSpPr>
            <p:spPr>
              <a:xfrm>
                <a:off x="2463249" y="3331568"/>
                <a:ext cx="7821779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자료형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문자열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리스트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튜플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딕셔너리에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대해서 기억한다</a:t>
                </a:r>
              </a:p>
            </p:txBody>
          </p:sp>
        </p:grpSp>
        <p:grpSp>
          <p:nvGrpSpPr>
            <p:cNvPr id="67" name="그룹 106">
              <a:extLst>
                <a:ext uri="{FF2B5EF4-FFF2-40B4-BE49-F238E27FC236}">
                  <a16:creationId xmlns:a16="http://schemas.microsoft.com/office/drawing/2014/main" id="{CC370806-7535-4547-8726-13AF5E0A21D1}"/>
                </a:ext>
              </a:extLst>
            </p:cNvPr>
            <p:cNvGrpSpPr/>
            <p:nvPr/>
          </p:nvGrpSpPr>
          <p:grpSpPr>
            <a:xfrm>
              <a:off x="643212" y="2988529"/>
              <a:ext cx="4072806" cy="409606"/>
              <a:chOff x="1049187" y="4115184"/>
              <a:chExt cx="11971129" cy="69027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51517E6-6CE0-4EBF-99D1-F3D28D43FEBC}"/>
                  </a:ext>
                </a:extLst>
              </p:cNvPr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108">
                <a:extLst>
                  <a:ext uri="{FF2B5EF4-FFF2-40B4-BE49-F238E27FC236}">
                    <a16:creationId xmlns:a16="http://schemas.microsoft.com/office/drawing/2014/main" id="{DC6A2AAB-D852-4D22-9079-4915D20CD1EF}"/>
                  </a:ext>
                </a:extLst>
              </p:cNvPr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77" name="그룹 73">
                  <a:extLst>
                    <a:ext uri="{FF2B5EF4-FFF2-40B4-BE49-F238E27FC236}">
                      <a16:creationId xmlns:a16="http://schemas.microsoft.com/office/drawing/2014/main" id="{C4C4026D-1A05-4B75-9940-E46BAB1CE6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79" name="모서리가 둥근 직사각형 69">
                    <a:extLst>
                      <a:ext uri="{FF2B5EF4-FFF2-40B4-BE49-F238E27FC236}">
                        <a16:creationId xmlns:a16="http://schemas.microsoft.com/office/drawing/2014/main" id="{4B80C9E1-0C1A-4002-AD68-6DFA31CCA4B2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모서리가 둥근 직사각형 70">
                    <a:extLst>
                      <a:ext uri="{FF2B5EF4-FFF2-40B4-BE49-F238E27FC236}">
                        <a16:creationId xmlns:a16="http://schemas.microsoft.com/office/drawing/2014/main" id="{8BE2CAFF-9093-43DC-A830-A7372EF581C7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자유형 22">
                    <a:extLst>
                      <a:ext uri="{FF2B5EF4-FFF2-40B4-BE49-F238E27FC236}">
                        <a16:creationId xmlns:a16="http://schemas.microsoft.com/office/drawing/2014/main" id="{1F20121C-8EEB-4843-AF71-32CFEB90643E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0649D25-3B3A-45D4-91B5-B2EA12931759}"/>
                    </a:ext>
                  </a:extLst>
                </p:cNvPr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3ADADF5-1303-47B6-BB4F-87E1FAB2B332}"/>
                  </a:ext>
                </a:extLst>
              </p:cNvPr>
              <p:cNvSpPr/>
              <p:nvPr/>
            </p:nvSpPr>
            <p:spPr>
              <a:xfrm>
                <a:off x="2463246" y="4235135"/>
                <a:ext cx="9359998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데이터분석을 위한 자료구조인 </a:t>
                </a:r>
                <a:r>
                  <a:rPr lang="en-US" altLang="ko-KR" sz="1600" kern="0" dirty="0" err="1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Dataframe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생성하는 방법을 인지한다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8" name="자유형 28">
              <a:extLst>
                <a:ext uri="{FF2B5EF4-FFF2-40B4-BE49-F238E27FC236}">
                  <a16:creationId xmlns:a16="http://schemas.microsoft.com/office/drawing/2014/main" id="{AC997020-91BF-4B1A-88CB-7C06890A8316}"/>
                </a:ext>
              </a:extLst>
            </p:cNvPr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목차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536283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csv</a:t>
              </a: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835004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database </a:t>
              </a:r>
              <a:r>
                <a:rPr lang="en-US" altLang="ko-KR" kern="0" smtClea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(mysql)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9A29E8BC-65AD-4EAD-90AD-06F1FD1F1F51}"/>
              </a:ext>
            </a:extLst>
          </p:cNvPr>
          <p:cNvGrpSpPr/>
          <p:nvPr/>
        </p:nvGrpSpPr>
        <p:grpSpPr>
          <a:xfrm>
            <a:off x="641117" y="2478700"/>
            <a:ext cx="4074899" cy="409606"/>
            <a:chOff x="1043029" y="2349884"/>
            <a:chExt cx="11977287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BFDB6B-ECF8-4AFA-845F-E872C0892C11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2605AB86-1952-4B21-AB50-33DD71DE2D8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7" name="그룹 73">
                <a:extLst>
                  <a:ext uri="{FF2B5EF4-FFF2-40B4-BE49-F238E27FC236}">
                    <a16:creationId xmlns:a16="http://schemas.microsoft.com/office/drawing/2014/main" id="{3E0CFDB9-DF2C-499F-BC9D-02B079D04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D3663FD6-B577-4201-A89B-A581C394AE3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FC6BBD17-3127-49D5-8559-6DDEF294411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자유형 22">
                  <a:extLst>
                    <a:ext uri="{FF2B5EF4-FFF2-40B4-BE49-F238E27FC236}">
                      <a16:creationId xmlns:a16="http://schemas.microsoft.com/office/drawing/2014/main" id="{74B1D820-7D5A-4866-9FE5-185544EF058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2611D2-714E-4EA4-BF16-67D2837C4EC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D8EFC6-F12F-4898-8268-6A28B547EAB6}"/>
                </a:ext>
              </a:extLst>
            </p:cNvPr>
            <p:cNvSpPr/>
            <p:nvPr/>
          </p:nvSpPr>
          <p:spPr>
            <a:xfrm>
              <a:off x="2463247" y="2458649"/>
              <a:ext cx="838773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database </a:t>
              </a:r>
              <a:r>
                <a:rPr lang="en-US" altLang="ko-KR" kern="0" smtClea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(oracle)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88">
            <a:extLst>
              <a:ext uri="{FF2B5EF4-FFF2-40B4-BE49-F238E27FC236}">
                <a16:creationId xmlns:a16="http://schemas.microsoft.com/office/drawing/2014/main" id="{EE2F0619-D03A-4B46-9DB8-E23CEF168B9F}"/>
              </a:ext>
            </a:extLst>
          </p:cNvPr>
          <p:cNvGrpSpPr/>
          <p:nvPr/>
        </p:nvGrpSpPr>
        <p:grpSpPr>
          <a:xfrm>
            <a:off x="644999" y="3010380"/>
            <a:ext cx="4074899" cy="409606"/>
            <a:chOff x="1043029" y="2349884"/>
            <a:chExt cx="11977287" cy="69027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17763B-CE92-4D46-954E-BE63D386DD2F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4" name="그룹 90">
              <a:extLst>
                <a:ext uri="{FF2B5EF4-FFF2-40B4-BE49-F238E27FC236}">
                  <a16:creationId xmlns:a16="http://schemas.microsoft.com/office/drawing/2014/main" id="{9C9B4B95-AEAA-4AFD-860F-12AB447B395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6EC5D839-8D84-4FBF-AE15-2E325BD46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8E2A7E46-3E88-464A-A4F1-C59CA38D65EE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B233CDD6-52C3-4CCF-9FB5-C1CC699E356B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58C792B2-D9A2-4AE5-B223-3CBC04ECABB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DF9523-C8A1-41B3-9351-22F2CC0AE2F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A1BB83-AA62-4EE7-858E-CE99DA75FEE8}"/>
                </a:ext>
              </a:extLst>
            </p:cNvPr>
            <p:cNvSpPr/>
            <p:nvPr/>
          </p:nvSpPr>
          <p:spPr>
            <a:xfrm>
              <a:off x="2463247" y="2458649"/>
              <a:ext cx="556072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</a:t>
              </a:r>
            </a:p>
          </p:txBody>
        </p:sp>
      </p:grpSp>
      <p:grpSp>
        <p:nvGrpSpPr>
          <p:cNvPr id="47" name="그룹 88">
            <a:extLst>
              <a:ext uri="{FF2B5EF4-FFF2-40B4-BE49-F238E27FC236}">
                <a16:creationId xmlns:a16="http://schemas.microsoft.com/office/drawing/2014/main" id="{DD7AF9F3-D11C-48CD-9BEA-883973E4A403}"/>
              </a:ext>
            </a:extLst>
          </p:cNvPr>
          <p:cNvGrpSpPr/>
          <p:nvPr/>
        </p:nvGrpSpPr>
        <p:grpSpPr>
          <a:xfrm>
            <a:off x="644999" y="3571388"/>
            <a:ext cx="4074899" cy="409606"/>
            <a:chOff x="1043029" y="2349884"/>
            <a:chExt cx="11977287" cy="69027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3122016-0C1C-4F7B-A76D-3448250CE2EE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8" name="그룹 90">
              <a:extLst>
                <a:ext uri="{FF2B5EF4-FFF2-40B4-BE49-F238E27FC236}">
                  <a16:creationId xmlns:a16="http://schemas.microsoft.com/office/drawing/2014/main" id="{AE935DA6-87FA-4EC9-B6ED-D67C3C840760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60" name="그룹 73">
                <a:extLst>
                  <a:ext uri="{FF2B5EF4-FFF2-40B4-BE49-F238E27FC236}">
                    <a16:creationId xmlns:a16="http://schemas.microsoft.com/office/drawing/2014/main" id="{40267C64-12CC-4D8A-A69B-01045D8B1F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2" name="모서리가 둥근 직사각형 69">
                  <a:extLst>
                    <a:ext uri="{FF2B5EF4-FFF2-40B4-BE49-F238E27FC236}">
                      <a16:creationId xmlns:a16="http://schemas.microsoft.com/office/drawing/2014/main" id="{EB0C93E3-8491-437E-A69D-3BED5AA52BDD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모서리가 둥근 직사각형 70">
                  <a:extLst>
                    <a:ext uri="{FF2B5EF4-FFF2-40B4-BE49-F238E27FC236}">
                      <a16:creationId xmlns:a16="http://schemas.microsoft.com/office/drawing/2014/main" id="{A7B5092F-7F7B-463C-AB7B-85DF83A14374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자유형 22">
                  <a:extLst>
                    <a:ext uri="{FF2B5EF4-FFF2-40B4-BE49-F238E27FC236}">
                      <a16:creationId xmlns:a16="http://schemas.microsoft.com/office/drawing/2014/main" id="{E16DE3C4-4ACA-47D7-97E5-28A8CDB6B55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77E72E3-2D76-43BC-8E96-24A1CA59202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CF57FA-25A0-4BA4-853A-0830F6B0ACDD}"/>
                </a:ext>
              </a:extLst>
            </p:cNvPr>
            <p:cNvSpPr/>
            <p:nvPr/>
          </p:nvSpPr>
          <p:spPr>
            <a:xfrm>
              <a:off x="2463247" y="2458649"/>
              <a:ext cx="954209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분산파일시스템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(Hadoop)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907545" y="2530510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smtClean="0">
                <a:latin typeface="돋움" pitchFamily="50" charset="-127"/>
                <a:ea typeface="돋움" pitchFamily="50" charset="-127"/>
              </a:rPr>
              <a:t>&lt;option&gt;</a:t>
            </a:r>
            <a:endParaRPr lang="ko-KR" altLang="en-US" b="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07545" y="3074920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smtClean="0">
                <a:latin typeface="돋움" pitchFamily="50" charset="-127"/>
                <a:ea typeface="돋움" pitchFamily="50" charset="-127"/>
              </a:rPr>
              <a:t>&lt;option&gt;</a:t>
            </a:r>
            <a:endParaRPr lang="ko-KR" altLang="en-US" b="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24201" y="3638697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smtClean="0">
                <a:latin typeface="돋움" pitchFamily="50" charset="-127"/>
                <a:ea typeface="돋움" pitchFamily="50" charset="-127"/>
              </a:rPr>
              <a:t>&lt;option&gt;</a:t>
            </a:r>
            <a:endParaRPr lang="ko-KR" altLang="en-US" b="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21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data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폴더에서 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customerdata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csv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 다운받아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../dataset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 저장하세요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67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352752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csv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300192" y="-166936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누르고 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tab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키 누르면 함수자동완성 지원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6468" y="1435688"/>
            <a:ext cx="84360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PANDAS </a:t>
            </a:r>
            <a:r>
              <a:rPr lang="ko-KR" altLang="en-US" dirty="0">
                <a:solidFill>
                  <a:srgbClr val="00B050"/>
                </a:solidFill>
              </a:rPr>
              <a:t>패키지 불러오기</a:t>
            </a:r>
          </a:p>
          <a:p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CSV </a:t>
            </a:r>
            <a:r>
              <a:rPr lang="ko-KR" altLang="en-US" dirty="0">
                <a:solidFill>
                  <a:srgbClr val="00B050"/>
                </a:solidFill>
              </a:rPr>
              <a:t>파일을 읽어 </a:t>
            </a:r>
            <a:r>
              <a:rPr lang="en-US" altLang="ko-KR" dirty="0">
                <a:solidFill>
                  <a:srgbClr val="00B050"/>
                </a:solidFill>
              </a:rPr>
              <a:t>Data Frame </a:t>
            </a:r>
            <a:r>
              <a:rPr lang="ko-KR" altLang="en-US" dirty="0">
                <a:solidFill>
                  <a:srgbClr val="00B050"/>
                </a:solidFill>
              </a:rPr>
              <a:t>변수에 저장하기</a:t>
            </a:r>
          </a:p>
          <a:p>
            <a:r>
              <a:rPr lang="en-US" altLang="ko-KR"/>
              <a:t>customerData = pd.read_csv("../dataset/customerdata.csv")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컬럼해더</a:t>
            </a:r>
            <a:r>
              <a:rPr lang="ko-KR" altLang="en-US" dirty="0">
                <a:solidFill>
                  <a:srgbClr val="00B050"/>
                </a:solidFill>
              </a:rPr>
              <a:t> 재정의</a:t>
            </a:r>
          </a:p>
          <a:p>
            <a:r>
              <a:rPr lang="en-US" altLang="ko-KR" dirty="0" err="1"/>
              <a:t>customerData.columns</a:t>
            </a:r>
            <a:r>
              <a:rPr lang="en-US" altLang="ko-KR" dirty="0"/>
              <a:t> = ['CUSTID','AVGPRICE','EMI','DEVICECOUNT','PRODUCTAGE','CUSTTYPE']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</a:t>
            </a:r>
            <a:r>
              <a:rPr lang="en-US" altLang="ko-KR" dirty="0">
                <a:solidFill>
                  <a:srgbClr val="00B050"/>
                </a:solidFill>
              </a:rPr>
              <a:t>VIEW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CSV </a:t>
            </a:r>
            <a:r>
              <a:rPr lang="ko-KR" altLang="en-US" dirty="0">
                <a:solidFill>
                  <a:srgbClr val="00B050"/>
                </a:solidFill>
              </a:rPr>
              <a:t>파일로 저장</a:t>
            </a:r>
          </a:p>
          <a:p>
            <a:r>
              <a:rPr lang="en-US" altLang="ko-KR"/>
              <a:t>customerData.to_csv("../dataset/customerdata_out.csv", index=False)</a:t>
            </a:r>
          </a:p>
          <a:p>
            <a:r>
              <a:rPr lang="en-US" altLang="ko-KR"/>
              <a:t>customerData.head()</a:t>
            </a:r>
            <a:endParaRPr lang="ko-KR" altLang="en-US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8497C55-83FC-42E3-8137-C4DF51DB9423}"/>
              </a:ext>
            </a:extLst>
          </p:cNvPr>
          <p:cNvSpPr/>
          <p:nvPr/>
        </p:nvSpPr>
        <p:spPr bwMode="auto">
          <a:xfrm>
            <a:off x="3287953" y="3938277"/>
            <a:ext cx="4320480" cy="1164207"/>
          </a:xfrm>
          <a:prstGeom prst="wedgeRectCallout">
            <a:avLst>
              <a:gd name="adj1" fmla="val -62454"/>
              <a:gd name="adj2" fmla="val -53917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default = 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index = True, header = True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additional info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encoding = ‘ms949’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na_rep = ‘-’</a:t>
            </a:r>
            <a:endParaRPr kumimoji="1" lang="ko-KR" altLang="en-US" sz="14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9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59250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mysql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275606"/>
            <a:ext cx="8436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PANDAS </a:t>
            </a:r>
            <a:r>
              <a:rPr lang="ko-KR" altLang="en-US" dirty="0">
                <a:solidFill>
                  <a:srgbClr val="00B050"/>
                </a:solidFill>
              </a:rPr>
              <a:t>패키지 불러오기</a:t>
            </a:r>
          </a:p>
          <a:p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pymysql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sqlalchemy</a:t>
            </a:r>
            <a:r>
              <a:rPr lang="en-US" altLang="ko-KR" dirty="0"/>
              <a:t> import </a:t>
            </a:r>
            <a:r>
              <a:rPr lang="en-US" altLang="ko-KR" dirty="0" err="1"/>
              <a:t>create_engine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DB </a:t>
            </a:r>
            <a:r>
              <a:rPr lang="ko-KR" altLang="en-US" dirty="0">
                <a:solidFill>
                  <a:srgbClr val="00B050"/>
                </a:solidFill>
              </a:rPr>
              <a:t>커넥션 열기</a:t>
            </a:r>
          </a:p>
          <a:p>
            <a:r>
              <a:rPr lang="en-US" altLang="ko-KR" dirty="0"/>
              <a:t>engine = </a:t>
            </a:r>
            <a:r>
              <a:rPr lang="en-US" altLang="ko-KR" dirty="0" err="1"/>
              <a:t>create_engine</a:t>
            </a:r>
            <a:r>
              <a:rPr lang="en-US" altLang="ko-KR" dirty="0"/>
              <a:t>('</a:t>
            </a:r>
            <a:r>
              <a:rPr lang="en-US" altLang="ko-KR" dirty="0" err="1"/>
              <a:t>mysql+pymysql</a:t>
            </a:r>
            <a:r>
              <a:rPr lang="en-US" altLang="ko-KR" dirty="0"/>
              <a:t>://kopo:kopo@localhost:3306/</a:t>
            </a:r>
            <a:r>
              <a:rPr lang="en-US" altLang="ko-KR" dirty="0" err="1"/>
              <a:t>kopo</a:t>
            </a:r>
            <a:r>
              <a:rPr lang="en-US" altLang="ko-KR" dirty="0"/>
              <a:t>')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DB </a:t>
            </a:r>
            <a:r>
              <a:rPr lang="ko-KR" altLang="en-US" dirty="0">
                <a:solidFill>
                  <a:srgbClr val="00B050"/>
                </a:solidFill>
              </a:rPr>
              <a:t>테이블을 읽어 </a:t>
            </a:r>
            <a:r>
              <a:rPr lang="en-US" altLang="ko-KR" dirty="0">
                <a:solidFill>
                  <a:srgbClr val="00B050"/>
                </a:solidFill>
              </a:rPr>
              <a:t>Data Frame </a:t>
            </a:r>
            <a:r>
              <a:rPr lang="ko-KR" altLang="en-US" dirty="0">
                <a:solidFill>
                  <a:srgbClr val="00B050"/>
                </a:solidFill>
              </a:rPr>
              <a:t>변수에 저장하기</a:t>
            </a:r>
          </a:p>
          <a:p>
            <a:r>
              <a:rPr lang="en-US" altLang="ko-KR" dirty="0" err="1"/>
              <a:t>customerData</a:t>
            </a:r>
            <a:r>
              <a:rPr lang="en-US" altLang="ko-KR" dirty="0"/>
              <a:t> = </a:t>
            </a:r>
            <a:r>
              <a:rPr lang="en-US" altLang="ko-KR" dirty="0" err="1"/>
              <a:t>pd.read_sql_query</a:t>
            </a:r>
            <a:r>
              <a:rPr lang="en-US" altLang="ko-KR" dirty="0"/>
              <a:t>('SELECT * FROM </a:t>
            </a:r>
            <a:r>
              <a:rPr lang="en-US" altLang="ko-KR" dirty="0" err="1"/>
              <a:t>customerdata</a:t>
            </a:r>
            <a:r>
              <a:rPr lang="en-US" altLang="ko-KR" dirty="0"/>
              <a:t>', engine)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컬럼해더</a:t>
            </a:r>
            <a:r>
              <a:rPr lang="ko-KR" altLang="en-US" dirty="0">
                <a:solidFill>
                  <a:srgbClr val="00B050"/>
                </a:solidFill>
              </a:rPr>
              <a:t> 재정의</a:t>
            </a:r>
          </a:p>
          <a:p>
            <a:r>
              <a:rPr lang="en-US" altLang="ko-KR" dirty="0" err="1"/>
              <a:t>customerData.columns</a:t>
            </a:r>
            <a:r>
              <a:rPr lang="en-US" altLang="ko-KR" dirty="0"/>
              <a:t> = ['CUSTID','AVGPRICE','EMI','DEVICECOUNT','PRODUCTAGE','CUSTTYPE']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</a:t>
            </a:r>
            <a:r>
              <a:rPr lang="en-US" altLang="ko-KR" dirty="0">
                <a:solidFill>
                  <a:srgbClr val="00B050"/>
                </a:solidFill>
              </a:rPr>
              <a:t>VIEW</a:t>
            </a:r>
          </a:p>
          <a:p>
            <a:r>
              <a:rPr lang="en-US" altLang="ko-KR" dirty="0" err="1"/>
              <a:t>customerData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저장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/>
              <a:t>resultname</a:t>
            </a:r>
            <a:r>
              <a:rPr lang="en-US" altLang="ko-KR" dirty="0"/>
              <a:t>='</a:t>
            </a:r>
            <a:r>
              <a:rPr lang="en-US" altLang="ko-KR" dirty="0" err="1"/>
              <a:t>mysqlresult</a:t>
            </a:r>
            <a:r>
              <a:rPr lang="en-US" altLang="ko-KR" dirty="0"/>
              <a:t>'</a:t>
            </a:r>
          </a:p>
          <a:p>
            <a:r>
              <a:rPr lang="en-US" altLang="ko-KR" dirty="0" err="1"/>
              <a:t>customerData.to_sql</a:t>
            </a:r>
            <a:r>
              <a:rPr lang="en-US" altLang="ko-KR" dirty="0"/>
              <a:t>(</a:t>
            </a:r>
            <a:r>
              <a:rPr lang="en-US" altLang="ko-KR" dirty="0" err="1"/>
              <a:t>resultname</a:t>
            </a:r>
            <a:r>
              <a:rPr lang="en-US" altLang="ko-KR" dirty="0"/>
              <a:t>, engine, </a:t>
            </a:r>
            <a:r>
              <a:rPr lang="en-US" altLang="ko-KR" dirty="0" err="1"/>
              <a:t>if_exists</a:t>
            </a:r>
            <a:r>
              <a:rPr lang="en-US" altLang="ko-KR" dirty="0"/>
              <a:t>='replace', index=False)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628156" y="830314"/>
            <a:ext cx="249178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! DB</a:t>
            </a:r>
            <a:r>
              <a:rPr lang="ko-KR" altLang="en-US" dirty="0"/>
              <a:t>연동 패키지 </a:t>
            </a:r>
            <a:r>
              <a:rPr lang="ko-KR" altLang="en-US" dirty="0" err="1"/>
              <a:t>설치필요</a:t>
            </a:r>
            <a:endParaRPr lang="en-US" altLang="ko-KR" dirty="0"/>
          </a:p>
          <a:p>
            <a:r>
              <a:rPr lang="en-US" altLang="ko-KR" dirty="0"/>
              <a:t># python2 </a:t>
            </a:r>
          </a:p>
          <a:p>
            <a:r>
              <a:rPr lang="en-US" altLang="ko-KR" dirty="0"/>
              <a:t>$ pip install </a:t>
            </a:r>
            <a:r>
              <a:rPr lang="en-US" altLang="ko-KR" dirty="0" err="1"/>
              <a:t>mysql</a:t>
            </a:r>
            <a:r>
              <a:rPr lang="en-US" altLang="ko-KR" dirty="0"/>
              <a:t>-python </a:t>
            </a:r>
          </a:p>
          <a:p>
            <a:r>
              <a:rPr lang="en-US" altLang="ko-KR" dirty="0"/>
              <a:t>$ pip install </a:t>
            </a:r>
            <a:r>
              <a:rPr lang="en-US" altLang="ko-KR" dirty="0" err="1"/>
              <a:t>sqlalchemy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 python3 </a:t>
            </a:r>
          </a:p>
          <a:p>
            <a:r>
              <a:rPr lang="en-US" altLang="ko-KR" dirty="0"/>
              <a:t>$ pip install </a:t>
            </a:r>
            <a:r>
              <a:rPr lang="en-US" altLang="ko-KR" dirty="0" err="1"/>
              <a:t>pymysql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$ pip install </a:t>
            </a:r>
            <a:r>
              <a:rPr lang="en-US" altLang="ko-KR" dirty="0" err="1"/>
              <a:t>sqlalchemy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5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IP: 192.168.110.111, Port:3306 DB: kopo</a:t>
            </a: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Id: kopo, PW: kopo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로 접속하여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테이블을 조회하세요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5055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66602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(Oracle)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275606"/>
            <a:ext cx="84360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sqlalchemy</a:t>
            </a:r>
            <a:r>
              <a:rPr lang="en-US" altLang="ko-KR" dirty="0"/>
              <a:t> import </a:t>
            </a:r>
            <a:r>
              <a:rPr lang="en-US" altLang="ko-KR" dirty="0" err="1"/>
              <a:t>create_engine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DB </a:t>
            </a:r>
            <a:r>
              <a:rPr lang="ko-KR" altLang="en-US" dirty="0">
                <a:solidFill>
                  <a:srgbClr val="00B050"/>
                </a:solidFill>
              </a:rPr>
              <a:t>커넥션 열기</a:t>
            </a:r>
          </a:p>
          <a:p>
            <a:r>
              <a:rPr lang="en-US" altLang="ko-KR"/>
              <a:t>engine = create_engine('oracle+cx_oracle://kopo:kopo@192.168.110.112:1521/orcl’)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DB </a:t>
            </a:r>
            <a:r>
              <a:rPr lang="ko-KR" altLang="en-US" dirty="0">
                <a:solidFill>
                  <a:srgbClr val="00B050"/>
                </a:solidFill>
              </a:rPr>
              <a:t>테이블을 읽어 </a:t>
            </a:r>
            <a:r>
              <a:rPr lang="en-US" altLang="ko-KR" dirty="0">
                <a:solidFill>
                  <a:srgbClr val="00B050"/>
                </a:solidFill>
              </a:rPr>
              <a:t>Data Frame </a:t>
            </a:r>
            <a:r>
              <a:rPr lang="ko-KR" altLang="en-US" dirty="0">
                <a:solidFill>
                  <a:srgbClr val="00B050"/>
                </a:solidFill>
              </a:rPr>
              <a:t>변수에 저장하기</a:t>
            </a:r>
          </a:p>
          <a:p>
            <a:r>
              <a:rPr lang="en-US" altLang="ko-KR" dirty="0" err="1"/>
              <a:t>customerData</a:t>
            </a:r>
            <a:r>
              <a:rPr lang="en-US" altLang="ko-KR" dirty="0"/>
              <a:t> = </a:t>
            </a:r>
            <a:r>
              <a:rPr lang="en-US" altLang="ko-KR" dirty="0" err="1"/>
              <a:t>pd.read_sql_query</a:t>
            </a:r>
            <a:r>
              <a:rPr lang="en-US" altLang="ko-KR" dirty="0"/>
              <a:t>('SELECT * FROM </a:t>
            </a:r>
            <a:r>
              <a:rPr lang="en-US" altLang="ko-KR" dirty="0" err="1"/>
              <a:t>customerdata</a:t>
            </a:r>
            <a:r>
              <a:rPr lang="en-US" altLang="ko-KR" dirty="0"/>
              <a:t>', engine)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컬럼해더</a:t>
            </a:r>
            <a:r>
              <a:rPr lang="ko-KR" altLang="en-US" dirty="0">
                <a:solidFill>
                  <a:srgbClr val="00B050"/>
                </a:solidFill>
              </a:rPr>
              <a:t> 재정의</a:t>
            </a:r>
          </a:p>
          <a:p>
            <a:r>
              <a:rPr lang="en-US" altLang="ko-KR" dirty="0" err="1"/>
              <a:t>customerData.columns</a:t>
            </a:r>
            <a:r>
              <a:rPr lang="en-US" altLang="ko-KR" dirty="0"/>
              <a:t> = ['CUSTID','AVGPRICE','EMI','DEVICECOUNT','PRODUCTAGE','CUSTTYPE']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</a:t>
            </a:r>
            <a:r>
              <a:rPr lang="en-US" altLang="ko-KR" dirty="0">
                <a:solidFill>
                  <a:srgbClr val="00B050"/>
                </a:solidFill>
              </a:rPr>
              <a:t>VIEW</a:t>
            </a:r>
          </a:p>
          <a:p>
            <a:r>
              <a:rPr lang="en-US" altLang="ko-KR"/>
              <a:t>print(customerData.head())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저장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/>
              <a:t>resultname</a:t>
            </a:r>
            <a:r>
              <a:rPr lang="en-US" altLang="ko-KR" dirty="0"/>
              <a:t>='</a:t>
            </a:r>
            <a:r>
              <a:rPr lang="en-US" altLang="ko-KR" dirty="0" err="1"/>
              <a:t>oracleresult</a:t>
            </a:r>
            <a:r>
              <a:rPr lang="en-US" altLang="ko-KR" dirty="0"/>
              <a:t>'</a:t>
            </a:r>
          </a:p>
          <a:p>
            <a:r>
              <a:rPr lang="en-US" altLang="ko-KR" dirty="0" err="1"/>
              <a:t>customerData.to_sql</a:t>
            </a:r>
            <a:r>
              <a:rPr lang="en-US" altLang="ko-KR" dirty="0"/>
              <a:t>(</a:t>
            </a:r>
            <a:r>
              <a:rPr lang="en-US" altLang="ko-KR" dirty="0" err="1"/>
              <a:t>resultname</a:t>
            </a:r>
            <a:r>
              <a:rPr lang="en-US" altLang="ko-KR" dirty="0"/>
              <a:t>, engine, </a:t>
            </a:r>
            <a:r>
              <a:rPr lang="en-US" altLang="ko-KR" dirty="0" err="1"/>
              <a:t>if_exists</a:t>
            </a:r>
            <a:r>
              <a:rPr lang="en-US" altLang="ko-KR" dirty="0"/>
              <a:t>='replace', index=False)</a:t>
            </a:r>
          </a:p>
          <a:p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6516216" y="1275606"/>
            <a:ext cx="249178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! DB</a:t>
            </a:r>
            <a:r>
              <a:rPr lang="ko-KR" altLang="en-US" dirty="0"/>
              <a:t>연동 패키지 </a:t>
            </a:r>
            <a:r>
              <a:rPr lang="ko-KR" altLang="en-US" dirty="0" err="1"/>
              <a:t>설치필요</a:t>
            </a:r>
            <a:endParaRPr lang="en-US" altLang="ko-KR" dirty="0"/>
          </a:p>
          <a:p>
            <a:r>
              <a:rPr lang="en-US" altLang="ko-KR" dirty="0"/>
              <a:t>$ pip install </a:t>
            </a:r>
            <a:r>
              <a:rPr lang="en-US" altLang="ko-KR" dirty="0" err="1"/>
              <a:t>cx_Oracle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mtClean="0"/>
              <a:t>! Oracle client </a:t>
            </a:r>
            <a:r>
              <a:rPr lang="ko-KR" altLang="en-US" smtClean="0"/>
              <a:t>설치 필요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Toad </a:t>
            </a:r>
            <a:r>
              <a:rPr lang="ko-KR" altLang="en-US" smtClean="0"/>
              <a:t>설치후 </a:t>
            </a:r>
            <a:r>
              <a:rPr lang="en-US" altLang="ko-KR" smtClean="0"/>
              <a:t>tnsname </a:t>
            </a:r>
            <a:r>
              <a:rPr lang="ko-KR" altLang="en-US" smtClean="0"/>
              <a:t>설정 후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재시작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66602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(Oracle)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320564"/>
            <a:ext cx="84360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from sqlalchemy import types </a:t>
            </a:r>
          </a:p>
          <a:p>
            <a:r>
              <a:rPr lang="en-US" altLang="ko-KR"/>
              <a:t># </a:t>
            </a:r>
            <a:r>
              <a:rPr lang="ko-KR" altLang="en-US"/>
              <a:t>데이터 저장</a:t>
            </a:r>
          </a:p>
          <a:p>
            <a:r>
              <a:rPr lang="en-US" altLang="ko-KR"/>
              <a:t>resultname='ora_result'</a:t>
            </a:r>
          </a:p>
          <a:p>
            <a:endParaRPr lang="en-US" altLang="ko-KR"/>
          </a:p>
          <a:p>
            <a:r>
              <a:rPr lang="en-US" altLang="ko-KR"/>
              <a:t>to_varchar = {c:types.VARCHAR(customerData[c].str.len().max()) \</a:t>
            </a:r>
          </a:p>
          <a:p>
            <a:r>
              <a:rPr lang="en-US" altLang="ko-KR"/>
              <a:t>        for c in customerData.columns[customerData.dtypes == 'object'].tolist</a:t>
            </a:r>
            <a:r>
              <a:rPr lang="en-US" altLang="ko-KR" smtClean="0"/>
              <a:t>()}</a:t>
            </a:r>
          </a:p>
          <a:p>
            <a:endParaRPr lang="en-US" altLang="ko-KR"/>
          </a:p>
          <a:p>
            <a:r>
              <a:rPr lang="en-US" altLang="ko-KR"/>
              <a:t>customerData.to_sql(resultname, engine, if_exists='replace', index=False,</a:t>
            </a:r>
          </a:p>
          <a:p>
            <a:r>
              <a:rPr lang="en-US" altLang="ko-KR"/>
              <a:t>                   dtype=to_varchar)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6372200" y="1275606"/>
            <a:ext cx="2635804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mtClean="0"/>
              <a:t>오라클은 저장시</a:t>
            </a:r>
            <a:endParaRPr lang="en-US" altLang="ko-KR" smtClean="0"/>
          </a:p>
          <a:p>
            <a:r>
              <a:rPr lang="en-US" altLang="ko-KR" smtClean="0"/>
              <a:t>customerdata.dtypes</a:t>
            </a:r>
            <a:r>
              <a:rPr lang="ko-KR" altLang="en-US" smtClean="0"/>
              <a:t>를 확인하면</a:t>
            </a:r>
            <a:endParaRPr lang="en-US" altLang="ko-KR" smtClean="0"/>
          </a:p>
          <a:p>
            <a:r>
              <a:rPr lang="en-US" altLang="ko-KR" smtClean="0"/>
              <a:t>object </a:t>
            </a:r>
            <a:r>
              <a:rPr lang="ko-KR" altLang="en-US" smtClean="0"/>
              <a:t>속성이 추후 </a:t>
            </a:r>
            <a:r>
              <a:rPr lang="en-US" altLang="ko-KR" smtClean="0"/>
              <a:t>clob </a:t>
            </a:r>
            <a:r>
              <a:rPr lang="ko-KR" altLang="en-US" smtClean="0"/>
              <a:t>형태로 저장된다</a:t>
            </a:r>
            <a:r>
              <a:rPr lang="en-US" altLang="ko-KR" smtClean="0"/>
              <a:t>. </a:t>
            </a:r>
            <a:r>
              <a:rPr lang="ko-KR" altLang="en-US" smtClean="0"/>
              <a:t>따라서 문자열형태로 변환을 한후 저장시 더 빠른 속도를 </a:t>
            </a:r>
            <a:endParaRPr lang="en-US" altLang="ko-KR" smtClean="0"/>
          </a:p>
          <a:p>
            <a:r>
              <a:rPr lang="ko-KR" altLang="en-US" smtClean="0"/>
              <a:t>낼 수 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IP: 192.168.110.111, Port:1521 DB: kopo</a:t>
            </a: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Id: kopo, PW: kopo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로 접속하여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테이블을 조회한후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ora_result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테이블로 저장하세요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5393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postgres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실습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6351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70455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(BeautifulSoup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52">
            <a:extLst>
              <a:ext uri="{FF2B5EF4-FFF2-40B4-BE49-F238E27FC236}">
                <a16:creationId xmlns:a16="http://schemas.microsoft.com/office/drawing/2014/main" id="{E00B6A56-0BE1-4A5E-94C0-A2D3FCD90142}"/>
              </a:ext>
            </a:extLst>
          </p:cNvPr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AEA615-AD39-4EBC-BC3E-C23CC0ABF3C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" name="그룹 65">
              <a:extLst>
                <a:ext uri="{FF2B5EF4-FFF2-40B4-BE49-F238E27FC236}">
                  <a16:creationId xmlns:a16="http://schemas.microsoft.com/office/drawing/2014/main" id="{4B580534-542C-4080-BB48-1D9EBBAD8BE4}"/>
                </a:ext>
              </a:extLst>
            </p:cNvPr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20" name="그룹 76">
                <a:extLst>
                  <a:ext uri="{FF2B5EF4-FFF2-40B4-BE49-F238E27FC236}">
                    <a16:creationId xmlns:a16="http://schemas.microsoft.com/office/drawing/2014/main" id="{1A11D5B7-3C28-48F1-89CB-D7F012E2C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22" name="모서리가 둥근 직사각형 69">
                  <a:extLst>
                    <a:ext uri="{FF2B5EF4-FFF2-40B4-BE49-F238E27FC236}">
                      <a16:creationId xmlns:a16="http://schemas.microsoft.com/office/drawing/2014/main" id="{280E9D45-6339-42F1-B6BB-D63EC18F36B7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모서리가 둥근 직사각형 70">
                  <a:extLst>
                    <a:ext uri="{FF2B5EF4-FFF2-40B4-BE49-F238E27FC236}">
                      <a16:creationId xmlns:a16="http://schemas.microsoft.com/office/drawing/2014/main" id="{B54CFAD2-871E-4392-BB88-82D5A1E06BAB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자유형 16">
                  <a:extLst>
                    <a:ext uri="{FF2B5EF4-FFF2-40B4-BE49-F238E27FC236}">
                      <a16:creationId xmlns:a16="http://schemas.microsoft.com/office/drawing/2014/main" id="{427B49E0-1515-4682-8F16-07474D482FA4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52D43F-CCA9-4053-9FC8-2045B73BF3C7}"/>
                  </a:ext>
                </a:extLst>
              </p:cNvPr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651094-0DA4-4EED-AE29-DBC941C21D21}"/>
                </a:ext>
              </a:extLst>
            </p:cNvPr>
            <p:cNvSpPr/>
            <p:nvPr/>
          </p:nvSpPr>
          <p:spPr>
            <a:xfrm>
              <a:off x="2463249" y="1555083"/>
              <a:ext cx="884476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사이트에서 데이터를 추출하는 스크레이핑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88">
            <a:extLst>
              <a:ext uri="{FF2B5EF4-FFF2-40B4-BE49-F238E27FC236}">
                <a16:creationId xmlns:a16="http://schemas.microsoft.com/office/drawing/2014/main" id="{6E13D73E-D36C-48E5-9E14-B3A095EC0C43}"/>
              </a:ext>
            </a:extLst>
          </p:cNvPr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335FFC1-9ED2-40B8-A724-2635AE4B6EBF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7" name="그룹 90">
              <a:extLst>
                <a:ext uri="{FF2B5EF4-FFF2-40B4-BE49-F238E27FC236}">
                  <a16:creationId xmlns:a16="http://schemas.microsoft.com/office/drawing/2014/main" id="{E49B32D5-41C6-4135-9462-FB6FC10EAD77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9" name="그룹 73">
                <a:extLst>
                  <a:ext uri="{FF2B5EF4-FFF2-40B4-BE49-F238E27FC236}">
                    <a16:creationId xmlns:a16="http://schemas.microsoft.com/office/drawing/2014/main" id="{C48A1369-E147-492B-BCEE-2315BB487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49409B78-79DD-44AD-9DE3-3370E5640A0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모서리가 둥근 직사각형 70">
                  <a:extLst>
                    <a:ext uri="{FF2B5EF4-FFF2-40B4-BE49-F238E27FC236}">
                      <a16:creationId xmlns:a16="http://schemas.microsoft.com/office/drawing/2014/main" id="{CA526D83-638D-4279-A5DD-4B433428EF9C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자유형 22">
                  <a:extLst>
                    <a:ext uri="{FF2B5EF4-FFF2-40B4-BE49-F238E27FC236}">
                      <a16:creationId xmlns:a16="http://schemas.microsoft.com/office/drawing/2014/main" id="{F9357284-A184-41FD-992B-939367DDC605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1F19C0-B207-4409-BC3B-4043F3BB7414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968BCFE-E738-440C-81F4-89F8E313CF51}"/>
                </a:ext>
              </a:extLst>
            </p:cNvPr>
            <p:cNvSpPr/>
            <p:nvPr/>
          </p:nvSpPr>
          <p:spPr>
            <a:xfrm>
              <a:off x="2463247" y="2458649"/>
              <a:ext cx="517436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html/xml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정보 추출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2127D9-5573-4E44-B1CD-2D458913E59F}"/>
              </a:ext>
            </a:extLst>
          </p:cNvPr>
          <p:cNvSpPr/>
          <p:nvPr/>
        </p:nvSpPr>
        <p:spPr>
          <a:xfrm>
            <a:off x="622861" y="4270856"/>
            <a:ext cx="30693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4"/>
              </a:rPr>
              <a:t>https://pypi.org/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파이썬 패키지 인덱스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80770F-4DA0-43B7-A440-F944358AB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520" y="1427621"/>
            <a:ext cx="3749979" cy="200822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B71A5A-F11F-4734-BDB8-999DF5AB6F21}"/>
              </a:ext>
            </a:extLst>
          </p:cNvPr>
          <p:cNvSpPr/>
          <p:nvPr/>
        </p:nvSpPr>
        <p:spPr>
          <a:xfrm>
            <a:off x="592413" y="2545241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pip install beautifulsoup4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708747" y="300303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443" y="2968981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4038285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45"/>
          <p:cNvGrpSpPr>
            <a:grpSpLocks/>
          </p:cNvGrpSpPr>
          <p:nvPr/>
        </p:nvGrpSpPr>
        <p:grpSpPr bwMode="auto">
          <a:xfrm>
            <a:off x="680569" y="2981268"/>
            <a:ext cx="539750" cy="477838"/>
            <a:chOff x="1328347" y="2337753"/>
            <a:chExt cx="541775" cy="53502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371371" y="2375081"/>
              <a:ext cx="457321" cy="437262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4946" y="29750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1800493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 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문법 및 데이터를 수집하는 방법을 익힌다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364861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275606"/>
            <a:ext cx="843601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</a:rPr>
              <a:t>import requests, bs4, pandas as pd</a:t>
            </a:r>
          </a:p>
          <a:p>
            <a:r>
              <a:rPr lang="en-US" altLang="ko-KR" sz="1050">
                <a:solidFill>
                  <a:srgbClr val="00B050"/>
                </a:solidFill>
              </a:rPr>
              <a:t>#</a:t>
            </a:r>
            <a:r>
              <a:rPr lang="ko-KR" altLang="en-US" sz="1050">
                <a:solidFill>
                  <a:srgbClr val="00B050"/>
                </a:solidFill>
              </a:rPr>
              <a:t>웹페이지 </a:t>
            </a:r>
            <a:r>
              <a:rPr lang="en-US" altLang="ko-KR" sz="1050">
                <a:solidFill>
                  <a:srgbClr val="00B050"/>
                </a:solidFill>
              </a:rPr>
              <a:t>html </a:t>
            </a:r>
            <a:r>
              <a:rPr lang="ko-KR" altLang="en-US" sz="1050">
                <a:solidFill>
                  <a:srgbClr val="00B050"/>
                </a:solidFill>
              </a:rPr>
              <a:t>소스 가져오기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resp = requests.get('http://www.kma.go.kr/weather/forecast/mid-term-rss3.jsp')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resp.encoding='utf-8'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html = resp.text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chemeClr val="tx1"/>
                </a:solidFill>
              </a:rPr>
              <a:t>bs = bs4.BeautifulSoup(html, 'html.parser')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rgbClr val="00B050"/>
                </a:solidFill>
              </a:rPr>
              <a:t># html </a:t>
            </a:r>
            <a:r>
              <a:rPr lang="ko-KR" altLang="en-US" sz="1050">
                <a:solidFill>
                  <a:srgbClr val="00B050"/>
                </a:solidFill>
              </a:rPr>
              <a:t>구조 태그로 가져오기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title = bs.find("title").text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wf = bs.find("wf").text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print(title)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print(wf)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CDD7A-A6A2-468E-98C0-2EB1554FC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8" b="43530"/>
          <a:stretch/>
        </p:blipFill>
        <p:spPr>
          <a:xfrm>
            <a:off x="4155218" y="1843111"/>
            <a:ext cx="3195712" cy="10917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03F783-E485-4002-8644-736AC7488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218" y="2934443"/>
            <a:ext cx="4404581" cy="18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7179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태그 찾기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-find]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5C54C1-32A2-46DA-AE8F-9FD72AB63183}"/>
              </a:ext>
            </a:extLst>
          </p:cNvPr>
          <p:cNvSpPr/>
          <p:nvPr/>
        </p:nvSpPr>
        <p:spPr>
          <a:xfrm>
            <a:off x="479967" y="1270396"/>
            <a:ext cx="8265095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= bs4.BeautifulSoup(html, “html.parser”)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div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클래스가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class_db_quiz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인것만 추출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 = bs.find or findAll(“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print(divs)</a:t>
            </a:r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C17C63-A0CD-437B-AB9F-FD6A7519FEAC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2EC87-1470-4AB2-A91A-E9DEBE1D945B}"/>
              </a:ext>
            </a:extLst>
          </p:cNvPr>
          <p:cNvSpPr/>
          <p:nvPr/>
        </p:nvSpPr>
        <p:spPr>
          <a:xfrm>
            <a:off x="483369" y="2456881"/>
            <a:ext cx="42326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requests, bs4, pandas as pd, numpy as np</a:t>
            </a:r>
          </a:p>
          <a:p>
            <a:r>
              <a:rPr lang="en-US" altLang="ko-KR"/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웹페이지 </a:t>
            </a:r>
            <a:r>
              <a:rPr lang="en-US" altLang="ko-KR">
                <a:solidFill>
                  <a:srgbClr val="00B050"/>
                </a:solidFill>
              </a:rPr>
              <a:t>html </a:t>
            </a:r>
            <a:r>
              <a:rPr lang="ko-KR" altLang="en-US">
                <a:solidFill>
                  <a:srgbClr val="00B050"/>
                </a:solidFill>
              </a:rPr>
              <a:t>소스 가져오기</a:t>
            </a:r>
          </a:p>
          <a:p>
            <a:r>
              <a:rPr lang="en-US" altLang="ko-KR"/>
              <a:t>resp = requests.get('http</a:t>
            </a:r>
            <a:r>
              <a:rPr lang="en-US" altLang="ko-KR" smtClean="0"/>
              <a:t>://13.209.112.251/quiz</a:t>
            </a:r>
            <a:r>
              <a:rPr lang="en-US" altLang="ko-KR"/>
              <a:t>')</a:t>
            </a:r>
          </a:p>
          <a:p>
            <a:r>
              <a:rPr lang="en-US" altLang="ko-KR"/>
              <a:t>resp.encoding='utf-8'</a:t>
            </a:r>
          </a:p>
          <a:p>
            <a:r>
              <a:rPr lang="en-US" altLang="ko-KR"/>
              <a:t>html = resp.text</a:t>
            </a:r>
          </a:p>
          <a:p>
            <a:endParaRPr lang="en-US" altLang="ko-KR"/>
          </a:p>
          <a:p>
            <a:r>
              <a:rPr lang="en-US" altLang="ko-KR"/>
              <a:t>bs = bs4.BeautifulSoup(html, 'html.parser')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html </a:t>
            </a:r>
            <a:r>
              <a:rPr lang="ko-KR" altLang="en-US">
                <a:solidFill>
                  <a:srgbClr val="00B050"/>
                </a:solidFill>
              </a:rPr>
              <a:t>부분구조 가져오기</a:t>
            </a:r>
          </a:p>
          <a:p>
            <a:r>
              <a:rPr lang="en-US" altLang="ko-KR"/>
              <a:t>find_tag = bs.find("div")</a:t>
            </a:r>
          </a:p>
          <a:p>
            <a:r>
              <a:rPr lang="en-US" altLang="ko-KR"/>
              <a:t>print(find_tag)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D4256-603F-42E5-9CCD-E1B04D305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456881"/>
            <a:ext cx="3016370" cy="2389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EB00A1-1BB4-4601-9072-C3CFC7968FB2}"/>
              </a:ext>
            </a:extLst>
          </p:cNvPr>
          <p:cNvSpPr txBox="1"/>
          <p:nvPr/>
        </p:nvSpPr>
        <p:spPr>
          <a:xfrm>
            <a:off x="6300192" y="1538280"/>
            <a:ext cx="1467068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b="0"/>
              <a:t>태그값을 가져온다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794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0670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 찾기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5C54C1-32A2-46DA-AE8F-9FD72AB63183}"/>
              </a:ext>
            </a:extLst>
          </p:cNvPr>
          <p:cNvSpPr/>
          <p:nvPr/>
        </p:nvSpPr>
        <p:spPr>
          <a:xfrm>
            <a:off x="479967" y="1270396"/>
            <a:ext cx="8265095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= bs4.BeautifulSoup(html, “html.parser”)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findAll :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모두찾기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: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한개만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findAttr = bs.findAll or find(“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{“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속성명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”:”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속성이름“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altLang="ko-K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C17C63-A0CD-437B-AB9F-FD6A7519FEAC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2EC87-1470-4AB2-A91A-E9DEBE1D945B}"/>
              </a:ext>
            </a:extLst>
          </p:cNvPr>
          <p:cNvSpPr/>
          <p:nvPr/>
        </p:nvSpPr>
        <p:spPr>
          <a:xfrm>
            <a:off x="483369" y="2456881"/>
            <a:ext cx="42326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requests, bs4, pandas as pd, numpy as np</a:t>
            </a:r>
          </a:p>
          <a:p>
            <a:r>
              <a:rPr lang="en-US" altLang="ko-KR"/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웹페이지 </a:t>
            </a:r>
            <a:r>
              <a:rPr lang="en-US" altLang="ko-KR">
                <a:solidFill>
                  <a:srgbClr val="00B050"/>
                </a:solidFill>
              </a:rPr>
              <a:t>html </a:t>
            </a:r>
            <a:r>
              <a:rPr lang="ko-KR" altLang="en-US">
                <a:solidFill>
                  <a:srgbClr val="00B050"/>
                </a:solidFill>
              </a:rPr>
              <a:t>소스 가져오기</a:t>
            </a:r>
          </a:p>
          <a:p>
            <a:r>
              <a:rPr lang="en-US" altLang="ko-KR"/>
              <a:t>resp = requests.get('http</a:t>
            </a:r>
            <a:r>
              <a:rPr lang="en-US" altLang="ko-KR" smtClean="0"/>
              <a:t>://13.209.112.251:3333/quiz</a:t>
            </a:r>
            <a:r>
              <a:rPr lang="en-US" altLang="ko-KR"/>
              <a:t>')</a:t>
            </a:r>
          </a:p>
          <a:p>
            <a:r>
              <a:rPr lang="en-US" altLang="ko-KR"/>
              <a:t>resp.encoding='utf-8'</a:t>
            </a:r>
          </a:p>
          <a:p>
            <a:r>
              <a:rPr lang="en-US" altLang="ko-KR"/>
              <a:t>html = resp.text</a:t>
            </a:r>
          </a:p>
          <a:p>
            <a:endParaRPr lang="en-US" altLang="ko-KR"/>
          </a:p>
          <a:p>
            <a:r>
              <a:rPr lang="en-US" altLang="ko-KR"/>
              <a:t>bs = bs4.BeautifulSoup(html, 'html.parser')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html </a:t>
            </a:r>
            <a:r>
              <a:rPr lang="ko-KR" altLang="en-US">
                <a:solidFill>
                  <a:srgbClr val="00B050"/>
                </a:solidFill>
              </a:rPr>
              <a:t>태그 속성으로 찾기</a:t>
            </a:r>
          </a:p>
          <a:p>
            <a:r>
              <a:rPr lang="en-US" altLang="ko-KR"/>
              <a:t>find_attr = bs.find("div",{"id":"id_db_quiz"})</a:t>
            </a:r>
          </a:p>
          <a:p>
            <a:r>
              <a:rPr lang="en-US" altLang="ko-KR"/>
              <a:t>print(find_attr)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A3417A-2D9B-4920-84E4-A240727E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679" y="2460299"/>
            <a:ext cx="2580383" cy="2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0670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 찾기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5C54C1-32A2-46DA-AE8F-9FD72AB63183}"/>
              </a:ext>
            </a:extLst>
          </p:cNvPr>
          <p:cNvSpPr/>
          <p:nvPr/>
        </p:nvSpPr>
        <p:spPr>
          <a:xfrm>
            <a:off x="479967" y="1270396"/>
            <a:ext cx="8265095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= bs4.BeautifulSoup(html, “html.parser”)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findAll :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모두찾기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: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한개만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findAttr = bs.findAll or find(“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{“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속성명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[id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class]”:”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속성이름“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altLang="ko-K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C17C63-A0CD-437B-AB9F-FD6A7519FEAC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2EC87-1470-4AB2-A91A-E9DEBE1D945B}"/>
              </a:ext>
            </a:extLst>
          </p:cNvPr>
          <p:cNvSpPr/>
          <p:nvPr/>
        </p:nvSpPr>
        <p:spPr>
          <a:xfrm>
            <a:off x="483369" y="2456881"/>
            <a:ext cx="42326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requests, bs4, pandas as pd, numpy as np</a:t>
            </a:r>
          </a:p>
          <a:p>
            <a:r>
              <a:rPr lang="en-US" altLang="ko-KR"/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웹페이지 </a:t>
            </a:r>
            <a:r>
              <a:rPr lang="en-US" altLang="ko-KR">
                <a:solidFill>
                  <a:srgbClr val="00B050"/>
                </a:solidFill>
              </a:rPr>
              <a:t>html </a:t>
            </a:r>
            <a:r>
              <a:rPr lang="ko-KR" altLang="en-US">
                <a:solidFill>
                  <a:srgbClr val="00B050"/>
                </a:solidFill>
              </a:rPr>
              <a:t>소스 가져오기</a:t>
            </a:r>
          </a:p>
          <a:p>
            <a:r>
              <a:rPr lang="en-US" altLang="ko-KR"/>
              <a:t>resp = requests.get('http</a:t>
            </a:r>
            <a:r>
              <a:rPr lang="en-US" altLang="ko-KR" smtClean="0"/>
              <a:t>://13.209.112.251:3333/quiz</a:t>
            </a:r>
            <a:r>
              <a:rPr lang="en-US" altLang="ko-KR"/>
              <a:t>')</a:t>
            </a:r>
          </a:p>
          <a:p>
            <a:r>
              <a:rPr lang="en-US" altLang="ko-KR"/>
              <a:t>resp.encoding='utf-8'</a:t>
            </a:r>
          </a:p>
          <a:p>
            <a:r>
              <a:rPr lang="en-US" altLang="ko-KR"/>
              <a:t>html = resp.text</a:t>
            </a:r>
          </a:p>
          <a:p>
            <a:endParaRPr lang="en-US" altLang="ko-KR"/>
          </a:p>
          <a:p>
            <a:r>
              <a:rPr lang="en-US" altLang="ko-KR"/>
              <a:t>bs = bs4.BeautifulSoup(html, 'html.parser')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html </a:t>
            </a:r>
            <a:r>
              <a:rPr lang="ko-KR" altLang="en-US">
                <a:solidFill>
                  <a:srgbClr val="00B050"/>
                </a:solidFill>
              </a:rPr>
              <a:t>태그 속성으로 찾기</a:t>
            </a:r>
          </a:p>
          <a:p>
            <a:r>
              <a:rPr lang="en-US" altLang="ko-KR"/>
              <a:t>find_attr = bs.find("div",{"id":"id_db_quiz"})</a:t>
            </a:r>
          </a:p>
          <a:p>
            <a:r>
              <a:rPr lang="en-US" altLang="ko-KR"/>
              <a:t>print(find_attr)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A3417A-2D9B-4920-84E4-A240727E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679" y="2460299"/>
            <a:ext cx="2580383" cy="2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65828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태그 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DOM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부분구조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5C54C1-32A2-46DA-AE8F-9FD72AB63183}"/>
              </a:ext>
            </a:extLst>
          </p:cNvPr>
          <p:cNvSpPr/>
          <p:nvPr/>
        </p:nvSpPr>
        <p:spPr>
          <a:xfrm>
            <a:off x="479967" y="1270396"/>
            <a:ext cx="8265095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= bs4.BeautifulSoup(html, “html.parser”)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findAll :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모두찾기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: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한개만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findAttr = bs.findAll or find(“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{“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속성명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”:”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속성이름“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altLang="ko-K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find_part = find_attr.find(“a”)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C17C63-A0CD-437B-AB9F-FD6A7519FEAC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2EC87-1470-4AB2-A91A-E9DEBE1D945B}"/>
              </a:ext>
            </a:extLst>
          </p:cNvPr>
          <p:cNvSpPr/>
          <p:nvPr/>
        </p:nvSpPr>
        <p:spPr>
          <a:xfrm>
            <a:off x="483369" y="2456881"/>
            <a:ext cx="42326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requests, bs4, pandas as pd, numpy as np</a:t>
            </a:r>
          </a:p>
          <a:p>
            <a:r>
              <a:rPr lang="en-US" altLang="ko-KR"/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웹페이지 </a:t>
            </a:r>
            <a:r>
              <a:rPr lang="en-US" altLang="ko-KR">
                <a:solidFill>
                  <a:srgbClr val="00B050"/>
                </a:solidFill>
              </a:rPr>
              <a:t>html </a:t>
            </a:r>
            <a:r>
              <a:rPr lang="ko-KR" altLang="en-US">
                <a:solidFill>
                  <a:srgbClr val="00B050"/>
                </a:solidFill>
              </a:rPr>
              <a:t>소스 가져오기</a:t>
            </a:r>
          </a:p>
          <a:p>
            <a:r>
              <a:rPr lang="en-US" altLang="ko-KR"/>
              <a:t>resp = requests.get('http</a:t>
            </a:r>
            <a:r>
              <a:rPr lang="en-US" altLang="ko-KR" smtClean="0"/>
              <a:t>://13.209.112.251:3333/quiz</a:t>
            </a:r>
            <a:r>
              <a:rPr lang="en-US" altLang="ko-KR"/>
              <a:t>')</a:t>
            </a:r>
          </a:p>
          <a:p>
            <a:r>
              <a:rPr lang="en-US" altLang="ko-KR"/>
              <a:t>resp.encoding='utf-8'</a:t>
            </a:r>
          </a:p>
          <a:p>
            <a:r>
              <a:rPr lang="en-US" altLang="ko-KR"/>
              <a:t>html = resp.text</a:t>
            </a:r>
          </a:p>
          <a:p>
            <a:endParaRPr lang="en-US" altLang="ko-KR"/>
          </a:p>
          <a:p>
            <a:r>
              <a:rPr lang="en-US" altLang="ko-KR"/>
              <a:t>bs = bs4.BeautifulSoup(html, 'html.parser')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html </a:t>
            </a:r>
            <a:r>
              <a:rPr lang="ko-KR" altLang="en-US">
                <a:solidFill>
                  <a:srgbClr val="00B050"/>
                </a:solidFill>
              </a:rPr>
              <a:t>부분구조 가져오기</a:t>
            </a:r>
          </a:p>
          <a:p>
            <a:r>
              <a:rPr lang="en-US" altLang="ko-KR"/>
              <a:t>find_attr = bs.find("div",{"id":"id_db_quiz"})</a:t>
            </a:r>
          </a:p>
          <a:p>
            <a:r>
              <a:rPr lang="en-US" altLang="ko-KR"/>
              <a:t>find_part = find_attr.find("a")</a:t>
            </a:r>
          </a:p>
          <a:p>
            <a:r>
              <a:rPr lang="en-US" altLang="ko-KR"/>
              <a:t>print(find_part)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A3417A-2D9B-4920-84E4-A240727E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679" y="2460299"/>
            <a:ext cx="2580383" cy="2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3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66455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[DOM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 내 속성 찾기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5C54C1-32A2-46DA-AE8F-9FD72AB63183}"/>
              </a:ext>
            </a:extLst>
          </p:cNvPr>
          <p:cNvSpPr/>
          <p:nvPr/>
        </p:nvSpPr>
        <p:spPr>
          <a:xfrm>
            <a:off x="479967" y="1270396"/>
            <a:ext cx="8265095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= bs4.BeautifulSoup(html, “html.parser”)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findAll :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모두찾기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: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한개만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findAttr = bs.findAll or find(“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{“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속성명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”:”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속성이름“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altLang="ko-K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print(find_part.find("a").attrs['href'])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C17C63-A0CD-437B-AB9F-FD6A7519FEAC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2EC87-1470-4AB2-A91A-E9DEBE1D945B}"/>
              </a:ext>
            </a:extLst>
          </p:cNvPr>
          <p:cNvSpPr/>
          <p:nvPr/>
        </p:nvSpPr>
        <p:spPr>
          <a:xfrm>
            <a:off x="483369" y="2456881"/>
            <a:ext cx="42326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requests, bs4, pandas as pd, numpy as np</a:t>
            </a:r>
          </a:p>
          <a:p>
            <a:r>
              <a:rPr lang="en-US" altLang="ko-KR"/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웹페이지 </a:t>
            </a:r>
            <a:r>
              <a:rPr lang="en-US" altLang="ko-KR">
                <a:solidFill>
                  <a:srgbClr val="00B050"/>
                </a:solidFill>
              </a:rPr>
              <a:t>html </a:t>
            </a:r>
            <a:r>
              <a:rPr lang="ko-KR" altLang="en-US">
                <a:solidFill>
                  <a:srgbClr val="00B050"/>
                </a:solidFill>
              </a:rPr>
              <a:t>소스 가져오기</a:t>
            </a:r>
          </a:p>
          <a:p>
            <a:r>
              <a:rPr lang="en-US" altLang="ko-KR"/>
              <a:t>resp = requests.get('http</a:t>
            </a:r>
            <a:r>
              <a:rPr lang="en-US" altLang="ko-KR" smtClean="0"/>
              <a:t>://13.209.112.251:3333/quiz</a:t>
            </a:r>
            <a:r>
              <a:rPr lang="en-US" altLang="ko-KR"/>
              <a:t>')</a:t>
            </a:r>
          </a:p>
          <a:p>
            <a:r>
              <a:rPr lang="en-US" altLang="ko-KR"/>
              <a:t>resp.encoding='utf-8'</a:t>
            </a:r>
          </a:p>
          <a:p>
            <a:r>
              <a:rPr lang="en-US" altLang="ko-KR"/>
              <a:t>html = resp.text</a:t>
            </a:r>
          </a:p>
          <a:p>
            <a:r>
              <a:rPr lang="en-US" altLang="ko-KR"/>
              <a:t>bs = bs4.BeautifulSoup(html, 'html.parser')</a:t>
            </a:r>
          </a:p>
          <a:p>
            <a:r>
              <a:rPr lang="en-US" altLang="ko-KR">
                <a:solidFill>
                  <a:srgbClr val="00B050"/>
                </a:solidFill>
              </a:rPr>
              <a:t># html </a:t>
            </a:r>
            <a:r>
              <a:rPr lang="ko-KR" altLang="en-US">
                <a:solidFill>
                  <a:srgbClr val="00B050"/>
                </a:solidFill>
              </a:rPr>
              <a:t>부분구조 가져오기</a:t>
            </a:r>
          </a:p>
          <a:p>
            <a:r>
              <a:rPr lang="en-US" altLang="ko-KR"/>
              <a:t>find_part = bs.find("div",{"id":"id_db_quiz"})</a:t>
            </a:r>
          </a:p>
          <a:p>
            <a:r>
              <a:rPr lang="en-US" altLang="ko-KR"/>
              <a:t># </a:t>
            </a:r>
            <a:r>
              <a:rPr lang="ko-KR" altLang="en-US"/>
              <a:t>링크내 속성 가져오기</a:t>
            </a:r>
          </a:p>
          <a:p>
            <a:r>
              <a:rPr lang="en-US" altLang="ko-KR">
                <a:solidFill>
                  <a:srgbClr val="00B050"/>
                </a:solidFill>
              </a:rPr>
              <a:t>link = find_part.find("a")</a:t>
            </a:r>
          </a:p>
          <a:p>
            <a:r>
              <a:rPr lang="en-US" altLang="ko-KR"/>
              <a:t>print(find_part.find("a").attrs['href'])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6A8E8-2702-4244-8189-9799C34D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91" y="2571750"/>
            <a:ext cx="3272571" cy="21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043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[select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6468" y="1275606"/>
            <a:ext cx="8436012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</a:rPr>
              <a:t>import requests, bs4, pandas as pd, numpy as np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50">
                <a:solidFill>
                  <a:srgbClr val="00B050"/>
                </a:solidFill>
              </a:rPr>
              <a:t>#</a:t>
            </a:r>
            <a:r>
              <a:rPr lang="ko-KR" altLang="en-US" sz="1050">
                <a:solidFill>
                  <a:srgbClr val="00B050"/>
                </a:solidFill>
              </a:rPr>
              <a:t>웹페이지 </a:t>
            </a:r>
            <a:r>
              <a:rPr lang="en-US" altLang="ko-KR" sz="1050">
                <a:solidFill>
                  <a:srgbClr val="00B050"/>
                </a:solidFill>
              </a:rPr>
              <a:t>html </a:t>
            </a:r>
            <a:r>
              <a:rPr lang="ko-KR" altLang="en-US" sz="1050">
                <a:solidFill>
                  <a:srgbClr val="00B050"/>
                </a:solidFill>
              </a:rPr>
              <a:t>소스 가져오기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resp = requests.get("http://finance.naver.com/marketindex/")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resp.encoding='utf-8'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html = resp.text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chemeClr val="tx1"/>
                </a:solidFill>
              </a:rPr>
              <a:t>bs = bs4.BeautifulSoup(html, 'html.parser')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rgbClr val="00B050"/>
                </a:solidFill>
              </a:rPr>
              <a:t># </a:t>
            </a:r>
            <a:r>
              <a:rPr lang="ko-KR" altLang="en-US" sz="1050">
                <a:solidFill>
                  <a:srgbClr val="00B050"/>
                </a:solidFill>
              </a:rPr>
              <a:t>데이터 추출하기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price = bs.select_one("div.head_info &gt; span.value").string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print("usd/krw= ", price)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rgbClr val="00B050"/>
                </a:solidFill>
              </a:rPr>
              <a:t># </a:t>
            </a:r>
            <a:r>
              <a:rPr lang="ko-KR" altLang="en-US" sz="1050">
                <a:solidFill>
                  <a:srgbClr val="00B050"/>
                </a:solidFill>
              </a:rPr>
              <a:t>리스트 초기화 및 데이터 담기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outList = []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outList.append(price)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rgbClr val="00B050"/>
                </a:solidFill>
              </a:rPr>
              <a:t># </a:t>
            </a:r>
            <a:r>
              <a:rPr lang="ko-KR" altLang="en-US" sz="1050">
                <a:solidFill>
                  <a:srgbClr val="00B050"/>
                </a:solidFill>
              </a:rPr>
              <a:t>리스트 </a:t>
            </a:r>
            <a:r>
              <a:rPr lang="en-US" altLang="ko-KR" sz="1050">
                <a:solidFill>
                  <a:srgbClr val="00B050"/>
                </a:solidFill>
              </a:rPr>
              <a:t>pandas </a:t>
            </a:r>
            <a:r>
              <a:rPr lang="ko-KR" altLang="en-US" sz="1050">
                <a:solidFill>
                  <a:srgbClr val="00B050"/>
                </a:solidFill>
              </a:rPr>
              <a:t>데이터 프레임으로 변환 및 컬럼 정의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outDf = pd.DataFrame(np.array(outList).reshape(1,1))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outDf.columns = ['title']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# CSV </a:t>
            </a:r>
            <a:r>
              <a:rPr lang="ko-KR" altLang="en-US" sz="1050">
                <a:solidFill>
                  <a:schemeClr val="tx1"/>
                </a:solidFill>
              </a:rPr>
              <a:t>파일로 저장</a:t>
            </a:r>
            <a:r>
              <a:rPr lang="en-US" altLang="ko-KR" sz="1050">
                <a:solidFill>
                  <a:schemeClr val="tx1"/>
                </a:solidFill>
              </a:rPr>
              <a:t>, encondig </a:t>
            </a:r>
            <a:r>
              <a:rPr lang="ko-KR" altLang="en-US" sz="1050">
                <a:solidFill>
                  <a:schemeClr val="tx1"/>
                </a:solidFill>
              </a:rPr>
              <a:t>한글깨짐 방지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#outDf.to_csv("../dataset/webData.csv", encoding='utf-8-sig',index=False)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outDf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DD4779-B4D5-49DD-81F6-C60ACE173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563638"/>
            <a:ext cx="4284955" cy="2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043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[select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5C54C1-32A2-46DA-AE8F-9FD72AB63183}"/>
              </a:ext>
            </a:extLst>
          </p:cNvPr>
          <p:cNvSpPr/>
          <p:nvPr/>
        </p:nvSpPr>
        <p:spPr>
          <a:xfrm>
            <a:off x="479967" y="1270396"/>
            <a:ext cx="8265095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= bs4.BeautifulSoup(html, “html.parser”)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div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id_db_quiz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인것만 추출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 = bs.select(“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명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다음 태그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print(divs)</a:t>
            </a:r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C17C63-A0CD-437B-AB9F-FD6A7519FEAC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2EC87-1470-4AB2-A91A-E9DEBE1D945B}"/>
              </a:ext>
            </a:extLst>
          </p:cNvPr>
          <p:cNvSpPr/>
          <p:nvPr/>
        </p:nvSpPr>
        <p:spPr>
          <a:xfrm>
            <a:off x="483369" y="2456881"/>
            <a:ext cx="42326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requests, bs4, pandas as pd, numpy as np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#</a:t>
            </a:r>
            <a:r>
              <a:rPr lang="ko-KR" altLang="en-US"/>
              <a:t>웹페이지 </a:t>
            </a:r>
            <a:r>
              <a:rPr lang="en-US" altLang="ko-KR"/>
              <a:t>html </a:t>
            </a:r>
            <a:r>
              <a:rPr lang="ko-KR" altLang="en-US"/>
              <a:t>소스 가져오기</a:t>
            </a:r>
          </a:p>
          <a:p>
            <a:r>
              <a:rPr lang="en-US" altLang="ko-KR"/>
              <a:t>resp = requests.get('http</a:t>
            </a:r>
            <a:r>
              <a:rPr lang="en-US" altLang="ko-KR" smtClean="0"/>
              <a:t>://13.209.112.251:3333/quiz</a:t>
            </a:r>
            <a:r>
              <a:rPr lang="en-US" altLang="ko-KR"/>
              <a:t>')</a:t>
            </a:r>
          </a:p>
          <a:p>
            <a:r>
              <a:rPr lang="en-US" altLang="ko-KR"/>
              <a:t>resp.encoding='utf-8'</a:t>
            </a:r>
          </a:p>
          <a:p>
            <a:r>
              <a:rPr lang="en-US" altLang="ko-KR"/>
              <a:t>html = resp.text</a:t>
            </a:r>
          </a:p>
          <a:p>
            <a:endParaRPr lang="en-US" altLang="ko-KR"/>
          </a:p>
          <a:p>
            <a:r>
              <a:rPr lang="en-US" altLang="ko-KR"/>
              <a:t>bs = bs4.BeautifulSoup(html, "html.parser")</a:t>
            </a:r>
          </a:p>
          <a:p>
            <a:r>
              <a:rPr lang="en-US" altLang="ko-KR"/>
              <a:t># div</a:t>
            </a:r>
            <a:r>
              <a:rPr lang="ko-KR" altLang="en-US"/>
              <a:t>에서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id_db_quiz</a:t>
            </a:r>
            <a:r>
              <a:rPr lang="ko-KR" altLang="en-US"/>
              <a:t>인것만 추출</a:t>
            </a:r>
          </a:p>
          <a:p>
            <a:r>
              <a:rPr lang="en-US" altLang="ko-KR"/>
              <a:t>divs = bs.select("div#id_db_quiz")</a:t>
            </a:r>
          </a:p>
          <a:p>
            <a:r>
              <a:rPr lang="en-US" altLang="ko-KR"/>
              <a:t>print(divs)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AF6FC-84C1-4BCF-904F-016C1451E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559" y="2477075"/>
            <a:ext cx="2936503" cy="22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043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[select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5C54C1-32A2-46DA-AE8F-9FD72AB63183}"/>
              </a:ext>
            </a:extLst>
          </p:cNvPr>
          <p:cNvSpPr/>
          <p:nvPr/>
        </p:nvSpPr>
        <p:spPr>
          <a:xfrm>
            <a:off x="479967" y="1270396"/>
            <a:ext cx="8265095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= bs4.BeautifulSoup(html, “html.parser”)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div</a:t>
            </a:r>
            <a:r>
              <a:rPr lang="ko-KR" alt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추출</a:t>
            </a:r>
            <a:endParaRPr lang="en-US" altLang="ko-KR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bs.select(“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클래스명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다음 태그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print(divs)</a:t>
            </a:r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C17C63-A0CD-437B-AB9F-FD6A7519FEAC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2EC87-1470-4AB2-A91A-E9DEBE1D945B}"/>
              </a:ext>
            </a:extLst>
          </p:cNvPr>
          <p:cNvSpPr/>
          <p:nvPr/>
        </p:nvSpPr>
        <p:spPr>
          <a:xfrm>
            <a:off x="483369" y="2456881"/>
            <a:ext cx="42326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requests, bs4, pandas as pd, numpy as np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#</a:t>
            </a:r>
            <a:r>
              <a:rPr lang="ko-KR" altLang="en-US"/>
              <a:t>웹페이지 </a:t>
            </a:r>
            <a:r>
              <a:rPr lang="en-US" altLang="ko-KR"/>
              <a:t>html </a:t>
            </a:r>
            <a:r>
              <a:rPr lang="ko-KR" altLang="en-US"/>
              <a:t>소스 가져오기</a:t>
            </a:r>
          </a:p>
          <a:p>
            <a:r>
              <a:rPr lang="en-US" altLang="ko-KR"/>
              <a:t>resp = requests.get('http</a:t>
            </a:r>
            <a:r>
              <a:rPr lang="en-US" altLang="ko-KR" smtClean="0"/>
              <a:t>://13.209.112.251:3333/quiz</a:t>
            </a:r>
            <a:r>
              <a:rPr lang="en-US" altLang="ko-KR"/>
              <a:t>')</a:t>
            </a:r>
          </a:p>
          <a:p>
            <a:r>
              <a:rPr lang="en-US" altLang="ko-KR"/>
              <a:t>resp.encoding='utf-8'</a:t>
            </a:r>
          </a:p>
          <a:p>
            <a:r>
              <a:rPr lang="en-US" altLang="ko-KR"/>
              <a:t>html = resp.text</a:t>
            </a:r>
          </a:p>
          <a:p>
            <a:endParaRPr lang="en-US" altLang="ko-KR"/>
          </a:p>
          <a:p>
            <a:r>
              <a:rPr lang="en-US" altLang="ko-KR"/>
              <a:t>bs = bs4.BeautifulSoup(html, "html.parser")</a:t>
            </a:r>
          </a:p>
          <a:p>
            <a:r>
              <a:rPr lang="en-US" altLang="ko-KR"/>
              <a:t># div</a:t>
            </a:r>
            <a:r>
              <a:rPr lang="ko-KR" altLang="en-US"/>
              <a:t>에서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id_db_quiz</a:t>
            </a:r>
            <a:r>
              <a:rPr lang="ko-KR" altLang="en-US"/>
              <a:t>인것만 추출</a:t>
            </a:r>
          </a:p>
          <a:p>
            <a:r>
              <a:rPr lang="en-US" altLang="ko-KR"/>
              <a:t>divs = bs.select("div.class_db_quiz")</a:t>
            </a:r>
          </a:p>
          <a:p>
            <a:r>
              <a:rPr lang="en-US" altLang="ko-KR"/>
              <a:t>print(divs)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32056-4F2E-4DB6-BDEA-E6EB26450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196" y="2484656"/>
            <a:ext cx="2775435" cy="23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6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형상 변경 및 연계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Pandas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활용한 데이터 수집</a:t>
            </a: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911746" y="2055249"/>
              <a:ext cx="5043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web [select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5C54C1-32A2-46DA-AE8F-9FD72AB63183}"/>
              </a:ext>
            </a:extLst>
          </p:cNvPr>
          <p:cNvSpPr/>
          <p:nvPr/>
        </p:nvSpPr>
        <p:spPr>
          <a:xfrm>
            <a:off x="479967" y="1270396"/>
            <a:ext cx="8265095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= bs4.BeautifulSoup(html, “html.parser”)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ko-KR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seone = bs.select_one(“ </a:t>
            </a:r>
            <a:r>
              <a:rPr lang="ko-KR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태크명</a:t>
            </a:r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클래스명 </a:t>
            </a:r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ko-KR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다음태크</a:t>
            </a:r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bs.select(“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클래스명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다음 태그</a:t>
            </a:r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altLang="ko-K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C17C63-A0CD-437B-AB9F-FD6A7519FEAC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32EC87-1470-4AB2-A91A-E9DEBE1D945B}"/>
              </a:ext>
            </a:extLst>
          </p:cNvPr>
          <p:cNvSpPr/>
          <p:nvPr/>
        </p:nvSpPr>
        <p:spPr>
          <a:xfrm>
            <a:off x="483369" y="2456881"/>
            <a:ext cx="42326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requests, bs4, pandas as pd, numpy as np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#</a:t>
            </a:r>
            <a:r>
              <a:rPr lang="ko-KR" altLang="en-US"/>
              <a:t>웹페이지 </a:t>
            </a:r>
            <a:r>
              <a:rPr lang="en-US" altLang="ko-KR"/>
              <a:t>html </a:t>
            </a:r>
            <a:r>
              <a:rPr lang="ko-KR" altLang="en-US"/>
              <a:t>소스 가져오기</a:t>
            </a:r>
          </a:p>
          <a:p>
            <a:r>
              <a:rPr lang="en-US" altLang="ko-KR"/>
              <a:t>resp = requests.get("http://13.209.112.251:3333/quiz")</a:t>
            </a:r>
          </a:p>
          <a:p>
            <a:r>
              <a:rPr lang="en-US" altLang="ko-KR"/>
              <a:t>resp.encoding='utf-8'</a:t>
            </a:r>
          </a:p>
          <a:p>
            <a:r>
              <a:rPr lang="en-US" altLang="ko-KR"/>
              <a:t>html = resp.text</a:t>
            </a:r>
          </a:p>
          <a:p>
            <a:r>
              <a:rPr lang="en-US" altLang="ko-KR"/>
              <a:t>bs = bs4.BeautifulSoup(html, "html.parser")</a:t>
            </a:r>
          </a:p>
          <a:p>
            <a:r>
              <a:rPr lang="en-US" altLang="ko-KR">
                <a:solidFill>
                  <a:srgbClr val="00B050"/>
                </a:solidFill>
              </a:rPr>
              <a:t># div</a:t>
            </a:r>
            <a:r>
              <a:rPr lang="ko-KR" altLang="en-US">
                <a:solidFill>
                  <a:srgbClr val="00B050"/>
                </a:solidFill>
              </a:rPr>
              <a:t>에서 </a:t>
            </a:r>
            <a:r>
              <a:rPr lang="en-US" altLang="ko-KR">
                <a:solidFill>
                  <a:srgbClr val="00B050"/>
                </a:solidFill>
              </a:rPr>
              <a:t>class</a:t>
            </a:r>
            <a:r>
              <a:rPr lang="ko-KR" altLang="en-US">
                <a:solidFill>
                  <a:srgbClr val="00B050"/>
                </a:solidFill>
              </a:rPr>
              <a:t>가 </a:t>
            </a:r>
            <a:r>
              <a:rPr lang="en-US" altLang="ko-KR">
                <a:solidFill>
                  <a:srgbClr val="00B050"/>
                </a:solidFill>
              </a:rPr>
              <a:t>class_db_quiz</a:t>
            </a:r>
            <a:r>
              <a:rPr lang="ko-KR" altLang="en-US">
                <a:solidFill>
                  <a:srgbClr val="00B050"/>
                </a:solidFill>
              </a:rPr>
              <a:t>인것만 추출 </a:t>
            </a:r>
            <a:r>
              <a:rPr lang="en-US" altLang="ko-KR">
                <a:solidFill>
                  <a:srgbClr val="00B050"/>
                </a:solidFill>
              </a:rPr>
              <a:t>(1</a:t>
            </a:r>
            <a:r>
              <a:rPr lang="ko-KR" altLang="en-US">
                <a:solidFill>
                  <a:srgbClr val="00B050"/>
                </a:solidFill>
              </a:rPr>
              <a:t>개</a:t>
            </a:r>
            <a:r>
              <a:rPr lang="en-US" altLang="ko-KR">
                <a:solidFill>
                  <a:srgbClr val="00B050"/>
                </a:solidFill>
              </a:rPr>
              <a:t>)</a:t>
            </a:r>
          </a:p>
          <a:p>
            <a:r>
              <a:rPr lang="en-US" altLang="ko-KR"/>
              <a:t>seone = bs.select_one("div.class_db_quiz &gt; a").string    </a:t>
            </a:r>
          </a:p>
          <a:p>
            <a:r>
              <a:rPr lang="en-US" altLang="ko-KR">
                <a:solidFill>
                  <a:srgbClr val="00B050"/>
                </a:solidFill>
              </a:rPr>
              <a:t># div</a:t>
            </a:r>
            <a:r>
              <a:rPr lang="ko-KR" altLang="en-US">
                <a:solidFill>
                  <a:srgbClr val="00B050"/>
                </a:solidFill>
              </a:rPr>
              <a:t>에서 </a:t>
            </a:r>
            <a:r>
              <a:rPr lang="en-US" altLang="ko-KR">
                <a:solidFill>
                  <a:srgbClr val="00B050"/>
                </a:solidFill>
              </a:rPr>
              <a:t>class</a:t>
            </a:r>
            <a:r>
              <a:rPr lang="ko-KR" altLang="en-US">
                <a:solidFill>
                  <a:srgbClr val="00B050"/>
                </a:solidFill>
              </a:rPr>
              <a:t>가 </a:t>
            </a:r>
            <a:r>
              <a:rPr lang="en-US" altLang="ko-KR">
                <a:solidFill>
                  <a:srgbClr val="00B050"/>
                </a:solidFill>
              </a:rPr>
              <a:t>class_db_quiz</a:t>
            </a:r>
            <a:r>
              <a:rPr lang="ko-KR" altLang="en-US">
                <a:solidFill>
                  <a:srgbClr val="00B050"/>
                </a:solidFill>
              </a:rPr>
              <a:t>인것만 추출 </a:t>
            </a:r>
            <a:r>
              <a:rPr lang="en-US" altLang="ko-KR">
                <a:solidFill>
                  <a:srgbClr val="00B050"/>
                </a:solidFill>
              </a:rPr>
              <a:t>(</a:t>
            </a:r>
            <a:r>
              <a:rPr lang="ko-KR" altLang="en-US">
                <a:solidFill>
                  <a:srgbClr val="00B050"/>
                </a:solidFill>
              </a:rPr>
              <a:t>다수</a:t>
            </a:r>
            <a:r>
              <a:rPr lang="en-US" altLang="ko-KR">
                <a:solidFill>
                  <a:srgbClr val="00B050"/>
                </a:solidFill>
              </a:rPr>
              <a:t>)</a:t>
            </a:r>
          </a:p>
          <a:p>
            <a:r>
              <a:rPr lang="en-US" altLang="ko-KR"/>
              <a:t>divs = bs.select("div.class_db_quiz &gt; a")</a:t>
            </a:r>
          </a:p>
          <a:p>
            <a:r>
              <a:rPr lang="en-US" altLang="ko-KR"/>
              <a:t>for li in divs:</a:t>
            </a:r>
          </a:p>
          <a:p>
            <a:r>
              <a:rPr lang="en-US" altLang="ko-KR"/>
              <a:t>    print(li.string)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2BC0A-E2EB-4309-9175-5A766ED6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13" y="2540972"/>
            <a:ext cx="2207518" cy="2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문법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530629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 선언하기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307767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9A29E8BC-65AD-4EAD-90AD-06F1FD1F1F51}"/>
              </a:ext>
            </a:extLst>
          </p:cNvPr>
          <p:cNvGrpSpPr/>
          <p:nvPr/>
        </p:nvGrpSpPr>
        <p:grpSpPr>
          <a:xfrm>
            <a:off x="641117" y="2478700"/>
            <a:ext cx="4074899" cy="409606"/>
            <a:chOff x="1043029" y="2349884"/>
            <a:chExt cx="11977287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BFDB6B-ECF8-4AFA-845F-E872C0892C11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2605AB86-1952-4B21-AB50-33DD71DE2D8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7" name="그룹 73">
                <a:extLst>
                  <a:ext uri="{FF2B5EF4-FFF2-40B4-BE49-F238E27FC236}">
                    <a16:creationId xmlns:a16="http://schemas.microsoft.com/office/drawing/2014/main" id="{3E0CFDB9-DF2C-499F-BC9D-02B079D04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D3663FD6-B577-4201-A89B-A581C394AE3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FC6BBD17-3127-49D5-8559-6DDEF294411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자유형 22">
                  <a:extLst>
                    <a:ext uri="{FF2B5EF4-FFF2-40B4-BE49-F238E27FC236}">
                      <a16:creationId xmlns:a16="http://schemas.microsoft.com/office/drawing/2014/main" id="{74B1D820-7D5A-4866-9FE5-185544EF058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2611D2-714E-4EA4-BF16-67D2837C4EC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D8EFC6-F12F-4898-8268-6A28B547EAB6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88">
            <a:extLst>
              <a:ext uri="{FF2B5EF4-FFF2-40B4-BE49-F238E27FC236}">
                <a16:creationId xmlns:a16="http://schemas.microsoft.com/office/drawing/2014/main" id="{EE2F0619-D03A-4B46-9DB8-E23CEF168B9F}"/>
              </a:ext>
            </a:extLst>
          </p:cNvPr>
          <p:cNvGrpSpPr/>
          <p:nvPr/>
        </p:nvGrpSpPr>
        <p:grpSpPr>
          <a:xfrm>
            <a:off x="644999" y="3010380"/>
            <a:ext cx="4074899" cy="409606"/>
            <a:chOff x="1043029" y="2349884"/>
            <a:chExt cx="11977287" cy="69027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17763B-CE92-4D46-954E-BE63D386DD2F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4" name="그룹 90">
              <a:extLst>
                <a:ext uri="{FF2B5EF4-FFF2-40B4-BE49-F238E27FC236}">
                  <a16:creationId xmlns:a16="http://schemas.microsoft.com/office/drawing/2014/main" id="{9C9B4B95-AEAA-4AFD-860F-12AB447B395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6EC5D839-8D84-4FBF-AE15-2E325BD46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8E2A7E46-3E88-464A-A4F1-C59CA38D65EE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B233CDD6-52C3-4CCF-9FB5-C1CC699E356B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58C792B2-D9A2-4AE5-B223-3CBC04ECABB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DF9523-C8A1-41B3-9351-22F2CC0AE2F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A1BB83-AA62-4EE7-858E-CE99DA75FEE8}"/>
                </a:ext>
              </a:extLst>
            </p:cNvPr>
            <p:cNvSpPr/>
            <p:nvPr/>
          </p:nvSpPr>
          <p:spPr>
            <a:xfrm>
              <a:off x="2463247" y="2458649"/>
              <a:ext cx="596593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자주사용하는내용</a:t>
              </a: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함수화 하기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88">
            <a:extLst>
              <a:ext uri="{FF2B5EF4-FFF2-40B4-BE49-F238E27FC236}">
                <a16:creationId xmlns:a16="http://schemas.microsoft.com/office/drawing/2014/main" id="{940FF9E1-FDBF-4FBE-A7F4-7A3FD967A88C}"/>
              </a:ext>
            </a:extLst>
          </p:cNvPr>
          <p:cNvGrpSpPr/>
          <p:nvPr/>
        </p:nvGrpSpPr>
        <p:grpSpPr>
          <a:xfrm>
            <a:off x="644999" y="3539333"/>
            <a:ext cx="4074899" cy="409606"/>
            <a:chOff x="1043029" y="2349884"/>
            <a:chExt cx="11977287" cy="69027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E65CD1-6FC9-4884-8114-92DA3A40ED28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90">
              <a:extLst>
                <a:ext uri="{FF2B5EF4-FFF2-40B4-BE49-F238E27FC236}">
                  <a16:creationId xmlns:a16="http://schemas.microsoft.com/office/drawing/2014/main" id="{6C602D5C-B0D7-4601-957C-3BCFFEE99A29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61" name="그룹 73">
                <a:extLst>
                  <a:ext uri="{FF2B5EF4-FFF2-40B4-BE49-F238E27FC236}">
                    <a16:creationId xmlns:a16="http://schemas.microsoft.com/office/drawing/2014/main" id="{96C42581-977C-4A9A-904B-F810BAEF5E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6132EB97-56C9-4FA5-83B6-8F8C294D3FB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B66BC27E-FD13-462B-9633-C0F0A7104145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2">
                  <a:extLst>
                    <a:ext uri="{FF2B5EF4-FFF2-40B4-BE49-F238E27FC236}">
                      <a16:creationId xmlns:a16="http://schemas.microsoft.com/office/drawing/2014/main" id="{3AF28ADD-6A83-47B6-82BC-18FBA7066911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BC4884-F832-4A85-8E4E-27D5D0DF988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AC89C63-B038-41D6-A8F2-A11C5266C49C}"/>
                </a:ext>
              </a:extLst>
            </p:cNvPr>
            <p:cNvSpPr/>
            <p:nvPr/>
          </p:nvSpPr>
          <p:spPr>
            <a:xfrm>
              <a:off x="2463247" y="2458649"/>
              <a:ext cx="439694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입력변수 받기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611560" y="1635646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퀴즈내 링크만 전부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FOR LOOP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추출하세요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37698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8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9" y="1555083"/>
              <a:ext cx="9470907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기초문법 라이브러리</a:t>
              </a:r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 선언</a:t>
              </a:r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함수화 하는 방법을 기억한다</a:t>
              </a: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6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9294905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Pandas 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라이브러리를 활용하여 데이터를 수집</a:t>
              </a:r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저장하는 방법을 기억한다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C8DD3D-6CB4-4A95-B2ED-BCEB72E0941E}"/>
              </a:ext>
            </a:extLst>
          </p:cNvPr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  <p:grpSp>
        <p:nvGrpSpPr>
          <p:cNvPr id="26" name="그룹 88">
            <a:extLst>
              <a:ext uri="{FF2B5EF4-FFF2-40B4-BE49-F238E27FC236}">
                <a16:creationId xmlns:a16="http://schemas.microsoft.com/office/drawing/2014/main" id="{508B329A-E8BE-4E71-BE19-F95D142F8040}"/>
              </a:ext>
            </a:extLst>
          </p:cNvPr>
          <p:cNvGrpSpPr/>
          <p:nvPr/>
        </p:nvGrpSpPr>
        <p:grpSpPr>
          <a:xfrm>
            <a:off x="641117" y="2720329"/>
            <a:ext cx="7959236" cy="527316"/>
            <a:chOff x="1049187" y="2349884"/>
            <a:chExt cx="11971129" cy="69027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6B544E-2DCE-4CBB-8370-6C5B606141F7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90">
              <a:extLst>
                <a:ext uri="{FF2B5EF4-FFF2-40B4-BE49-F238E27FC236}">
                  <a16:creationId xmlns:a16="http://schemas.microsoft.com/office/drawing/2014/main" id="{CDC23033-3A1B-42A5-9DD4-784A38C60723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35" name="그룹 73">
                <a:extLst>
                  <a:ext uri="{FF2B5EF4-FFF2-40B4-BE49-F238E27FC236}">
                    <a16:creationId xmlns:a16="http://schemas.microsoft.com/office/drawing/2014/main" id="{3FF88C72-1E7A-4CC0-A158-9F40C5D69E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8" name="모서리가 둥근 직사각형 69">
                  <a:extLst>
                    <a:ext uri="{FF2B5EF4-FFF2-40B4-BE49-F238E27FC236}">
                      <a16:creationId xmlns:a16="http://schemas.microsoft.com/office/drawing/2014/main" id="{D450724D-1C68-4655-AADB-DA02C84C9B6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모서리가 둥근 직사각형 70">
                  <a:extLst>
                    <a:ext uri="{FF2B5EF4-FFF2-40B4-BE49-F238E27FC236}">
                      <a16:creationId xmlns:a16="http://schemas.microsoft.com/office/drawing/2014/main" id="{B932E564-84BD-49F5-B914-BF3336B22600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자유형 22">
                  <a:extLst>
                    <a:ext uri="{FF2B5EF4-FFF2-40B4-BE49-F238E27FC236}">
                      <a16:creationId xmlns:a16="http://schemas.microsoft.com/office/drawing/2014/main" id="{2E7DAAB9-17DF-4AF2-9F07-378322ED199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AB5862-678C-4660-9A00-3161A50619CC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3F36FEB-4CCE-40CF-9FA6-B1D7AD3E0077}"/>
                </a:ext>
              </a:extLst>
            </p:cNvPr>
            <p:cNvSpPr/>
            <p:nvPr/>
          </p:nvSpPr>
          <p:spPr>
            <a:xfrm>
              <a:off x="2463247" y="2458648"/>
              <a:ext cx="8721086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HTML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소스를 읽어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DOM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 내 태그를 가져오는 방법을 기억한다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9420" y="1798525"/>
            <a:ext cx="6080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 불러온 데이터를 정제하는 방법을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하겠습니다</a:t>
            </a:r>
            <a:r>
              <a:rPr lang="en-US" altLang="ko-KR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9560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 선언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라이브러리명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변수명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386498"/>
            <a:ext cx="8091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#시간계산 라이브러리 선언</a:t>
            </a:r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datetime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now</a:t>
            </a:r>
            <a:r>
              <a:rPr lang="ko-KR" altLang="en-US" dirty="0"/>
              <a:t> 변수에 현재시간 변수 담기</a:t>
            </a:r>
          </a:p>
          <a:p>
            <a:r>
              <a:rPr lang="ko-KR" altLang="en-US" dirty="0" err="1"/>
              <a:t>now</a:t>
            </a:r>
            <a:r>
              <a:rPr lang="ko-KR" altLang="en-US" dirty="0"/>
              <a:t> = </a:t>
            </a:r>
            <a:r>
              <a:rPr lang="ko-KR" altLang="en-US" dirty="0" err="1"/>
              <a:t>datetime.datetime.now</a:t>
            </a:r>
            <a:r>
              <a:rPr lang="ko-KR" altLang="en-US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오늘날짜 </a:t>
            </a:r>
            <a:r>
              <a:rPr lang="ko-KR" altLang="en-US" dirty="0" err="1"/>
              <a:t>변수담기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데이터 출력</a:t>
            </a:r>
          </a:p>
          <a:p>
            <a:r>
              <a:rPr lang="en-US" altLang="ko-KR" dirty="0"/>
              <a:t>today = </a:t>
            </a:r>
            <a:r>
              <a:rPr lang="en-US" altLang="ko-KR" dirty="0" err="1"/>
              <a:t>now.day</a:t>
            </a:r>
            <a:endParaRPr lang="en-US" altLang="ko-KR" dirty="0"/>
          </a:p>
          <a:p>
            <a:r>
              <a:rPr lang="en-US" altLang="ko-KR" dirty="0"/>
              <a:t>print(today)</a:t>
            </a:r>
            <a:endParaRPr lang="ko-KR" altLang="en-US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D65DAE51-16A1-4826-9158-5F32B1AA899D}"/>
              </a:ext>
            </a:extLst>
          </p:cNvPr>
          <p:cNvSpPr/>
          <p:nvPr/>
        </p:nvSpPr>
        <p:spPr bwMode="auto">
          <a:xfrm>
            <a:off x="2411760" y="1203598"/>
            <a:ext cx="3240360" cy="567373"/>
          </a:xfrm>
          <a:prstGeom prst="wedgeRectCallout">
            <a:avLst>
              <a:gd name="adj1" fmla="val -105724"/>
              <a:gd name="adj2" fmla="val 16402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맨 앞에 </a:t>
            </a:r>
            <a:r>
              <a:rPr kumimoji="1" lang="en-US" altLang="ko-KR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#</a:t>
            </a:r>
            <a:r>
              <a:rPr kumimoji="1" lang="ko-KR" altLang="en-US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를 표기하면</a:t>
            </a:r>
            <a:endParaRPr kumimoji="1" lang="en-US" altLang="ko-KR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주석처리 되어 프로그램 실행에 영향을 주지 않으므로 설명을 적을 수 있다</a:t>
            </a:r>
            <a:r>
              <a:rPr kumimoji="1" lang="en-US" altLang="ko-KR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C199ED-E656-4F43-ADA9-BD78F5DB7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97" y="2335738"/>
            <a:ext cx="3440767" cy="23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numpy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라이브러리와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numpy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linspace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1,5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까지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11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개의 숫자를 생성하세요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DC431-2CAD-42BA-AD5B-C0E250E7BCF2}"/>
              </a:ext>
            </a:extLst>
          </p:cNvPr>
          <p:cNvSpPr txBox="1"/>
          <p:nvPr/>
        </p:nvSpPr>
        <p:spPr>
          <a:xfrm>
            <a:off x="7160475" y="379588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hint:</a:t>
            </a:r>
          </a:p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import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0" dirty="0" err="1">
                <a:latin typeface="돋움" pitchFamily="50" charset="-127"/>
                <a:ea typeface="돋움" pitchFamily="50" charset="-127"/>
              </a:rPr>
              <a:t>numpy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as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np</a:t>
            </a:r>
          </a:p>
          <a:p>
            <a:r>
              <a:rPr lang="en-US" altLang="ko-KR" b="0" dirty="0" err="1">
                <a:latin typeface="돋움" pitchFamily="50" charset="-127"/>
                <a:ea typeface="돋움" pitchFamily="50" charset="-127"/>
              </a:rPr>
              <a:t>linspace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63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79968" y="1270396"/>
            <a:ext cx="8091346" cy="556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조건문을 평가하고 참인 경우만 구문이 수행</a:t>
            </a:r>
            <a:endParaRPr lang="en-US" altLang="ko-K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 이상의 구문은 들여쓰기로 블록을 지정</a:t>
            </a:r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D9457205-F459-4306-9196-CDD1DBFFA4A9}"/>
              </a:ext>
            </a:extLst>
          </p:cNvPr>
          <p:cNvSpPr/>
          <p:nvPr/>
        </p:nvSpPr>
        <p:spPr bwMode="auto">
          <a:xfrm>
            <a:off x="1075799" y="2231363"/>
            <a:ext cx="2232248" cy="672935"/>
          </a:xfrm>
          <a:prstGeom prst="flowChartDecision">
            <a:avLst/>
          </a:prstGeom>
          <a:solidFill>
            <a:schemeClr val="tx2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조건문</a:t>
            </a:r>
            <a:r>
              <a:rPr kumimoji="1" lang="en-US" altLang="ko-KR" sz="16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1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DA4A847B-28BD-4479-A8C7-EC55F3F9776B}"/>
              </a:ext>
            </a:extLst>
          </p:cNvPr>
          <p:cNvSpPr/>
          <p:nvPr/>
        </p:nvSpPr>
        <p:spPr bwMode="auto">
          <a:xfrm>
            <a:off x="1363831" y="3239475"/>
            <a:ext cx="1656184" cy="55641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구문</a:t>
            </a:r>
            <a:r>
              <a:rPr kumimoji="1" lang="en-US" altLang="ko-KR" sz="18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1</a:t>
            </a:r>
            <a:endParaRPr kumimoji="1" lang="ko-KR" altLang="en-US" sz="18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D7C60E-9855-43C9-A0F5-68FD6B8812DE}"/>
              </a:ext>
            </a:extLst>
          </p:cNvPr>
          <p:cNvCxnSpPr>
            <a:stCxn id="3" idx="2"/>
            <a:endCxn id="4" idx="0"/>
          </p:cNvCxnSpPr>
          <p:nvPr/>
        </p:nvCxnSpPr>
        <p:spPr bwMode="auto">
          <a:xfrm>
            <a:off x="2191923" y="2904298"/>
            <a:ext cx="0" cy="335177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ECA18BC3-999A-4C7B-87AB-CE82549852BE}"/>
              </a:ext>
            </a:extLst>
          </p:cNvPr>
          <p:cNvSpPr/>
          <p:nvPr/>
        </p:nvSpPr>
        <p:spPr bwMode="auto">
          <a:xfrm>
            <a:off x="3452063" y="2999878"/>
            <a:ext cx="2232248" cy="672935"/>
          </a:xfrm>
          <a:prstGeom prst="flowChartDecision">
            <a:avLst/>
          </a:prstGeom>
          <a:solidFill>
            <a:schemeClr val="tx2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조건문</a:t>
            </a:r>
            <a:r>
              <a:rPr kumimoji="1" lang="en-US" altLang="ko-KR" sz="16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2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2ADD2777-7508-4C21-8174-EFC46C6E0A36}"/>
              </a:ext>
            </a:extLst>
          </p:cNvPr>
          <p:cNvSpPr/>
          <p:nvPr/>
        </p:nvSpPr>
        <p:spPr bwMode="auto">
          <a:xfrm>
            <a:off x="3740095" y="3959555"/>
            <a:ext cx="1656184" cy="55641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구문</a:t>
            </a:r>
            <a:r>
              <a:rPr kumimoji="1" lang="en-US" altLang="ko-KR" sz="18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2</a:t>
            </a:r>
            <a:endParaRPr kumimoji="1" lang="ko-KR" altLang="en-US" sz="18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A43AFADC-5CC8-4774-BD39-EFE389A6BB66}"/>
              </a:ext>
            </a:extLst>
          </p:cNvPr>
          <p:cNvSpPr/>
          <p:nvPr/>
        </p:nvSpPr>
        <p:spPr bwMode="auto">
          <a:xfrm>
            <a:off x="6004003" y="3959555"/>
            <a:ext cx="1656184" cy="55641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구문</a:t>
            </a:r>
            <a:r>
              <a:rPr kumimoji="1" lang="en-US" altLang="ko-KR" sz="18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3</a:t>
            </a:r>
            <a:endParaRPr kumimoji="1" lang="ko-KR" altLang="en-US" sz="18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90A01C-3758-488B-971F-C688D79E5E0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4568187" y="3672813"/>
            <a:ext cx="0" cy="286742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C6908A5-D824-4360-95D7-3D76B0BAF691}"/>
              </a:ext>
            </a:extLst>
          </p:cNvPr>
          <p:cNvCxnSpPr>
            <a:stCxn id="3" idx="3"/>
            <a:endCxn id="16" idx="0"/>
          </p:cNvCxnSpPr>
          <p:nvPr/>
        </p:nvCxnSpPr>
        <p:spPr bwMode="auto">
          <a:xfrm>
            <a:off x="3308047" y="2567831"/>
            <a:ext cx="1260140" cy="432047"/>
          </a:xfrm>
          <a:prstGeom prst="bentConnector2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1608E93-E8AB-4D28-92E7-E32F017FBB22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 bwMode="auto">
          <a:xfrm>
            <a:off x="5684311" y="3336346"/>
            <a:ext cx="1147784" cy="623209"/>
          </a:xfrm>
          <a:prstGeom prst="bentConnector2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4D99D1-69F5-4963-82E5-B71B75CAFB26}"/>
              </a:ext>
            </a:extLst>
          </p:cNvPr>
          <p:cNvSpPr txBox="1"/>
          <p:nvPr/>
        </p:nvSpPr>
        <p:spPr>
          <a:xfrm>
            <a:off x="6609079" y="2943176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/>
              <a:t>else : </a:t>
            </a:r>
            <a:r>
              <a:rPr lang="ko-KR" altLang="en-US" sz="1400" b="0"/>
              <a:t>어떠한 조건에도 해당</a:t>
            </a:r>
            <a:r>
              <a:rPr lang="en-US" altLang="ko-KR" sz="1400" b="0"/>
              <a:t>x</a:t>
            </a:r>
          </a:p>
          <a:p>
            <a:r>
              <a:rPr lang="en-US" altLang="ko-KR" sz="1400" b="0"/>
              <a:t>        </a:t>
            </a:r>
            <a:r>
              <a:rPr lang="ko-KR" altLang="en-US" sz="1400" b="0"/>
              <a:t>가장 마지막에만 가능</a:t>
            </a:r>
            <a:endParaRPr lang="ko-KR" altLang="en-US" sz="14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CA85DA-F475-4EBA-B786-0EC0E46E2984}"/>
              </a:ext>
            </a:extLst>
          </p:cNvPr>
          <p:cNvSpPr txBox="1"/>
          <p:nvPr/>
        </p:nvSpPr>
        <p:spPr>
          <a:xfrm>
            <a:off x="4427984" y="2279854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/>
              <a:t>elif : 2</a:t>
            </a:r>
            <a:r>
              <a:rPr lang="ko-KR" altLang="en-US" sz="1400" b="0"/>
              <a:t>개 이상의 조건 처리</a:t>
            </a:r>
            <a:endParaRPr lang="ko-KR" altLang="en-US" sz="1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3FD13-E874-472D-B0A8-D3652ED16682}"/>
              </a:ext>
            </a:extLst>
          </p:cNvPr>
          <p:cNvSpPr txBox="1"/>
          <p:nvPr/>
        </p:nvSpPr>
        <p:spPr>
          <a:xfrm>
            <a:off x="2411760" y="203071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/>
              <a:t>if</a:t>
            </a:r>
            <a:endParaRPr lang="ko-KR" altLang="en-US" sz="1400" b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6B180B-07BF-4DA6-B8CF-71683E282B5E}"/>
              </a:ext>
            </a:extLst>
          </p:cNvPr>
          <p:cNvSpPr txBox="1"/>
          <p:nvPr/>
        </p:nvSpPr>
        <p:spPr>
          <a:xfrm>
            <a:off x="2268932" y="28970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참</a:t>
            </a:r>
            <a:endParaRPr lang="ko-KR" altLang="en-US" sz="14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A6F37-E9C9-4711-AE4C-7E1B56E7D7C0}"/>
              </a:ext>
            </a:extLst>
          </p:cNvPr>
          <p:cNvSpPr txBox="1"/>
          <p:nvPr/>
        </p:nvSpPr>
        <p:spPr>
          <a:xfrm>
            <a:off x="4689949" y="36891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참</a:t>
            </a:r>
            <a:endParaRPr lang="ko-KR" altLang="en-US" sz="1400" b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343BE1-7861-4070-A69D-7965BD6AFCF4}"/>
              </a:ext>
            </a:extLst>
          </p:cNvPr>
          <p:cNvSpPr txBox="1"/>
          <p:nvPr/>
        </p:nvSpPr>
        <p:spPr>
          <a:xfrm>
            <a:off x="3305792" y="22135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거짓</a:t>
            </a:r>
            <a:endParaRPr lang="ko-KR" altLang="en-US" sz="1400" b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8A206-B0C7-47C6-8EB3-3871E5B8BD3D}"/>
              </a:ext>
            </a:extLst>
          </p:cNvPr>
          <p:cNvSpPr txBox="1"/>
          <p:nvPr/>
        </p:nvSpPr>
        <p:spPr>
          <a:xfrm>
            <a:off x="5602955" y="29835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거짓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8714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79968" y="1270396"/>
            <a:ext cx="8091346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조건이 일치하는 경우 실행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ko-KR" alt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참인경우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실행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ko-KR" alt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불일치 시 실행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2112063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456881"/>
            <a:ext cx="8091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변수에 특정 값 할당</a:t>
            </a:r>
          </a:p>
          <a:p>
            <a:r>
              <a:rPr lang="en-US" altLang="ko-KR" dirty="0" err="1"/>
              <a:t>stockname</a:t>
            </a:r>
            <a:r>
              <a:rPr lang="en-US" altLang="ko-KR" dirty="0"/>
              <a:t> = 'SEA'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조건 식 수행 일치 시 실행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stockname</a:t>
            </a:r>
            <a:r>
              <a:rPr lang="en-US" altLang="ko-KR" dirty="0"/>
              <a:t> == "SEC":</a:t>
            </a:r>
          </a:p>
          <a:p>
            <a:r>
              <a:rPr lang="en-US" altLang="ko-KR" dirty="0"/>
              <a:t>    print("Union")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stockname</a:t>
            </a:r>
            <a:r>
              <a:rPr lang="en-US" altLang="ko-KR" dirty="0"/>
              <a:t> == "SEA":</a:t>
            </a:r>
          </a:p>
          <a:p>
            <a:r>
              <a:rPr lang="en-US" altLang="ko-KR" dirty="0"/>
              <a:t>    print("True")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조건이 일치하지 않는 경우 </a:t>
            </a:r>
            <a:r>
              <a:rPr lang="en-US" altLang="ko-KR" dirty="0"/>
              <a:t>else </a:t>
            </a:r>
            <a:r>
              <a:rPr lang="ko-KR" altLang="en-US" dirty="0"/>
              <a:t>조건 실행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print("False")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6CB6D-4541-4133-A8C1-5CB255A55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24" b="1517"/>
          <a:stretch/>
        </p:blipFill>
        <p:spPr>
          <a:xfrm>
            <a:off x="5220073" y="2446911"/>
            <a:ext cx="3528392" cy="24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SCORE 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변수를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80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으로 선언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90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점이상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A, 80~90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점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B,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이외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C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점수로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판단하는 조건문을 구현하세요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97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72991</TotalTime>
  <Words>2711</Words>
  <Application>Microsoft Office PowerPoint</Application>
  <PresentationFormat>화면 슬라이드 쇼(16:9)</PresentationFormat>
  <Paragraphs>560</Paragraphs>
  <Slides>42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나눔바른고딕</vt:lpstr>
      <vt:lpstr>Arial</vt:lpstr>
      <vt:lpstr>HY헤드라인M</vt:lpstr>
      <vt:lpstr>나눔스퀘어라운드 Bold</vt:lpstr>
      <vt:lpstr>Times New Roman</vt:lpstr>
      <vt:lpstr>HY견고딕</vt:lpstr>
      <vt:lpstr>굴림</vt:lpstr>
      <vt:lpstr>맑은 고딕</vt:lpstr>
      <vt:lpstr>돋움</vt:lpstr>
      <vt:lpstr>Wingdings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9822</cp:revision>
  <dcterms:created xsi:type="dcterms:W3CDTF">2008-04-23T04:36:31Z</dcterms:created>
  <dcterms:modified xsi:type="dcterms:W3CDTF">2019-01-10T04:03:52Z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