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419" r:id="rId4"/>
    <p:sldId id="420" r:id="rId5"/>
    <p:sldId id="421" r:id="rId6"/>
    <p:sldId id="440" r:id="rId7"/>
    <p:sldId id="441" r:id="rId8"/>
    <p:sldId id="422" r:id="rId9"/>
    <p:sldId id="423" r:id="rId10"/>
    <p:sldId id="424" r:id="rId11"/>
    <p:sldId id="439" r:id="rId12"/>
    <p:sldId id="426" r:id="rId13"/>
    <p:sldId id="427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</p:sldIdLst>
  <p:sldSz cx="12192000" cy="6858000"/>
  <p:notesSz cx="6858000" cy="9144000"/>
  <p:embeddedFontLst>
    <p:embeddedFont>
      <p:font typeface="나눔바른고딕" panose="020B0603020101020101" pitchFamily="50" charset="-127"/>
      <p:regular r:id="rId26"/>
      <p:bold r:id="rId27"/>
    </p:embeddedFont>
    <p:embeddedFont>
      <p:font typeface="나눔스퀘어 Bold" panose="020B0600000101010101" pitchFamily="50" charset="-127"/>
      <p:bold r:id="rId28"/>
    </p:embeddedFont>
    <p:embeddedFont>
      <p:font typeface="나눔스퀘어라운드 Bold" panose="020B0600000101010101" pitchFamily="50" charset="-127"/>
      <p:bold r:id="rId29"/>
    </p:embeddedFont>
    <p:embeddedFont>
      <p:font typeface="나눔스퀘어라운드 ExtraBold" panose="020B0600000101010101" pitchFamily="50" charset="-127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2DC3D-A0C0-40FD-9362-21A822332F59}" v="5" dt="2019-05-03T02:27:35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효관" userId="5d412245-c878-4bfb-b3ad-7c3e81fe34ff" providerId="ADAL" clId="{4BE2DC3D-A0C0-40FD-9362-21A822332F59}"/>
    <pc:docChg chg="modSld">
      <pc:chgData name="김효관" userId="5d412245-c878-4bfb-b3ad-7c3e81fe34ff" providerId="ADAL" clId="{4BE2DC3D-A0C0-40FD-9362-21A822332F59}" dt="2019-05-03T02:27:35.546" v="44"/>
      <pc:docMkLst>
        <pc:docMk/>
      </pc:docMkLst>
      <pc:sldChg chg="addSp">
        <pc:chgData name="김효관" userId="5d412245-c878-4bfb-b3ad-7c3e81fe34ff" providerId="ADAL" clId="{4BE2DC3D-A0C0-40FD-9362-21A822332F59}" dt="2019-05-03T02:27:35.546" v="44"/>
        <pc:sldMkLst>
          <pc:docMk/>
          <pc:sldMk cId="829961259" sldId="434"/>
        </pc:sldMkLst>
        <pc:spChg chg="add">
          <ac:chgData name="김효관" userId="5d412245-c878-4bfb-b3ad-7c3e81fe34ff" providerId="ADAL" clId="{4BE2DC3D-A0C0-40FD-9362-21A822332F59}" dt="2019-05-03T02:27:35.546" v="44"/>
          <ac:spMkLst>
            <pc:docMk/>
            <pc:sldMk cId="829961259" sldId="434"/>
            <ac:spMk id="5" creationId="{F31A2014-569E-4E61-BCF1-56EDF85F4761}"/>
          </ac:spMkLst>
        </pc:spChg>
      </pc:sldChg>
      <pc:sldChg chg="modSp">
        <pc:chgData name="김효관" userId="5d412245-c878-4bfb-b3ad-7c3e81fe34ff" providerId="ADAL" clId="{4BE2DC3D-A0C0-40FD-9362-21A822332F59}" dt="2019-05-03T02:26:46.582" v="43"/>
        <pc:sldMkLst>
          <pc:docMk/>
          <pc:sldMk cId="663367120" sldId="435"/>
        </pc:sldMkLst>
        <pc:spChg chg="mod">
          <ac:chgData name="김효관" userId="5d412245-c878-4bfb-b3ad-7c3e81fe34ff" providerId="ADAL" clId="{4BE2DC3D-A0C0-40FD-9362-21A822332F59}" dt="2019-05-03T02:26:09.549" v="40"/>
          <ac:spMkLst>
            <pc:docMk/>
            <pc:sldMk cId="663367120" sldId="435"/>
            <ac:spMk id="7" creationId="{71E168F5-E576-48AE-AAB2-9CBE85D3B6BB}"/>
          </ac:spMkLst>
        </pc:spChg>
        <pc:graphicFrameChg chg="mod modGraphic">
          <ac:chgData name="김효관" userId="5d412245-c878-4bfb-b3ad-7c3e81fe34ff" providerId="ADAL" clId="{4BE2DC3D-A0C0-40FD-9362-21A822332F59}" dt="2019-05-03T02:26:46.582" v="43"/>
          <ac:graphicFrameMkLst>
            <pc:docMk/>
            <pc:sldMk cId="663367120" sldId="435"/>
            <ac:graphicFrameMk id="4" creationId="{61E52AEB-F99E-4D9E-820D-BB4FC450D80F}"/>
          </ac:graphicFrameMkLst>
        </pc:graphicFrameChg>
      </pc:sldChg>
    </pc:docChg>
  </pc:docChgLst>
  <pc:docChgLst>
    <pc:chgData name="김효관" userId="5d412245-c878-4bfb-b3ad-7c3e81fe34ff" providerId="ADAL" clId="{D264D91B-8821-47C2-86BE-A983E4F243E2}"/>
    <pc:docChg chg="custSel modSld">
      <pc:chgData name="김효관" userId="5d412245-c878-4bfb-b3ad-7c3e81fe34ff" providerId="ADAL" clId="{D264D91B-8821-47C2-86BE-A983E4F243E2}" dt="2019-05-02T13:02:11.321" v="4" actId="20577"/>
      <pc:docMkLst>
        <pc:docMk/>
      </pc:docMkLst>
      <pc:sldChg chg="modSp">
        <pc:chgData name="김효관" userId="5d412245-c878-4bfb-b3ad-7c3e81fe34ff" providerId="ADAL" clId="{D264D91B-8821-47C2-86BE-A983E4F243E2}" dt="2019-05-02T13:02:11.321" v="4" actId="20577"/>
        <pc:sldMkLst>
          <pc:docMk/>
          <pc:sldMk cId="663367120" sldId="435"/>
        </pc:sldMkLst>
        <pc:graphicFrameChg chg="modGraphic">
          <ac:chgData name="김효관" userId="5d412245-c878-4bfb-b3ad-7c3e81fe34ff" providerId="ADAL" clId="{D264D91B-8821-47C2-86BE-A983E4F243E2}" dt="2019-05-02T13:02:11.321" v="4" actId="20577"/>
          <ac:graphicFrameMkLst>
            <pc:docMk/>
            <pc:sldMk cId="663367120" sldId="435"/>
            <ac:graphicFrameMk id="4" creationId="{61E52AEB-F99E-4D9E-820D-BB4FC450D80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1A40D-4655-4E1F-A02D-B95CF69F3553}" type="datetimeFigureOut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60AA0-7007-4B96-A904-87A98B7760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3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5D76D-8695-46DC-A6E5-38F15B53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961FC-2CFB-4DFA-B1F3-EA1A5DEE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A934-623F-476D-993A-6BED3D32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3972-4124-4274-B356-C42351EFD80F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4E73-406B-495F-AAF6-CE71E9B2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F4CC-2AB5-48A9-B638-9F96D22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3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F221-F632-4846-84B5-920494BE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699E3-0AE1-4ED0-9B0E-C28686F63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7FB4-4E41-4617-9C3D-ABEDB0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30C7-282E-47EE-B6AC-557BE2921A54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6994-2D56-41DD-BE9D-4F469E7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5140D-2EE0-464B-AA4D-27B5EAB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28D8D2-497F-4FBB-8368-DB9A920C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81C6F-51E2-45D2-BE49-63C8B880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B148-F8D7-4897-A53C-80864A7E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8A71-13EE-416B-82DB-DDD643AFF4B1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B384-C883-444E-B310-60A533C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088F-FFA9-4822-A76C-74687ED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6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97595-3120-4338-807F-532BD55C5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E4A63D-6767-468C-A487-74C0897F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09F6C-0A0A-4520-8D79-42CD427D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BD92-FFA2-48CA-B79B-D21C157D2CDD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73016-E1A9-404A-9E34-D046DF9A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64C38-D188-42F6-ADDC-29D4A0B0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13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B8195-9089-4440-9CD2-1426AD4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C02AD-9F27-4475-9AEF-D75751FC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F1577-24DB-4171-9A39-85154CA5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92EA-4EA4-4DE5-8929-5C847AD4023F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E69E-64F6-4146-B5B7-7BF94583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70A7-45BC-4642-AD96-138DFF26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3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091F0-C404-46F5-9C09-97AA03F5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09B1E-FD4C-4CA0-A4CF-5F550BC4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9380D-E2C2-48DC-B6CE-7B93826B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82435-948E-4CD6-8502-7B85C5E542FD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17466-5A8E-443B-ACDA-76080254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A8E49-BBBF-4A3E-A3C0-D28C2354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0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A3F1B-7D96-40F0-82FE-FF693C1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7AE5D-1E48-43E0-8B38-DF65E5FB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88DA1-B333-4458-A934-FB25645A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2C5F7-ACC4-4A46-AA2F-1BADAF20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69BD-87B3-430E-8D62-EA057557B15C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2CC0E-5950-40ED-BBCE-39261BF1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851BB-F13C-4274-8990-9F1E3E06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90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09665-A40A-493D-B970-93C20B00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B2000-5508-47F6-A737-39CE89A06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66DC5A-E7BA-4E03-91FD-43032C476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400F0-B3D0-4493-9FEF-CE25AE7A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1F0AE2-877D-4CF5-BFA5-94BA0350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8B7E48-ABA1-469D-B7E4-47D8F924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F461-B4BC-494C-AC49-EE15197B6E3A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BD80E5-AD60-441E-89A2-7F0FFF56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EF4EB-65C0-4D98-917B-625E3FC4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55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CBEF1-6213-4B91-9A8F-497DA57C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B54F0-9070-4DC8-84CE-31607376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F697-949F-44E9-9887-DD6D6687C3C7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07B07-66B3-4ABA-BC6F-FA713BE3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C07A98-5CE7-42E7-9F9F-D4F9F46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65A0F-D0D0-47A0-A9E5-B59086B5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B8863-EF1A-471F-8ADB-185B062B38BB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74C57A-7D37-44C4-836A-E2C2BF34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1AE9C-0804-4376-B28E-BF08F9D4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38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4ABCE-998D-444D-997B-521FAC2A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BB04D-18FF-41DE-89E5-B3213A1C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F13AF-BFEA-4795-A993-A8552787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F4358-C61A-4B40-8184-E92F250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576B-D425-4108-95FC-09825F65F54C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A89E6-C9AF-4149-B649-AA42A245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1051F-F350-47F4-9F0E-56984B64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CE1E-05E9-4769-8957-0ED7D9C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45160"/>
            <a:ext cx="11826240" cy="8169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5422-D26E-4B74-BBC6-1395A30A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48917"/>
            <a:ext cx="11343640" cy="440690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 marL="685800" indent="-22860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2000"/>
            </a:lvl4pPr>
            <a:lvl5pPr marL="2057400" indent="-2286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E5816-5F6D-490A-AF75-D08D8DF2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96B0-39B1-4029-87EC-BC27B8BCA103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07D1-83C4-41F0-BB46-A10C0CF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62C5-3B0E-40D8-8519-1A069C15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7751F5-0157-424A-9404-126F154ED32A}"/>
              </a:ext>
            </a:extLst>
          </p:cNvPr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54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D6AD0-CF10-4ED7-B48F-82C18250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842190-31A3-4801-9AB3-8F0674E8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36F6D4-B3FD-4A83-88DC-EA1DFFBAA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3B3E3-08DC-4715-B764-29D0179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E052-10ED-4EF3-9AF0-8A23D791A4B0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17780-CC26-41B2-9278-9D38F232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67AFA-B238-43B3-A16A-CC2C38C5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314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0391A-EBB5-4DBC-98AA-0941B00A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5C89B-8B54-45DC-8CA3-56D22C1E6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44D56-A75F-48C0-90B3-97ABC8CE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C24D-C60E-4939-97AB-F54A52A07F9A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40ADD-AEBB-40B0-AF5C-7C0764E5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C6CB8-6A3C-4272-B92E-6938CD7A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4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BBE83-4C40-438E-B482-C401F426C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8E1D62-9B95-4E1F-9959-4C097603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3058F-9375-4A80-B79B-7FFE98D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B572-4D07-4F5F-B92A-C928878B5D53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38DBF-DFBF-40C2-ACB0-5ECC70D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2BDBD-461C-4833-8B49-FACF9A1F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0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21F4-5CAF-4032-BAAF-E627F6E5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BA8D3-205F-47D0-9638-4D84241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EEBA-E608-42C2-8D6C-7E8CA12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5625-3AD2-4B47-8DA4-CA4D6068F015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D2CB3-37CC-4C1E-804C-5B20F72A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F386-80AB-46BE-8B1A-81BD1B89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94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3119-5E14-44EE-8D0B-FACB26C7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31D6-0EBA-413F-A6C4-E6B979C3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8978-1110-4637-AB81-D2E776CE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C2DBF-6180-431D-93CC-F40C9E1A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4BE5-3619-4FC7-8485-1249DC9CC6CE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555DC-CBCA-461E-A049-5587A0CD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1AAF4-4A02-495F-8D52-6A7B22B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6F06-CA6E-4712-A4F5-FE145DE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75A3-11DF-4F07-BC0C-75AB858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2BC18-A53D-4AD3-BEA4-62B9B14E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ED935-4F08-462C-BD5D-3CA04C691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9021B-4D13-4451-97E6-2F9D2BDEF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5A7B9-9CC8-492A-8BA2-CE3E9D0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34B-4422-4291-9295-54FEC6FD40BB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DB0D13-BA39-4889-A164-7870770E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BB220-7255-4CCB-A7C2-50FF75D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8F33-BA48-47A2-9BA7-DE1D72C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BB9BD-AB47-4D50-B9D1-63DB648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FBAB-3FF1-4EB4-AE5A-D92A0472FE07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0050C-63D4-4BEA-90E4-9F303193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19D63-78A1-477A-BEBD-3513456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5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E7001-574E-44AD-8033-12FDFA8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F2A-AB76-4F63-800E-06D48147B639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7A74E-B926-4AE0-8D1B-55DAE528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5A5DC-44AE-4C0A-8030-20A00FB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DD4A-24E3-4700-B55E-C5ECB19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101B6-004B-4801-9BEA-B33A6624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A81B1-EDAE-491D-8F40-68E5435B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61C5D-95F1-4C44-A4DD-46C4FA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7B8C-EB64-42FB-82C8-890FA2DB0A01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BB241-8BB3-45F7-9B6A-1D501AA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DAA98-5E5F-4370-A56C-31D333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20B5-4860-4D9E-B747-8AD5F2B2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663A7-CB52-4945-8D62-6ABB9C32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DA4DF-1FBD-4805-BC30-A1F59CB6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104D-C0AD-4536-9FD6-F825738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F8C7-929E-4C5C-A83A-28878FFB90DE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E375-A032-4D46-A891-742BACB3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44143-9621-44C6-8E23-273B499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F2A3A-DE20-47FB-92E5-4F86C7A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62B5-AF21-4264-96A3-8A0BFDED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24423-8331-484E-94D5-1CC8AFB9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E14B-76AE-48DF-B539-7CC1CA3C4294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60B97-A55D-483A-8B59-2F7B1D8A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90A54-467B-4B20-9888-4D9DD5D6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DCB6A7-7159-42BB-9402-850FA4FC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884BB-A93A-4538-B6FF-0A47474D4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68949-CCF5-4737-B4FD-7093D568E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29A7C-7E0F-4D7D-AF10-388188400D5C}" type="datetime1">
              <a:rPr lang="ko-KR" altLang="en-US" smtClean="0"/>
              <a:pPr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07D9C-DD93-421A-AB34-4A6FAB207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32212-8C23-4154-945C-EE6E93BA8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C2FE-C1EE-453A-936B-9599DE8055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0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F9FE7-1989-411C-80C7-9CF080E9AC1D}"/>
              </a:ext>
            </a:extLst>
          </p:cNvPr>
          <p:cNvSpPr/>
          <p:nvPr/>
        </p:nvSpPr>
        <p:spPr>
          <a:xfrm>
            <a:off x="0" y="1864311"/>
            <a:ext cx="12192000" cy="206849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789EF-DF0C-45D5-9516-0C60435338F3}"/>
              </a:ext>
            </a:extLst>
          </p:cNvPr>
          <p:cNvSpPr txBox="1"/>
          <p:nvPr/>
        </p:nvSpPr>
        <p:spPr>
          <a:xfrm>
            <a:off x="0" y="1864312"/>
            <a:ext cx="12192000" cy="206849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미니프로젝트</a:t>
            </a:r>
            <a:endParaRPr lang="en-US" altLang="ko-KR" sz="4800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B768D-68C6-4066-9CD8-303A0390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5137479" y="4601439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2019. xx. xx(x)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2CA49-762F-4A6C-A009-14360549F54E}"/>
              </a:ext>
            </a:extLst>
          </p:cNvPr>
          <p:cNvSpPr txBox="1"/>
          <p:nvPr/>
        </p:nvSpPr>
        <p:spPr>
          <a:xfrm>
            <a:off x="5454747" y="5058639"/>
            <a:ext cx="1489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xx </a:t>
            </a:r>
            <a:r>
              <a:rPr lang="ko-KR" altLang="en-US" sz="4400" b="1">
                <a:solidFill>
                  <a:schemeClr val="accent5">
                    <a:lumMod val="7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조</a:t>
            </a:r>
            <a:endParaRPr lang="en-US" altLang="ko-KR" sz="4400" b="1" dirty="0">
              <a:solidFill>
                <a:schemeClr val="accent5">
                  <a:lumMod val="7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51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데이터 구성도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10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390650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분석모형 구현에 필요한 </a:t>
            </a:r>
            <a:r>
              <a:rPr lang="ko-KR" altLang="en-US" dirty="0" err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인바운드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데이터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와 분석모형을 통해 산출되는 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아웃바운드 데이터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상세 내역 정의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23856BC-685F-48A9-8EE2-06DBCC54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5013"/>
              </p:ext>
            </p:extLst>
          </p:nvPr>
        </p:nvGraphicFramePr>
        <p:xfrm>
          <a:off x="533399" y="2448492"/>
          <a:ext cx="1055370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44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45442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05015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11551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55349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32104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685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획득주기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IB-001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판매량 실적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판매실적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매주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지역별</a:t>
                      </a:r>
                      <a:r>
                        <a:rPr lang="en-US" altLang="ko-KR" sz="130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 baseline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제품별 판매실적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계절성</a:t>
                      </a:r>
                      <a:r>
                        <a:rPr lang="ko-KR" altLang="en-US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지수 산출 모형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1958340"/>
            <a:ext cx="102463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인바운드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23856BC-685F-48A9-8EE2-06DBCC54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05105"/>
              </p:ext>
            </p:extLst>
          </p:nvPr>
        </p:nvGraphicFramePr>
        <p:xfrm>
          <a:off x="533399" y="4899592"/>
          <a:ext cx="1055370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44">
                  <a:extLst>
                    <a:ext uri="{9D8B030D-6E8A-4147-A177-3AD203B41FA5}">
                      <a16:colId xmlns:a16="http://schemas.microsoft.com/office/drawing/2014/main" val="1476726495"/>
                    </a:ext>
                  </a:extLst>
                </a:gridCol>
                <a:gridCol w="1045442">
                  <a:extLst>
                    <a:ext uri="{9D8B030D-6E8A-4147-A177-3AD203B41FA5}">
                      <a16:colId xmlns:a16="http://schemas.microsoft.com/office/drawing/2014/main" val="369788168"/>
                    </a:ext>
                  </a:extLst>
                </a:gridCol>
                <a:gridCol w="1205015">
                  <a:extLst>
                    <a:ext uri="{9D8B030D-6E8A-4147-A177-3AD203B41FA5}">
                      <a16:colId xmlns:a16="http://schemas.microsoft.com/office/drawing/2014/main" val="152037648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271703009"/>
                    </a:ext>
                  </a:extLst>
                </a:gridCol>
                <a:gridCol w="911551">
                  <a:extLst>
                    <a:ext uri="{9D8B030D-6E8A-4147-A177-3AD203B41FA5}">
                      <a16:colId xmlns:a16="http://schemas.microsoft.com/office/drawing/2014/main" val="1754314649"/>
                    </a:ext>
                  </a:extLst>
                </a:gridCol>
                <a:gridCol w="955349">
                  <a:extLst>
                    <a:ext uri="{9D8B030D-6E8A-4147-A177-3AD203B41FA5}">
                      <a16:colId xmlns:a16="http://schemas.microsoft.com/office/drawing/2014/main" val="307807135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406828818"/>
                    </a:ext>
                  </a:extLst>
                </a:gridCol>
                <a:gridCol w="1832104">
                  <a:extLst>
                    <a:ext uri="{9D8B030D-6E8A-4147-A177-3AD203B41FA5}">
                      <a16:colId xmlns:a16="http://schemas.microsoft.com/office/drawing/2014/main" val="145546049"/>
                    </a:ext>
                  </a:extLst>
                </a:gridCol>
                <a:gridCol w="16857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저장타입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크기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생산주기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컬럼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비고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7658"/>
                  </a:ext>
                </a:extLst>
              </a:tr>
              <a:tr h="486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OB-001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계절성 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</a:t>
                      </a:r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수요예측</a:t>
                      </a:r>
                      <a:endParaRPr lang="en-US" altLang="ko-KR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RDB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매년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지역별</a:t>
                      </a:r>
                      <a:r>
                        <a:rPr lang="en-US" altLang="ko-KR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/</a:t>
                      </a:r>
                      <a:r>
                        <a:rPr lang="ko-KR" altLang="en-US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제품별</a:t>
                      </a:r>
                      <a:endParaRPr lang="en-US" altLang="ko-KR" sz="1300" baseline="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계절성 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계절성</a:t>
                      </a:r>
                      <a:r>
                        <a:rPr lang="ko-KR" altLang="en-US" sz="1300" baseline="0" dirty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지수 산출 모형</a:t>
                      </a:r>
                      <a:endParaRPr lang="ko-KR" altLang="en-US" sz="13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063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3F595CC-F1B0-4272-BEED-AB2DCFFCC7BA}"/>
              </a:ext>
            </a:extLst>
          </p:cNvPr>
          <p:cNvSpPr txBox="1"/>
          <p:nvPr/>
        </p:nvSpPr>
        <p:spPr>
          <a:xfrm>
            <a:off x="520700" y="4409440"/>
            <a:ext cx="123463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아웃바운드</a:t>
            </a:r>
          </a:p>
        </p:txBody>
      </p:sp>
    </p:spTree>
    <p:extLst>
      <p:ext uri="{BB962C8B-B14F-4D97-AF65-F5344CB8AC3E}">
        <p14:creationId xmlns:p14="http://schemas.microsoft.com/office/powerpoint/2010/main" val="258750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56 -0.11235 L -0.88403 -0.1885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74" y="-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23457E-7 L 3.33333E-6 1.7284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27650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세부 구현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11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64905"/>
            <a:ext cx="4879975" cy="134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 모형 설계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시각화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16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1291134" y="1427480"/>
            <a:ext cx="9361626" cy="4928870"/>
          </a:xfrm>
          <a:prstGeom prst="roundRect">
            <a:avLst>
              <a:gd name="adj" fmla="val 3664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46860" y="2321560"/>
            <a:ext cx="2966720" cy="39712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11040" y="2315210"/>
            <a:ext cx="3124200" cy="3971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551420" y="2321560"/>
            <a:ext cx="2967990" cy="3971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상세 모형 설계 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 sz="2800" dirty="0">
                <a:latin typeface="나눔스퀘어라운드 ExtraBold" pitchFamily="50" charset="-127"/>
                <a:ea typeface="나눔스퀘어라운드 ExtraBold" pitchFamily="50" charset="-127"/>
              </a:rPr>
              <a:t>계절성 지수 산출</a:t>
            </a:r>
            <a:r>
              <a:rPr lang="en-US" altLang="ko-KR" sz="2800" dirty="0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sz="2800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12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7" name="그림 6" descr="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681480"/>
            <a:ext cx="876300" cy="780267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28854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전처리</a:t>
            </a:r>
          </a:p>
        </p:txBody>
      </p:sp>
      <p:sp>
        <p:nvSpPr>
          <p:cNvPr id="10" name="타원 9"/>
          <p:cNvSpPr/>
          <p:nvPr/>
        </p:nvSpPr>
        <p:spPr>
          <a:xfrm>
            <a:off x="220207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A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8480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추세선 도출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374380" y="1877060"/>
            <a:ext cx="1483360" cy="444500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계절성 지수 산출</a:t>
            </a:r>
          </a:p>
        </p:txBody>
      </p:sp>
      <p:pic>
        <p:nvPicPr>
          <p:cNvPr id="15" name="그림 14" descr="s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74111" y="1681480"/>
            <a:ext cx="876300" cy="78026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37010" y="2489954"/>
            <a:ext cx="70724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입력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11263775" y="2489954"/>
            <a:ext cx="70724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출력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02870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00050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025640" y="2124710"/>
            <a:ext cx="112014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982200" y="2124710"/>
            <a:ext cx="1191911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292860" y="1651000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Raw</a:t>
            </a:r>
          </a:p>
          <a:p>
            <a:pPr algn="ctr"/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Data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4156609" y="1651000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전처리된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데이터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7260495" y="1833880"/>
            <a:ext cx="6030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추세선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120174" y="1833880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계절성 지수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65902" y="2581086"/>
            <a:ext cx="1318260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불량 데이터 처리</a:t>
            </a:r>
          </a:p>
        </p:txBody>
      </p:sp>
      <p:sp>
        <p:nvSpPr>
          <p:cNvPr id="32" name="타원 31"/>
          <p:cNvSpPr/>
          <p:nvPr/>
        </p:nvSpPr>
        <p:spPr>
          <a:xfrm>
            <a:off x="1628009" y="244833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65902" y="4361537"/>
            <a:ext cx="1119986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데이터 통합</a:t>
            </a:r>
          </a:p>
        </p:txBody>
      </p:sp>
      <p:sp>
        <p:nvSpPr>
          <p:cNvPr id="34" name="타원 33"/>
          <p:cNvSpPr/>
          <p:nvPr/>
        </p:nvSpPr>
        <p:spPr>
          <a:xfrm>
            <a:off x="1628009" y="4169023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737713" y="2920108"/>
            <a:ext cx="241925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음수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(-) 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 판매량 데이터가 관찰됨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이유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반품 처리량 반영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영향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계절성 지수 왜곡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(-)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값을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대체함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en-US" altLang="ko-KR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※ </a:t>
            </a:r>
            <a:r>
              <a:rPr lang="ko-KR" altLang="en-US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확인 결과 대부분 음수 데이터의</a:t>
            </a:r>
            <a:endParaRPr lang="en-US" altLang="ko-KR" sz="1000" dirty="0">
              <a:solidFill>
                <a:srgbClr val="7030A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      </a:t>
            </a:r>
            <a:r>
              <a:rPr lang="ko-KR" altLang="en-US" sz="1000" dirty="0" err="1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절대량값이</a:t>
            </a:r>
            <a:r>
              <a:rPr lang="ko-KR" altLang="en-US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크지 않아 중요성 적음</a:t>
            </a:r>
            <a:endParaRPr lang="en-US" altLang="ko-KR" sz="1000" dirty="0">
              <a:solidFill>
                <a:srgbClr val="7030A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37713" y="4702820"/>
            <a:ext cx="2637260" cy="1514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연도별 </a:t>
            </a:r>
            <a:r>
              <a:rPr lang="ko-KR" altLang="en-US" sz="1200" dirty="0" err="1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주차수가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다른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Year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관찰됨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이유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1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년이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365(366)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일이므로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필연적으로 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53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주차가 때때로 발생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영향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주차별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평균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계절성지수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산출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시 </a:t>
            </a:r>
            <a:r>
              <a:rPr lang="ko-KR" altLang="en-US" sz="1200" dirty="0" err="1">
                <a:latin typeface="나눔스퀘어라운드 Bold" pitchFamily="50" charset="-127"/>
                <a:ea typeface="나눔스퀘어라운드 Bold" pitchFamily="50" charset="-127"/>
              </a:rPr>
              <a:t>주차수가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 통일되지 않음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   - </a:t>
            </a:r>
            <a:r>
              <a:rPr lang="ko-KR" altLang="en-US" sz="1200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해결</a:t>
            </a:r>
            <a:r>
              <a:rPr lang="en-US" altLang="ko-KR" sz="1200" dirty="0"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53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 데이터를 제거함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2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     </a:t>
            </a:r>
            <a:r>
              <a:rPr lang="en-US" altLang="ko-KR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※ 53</a:t>
            </a:r>
            <a:r>
              <a:rPr lang="ko-KR" altLang="en-US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주차의 값이 커서 </a:t>
            </a:r>
            <a:r>
              <a:rPr lang="ko-KR" altLang="en-US" sz="1000" dirty="0" err="1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중요도상</a:t>
            </a:r>
            <a:r>
              <a:rPr lang="ko-KR" altLang="en-US" sz="1000" dirty="0">
                <a:solidFill>
                  <a:srgbClr val="7030A0"/>
                </a:solidFill>
                <a:latin typeface="나눔스퀘어라운드 Bold" pitchFamily="50" charset="-127"/>
                <a:ea typeface="나눔스퀘어라운드 Bold" pitchFamily="50" charset="-127"/>
              </a:rPr>
              <a:t> 이슈 존재</a:t>
            </a:r>
            <a:endParaRPr lang="en-US" altLang="ko-KR" sz="1000" dirty="0">
              <a:solidFill>
                <a:srgbClr val="7030A0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723530" y="2581086"/>
            <a:ext cx="1172478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Outlier </a:t>
            </a:r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제거</a:t>
            </a:r>
          </a:p>
        </p:txBody>
      </p:sp>
      <p:sp>
        <p:nvSpPr>
          <p:cNvPr id="38" name="타원 37"/>
          <p:cNvSpPr/>
          <p:nvPr/>
        </p:nvSpPr>
        <p:spPr>
          <a:xfrm>
            <a:off x="4585637" y="244833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19141" y="2920108"/>
            <a:ext cx="262604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상품주차별 판매량 산출</a:t>
            </a:r>
            <a:b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=&gt; 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지역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상품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주차별 판매량 산출</a:t>
            </a:r>
            <a:b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(Group by 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활용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</a:p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소스데이터와 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지역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,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상품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을 키로 하여</a:t>
            </a:r>
            <a:b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조인한다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  <a:endParaRPr lang="en-US" altLang="ko-KR" sz="1200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795304" y="2562036"/>
            <a:ext cx="1414288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계절성 지수 계산</a:t>
            </a:r>
          </a:p>
        </p:txBody>
      </p:sp>
      <p:sp>
        <p:nvSpPr>
          <p:cNvPr id="44" name="타원 43"/>
          <p:cNvSpPr/>
          <p:nvPr/>
        </p:nvSpPr>
        <p:spPr>
          <a:xfrm>
            <a:off x="7657411" y="2429285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817915" y="2901058"/>
            <a:ext cx="2190793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계절성 지수를 산출한다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   ⇒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계절성 지수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= (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 </a:t>
            </a:r>
            <a:r>
              <a:rPr lang="en-US" altLang="ko-KR" sz="1200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QTY) /</a:t>
            </a:r>
          </a:p>
          <a:p>
            <a:pPr>
              <a:lnSpc>
                <a:spcPct val="110000"/>
              </a:lnSpc>
            </a:pP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  (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지역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상품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주차별 판매량</a:t>
            </a:r>
            <a:r>
              <a:rPr lang="en-US" altLang="ko-KR" sz="120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317012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B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8249920" y="1751107"/>
            <a:ext cx="251568" cy="27835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스퀘어라운드 ExtraBold" pitchFamily="50" charset="-127"/>
                <a:ea typeface="나눔스퀘어라운드 ExtraBold" pitchFamily="50" charset="-127"/>
              </a:rPr>
              <a:t>C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811142" y="3790854"/>
            <a:ext cx="1414288" cy="291207"/>
          </a:xfrm>
          <a:prstGeom prst="roundRect">
            <a:avLst>
              <a:gd name="adj" fmla="val 574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나눔스퀘어라운드 Bold" pitchFamily="50" charset="-127"/>
                <a:ea typeface="나눔스퀘어라운드 Bold" pitchFamily="50" charset="-127"/>
              </a:rPr>
              <a:t>주차별 효과 계산</a:t>
            </a:r>
            <a:endParaRPr lang="ko-KR" altLang="en-US" sz="1200" dirty="0">
              <a:solidFill>
                <a:schemeClr val="tx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833753" y="4129876"/>
            <a:ext cx="2013693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indent="-88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지역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상품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주차별 지수 산출</a:t>
            </a:r>
            <a:b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</a:b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(Group by 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활용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en-US" altLang="ko-KR" sz="1200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657411" y="3654673"/>
            <a:ext cx="251568" cy="27835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latin typeface="나눔스퀘어라운드 ExtraBold" pitchFamily="50" charset="-127"/>
                <a:ea typeface="나눔스퀘어라운드 ExtraBold" pitchFamily="50" charset="-127"/>
              </a:rPr>
              <a:t>2</a:t>
            </a:r>
            <a:endParaRPr lang="ko-KR" altLang="en-US" sz="12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34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21310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시각화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13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291521" y="309626"/>
            <a:ext cx="18261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3.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세부 구현 방법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9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15" b="3990"/>
          <a:stretch/>
        </p:blipFill>
        <p:spPr>
          <a:xfrm>
            <a:off x="1092403" y="1722691"/>
            <a:ext cx="8165898" cy="4832759"/>
          </a:xfr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 txBox="1">
            <a:spLocks/>
          </p:cNvSpPr>
          <p:nvPr/>
        </p:nvSpPr>
        <p:spPr>
          <a:xfrm>
            <a:off x="391160" y="1181100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  <a:cs typeface="+mn-cs"/>
              </a:rPr>
              <a:t>DB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  <a:cs typeface="+mn-cs"/>
              </a:rPr>
              <a:t>의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  <a:cs typeface="+mn-cs"/>
              </a:rPr>
              <a:t>데이터를 </a:t>
            </a:r>
            <a:r>
              <a:rPr lang="ko-KR" altLang="en-US" sz="200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 </a:t>
            </a:r>
            <a:r>
              <a:rPr lang="en-US" altLang="ko-KR" sz="200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Tableau</a:t>
            </a:r>
            <a:r>
              <a:rPr lang="ko-KR" altLang="en-US" sz="2000">
                <a:latin typeface="나눔스퀘어라운드 Bold" pitchFamily="50" charset="-127"/>
                <a:ea typeface="나눔스퀘어라운드 Bold" pitchFamily="50" charset="-127"/>
              </a:rPr>
              <a:t>을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  <a:cs typeface="+mn-cs"/>
              </a:rPr>
              <a:t> </a:t>
            </a:r>
            <a:r>
              <a:rPr lang="ko-KR" altLang="en-US" sz="2000" dirty="0">
                <a:latin typeface="나눔스퀘어라운드 Bold" pitchFamily="50" charset="-127"/>
                <a:ea typeface="나눔스퀘어라운드 Bold" pitchFamily="50" charset="-127"/>
              </a:rPr>
              <a:t>이용하여 시각화</a:t>
            </a:r>
            <a:r>
              <a:rPr lang="en-US" altLang="ko-KR" sz="2000" dirty="0">
                <a:latin typeface="나눔스퀘어라운드 Bold" pitchFamily="50" charset="-127"/>
                <a:ea typeface="나눔스퀘어라운드 Bold" pitchFamily="50" charset="-127"/>
              </a:rPr>
              <a:t>. Tableau </a:t>
            </a:r>
            <a:r>
              <a:rPr lang="ko-KR" altLang="en-US" sz="2000" dirty="0">
                <a:latin typeface="나눔스퀘어라운드 Bold" pitchFamily="50" charset="-127"/>
                <a:ea typeface="나눔스퀘어라운드 Bold" pitchFamily="50" charset="-127"/>
              </a:rPr>
              <a:t>사용법 </a:t>
            </a:r>
            <a:r>
              <a:rPr lang="ko-KR" altLang="en-US" sz="2000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매뉴얼 작성</a:t>
            </a:r>
            <a:r>
              <a:rPr lang="ko-KR" altLang="en-US" sz="2000" dirty="0">
                <a:latin typeface="나눔스퀘어라운드 Bold" pitchFamily="50" charset="-127"/>
                <a:ea typeface="나눔스퀘어라운드 Bold" pitchFamily="50" charset="-127"/>
              </a:rPr>
              <a:t>함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8667752" y="1225748"/>
            <a:ext cx="2152648" cy="2792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⇒ 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Tableau </a:t>
            </a:r>
            <a:r>
              <a:rPr lang="ko-KR" altLang="en-US" sz="1200">
                <a:latin typeface="나눔스퀘어라운드 Bold" pitchFamily="50" charset="-127"/>
                <a:ea typeface="나눔스퀘어라운드 Bold" pitchFamily="50" charset="-127"/>
              </a:rPr>
              <a:t>매뉴얼</a:t>
            </a:r>
            <a:r>
              <a:rPr lang="en-US" altLang="ko-KR" sz="120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sz="1200" dirty="0">
                <a:latin typeface="나눔스퀘어라운드 Bold" pitchFamily="50" charset="-127"/>
                <a:ea typeface="나눔스퀘어라운드 Bold" pitchFamily="50" charset="-127"/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241928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486362"/>
            <a:ext cx="1651177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추진 내역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2845855"/>
            <a:ext cx="487997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추진 내역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구축 방법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 구성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WBS + R&amp;R</a:t>
            </a: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일정표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산출물 목록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4738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프로젝트 </a:t>
            </a:r>
            <a:r>
              <a:rPr lang="ko-KR" altLang="en-US" dirty="0" err="1">
                <a:latin typeface="나눔스퀘어라운드 ExtraBold" pitchFamily="50" charset="-127"/>
                <a:ea typeface="나눔스퀘어라운드 ExtraBold" pitchFamily="50" charset="-127"/>
              </a:rPr>
              <a:t>구축방법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15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 txBox="1">
            <a:spLocks/>
          </p:cNvSpPr>
          <p:nvPr/>
        </p:nvSpPr>
        <p:spPr>
          <a:xfrm>
            <a:off x="391160" y="1353407"/>
            <a:ext cx="11343640" cy="593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아래의 각 단계에 따라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일정별로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프로젝트를 진행함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57DFF-A6D8-4550-A0F4-C102F8AAC94A}"/>
              </a:ext>
            </a:extLst>
          </p:cNvPr>
          <p:cNvSpPr txBox="1"/>
          <p:nvPr/>
        </p:nvSpPr>
        <p:spPr>
          <a:xfrm>
            <a:off x="558587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착수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DD24DD-0D9C-4683-8B3D-116CAFEBC68D}"/>
              </a:ext>
            </a:extLst>
          </p:cNvPr>
          <p:cNvSpPr txBox="1"/>
          <p:nvPr/>
        </p:nvSpPr>
        <p:spPr>
          <a:xfrm>
            <a:off x="2637449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 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5C0F6-F305-4401-858E-4F49761D7BBE}"/>
              </a:ext>
            </a:extLst>
          </p:cNvPr>
          <p:cNvSpPr txBox="1"/>
          <p:nvPr/>
        </p:nvSpPr>
        <p:spPr>
          <a:xfrm>
            <a:off x="4457666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265EA-960D-43B7-9887-646F1F543CD4}"/>
              </a:ext>
            </a:extLst>
          </p:cNvPr>
          <p:cNvSpPr txBox="1"/>
          <p:nvPr/>
        </p:nvSpPr>
        <p:spPr>
          <a:xfrm>
            <a:off x="6436465" y="217423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 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7A01E1-3D35-4155-850E-8D50A907689D}"/>
              </a:ext>
            </a:extLst>
          </p:cNvPr>
          <p:cNvSpPr txBox="1"/>
          <p:nvPr/>
        </p:nvSpPr>
        <p:spPr>
          <a:xfrm>
            <a:off x="8093548" y="217423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운영 이관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F5A66A-FF48-465C-8384-782D365CC378}"/>
              </a:ext>
            </a:extLst>
          </p:cNvPr>
          <p:cNvSpPr txBox="1"/>
          <p:nvPr/>
        </p:nvSpPr>
        <p:spPr>
          <a:xfrm>
            <a:off x="9702981" y="217423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종료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13130A-D88C-4D93-9265-D44CE1015C0F}"/>
              </a:ext>
            </a:extLst>
          </p:cNvPr>
          <p:cNvSpPr/>
          <p:nvPr/>
        </p:nvSpPr>
        <p:spPr>
          <a:xfrm>
            <a:off x="621730" y="2714236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착수 준비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F32EA2-A8A2-4E75-8E76-021053213CE7}"/>
              </a:ext>
            </a:extLst>
          </p:cNvPr>
          <p:cNvSpPr/>
          <p:nvPr/>
        </p:nvSpPr>
        <p:spPr>
          <a:xfrm>
            <a:off x="626317" y="3441841"/>
            <a:ext cx="1271764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계획 수립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8493BE-A6AC-4CF2-9588-12617EF5D922}"/>
              </a:ext>
            </a:extLst>
          </p:cNvPr>
          <p:cNvSpPr/>
          <p:nvPr/>
        </p:nvSpPr>
        <p:spPr>
          <a:xfrm>
            <a:off x="2331426" y="2714236"/>
            <a:ext cx="1227009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현황 분석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1709CC-843A-4766-85D5-0C7397ACA5C1}"/>
              </a:ext>
            </a:extLst>
          </p:cNvPr>
          <p:cNvSpPr/>
          <p:nvPr/>
        </p:nvSpPr>
        <p:spPr>
          <a:xfrm>
            <a:off x="2331426" y="3441841"/>
            <a:ext cx="1227009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과제 정의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90DD30-5808-4DE0-9F1C-8B2317159344}"/>
              </a:ext>
            </a:extLst>
          </p:cNvPr>
          <p:cNvSpPr/>
          <p:nvPr/>
        </p:nvSpPr>
        <p:spPr>
          <a:xfrm>
            <a:off x="3982784" y="2714236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아키텍쳐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정의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053DAA-96F2-4D50-88B0-EC366285DF3A}"/>
              </a:ext>
            </a:extLst>
          </p:cNvPr>
          <p:cNvSpPr/>
          <p:nvPr/>
        </p:nvSpPr>
        <p:spPr>
          <a:xfrm>
            <a:off x="3982784" y="3441841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설계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83FE7E-A244-4F13-BC80-E27DEF3ECCA4}"/>
              </a:ext>
            </a:extLst>
          </p:cNvPr>
          <p:cNvSpPr/>
          <p:nvPr/>
        </p:nvSpPr>
        <p:spPr>
          <a:xfrm>
            <a:off x="3982784" y="4161841"/>
            <a:ext cx="163168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설계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09F646-2BF0-4394-A569-172CC1D1AAD0}"/>
              </a:ext>
            </a:extLst>
          </p:cNvPr>
          <p:cNvSpPr/>
          <p:nvPr/>
        </p:nvSpPr>
        <p:spPr>
          <a:xfrm>
            <a:off x="6013054" y="2714236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 개발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001A0A-A7C5-4C9C-BF02-C31F32E84DC4}"/>
              </a:ext>
            </a:extLst>
          </p:cNvPr>
          <p:cNvSpPr/>
          <p:nvPr/>
        </p:nvSpPr>
        <p:spPr>
          <a:xfrm>
            <a:off x="6013054" y="3441841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단위 테스트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FE7140-CBD3-4440-8FBF-B8BA41E60C62}"/>
              </a:ext>
            </a:extLst>
          </p:cNvPr>
          <p:cNvSpPr/>
          <p:nvPr/>
        </p:nvSpPr>
        <p:spPr>
          <a:xfrm>
            <a:off x="6013054" y="4161841"/>
            <a:ext cx="1450758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통합 테스트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801921-A73D-4BB6-AB7A-AFB73E53C908}"/>
              </a:ext>
            </a:extLst>
          </p:cNvPr>
          <p:cNvSpPr/>
          <p:nvPr/>
        </p:nvSpPr>
        <p:spPr>
          <a:xfrm>
            <a:off x="7861354" y="2714236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 이관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89BE2D-9EAD-40B5-9EBD-CD953D08DFD3}"/>
              </a:ext>
            </a:extLst>
          </p:cNvPr>
          <p:cNvSpPr/>
          <p:nvPr/>
        </p:nvSpPr>
        <p:spPr>
          <a:xfrm>
            <a:off x="7870290" y="3441841"/>
            <a:ext cx="155270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운영방안 수립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C1F981-F722-4C38-BE2C-37A12D9FD087}"/>
              </a:ext>
            </a:extLst>
          </p:cNvPr>
          <p:cNvSpPr/>
          <p:nvPr/>
        </p:nvSpPr>
        <p:spPr>
          <a:xfrm>
            <a:off x="9764352" y="2714236"/>
            <a:ext cx="1316662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종료 보고</a:t>
            </a:r>
          </a:p>
        </p:txBody>
      </p:sp>
    </p:spTree>
    <p:extLst>
      <p:ext uri="{BB962C8B-B14F-4D97-AF65-F5344CB8AC3E}">
        <p14:creationId xmlns:p14="http://schemas.microsoft.com/office/powerpoint/2010/main" val="5885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팀 구성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553893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팀 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구성은 </a:t>
            </a:r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x</a:t>
            </a: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명으로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이루어짐</a:t>
            </a:r>
          </a:p>
        </p:txBody>
      </p:sp>
      <p:grpSp>
        <p:nvGrpSpPr>
          <p:cNvPr id="20" name="그룹 11">
            <a:extLst>
              <a:ext uri="{FF2B5EF4-FFF2-40B4-BE49-F238E27FC236}">
                <a16:creationId xmlns:a16="http://schemas.microsoft.com/office/drawing/2014/main" id="{7B0B64DE-5A77-4D3F-B06A-D693D0CB7AB4}"/>
              </a:ext>
            </a:extLst>
          </p:cNvPr>
          <p:cNvGrpSpPr/>
          <p:nvPr/>
        </p:nvGrpSpPr>
        <p:grpSpPr>
          <a:xfrm>
            <a:off x="4624173" y="2059674"/>
            <a:ext cx="2153604" cy="1111336"/>
            <a:chOff x="4797612" y="2674491"/>
            <a:chExt cx="2153604" cy="1111336"/>
          </a:xfrm>
        </p:grpSpPr>
        <p:grpSp>
          <p:nvGrpSpPr>
            <p:cNvPr id="21" name="그룹 9">
              <a:extLst>
                <a:ext uri="{FF2B5EF4-FFF2-40B4-BE49-F238E27FC236}">
                  <a16:creationId xmlns:a16="http://schemas.microsoft.com/office/drawing/2014/main" id="{245C8D39-E9AC-48EE-A463-A0E18A20CC5C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315548C-714B-46ED-A214-CDEC06D17216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D3B845A-3E32-488F-B2B1-C4D1D2DE9052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Project Manager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26D5FD-B8CF-4D29-958F-AEF0D4B34700}"/>
                </a:ext>
              </a:extLst>
            </p:cNvPr>
            <p:cNvSpPr txBox="1"/>
            <p:nvPr/>
          </p:nvSpPr>
          <p:spPr>
            <a:xfrm>
              <a:off x="4797612" y="3081792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en-US" altLang="ko-KR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25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1276413" y="3598655"/>
            <a:ext cx="2153604" cy="1111336"/>
            <a:chOff x="4797612" y="2674491"/>
            <a:chExt cx="2153604" cy="1111336"/>
          </a:xfrm>
        </p:grpSpPr>
        <p:grpSp>
          <p:nvGrpSpPr>
            <p:cNvPr id="26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A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85861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0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4619688" y="3598655"/>
            <a:ext cx="2153604" cy="1111336"/>
            <a:chOff x="4797612" y="2674491"/>
            <a:chExt cx="2153604" cy="1111336"/>
          </a:xfrm>
        </p:grpSpPr>
        <p:grpSp>
          <p:nvGrpSpPr>
            <p:cNvPr id="31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B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35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7962963" y="3598655"/>
            <a:ext cx="2153604" cy="1111336"/>
            <a:chOff x="4797612" y="2674491"/>
            <a:chExt cx="2153604" cy="1111336"/>
          </a:xfrm>
        </p:grpSpPr>
        <p:grpSp>
          <p:nvGrpSpPr>
            <p:cNvPr id="36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C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76336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40" name="그룹 12">
            <a:extLst>
              <a:ext uri="{FF2B5EF4-FFF2-40B4-BE49-F238E27FC236}">
                <a16:creationId xmlns:a16="http://schemas.microsoft.com/office/drawing/2014/main" id="{C4F6142E-687E-42E0-8B56-EFFFD0D66389}"/>
              </a:ext>
            </a:extLst>
          </p:cNvPr>
          <p:cNvGrpSpPr/>
          <p:nvPr/>
        </p:nvGrpSpPr>
        <p:grpSpPr>
          <a:xfrm>
            <a:off x="1276413" y="4951205"/>
            <a:ext cx="2153604" cy="1111336"/>
            <a:chOff x="4797612" y="2674491"/>
            <a:chExt cx="2153604" cy="1111336"/>
          </a:xfrm>
        </p:grpSpPr>
        <p:grpSp>
          <p:nvGrpSpPr>
            <p:cNvPr id="41" name="그룹 13">
              <a:extLst>
                <a:ext uri="{FF2B5EF4-FFF2-40B4-BE49-F238E27FC236}">
                  <a16:creationId xmlns:a16="http://schemas.microsoft.com/office/drawing/2014/main" id="{E1C41183-7440-4EEA-A37E-892A355D8846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2CCE254-71C4-4B50-97F0-733339FEB9DA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A2E1D86-0D1B-4077-9284-D114523AD346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나눔스퀘어라운드 Bold" pitchFamily="50" charset="-127"/>
                    <a:ea typeface="나눔스퀘어라운드 Bold" pitchFamily="50" charset="-127"/>
                  </a:rPr>
                  <a:t>Unit A</a:t>
                </a:r>
                <a:endParaRPr lang="ko-KR" altLang="en-US" dirty="0">
                  <a:latin typeface="나눔스퀘어라운드 Bold" pitchFamily="50" charset="-127"/>
                  <a:ea typeface="나눔스퀘어라운드 Bold" pitchFamily="50" charset="-127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72BACE-C11A-4B6A-90DE-B7A313FCF1A4}"/>
                </a:ext>
              </a:extLst>
            </p:cNvPr>
            <p:cNvSpPr txBox="1"/>
            <p:nvPr/>
          </p:nvSpPr>
          <p:spPr>
            <a:xfrm>
              <a:off x="4797612" y="3085861"/>
              <a:ext cx="2148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나눔스퀘어라운드 Bold" pitchFamily="50" charset="-127"/>
                  <a:ea typeface="나눔스퀘어라운드 Bold" pitchFamily="50" charset="-127"/>
                </a:rPr>
                <a:t>xxx</a:t>
              </a:r>
              <a:endParaRPr lang="ko-KR" altLang="en-US" dirty="0"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cxnSp>
        <p:nvCxnSpPr>
          <p:cNvPr id="55" name="직선 연결선 54"/>
          <p:cNvCxnSpPr>
            <a:stCxn id="28" idx="2"/>
            <a:endCxn id="44" idx="0"/>
          </p:cNvCxnSpPr>
          <p:nvPr/>
        </p:nvCxnSpPr>
        <p:spPr>
          <a:xfrm>
            <a:off x="2352357" y="4709991"/>
            <a:ext cx="3462" cy="241214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29" idx="0"/>
            <a:endCxn id="23" idx="2"/>
          </p:cNvCxnSpPr>
          <p:nvPr/>
        </p:nvCxnSpPr>
        <p:spPr>
          <a:xfrm rot="5400000" flipH="1" flipV="1">
            <a:off x="3814146" y="1712684"/>
            <a:ext cx="427645" cy="3344298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23" idx="2"/>
            <a:endCxn id="39" idx="0"/>
          </p:cNvCxnSpPr>
          <p:nvPr/>
        </p:nvCxnSpPr>
        <p:spPr>
          <a:xfrm rot="16200000" flipH="1">
            <a:off x="7157421" y="1713706"/>
            <a:ext cx="427645" cy="334225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23" idx="2"/>
            <a:endCxn id="34" idx="0"/>
          </p:cNvCxnSpPr>
          <p:nvPr/>
        </p:nvCxnSpPr>
        <p:spPr>
          <a:xfrm flipH="1">
            <a:off x="5699094" y="3171010"/>
            <a:ext cx="1023" cy="4276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69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22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3. WBS + R&amp;R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17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51422"/>
              </p:ext>
            </p:extLst>
          </p:nvPr>
        </p:nvGraphicFramePr>
        <p:xfrm>
          <a:off x="746596" y="1333647"/>
          <a:ext cx="10594191" cy="495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1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분석과제 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기존내용 리뷰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기존 소스코드 리뷰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로직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분석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I/F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데이터 정의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수집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 시나리오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알고리즘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HW,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SW,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정의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모듈별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테스트 정의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계절성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지수 산출 모델 개발</a:t>
                      </a:r>
                      <a:endParaRPr lang="en-US" altLang="ko-KR" sz="1600" baseline="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계절성 지수 산출 모델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수요 예측 모델 개발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수요 예측 </a:t>
                      </a:r>
                      <a:r>
                        <a:rPr lang="ko-KR" altLang="en-US" sz="160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모델 개발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머신 러닝 모델 개발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머신 러닝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모델 개발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모델 시각화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Tableau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시각화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개발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QA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단위별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en-US" altLang="ko-KR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 테스트</a:t>
                      </a:r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 관리</a:t>
                      </a:r>
                      <a:endParaRPr lang="en-US" altLang="ko-KR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테스트 </a:t>
                      </a:r>
                      <a:r>
                        <a:rPr lang="en-US" altLang="ko-KR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 </a:t>
                      </a:r>
                      <a:r>
                        <a:rPr lang="ko-KR" altLang="en-US" sz="160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최종 산출물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7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16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4.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일정표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49316" y="309626"/>
            <a:ext cx="22461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추진 내역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A2014-569E-4E61-BCF1-56EDF85F4761}"/>
              </a:ext>
            </a:extLst>
          </p:cNvPr>
          <p:cNvSpPr txBox="1"/>
          <p:nvPr/>
        </p:nvSpPr>
        <p:spPr>
          <a:xfrm>
            <a:off x="3887153" y="3384778"/>
            <a:ext cx="4417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마일스톤 </a:t>
            </a:r>
            <a:r>
              <a:rPr lang="en-US" altLang="ko-KR" sz="4000"/>
              <a:t>SKIP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82996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16560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5.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산출물 목록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19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1E52AEB-F99E-4D9E-820D-BB4FC450D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26512"/>
              </p:ext>
            </p:extLst>
          </p:nvPr>
        </p:nvGraphicFramePr>
        <p:xfrm>
          <a:off x="838200" y="1872437"/>
          <a:ext cx="10720978" cy="432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1154387700"/>
                    </a:ext>
                  </a:extLst>
                </a:gridCol>
                <a:gridCol w="2238375">
                  <a:extLst>
                    <a:ext uri="{9D8B030D-6E8A-4147-A177-3AD203B41FA5}">
                      <a16:colId xmlns:a16="http://schemas.microsoft.com/office/drawing/2014/main" val="1284688862"/>
                    </a:ext>
                  </a:extLst>
                </a:gridCol>
                <a:gridCol w="5091416">
                  <a:extLst>
                    <a:ext uri="{9D8B030D-6E8A-4147-A177-3AD203B41FA5}">
                      <a16:colId xmlns:a16="http://schemas.microsoft.com/office/drawing/2014/main" val="1586816142"/>
                    </a:ext>
                  </a:extLst>
                </a:gridCol>
                <a:gridCol w="1667162">
                  <a:extLst>
                    <a:ext uri="{9D8B030D-6E8A-4147-A177-3AD203B41FA5}">
                      <a16:colId xmlns:a16="http://schemas.microsoft.com/office/drawing/2014/main" val="1675762989"/>
                    </a:ext>
                  </a:extLst>
                </a:gridCol>
              </a:tblGrid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산출물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제출시기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32779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착수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착수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계획서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55108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현황 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요구사항 정의서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377534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정의서</a:t>
                      </a: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분석모델 </a:t>
                      </a: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(</a:t>
                      </a:r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완료 보고서 내 포함</a:t>
                      </a: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)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124891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테이블목록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프로그램목록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사양서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정의서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인터페이스 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참고자료목록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42933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시스템 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소스코드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DB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653959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단위테스트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통합테스트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모형테스트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결과서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34044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안정화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이행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사용자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운영 매뉴얼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SKIP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18785"/>
                  </a:ext>
                </a:extLst>
              </a:tr>
              <a:tr h="435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완료 보고서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95596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85875"/>
            <a:ext cx="11343640" cy="593090"/>
          </a:xfrm>
        </p:spPr>
        <p:txBody>
          <a:bodyPr/>
          <a:lstStyle/>
          <a:p>
            <a:pPr marL="0" indent="0">
              <a:buNone/>
            </a:pPr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주요 산출물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82766" y="309626"/>
            <a:ext cx="12923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산출물 목록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6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목 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060825" y="2917610"/>
            <a:ext cx="4879975" cy="245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>
                <a:latin typeface="나눔스퀘어라운드 ExtraBold" pitchFamily="50" charset="-127"/>
                <a:ea typeface="나눔스퀘어라운드 ExtraBold" pitchFamily="50" charset="-127"/>
              </a:rPr>
              <a:t>프로젝트 개요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서비스 구성도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세부 구현 방법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 dirty="0">
                <a:latin typeface="나눔스퀘어라운드 ExtraBold" pitchFamily="50" charset="-127"/>
                <a:ea typeface="나눔스퀘어라운드 ExtraBold" pitchFamily="50" charset="-127"/>
              </a:rPr>
              <a:t>프로젝트 추진 내역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2400" b="1">
                <a:latin typeface="나눔스퀘어라운드 ExtraBold" pitchFamily="50" charset="-127"/>
                <a:ea typeface="나눔스퀘어라운드 ExtraBold" pitchFamily="50" charset="-127"/>
              </a:rPr>
              <a:t>Lessons Learned</a:t>
            </a:r>
            <a:endParaRPr lang="en-US" altLang="ko-KR" sz="2400" b="1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</a:t>
            </a:fld>
            <a:endParaRPr lang="ko-KR" altLang="en-US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45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695918"/>
            <a:ext cx="1733233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Lessons Learned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20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400487"/>
            <a:ext cx="487997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5. 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4202863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70732" y="1657783"/>
            <a:ext cx="5950423" cy="4985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5884" y="4182852"/>
            <a:ext cx="3170962" cy="18830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5167" y="2072247"/>
            <a:ext cx="5423981" cy="141601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0896" y="1657783"/>
            <a:ext cx="5557744" cy="4985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75385" y="1966256"/>
            <a:ext cx="4296410" cy="19215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416119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Lesson Learned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5167" y="2072267"/>
            <a:ext cx="3139440" cy="440690"/>
          </a:xfrm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의사소통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20" y="2475909"/>
            <a:ext cx="5243943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효율적인 의사결정과 방향수립은 회의에서 시작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규칙적인 회의 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상세내용 재확인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29109" y="44179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참여도</a:t>
            </a:r>
          </a:p>
        </p:txBody>
      </p:sp>
      <p:pic>
        <p:nvPicPr>
          <p:cNvPr id="1026" name="Picture 2" descr="íì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040" y="4203917"/>
            <a:ext cx="2322480" cy="2058968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5167" y="4914538"/>
            <a:ext cx="3006090" cy="92333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프로젝트의 이해도 높이기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코드리뷰 프레젠테이션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새로운 기술 공유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대각선 방향의 모서리가 둥근 사각형 12"/>
          <p:cNvSpPr/>
          <p:nvPr/>
        </p:nvSpPr>
        <p:spPr>
          <a:xfrm>
            <a:off x="6651211" y="1401546"/>
            <a:ext cx="1899920" cy="487509"/>
          </a:xfrm>
          <a:prstGeom prst="round2DiagRect">
            <a:avLst/>
          </a:prstGeom>
          <a:solidFill>
            <a:srgbClr val="FF5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Pain Point</a:t>
            </a:r>
            <a:endParaRPr lang="ko-KR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637840" y="2072247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업무배분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5385" y="2450429"/>
            <a:ext cx="355017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팀원의 </a:t>
            </a:r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R&amp;R</a:t>
            </a: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더욱 세분화하기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대각선 방향의 모서리가 둥근 사각형 16"/>
          <p:cNvSpPr/>
          <p:nvPr/>
        </p:nvSpPr>
        <p:spPr>
          <a:xfrm>
            <a:off x="539637" y="1401546"/>
            <a:ext cx="1727200" cy="487509"/>
          </a:xfrm>
          <a:prstGeom prst="round2DiagRect">
            <a:avLst/>
          </a:prstGeom>
          <a:solidFill>
            <a:srgbClr val="1CB5F3"/>
          </a:solidFill>
          <a:ln w="28575">
            <a:solidFill>
              <a:srgbClr val="1CB5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Strength</a:t>
            </a:r>
            <a:endParaRPr lang="ko-KR" altLang="en-US" sz="20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385" y="3292468"/>
            <a:ext cx="4034344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버퍼 타임을 더욱 여유있게 설정</a:t>
            </a:r>
            <a:endParaRPr lang="en-US" altLang="ko-KR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6575385" y="2928860"/>
            <a:ext cx="3139440" cy="440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 management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174" y="4203917"/>
            <a:ext cx="2292341" cy="2122791"/>
          </a:xfrm>
          <a:prstGeom prst="rect">
            <a:avLst/>
          </a:prstGeom>
          <a:ln w="28575">
            <a:noFill/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56" y="4203917"/>
            <a:ext cx="2510449" cy="2122791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215290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848436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감사합니다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22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25815" y="4082534"/>
            <a:ext cx="334658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End of Document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2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2834542"/>
            <a:ext cx="175577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개요</a:t>
            </a:r>
            <a:endParaRPr lang="ko-KR" altLang="en-US" sz="4000" b="1" dirty="0">
              <a:solidFill>
                <a:schemeClr val="bg1"/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17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3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285910"/>
            <a:ext cx="4879975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400" b="1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개요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82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0685"/>
            <a:ext cx="11826240" cy="816928"/>
          </a:xfrm>
        </p:spPr>
        <p:txBody>
          <a:bodyPr/>
          <a:lstStyle/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프로젝트 개요 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샘플 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#1)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4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1565473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목 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4" y="1510287"/>
            <a:ext cx="9265976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계절성 지수 산출 모형 개발</a:t>
            </a:r>
            <a:endParaRPr lang="en-US" altLang="ko-KR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285750" indent="-285750">
              <a:lnSpc>
                <a:spcPct val="110000"/>
              </a:lnSpc>
            </a:pP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      -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 관찰된 과거 수요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(QTY)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를 분석하여 신뢰성 있는 계절성 지수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(SI)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 산출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pPr marL="285750" indent="-285750">
              <a:lnSpc>
                <a:spcPct val="110000"/>
              </a:lnSpc>
            </a:pP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        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⇒ 미래 수요 예측에 계절성 지수를 활용하기 위함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2860336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기본 전제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3941579"/>
            <a:ext cx="1437640" cy="62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자료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514985" y="4957938"/>
            <a:ext cx="1437640" cy="711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프로젝트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범위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3" y="2746936"/>
            <a:ext cx="852302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이러한 계절성 지수 모형은 </a:t>
            </a:r>
            <a:r>
              <a:rPr lang="ko-KR" altLang="en-US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미래 수요가 과거의 유형을 따를 때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유용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    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관찰의 축적을 통해 매년 수요가 비슷한 계절성 패턴을 보임을 확인 필요</a:t>
            </a:r>
            <a:endParaRPr lang="en-US" altLang="ko-KR" dirty="0"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         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⇒ 시각화 도구를 통해 확인함 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안정성 시장 기준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4" y="4065983"/>
            <a:ext cx="7865616" cy="3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 분석을 위한 </a:t>
            </a:r>
            <a:r>
              <a:rPr lang="en-US" altLang="ko-KR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CSV </a:t>
            </a: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데이터 제공</a:t>
            </a:r>
            <a:endParaRPr lang="en-US" altLang="ko-KR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107633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98D13-7F6D-4B6B-8E75-4BB3BC0D474E}"/>
              </a:ext>
            </a:extLst>
          </p:cNvPr>
          <p:cNvSpPr txBox="1"/>
          <p:nvPr/>
        </p:nvSpPr>
        <p:spPr>
          <a:xfrm>
            <a:off x="2468823" y="5090295"/>
            <a:ext cx="7865616" cy="38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이동평균</a:t>
            </a:r>
            <a:r>
              <a:rPr lang="en-US" altLang="ko-KR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/</a:t>
            </a:r>
            <a:r>
              <a:rPr lang="ko-KR" altLang="en-US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표준편차를 통해 주차별 계절성 지수를 산출한다</a:t>
            </a:r>
            <a:r>
              <a:rPr lang="en-US" altLang="ko-KR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</a:t>
            </a:r>
            <a:endParaRPr lang="en-US" altLang="ko-KR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68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0685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프로젝트 개요 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샘플 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#2 –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배경 및 목적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5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673E39-A29C-4943-A9BA-A8DCCCCAE322}"/>
              </a:ext>
            </a:extLst>
          </p:cNvPr>
          <p:cNvSpPr txBox="1"/>
          <p:nvPr/>
        </p:nvSpPr>
        <p:spPr>
          <a:xfrm>
            <a:off x="2976605" y="2772229"/>
            <a:ext cx="5493949" cy="99947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수작업 오류로 피해사례 다수 발생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매주 예측값 입력 시 고객측 스트레스 발생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611092-E5DC-4051-8532-719B7AC9B9C1}"/>
              </a:ext>
            </a:extLst>
          </p:cNvPr>
          <p:cNvSpPr txBox="1"/>
          <p:nvPr/>
        </p:nvSpPr>
        <p:spPr>
          <a:xfrm>
            <a:off x="446988" y="4018505"/>
            <a:ext cx="2127923" cy="990886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예측력 떨어짐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64D816-4B3E-4D4A-B135-CE6BCD874423}"/>
              </a:ext>
            </a:extLst>
          </p:cNvPr>
          <p:cNvSpPr txBox="1"/>
          <p:nvPr/>
        </p:nvSpPr>
        <p:spPr>
          <a:xfrm>
            <a:off x="470061" y="5183410"/>
            <a:ext cx="2127923" cy="990886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처리속도 느림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51C1BA1-13BB-40AB-B7C1-4B659B868D70}"/>
              </a:ext>
            </a:extLst>
          </p:cNvPr>
          <p:cNvSpPr/>
          <p:nvPr/>
        </p:nvSpPr>
        <p:spPr>
          <a:xfrm>
            <a:off x="495610" y="1347613"/>
            <a:ext cx="10813818" cy="841277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고객이 예측값 생성 시 정확한 예측이 되지않아 불편하고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자동화되어 있지 않아 </a:t>
            </a:r>
            <a:endParaRPr kumimoji="1" lang="en-US" altLang="ko-KR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안정적인 예측모델</a:t>
            </a:r>
            <a:r>
              <a:rPr kumimoji="1" lang="ko-KR" altLang="en-US" sz="1600" b="1" ker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시스템화가 필요함</a:t>
            </a:r>
            <a:endParaRPr kumimoji="1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6BA25B-B129-4E7E-9533-81CC825FC2B1}"/>
              </a:ext>
            </a:extLst>
          </p:cNvPr>
          <p:cNvSpPr txBox="1"/>
          <p:nvPr/>
        </p:nvSpPr>
        <p:spPr>
          <a:xfrm>
            <a:off x="459658" y="2772231"/>
            <a:ext cx="2127923" cy="990886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수작업으로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인한 피해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DDAF61-7AED-4AEE-BC8C-9643143057DE}"/>
              </a:ext>
            </a:extLst>
          </p:cNvPr>
          <p:cNvSpPr txBox="1"/>
          <p:nvPr/>
        </p:nvSpPr>
        <p:spPr>
          <a:xfrm>
            <a:off x="2976604" y="4018506"/>
            <a:ext cx="5493950" cy="9908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단순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주 평균모델로 예측력 떨어짐 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(30%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↓</a:t>
            </a: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</a:p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비정상 예측 여부 판단못함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C77A6F-0EE2-4D70-8022-1416A297DC51}"/>
              </a:ext>
            </a:extLst>
          </p:cNvPr>
          <p:cNvSpPr txBox="1"/>
          <p:nvPr/>
        </p:nvSpPr>
        <p:spPr>
          <a:xfrm>
            <a:off x="3819619" y="2201321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Pain-Point</a:t>
            </a: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26E3346-1630-44B6-89A2-30D3C07359E7}"/>
              </a:ext>
            </a:extLst>
          </p:cNvPr>
          <p:cNvCxnSpPr>
            <a:cxnSpLocks/>
          </p:cNvCxnSpPr>
          <p:nvPr/>
        </p:nvCxnSpPr>
        <p:spPr bwMode="auto">
          <a:xfrm>
            <a:off x="495610" y="2694922"/>
            <a:ext cx="7974944" cy="0"/>
          </a:xfrm>
          <a:prstGeom prst="line">
            <a:avLst/>
          </a:prstGeom>
          <a:noFill/>
          <a:ln w="15875" cap="flat" cmpd="sng" algn="ctr">
            <a:solidFill>
              <a:srgbClr val="EEECE1">
                <a:lumMod val="75000"/>
              </a:srgb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99CD5E6-801C-4BED-8434-7B223CC9FDC4}"/>
              </a:ext>
            </a:extLst>
          </p:cNvPr>
          <p:cNvSpPr txBox="1"/>
          <p:nvPr/>
        </p:nvSpPr>
        <p:spPr>
          <a:xfrm>
            <a:off x="2976604" y="5183410"/>
            <a:ext cx="5493950" cy="9908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잘못된 예측값 생성 시 복구시간 확보 불가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B4130DE-D34E-43BC-940A-775B9928EC3E}"/>
              </a:ext>
            </a:extLst>
          </p:cNvPr>
          <p:cNvSpPr txBox="1"/>
          <p:nvPr/>
        </p:nvSpPr>
        <p:spPr>
          <a:xfrm>
            <a:off x="8658627" y="2772228"/>
            <a:ext cx="2979247" cy="3402067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t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추진목적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EB8635-9E14-4259-A00F-93FB9E664485}"/>
              </a:ext>
            </a:extLst>
          </p:cNvPr>
          <p:cNvSpPr txBox="1"/>
          <p:nvPr/>
        </p:nvSpPr>
        <p:spPr>
          <a:xfrm>
            <a:off x="8847021" y="3464812"/>
            <a:ext cx="2602780" cy="2502143"/>
          </a:xfrm>
          <a:prstGeom prst="roundRect">
            <a:avLst/>
          </a:prstGeom>
          <a:solidFill>
            <a:sysClr val="window" lastClr="FFFFFF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자동화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통계모델 반영통한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예측력 향상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빅데이터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처리기술 적용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F7A1C22-B433-4066-8F15-21C530B7BA31}"/>
              </a:ext>
            </a:extLst>
          </p:cNvPr>
          <p:cNvSpPr/>
          <p:nvPr/>
        </p:nvSpPr>
        <p:spPr>
          <a:xfrm>
            <a:off x="10107633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3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00685"/>
            <a:ext cx="11826240" cy="816928"/>
          </a:xfrm>
        </p:spPr>
        <p:txBody>
          <a:bodyPr/>
          <a:lstStyle/>
          <a:p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프로젝트 개요 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(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샘플 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#2 – </a:t>
            </a:r>
            <a:r>
              <a:rPr lang="ko-KR" altLang="en-US">
                <a:latin typeface="나눔스퀘어라운드 ExtraBold" pitchFamily="50" charset="-127"/>
                <a:ea typeface="나눔스퀘어라운드 ExtraBold" pitchFamily="50" charset="-127"/>
              </a:rPr>
              <a:t>추진 전략</a:t>
            </a:r>
            <a:r>
              <a:rPr lang="en-US" altLang="ko-KR">
                <a:latin typeface="나눔스퀘어라운드 ExtraBold" pitchFamily="50" charset="-127"/>
                <a:ea typeface="나눔스퀘어라운드 ExtraBold" pitchFamily="50" charset="-127"/>
              </a:rPr>
              <a:t>)</a:t>
            </a:r>
            <a:endParaRPr lang="ko-KR" altLang="en-US" dirty="0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6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EEE893E-4434-451F-99E0-A94094C9D35B}"/>
              </a:ext>
            </a:extLst>
          </p:cNvPr>
          <p:cNvSpPr/>
          <p:nvPr/>
        </p:nvSpPr>
        <p:spPr>
          <a:xfrm>
            <a:off x="493084" y="1347614"/>
            <a:ext cx="11013607" cy="8568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 anchor="ctr" anchorCtr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빅데이터 분석 플랫폼인 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Spark 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및 </a:t>
            </a: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기반으로 분석모델을 적용하고</a:t>
            </a:r>
            <a:endParaRPr kumimoji="1" lang="en-US" altLang="ko-KR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Analytics </a:t>
            </a:r>
            <a:r>
              <a: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전문 분석 방법론을 통해 체계적인 프로젝트 수행</a:t>
            </a:r>
            <a:endParaRPr kumimoji="1" lang="ko-KR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5B9018-C689-4372-AEFB-9F1D1B37931B}"/>
              </a:ext>
            </a:extLst>
          </p:cNvPr>
          <p:cNvSpPr txBox="1"/>
          <p:nvPr/>
        </p:nvSpPr>
        <p:spPr>
          <a:xfrm>
            <a:off x="456465" y="3256858"/>
            <a:ext cx="11050223" cy="1024731"/>
          </a:xfrm>
          <a:prstGeom prst="roundRect">
            <a:avLst/>
          </a:prstGeom>
          <a:solidFill>
            <a:srgbClr val="4F81BD"/>
          </a:solidFill>
        </p:spPr>
        <p:txBody>
          <a:bodyPr wrap="none" rtlCol="0" anchor="ctr" anchorCtr="0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FB4F8CB-2C1A-4504-A2F0-D0033675434A}"/>
              </a:ext>
            </a:extLst>
          </p:cNvPr>
          <p:cNvGrpSpPr/>
          <p:nvPr/>
        </p:nvGrpSpPr>
        <p:grpSpPr>
          <a:xfrm>
            <a:off x="1026585" y="2384388"/>
            <a:ext cx="2744401" cy="2744401"/>
            <a:chOff x="947323" y="2109299"/>
            <a:chExt cx="2016224" cy="201622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BC999B3-6B29-4700-A6E7-D398944C6864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1E6F7FD-1971-4544-9398-7C256C4B943E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자동화</a:t>
              </a:r>
              <a:endPara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HY견고딕" pitchFamily="18" charset="-127"/>
              </a:endParaRPr>
            </a:p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1" kern="0">
                  <a:solidFill>
                    <a:prstClr val="black">
                      <a:lumMod val="75000"/>
                    </a:prstClr>
                  </a:solidFill>
                  <a:cs typeface="HY견고딕" pitchFamily="18" charset="-127"/>
                </a:rPr>
                <a:t>(</a:t>
              </a:r>
              <a:r>
                <a:rPr kumimoji="1" lang="ko-KR" altLang="en-US" sz="2000" b="1" kern="0">
                  <a:solidFill>
                    <a:prstClr val="black">
                      <a:lumMod val="75000"/>
                    </a:prstClr>
                  </a:solidFill>
                  <a:cs typeface="HY견고딕" pitchFamily="18" charset="-127"/>
                </a:rPr>
                <a:t>배치 적용</a:t>
              </a:r>
              <a:r>
                <a:rPr kumimoji="1" lang="en-US" altLang="ko-KR" sz="2000" b="1" kern="0">
                  <a:solidFill>
                    <a:prstClr val="black">
                      <a:lumMod val="75000"/>
                    </a:prstClr>
                  </a:solidFill>
                  <a:cs typeface="HY견고딕" pitchFamily="18" charset="-127"/>
                </a:rPr>
                <a:t>)</a:t>
              </a: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HY견고딕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40AC9FE-E8D3-4A41-97C2-5AF84CA1023E}"/>
              </a:ext>
            </a:extLst>
          </p:cNvPr>
          <p:cNvGrpSpPr/>
          <p:nvPr/>
        </p:nvGrpSpPr>
        <p:grpSpPr>
          <a:xfrm>
            <a:off x="4669638" y="2406684"/>
            <a:ext cx="2744401" cy="2744401"/>
            <a:chOff x="947323" y="2109299"/>
            <a:chExt cx="2016224" cy="2016224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8D6FE88-FC50-4569-9CAF-95E79A466B61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6B2A2E0-2A8A-4C2A-9C1B-368FF7761409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검증된</a:t>
              </a:r>
              <a:endPara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HY견고딕" pitchFamily="18" charset="-127"/>
              </a:endParaRPr>
            </a:p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분석 방법론</a:t>
              </a:r>
              <a:endPara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HY견고딕" pitchFamily="18" charset="-127"/>
              </a:endParaRPr>
            </a:p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HY견고딕" pitchFamily="18" charset="-127"/>
                </a:rPr>
                <a:t>적용</a:t>
              </a: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HY견고딕" pitchFamily="18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D8C83EC-D5D2-4A3D-A22D-A1C6BC6B7312}"/>
              </a:ext>
            </a:extLst>
          </p:cNvPr>
          <p:cNvGrpSpPr/>
          <p:nvPr/>
        </p:nvGrpSpPr>
        <p:grpSpPr>
          <a:xfrm>
            <a:off x="8312690" y="2384388"/>
            <a:ext cx="2744401" cy="2744401"/>
            <a:chOff x="947323" y="2109299"/>
            <a:chExt cx="2016224" cy="201622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42FFDA1-A037-4501-A07F-55645564E65D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rgbClr val="4F81BD">
                <a:lumMod val="60000"/>
                <a:lumOff val="40000"/>
              </a:srgbClr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B756475-D118-410C-AE53-A9275795233B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rgbClr val="EEECE1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고성능</a:t>
              </a:r>
              <a:endPara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HY견고딕" pitchFamily="18" charset="-127"/>
              </a:endParaRPr>
            </a:p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cs typeface="HY견고딕" pitchFamily="18" charset="-127"/>
                </a:rPr>
                <a:t>분석 플랫폼</a:t>
              </a:r>
              <a:endParaRPr kumimoji="1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HY견고딕" pitchFamily="18" charset="-127"/>
              </a:endParaRPr>
            </a:p>
            <a:p>
              <a:pPr marL="228600" marR="0" lvl="0" indent="-2286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cs typeface="HY견고딕" pitchFamily="18" charset="-127"/>
                </a:rPr>
                <a:t>서비스</a:t>
              </a: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HY견고딕" pitchFamily="18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FBC63B6-B902-4F2D-9E90-F2419EB53903}"/>
              </a:ext>
            </a:extLst>
          </p:cNvPr>
          <p:cNvSpPr txBox="1"/>
          <p:nvPr/>
        </p:nvSpPr>
        <p:spPr>
          <a:xfrm>
            <a:off x="8214675" y="5175458"/>
            <a:ext cx="3345353" cy="94879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빅데이터 분산처리 기술인</a:t>
            </a:r>
            <a:b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Spark/Hadoop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적용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C59E31-9C18-407F-863C-49F814CB9943}"/>
              </a:ext>
            </a:extLst>
          </p:cNvPr>
          <p:cNvSpPr txBox="1"/>
          <p:nvPr/>
        </p:nvSpPr>
        <p:spPr>
          <a:xfrm>
            <a:off x="4588145" y="5175458"/>
            <a:ext cx="3186071" cy="94879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계절성 효과 적용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모델 이상여부 자동탐지</a:t>
            </a:r>
            <a:endParaRPr kumimoji="1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082C8-DC4D-4402-A464-F2652DA93E10}"/>
              </a:ext>
            </a:extLst>
          </p:cNvPr>
          <p:cNvSpPr txBox="1"/>
          <p:nvPr/>
        </p:nvSpPr>
        <p:spPr>
          <a:xfrm>
            <a:off x="456465" y="5175458"/>
            <a:ext cx="3919204" cy="948796"/>
          </a:xfrm>
          <a:prstGeom prst="rect">
            <a:avLst/>
          </a:prstGeom>
          <a:solidFill>
            <a:srgbClr val="1F497D">
              <a:lumMod val="20000"/>
              <a:lumOff val="80000"/>
            </a:srgbClr>
          </a:solidFill>
        </p:spPr>
        <p:txBody>
          <a:bodyPr wrap="none" rtlCol="0">
            <a:spAutoFit/>
          </a:bodyPr>
          <a:lstStyle/>
          <a:p>
            <a:pPr marL="171450" marR="0" lvl="0" indent="-17145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시스템화를 통한 계획된 시간에</a:t>
            </a:r>
            <a:br>
              <a:rPr kumimoji="1" lang="en-US" altLang="ko-K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모델구동 및 화면연계 수행</a:t>
            </a:r>
            <a:endParaRPr kumimoji="1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6B0373-38D4-4C53-8D5A-A12F3EDE3F51}"/>
              </a:ext>
            </a:extLst>
          </p:cNvPr>
          <p:cNvSpPr/>
          <p:nvPr/>
        </p:nvSpPr>
        <p:spPr>
          <a:xfrm>
            <a:off x="10107633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1. </a:t>
            </a:r>
            <a:r>
              <a:rPr lang="ko-KR" altLang="en-US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프로젝트 개요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6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D931B10-4764-4F4C-A749-5696469124FA}"/>
              </a:ext>
            </a:extLst>
          </p:cNvPr>
          <p:cNvSpPr/>
          <p:nvPr/>
        </p:nvSpPr>
        <p:spPr>
          <a:xfrm>
            <a:off x="291053" y="262345"/>
            <a:ext cx="4567936" cy="6246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486" y="6482659"/>
            <a:ext cx="2743200" cy="365125"/>
          </a:xfrm>
        </p:spPr>
        <p:txBody>
          <a:bodyPr/>
          <a:lstStyle/>
          <a:p>
            <a:fld id="{C8CF4CC4-2B3E-4E1B-94CB-8D7F69C16FA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3B845A-3E32-488F-B2B1-C4D1D2DE9052}"/>
              </a:ext>
            </a:extLst>
          </p:cNvPr>
          <p:cNvSpPr/>
          <p:nvPr/>
        </p:nvSpPr>
        <p:spPr>
          <a:xfrm>
            <a:off x="2515326" y="76316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과제계획</a:t>
            </a:r>
            <a:endParaRPr lang="en-US" alt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B95C1E-AACE-4344-9BAD-A8B1041E8AE3}"/>
              </a:ext>
            </a:extLst>
          </p:cNvPr>
          <p:cNvSpPr/>
          <p:nvPr/>
        </p:nvSpPr>
        <p:spPr>
          <a:xfrm>
            <a:off x="2515326" y="141959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</a:t>
            </a:r>
            <a:r>
              <a:rPr lang="en-US" altLang="ko-KR"/>
              <a:t>/SW </a:t>
            </a:r>
            <a:r>
              <a:rPr lang="ko-KR" altLang="en-US"/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E178A-C7EA-4C09-A881-DBD82691F715}"/>
              </a:ext>
            </a:extLst>
          </p:cNvPr>
          <p:cNvSpPr txBox="1"/>
          <p:nvPr/>
        </p:nvSpPr>
        <p:spPr>
          <a:xfrm>
            <a:off x="5249448" y="890373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1BA5A-00F2-4033-8B5E-29B7FE4BBAA3}"/>
              </a:ext>
            </a:extLst>
          </p:cNvPr>
          <p:cNvSpPr txBox="1"/>
          <p:nvPr/>
        </p:nvSpPr>
        <p:spPr>
          <a:xfrm>
            <a:off x="5758361" y="85330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팀 구성</a:t>
            </a:r>
            <a:r>
              <a:rPr lang="en-US" altLang="ko-KR"/>
              <a:t>, </a:t>
            </a:r>
            <a:r>
              <a:rPr lang="ko-KR" altLang="en-US"/>
              <a:t>일정</a:t>
            </a:r>
            <a:r>
              <a:rPr lang="en-US" altLang="ko-KR"/>
              <a:t>, R&amp;R, </a:t>
            </a:r>
            <a:r>
              <a:rPr lang="ko-KR" altLang="en-US"/>
              <a:t>개략 과제 구성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50282F-1981-4FDA-9F80-D56A72269701}"/>
              </a:ext>
            </a:extLst>
          </p:cNvPr>
          <p:cNvSpPr/>
          <p:nvPr/>
        </p:nvSpPr>
        <p:spPr>
          <a:xfrm>
            <a:off x="2515325" y="2056568"/>
            <a:ext cx="1957757" cy="45947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분석모델 설계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B8683D-195F-41A2-9568-8C37BFD9D0B3}"/>
              </a:ext>
            </a:extLst>
          </p:cNvPr>
          <p:cNvSpPr txBox="1"/>
          <p:nvPr/>
        </p:nvSpPr>
        <p:spPr>
          <a:xfrm>
            <a:off x="5249448" y="1440270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3C404A-996D-46C1-B02A-1C3E1565C0A6}"/>
              </a:ext>
            </a:extLst>
          </p:cNvPr>
          <p:cNvSpPr txBox="1"/>
          <p:nvPr/>
        </p:nvSpPr>
        <p:spPr>
          <a:xfrm>
            <a:off x="5758361" y="1403202"/>
            <a:ext cx="500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설계문서 </a:t>
            </a:r>
            <a:r>
              <a:rPr lang="en-US" altLang="ko-KR"/>
              <a:t>→ </a:t>
            </a:r>
            <a:r>
              <a:rPr lang="ko-KR" altLang="en-US"/>
              <a:t>시스템 규격</a:t>
            </a:r>
            <a:r>
              <a:rPr lang="en-US" altLang="ko-KR"/>
              <a:t>/</a:t>
            </a:r>
            <a:r>
              <a:rPr lang="ko-KR" altLang="en-US"/>
              <a:t>소프트웨어 버전기술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DE38FD-DB4A-4D4D-861B-5711670448A3}"/>
              </a:ext>
            </a:extLst>
          </p:cNvPr>
          <p:cNvSpPr/>
          <p:nvPr/>
        </p:nvSpPr>
        <p:spPr>
          <a:xfrm>
            <a:off x="2515324" y="2722726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분석모델 구현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0C2AEC-7BE5-4D05-9992-7D5AAC8C2620}"/>
              </a:ext>
            </a:extLst>
          </p:cNvPr>
          <p:cNvSpPr/>
          <p:nvPr/>
        </p:nvSpPr>
        <p:spPr>
          <a:xfrm>
            <a:off x="2515323" y="4055042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코드 패키징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1D480-C991-45FC-89A6-14894DD64CC7}"/>
              </a:ext>
            </a:extLst>
          </p:cNvPr>
          <p:cNvSpPr txBox="1"/>
          <p:nvPr/>
        </p:nvSpPr>
        <p:spPr>
          <a:xfrm>
            <a:off x="5249448" y="2460336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93644-FECD-448E-BE17-182BDD50C8F2}"/>
              </a:ext>
            </a:extLst>
          </p:cNvPr>
          <p:cNvSpPr txBox="1"/>
          <p:nvPr/>
        </p:nvSpPr>
        <p:spPr>
          <a:xfrm>
            <a:off x="5758361" y="2423268"/>
            <a:ext cx="5807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Interactive </a:t>
            </a:r>
            <a:r>
              <a:rPr lang="ko-KR" altLang="en-US"/>
              <a:t>개발환경</a:t>
            </a:r>
            <a:endParaRPr lang="en-US" altLang="ko-KR"/>
          </a:p>
          <a:p>
            <a:r>
              <a:rPr lang="ko-KR" altLang="en-US"/>
              <a:t>통합개발환경 </a:t>
            </a:r>
            <a:r>
              <a:rPr lang="en-US" altLang="ko-KR"/>
              <a:t>(IntelliJ)</a:t>
            </a:r>
          </a:p>
          <a:p>
            <a:r>
              <a:rPr lang="ko-KR" altLang="en-US"/>
              <a:t>자주 사용하는 함수 함수화 </a:t>
            </a:r>
            <a:r>
              <a:rPr lang="en-US" altLang="ko-KR"/>
              <a:t>(Jar &amp; Maven)</a:t>
            </a:r>
          </a:p>
          <a:p>
            <a:r>
              <a:rPr lang="ko-KR" altLang="en-US"/>
              <a:t>코드 형상관리 </a:t>
            </a:r>
            <a:r>
              <a:rPr lang="en-US" altLang="ko-KR"/>
              <a:t>(Git-Hub / JIRA, VisualSVN, CheckSum)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59F20-F4E4-4FC0-9C05-F61B6518911D}"/>
              </a:ext>
            </a:extLst>
          </p:cNvPr>
          <p:cNvSpPr txBox="1"/>
          <p:nvPr/>
        </p:nvSpPr>
        <p:spPr>
          <a:xfrm>
            <a:off x="5249448" y="4110515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C642F-AF68-4AAE-A9E5-5FE36B784571}"/>
              </a:ext>
            </a:extLst>
          </p:cNvPr>
          <p:cNvSpPr txBox="1"/>
          <p:nvPr/>
        </p:nvSpPr>
        <p:spPr>
          <a:xfrm>
            <a:off x="5758361" y="4089665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실행가능 코드 </a:t>
            </a:r>
            <a:r>
              <a:rPr lang="en-US" altLang="ko-KR"/>
              <a:t>→ </a:t>
            </a:r>
            <a:r>
              <a:rPr lang="ko-KR" altLang="en-US"/>
              <a:t>패키징</a:t>
            </a:r>
            <a:r>
              <a:rPr lang="en-US" altLang="ko-KR"/>
              <a:t> </a:t>
            </a:r>
            <a:r>
              <a:rPr lang="ko-KR" altLang="en-US"/>
              <a:t>파일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35C772-E365-42DD-AA78-DFF5D9CC9A0D}"/>
              </a:ext>
            </a:extLst>
          </p:cNvPr>
          <p:cNvSpPr/>
          <p:nvPr/>
        </p:nvSpPr>
        <p:spPr>
          <a:xfrm>
            <a:off x="2515322" y="470174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운영이관</a:t>
            </a:r>
            <a:r>
              <a:rPr lang="en-US" altLang="ko-KR"/>
              <a:t>/</a:t>
            </a:r>
            <a:r>
              <a:rPr lang="ko-KR" altLang="en-US"/>
              <a:t>테스트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36C6F2-25D8-45C2-AB47-046A72365CE6}"/>
              </a:ext>
            </a:extLst>
          </p:cNvPr>
          <p:cNvSpPr txBox="1"/>
          <p:nvPr/>
        </p:nvSpPr>
        <p:spPr>
          <a:xfrm>
            <a:off x="5249448" y="4672311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367E7-45CE-4EAA-9CFB-6FF3372B69B2}"/>
              </a:ext>
            </a:extLst>
          </p:cNvPr>
          <p:cNvSpPr txBox="1"/>
          <p:nvPr/>
        </p:nvSpPr>
        <p:spPr>
          <a:xfrm>
            <a:off x="5758361" y="4672311"/>
            <a:ext cx="624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서버 이관 </a:t>
            </a:r>
            <a:r>
              <a:rPr lang="en-US" altLang="ko-KR"/>
              <a:t>→</a:t>
            </a:r>
            <a:r>
              <a:rPr lang="ko-KR" altLang="en-US"/>
              <a:t> 운영이관 시나리오</a:t>
            </a:r>
            <a:r>
              <a:rPr lang="en-US" altLang="ko-KR"/>
              <a:t>, </a:t>
            </a:r>
            <a:r>
              <a:rPr lang="ko-KR" altLang="en-US"/>
              <a:t>운영</a:t>
            </a:r>
            <a:r>
              <a:rPr lang="en-US" altLang="ko-KR"/>
              <a:t>/</a:t>
            </a:r>
            <a:r>
              <a:rPr lang="ko-KR" altLang="en-US"/>
              <a:t>사용자 매뉴얼</a:t>
            </a:r>
            <a:r>
              <a:rPr lang="en-US" altLang="ko-KR"/>
              <a:t>, </a:t>
            </a:r>
            <a:r>
              <a:rPr lang="ko-KR" altLang="en-US"/>
              <a:t>배치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A0707B-EA1D-44E2-99D2-6A4CB35ADF17}"/>
              </a:ext>
            </a:extLst>
          </p:cNvPr>
          <p:cNvSpPr txBox="1"/>
          <p:nvPr/>
        </p:nvSpPr>
        <p:spPr>
          <a:xfrm>
            <a:off x="5249448" y="5209531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DDE74B-242B-483F-A95B-4C6F76902802}"/>
              </a:ext>
            </a:extLst>
          </p:cNvPr>
          <p:cNvSpPr txBox="1"/>
          <p:nvPr/>
        </p:nvSpPr>
        <p:spPr>
          <a:xfrm>
            <a:off x="5765885" y="5251990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배치 구동 </a:t>
            </a:r>
            <a:r>
              <a:rPr lang="en-US" altLang="ko-KR"/>
              <a:t>→ </a:t>
            </a:r>
            <a:r>
              <a:rPr lang="ko-KR" altLang="en-US"/>
              <a:t>성능 검증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75B9C6F-4D37-4343-A137-1A632C89DC8F}"/>
              </a:ext>
            </a:extLst>
          </p:cNvPr>
          <p:cNvSpPr/>
          <p:nvPr/>
        </p:nvSpPr>
        <p:spPr>
          <a:xfrm>
            <a:off x="2515321" y="5358171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배치잡 관리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C282EB-5097-4E06-BE67-A1015D331D11}"/>
              </a:ext>
            </a:extLst>
          </p:cNvPr>
          <p:cNvSpPr/>
          <p:nvPr/>
        </p:nvSpPr>
        <p:spPr>
          <a:xfrm>
            <a:off x="2204015" y="262346"/>
            <a:ext cx="2654973" cy="29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다이어그램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ECF092-1804-4C23-8983-15C7941FC609}"/>
              </a:ext>
            </a:extLst>
          </p:cNvPr>
          <p:cNvSpPr/>
          <p:nvPr/>
        </p:nvSpPr>
        <p:spPr>
          <a:xfrm>
            <a:off x="5095624" y="252657"/>
            <a:ext cx="6826299" cy="33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0B8A0F3-439D-4D4A-9F4C-DABFD2FB9D41}"/>
              </a:ext>
            </a:extLst>
          </p:cNvPr>
          <p:cNvSpPr/>
          <p:nvPr/>
        </p:nvSpPr>
        <p:spPr>
          <a:xfrm>
            <a:off x="2515320" y="3369428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테스트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6187E3-9FDC-4239-91C4-F6CA36AD439F}"/>
              </a:ext>
            </a:extLst>
          </p:cNvPr>
          <p:cNvSpPr/>
          <p:nvPr/>
        </p:nvSpPr>
        <p:spPr>
          <a:xfrm>
            <a:off x="5088101" y="243828"/>
            <a:ext cx="6844286" cy="6266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A2C015-7158-46A5-B053-626899AD54A9}"/>
              </a:ext>
            </a:extLst>
          </p:cNvPr>
          <p:cNvSpPr txBox="1"/>
          <p:nvPr/>
        </p:nvSpPr>
        <p:spPr>
          <a:xfrm>
            <a:off x="2204016" y="761294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13915E-B73E-4F89-8412-61FC2A8EDF26}"/>
              </a:ext>
            </a:extLst>
          </p:cNvPr>
          <p:cNvSpPr txBox="1"/>
          <p:nvPr/>
        </p:nvSpPr>
        <p:spPr>
          <a:xfrm>
            <a:off x="2219717" y="1414976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4FF0B9-05F1-4BBB-9D0A-433BEF5916B7}"/>
              </a:ext>
            </a:extLst>
          </p:cNvPr>
          <p:cNvSpPr txBox="1"/>
          <p:nvPr/>
        </p:nvSpPr>
        <p:spPr>
          <a:xfrm>
            <a:off x="2210480" y="2050433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4B0C0E-CE00-4200-BDD8-963901E1F4ED}"/>
              </a:ext>
            </a:extLst>
          </p:cNvPr>
          <p:cNvSpPr txBox="1"/>
          <p:nvPr/>
        </p:nvSpPr>
        <p:spPr>
          <a:xfrm>
            <a:off x="2204016" y="2716596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4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567C59-7447-415A-8FA2-F6594A5D960D}"/>
              </a:ext>
            </a:extLst>
          </p:cNvPr>
          <p:cNvSpPr txBox="1"/>
          <p:nvPr/>
        </p:nvSpPr>
        <p:spPr>
          <a:xfrm>
            <a:off x="2204016" y="3370278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0CEDB0-422C-4F77-9645-BC77FCDE4873}"/>
              </a:ext>
            </a:extLst>
          </p:cNvPr>
          <p:cNvSpPr txBox="1"/>
          <p:nvPr/>
        </p:nvSpPr>
        <p:spPr>
          <a:xfrm>
            <a:off x="2204016" y="4054590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6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B40821-E956-4B74-B12F-D1ADDCC49468}"/>
              </a:ext>
            </a:extLst>
          </p:cNvPr>
          <p:cNvSpPr txBox="1"/>
          <p:nvPr/>
        </p:nvSpPr>
        <p:spPr>
          <a:xfrm>
            <a:off x="2204016" y="4701744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7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B93B2E-A08A-4821-B329-AB5AEDFAF762}"/>
              </a:ext>
            </a:extLst>
          </p:cNvPr>
          <p:cNvSpPr txBox="1"/>
          <p:nvPr/>
        </p:nvSpPr>
        <p:spPr>
          <a:xfrm>
            <a:off x="2210480" y="5358170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8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2AED77-A5B2-431C-89D2-CFCC1A8F4357}"/>
              </a:ext>
            </a:extLst>
          </p:cNvPr>
          <p:cNvSpPr txBox="1"/>
          <p:nvPr/>
        </p:nvSpPr>
        <p:spPr>
          <a:xfrm>
            <a:off x="5249448" y="1952457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B4868B-5359-4F69-8998-A71540BC04CD}"/>
              </a:ext>
            </a:extLst>
          </p:cNvPr>
          <p:cNvSpPr txBox="1"/>
          <p:nvPr/>
        </p:nvSpPr>
        <p:spPr>
          <a:xfrm>
            <a:off x="5765885" y="198288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설계문서 </a:t>
            </a:r>
            <a:r>
              <a:rPr lang="en-US" altLang="ko-KR"/>
              <a:t>→ </a:t>
            </a:r>
            <a:r>
              <a:rPr lang="ko-KR" altLang="en-US"/>
              <a:t>소프트웨어 설계 기술서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43F355-E0A5-41BE-91B1-4AAC9B17BFC9}"/>
              </a:ext>
            </a:extLst>
          </p:cNvPr>
          <p:cNvSpPr txBox="1"/>
          <p:nvPr/>
        </p:nvSpPr>
        <p:spPr>
          <a:xfrm>
            <a:off x="5250558" y="3631942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5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E23BA7-C60C-42A2-8A0D-ADCF7ABBE17E}"/>
              </a:ext>
            </a:extLst>
          </p:cNvPr>
          <p:cNvSpPr txBox="1"/>
          <p:nvPr/>
        </p:nvSpPr>
        <p:spPr>
          <a:xfrm>
            <a:off x="5765885" y="3646276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 테스트 </a:t>
            </a:r>
            <a:r>
              <a:rPr lang="en-US" altLang="ko-KR"/>
              <a:t>→ </a:t>
            </a:r>
            <a:r>
              <a:rPr lang="ko-KR" altLang="en-US"/>
              <a:t>테스트 계획서</a:t>
            </a:r>
            <a:r>
              <a:rPr lang="en-US" altLang="ko-KR"/>
              <a:t>,</a:t>
            </a:r>
            <a:r>
              <a:rPr lang="ko-KR" altLang="en-US"/>
              <a:t>절차서</a:t>
            </a:r>
            <a:r>
              <a:rPr lang="en-US" altLang="ko-KR"/>
              <a:t>,</a:t>
            </a:r>
            <a:r>
              <a:rPr lang="ko-KR" altLang="en-US"/>
              <a:t>결과서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57DD1A-8E7B-4847-A4AD-299F0B44E4A2}"/>
              </a:ext>
            </a:extLst>
          </p:cNvPr>
          <p:cNvSpPr/>
          <p:nvPr/>
        </p:nvSpPr>
        <p:spPr>
          <a:xfrm>
            <a:off x="2510041" y="5944104"/>
            <a:ext cx="1957757" cy="459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Lessons learned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BE8FF6-22B2-4016-8F41-07A1D5C88B74}"/>
              </a:ext>
            </a:extLst>
          </p:cNvPr>
          <p:cNvSpPr txBox="1"/>
          <p:nvPr/>
        </p:nvSpPr>
        <p:spPr>
          <a:xfrm>
            <a:off x="2205200" y="5944103"/>
            <a:ext cx="311304" cy="45947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no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57A4DE-DF4E-4262-8F64-1E9F6EE5EA22}"/>
              </a:ext>
            </a:extLst>
          </p:cNvPr>
          <p:cNvSpPr txBox="1"/>
          <p:nvPr/>
        </p:nvSpPr>
        <p:spPr>
          <a:xfrm>
            <a:off x="5256972" y="5834593"/>
            <a:ext cx="31130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9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4DD688-266B-4D38-A33E-CB55D1C7B0FB}"/>
              </a:ext>
            </a:extLst>
          </p:cNvPr>
          <p:cNvSpPr txBox="1"/>
          <p:nvPr/>
        </p:nvSpPr>
        <p:spPr>
          <a:xfrm>
            <a:off x="5765885" y="5797525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과제를 통해 배운점</a:t>
            </a:r>
            <a:r>
              <a:rPr lang="en-US" altLang="ko-KR"/>
              <a:t>/</a:t>
            </a:r>
            <a:r>
              <a:rPr lang="ko-KR" altLang="en-US"/>
              <a:t>개선할점 리스트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1D9ACDD-D4DF-4952-A2C9-56F76240095E}"/>
              </a:ext>
            </a:extLst>
          </p:cNvPr>
          <p:cNvCxnSpPr/>
          <p:nvPr/>
        </p:nvCxnSpPr>
        <p:spPr>
          <a:xfrm>
            <a:off x="5249448" y="1342762"/>
            <a:ext cx="2659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6D3DA6F-E803-4294-A19E-042ED1056C50}"/>
              </a:ext>
            </a:extLst>
          </p:cNvPr>
          <p:cNvCxnSpPr>
            <a:cxnSpLocks/>
          </p:cNvCxnSpPr>
          <p:nvPr/>
        </p:nvCxnSpPr>
        <p:spPr>
          <a:xfrm>
            <a:off x="5249448" y="1905968"/>
            <a:ext cx="5311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F189E66-C29A-4287-8C88-4463682D1647}"/>
              </a:ext>
            </a:extLst>
          </p:cNvPr>
          <p:cNvCxnSpPr>
            <a:cxnSpLocks/>
          </p:cNvCxnSpPr>
          <p:nvPr/>
        </p:nvCxnSpPr>
        <p:spPr>
          <a:xfrm>
            <a:off x="5236478" y="2379381"/>
            <a:ext cx="4337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9437969-8D3F-486E-8BB7-5B7152FC8BAC}"/>
              </a:ext>
            </a:extLst>
          </p:cNvPr>
          <p:cNvCxnSpPr>
            <a:cxnSpLocks/>
          </p:cNvCxnSpPr>
          <p:nvPr/>
        </p:nvCxnSpPr>
        <p:spPr>
          <a:xfrm>
            <a:off x="5224645" y="3573055"/>
            <a:ext cx="49236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918D012-D897-49E2-A78B-FB492733BBB3}"/>
              </a:ext>
            </a:extLst>
          </p:cNvPr>
          <p:cNvCxnSpPr>
            <a:cxnSpLocks/>
          </p:cNvCxnSpPr>
          <p:nvPr/>
        </p:nvCxnSpPr>
        <p:spPr>
          <a:xfrm>
            <a:off x="5240858" y="4056196"/>
            <a:ext cx="5140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8737070-8767-449A-B777-BEBF740DB030}"/>
              </a:ext>
            </a:extLst>
          </p:cNvPr>
          <p:cNvCxnSpPr>
            <a:cxnSpLocks/>
          </p:cNvCxnSpPr>
          <p:nvPr/>
        </p:nvCxnSpPr>
        <p:spPr>
          <a:xfrm>
            <a:off x="5237616" y="4558791"/>
            <a:ext cx="3626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992109F-D136-4857-832A-CF6EEF571EB7}"/>
              </a:ext>
            </a:extLst>
          </p:cNvPr>
          <p:cNvCxnSpPr>
            <a:cxnSpLocks/>
          </p:cNvCxnSpPr>
          <p:nvPr/>
        </p:nvCxnSpPr>
        <p:spPr>
          <a:xfrm>
            <a:off x="5244101" y="5090570"/>
            <a:ext cx="5964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24C58C7-9ED0-4257-99C4-6881342BFA9D}"/>
              </a:ext>
            </a:extLst>
          </p:cNvPr>
          <p:cNvCxnSpPr>
            <a:cxnSpLocks/>
          </p:cNvCxnSpPr>
          <p:nvPr/>
        </p:nvCxnSpPr>
        <p:spPr>
          <a:xfrm>
            <a:off x="5260314" y="5632076"/>
            <a:ext cx="2999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9528CC6-75B0-4B9A-9F80-8963D64C69B6}"/>
              </a:ext>
            </a:extLst>
          </p:cNvPr>
          <p:cNvCxnSpPr>
            <a:cxnSpLocks/>
          </p:cNvCxnSpPr>
          <p:nvPr/>
        </p:nvCxnSpPr>
        <p:spPr>
          <a:xfrm>
            <a:off x="5237616" y="6280586"/>
            <a:ext cx="4336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F8B5E7-2E69-4989-A430-A40D91DC18A8}"/>
              </a:ext>
            </a:extLst>
          </p:cNvPr>
          <p:cNvSpPr txBox="1"/>
          <p:nvPr/>
        </p:nvSpPr>
        <p:spPr>
          <a:xfrm>
            <a:off x="373207" y="153663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SRR/SSR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71E3EF-00ED-41CD-AD82-CA023C419742}"/>
              </a:ext>
            </a:extLst>
          </p:cNvPr>
          <p:cNvSpPr txBox="1"/>
          <p:nvPr/>
        </p:nvSpPr>
        <p:spPr>
          <a:xfrm>
            <a:off x="371195" y="219471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PDR/CDR</a:t>
            </a:r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E49ECC-9EAC-4256-B2DD-9D7F26B8AE70}"/>
              </a:ext>
            </a:extLst>
          </p:cNvPr>
          <p:cNvSpPr txBox="1"/>
          <p:nvPr/>
        </p:nvSpPr>
        <p:spPr>
          <a:xfrm>
            <a:off x="390573" y="338537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TRR</a:t>
            </a:r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F09A6A-8B4D-49D9-9236-BC215A11BB0A}"/>
              </a:ext>
            </a:extLst>
          </p:cNvPr>
          <p:cNvSpPr txBox="1"/>
          <p:nvPr/>
        </p:nvSpPr>
        <p:spPr>
          <a:xfrm>
            <a:off x="345098" y="47468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종료보고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16D03C-48CE-43A7-B8E0-D7715D5B2E93}"/>
              </a:ext>
            </a:extLst>
          </p:cNvPr>
          <p:cNvSpPr/>
          <p:nvPr/>
        </p:nvSpPr>
        <p:spPr>
          <a:xfrm>
            <a:off x="213314" y="6484132"/>
            <a:ext cx="45679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>
                <a:latin typeface="돋움" panose="020B0600000101010101" pitchFamily="50" charset="-127"/>
                <a:ea typeface="돋움" panose="020B0600000101010101" pitchFamily="50" charset="-127"/>
              </a:rPr>
              <a:t>SRR(System Requirement Review) : </a:t>
            </a:r>
            <a:r>
              <a:rPr lang="ko-KR" altLang="en-US" sz="1100">
                <a:latin typeface="돋움" panose="020B0600000101010101" pitchFamily="50" charset="-127"/>
                <a:ea typeface="돋움" panose="020B0600000101010101" pitchFamily="50" charset="-127"/>
              </a:rPr>
              <a:t>시스템 요구사항 리뷰</a:t>
            </a:r>
            <a:endParaRPr lang="en-US" altLang="ko-KR" sz="110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100">
                <a:latin typeface="돋움" panose="020B0600000101010101" pitchFamily="50" charset="-127"/>
                <a:ea typeface="돋움" panose="020B0600000101010101" pitchFamily="50" charset="-127"/>
              </a:rPr>
              <a:t>SSR(Software Specification Review) : </a:t>
            </a:r>
            <a:r>
              <a:rPr lang="ko-KR" altLang="en-US" sz="1100">
                <a:latin typeface="돋움" panose="020B0600000101010101" pitchFamily="50" charset="-127"/>
                <a:ea typeface="돋움" panose="020B0600000101010101" pitchFamily="50" charset="-127"/>
              </a:rPr>
              <a:t>소프트웨어 규격 리뷰</a:t>
            </a:r>
            <a:endParaRPr lang="en-US" altLang="ko-KR" sz="11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871A29-3D59-4FDF-8058-63FADEA95A0B}"/>
              </a:ext>
            </a:extLst>
          </p:cNvPr>
          <p:cNvSpPr/>
          <p:nvPr/>
        </p:nvSpPr>
        <p:spPr>
          <a:xfrm>
            <a:off x="4462462" y="6466153"/>
            <a:ext cx="40222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PDR(Preliminary Design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개략설계 리뷰</a:t>
            </a:r>
            <a:endParaRPr lang="en-US" altLang="ko-KR" sz="11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CDR/DDR(Critical/Detail Design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상세설계 리뷰</a:t>
            </a:r>
            <a:endParaRPr lang="en-US" altLang="ko-KR" sz="1100">
              <a:solidFill>
                <a:prstClr val="black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EB9A203-4311-46F2-97E9-7F23EAFADEE5}"/>
              </a:ext>
            </a:extLst>
          </p:cNvPr>
          <p:cNvSpPr/>
          <p:nvPr/>
        </p:nvSpPr>
        <p:spPr>
          <a:xfrm>
            <a:off x="280590" y="275354"/>
            <a:ext cx="1694314" cy="27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주요 회의체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32BDA9-676A-49ED-B1EE-7E9A8CD25996}"/>
              </a:ext>
            </a:extLst>
          </p:cNvPr>
          <p:cNvSpPr/>
          <p:nvPr/>
        </p:nvSpPr>
        <p:spPr>
          <a:xfrm>
            <a:off x="8460411" y="6483367"/>
            <a:ext cx="31854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TRR(Test Rediness Review) : </a:t>
            </a:r>
            <a:r>
              <a:rPr lang="ko-KR" altLang="en-US" sz="110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시험준비 리뷰</a:t>
            </a:r>
            <a:endParaRPr lang="ko-KR" altLang="en-US" sz="1100">
              <a:solidFill>
                <a:prstClr val="black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E3770F2-E1B8-4034-9A1A-DAC8442A4977}"/>
              </a:ext>
            </a:extLst>
          </p:cNvPr>
          <p:cNvSpPr txBox="1"/>
          <p:nvPr/>
        </p:nvSpPr>
        <p:spPr>
          <a:xfrm>
            <a:off x="390573" y="833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시작보고</a:t>
            </a:r>
          </a:p>
        </p:txBody>
      </p:sp>
    </p:spTree>
    <p:extLst>
      <p:ext uri="{BB962C8B-B14F-4D97-AF65-F5344CB8AC3E}">
        <p14:creationId xmlns:p14="http://schemas.microsoft.com/office/powerpoint/2010/main" val="138025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505" y="3055522"/>
            <a:ext cx="1494155" cy="222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43903"/>
            <a:ext cx="12192000" cy="1136063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스퀘어라운드 Bold" pitchFamily="50" charset="-127"/>
                <a:ea typeface="나눔스퀘어라운드 Bold" pitchFamily="50" charset="-127"/>
              </a:rPr>
              <a:t>서비스 구성도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63855" y="2781423"/>
            <a:ext cx="2587625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결과 요약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rgbClr val="0070C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서비스 구성도</a:t>
            </a:r>
            <a:endParaRPr lang="en-US" altLang="ko-KR" sz="1100" b="1" dirty="0">
              <a:solidFill>
                <a:srgbClr val="0070C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세부 구현 방법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프로젝트 추진 내역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Lessons Learned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Appendix: tableau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매뉴얼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8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4455795" y="3179230"/>
            <a:ext cx="5240655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2. </a:t>
            </a:r>
            <a:r>
              <a:rPr lang="ko-KR" altLang="en-US" sz="2400" b="1" dirty="0">
                <a:solidFill>
                  <a:srgbClr val="0070C0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서비스 구성도</a:t>
            </a:r>
            <a:endParaRPr lang="en-US" altLang="ko-KR" sz="2400" b="1" dirty="0">
              <a:solidFill>
                <a:srgbClr val="0070C0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792163" lvl="1" indent="-334963">
              <a:lnSpc>
                <a:spcPct val="130000"/>
              </a:lnSpc>
              <a:buFont typeface="+mj-lt"/>
              <a:buAutoNum type="arabicParenR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 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S/W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H/W 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구성도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※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분석모형 구성도는 다음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chapter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94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168F5-E576-48AE-AAB2-9CBE85D3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" y="1291500"/>
            <a:ext cx="11343640" cy="59309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아래의 구성에 따라 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DB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의 판매량 정보로부터 분석 모형이 계절성 지수를 산출하여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tableau 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등의 시각화 도구로 정보를 제공함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02F37-9C1C-4BD3-892B-CDF3E8FF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>
                <a:latin typeface="나눔스퀘어라운드 Bold" pitchFamily="50" charset="-127"/>
                <a:ea typeface="나눔스퀘어라운드 Bold" pitchFamily="50" charset="-127"/>
              </a:rPr>
              <a:pPr/>
              <a:t>9</a:t>
            </a:fld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52F1B196-2269-4C57-BA7D-FC1F53A0A5AF}"/>
              </a:ext>
            </a:extLst>
          </p:cNvPr>
          <p:cNvSpPr/>
          <p:nvPr/>
        </p:nvSpPr>
        <p:spPr>
          <a:xfrm>
            <a:off x="7874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수집</a:t>
            </a:r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FDAE9065-6C4C-4731-9F09-CAE1D6AFCAD1}"/>
              </a:ext>
            </a:extLst>
          </p:cNvPr>
          <p:cNvSpPr/>
          <p:nvPr/>
        </p:nvSpPr>
        <p:spPr>
          <a:xfrm>
            <a:off x="2838450" y="2476668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저장</a:t>
            </a: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2107CB3A-9E9D-40F9-BB36-F6F2536958D8}"/>
              </a:ext>
            </a:extLst>
          </p:cNvPr>
          <p:cNvSpPr/>
          <p:nvPr/>
        </p:nvSpPr>
        <p:spPr>
          <a:xfrm>
            <a:off x="4889500" y="250175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처리</a:t>
            </a: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9F529599-FD70-4540-87A6-2397AA4E4615}"/>
              </a:ext>
            </a:extLst>
          </p:cNvPr>
          <p:cNvSpPr/>
          <p:nvPr/>
        </p:nvSpPr>
        <p:spPr>
          <a:xfrm>
            <a:off x="6940550" y="246238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</a:t>
            </a:r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1E71B845-D118-46E2-8557-050DED21E5D7}"/>
              </a:ext>
            </a:extLst>
          </p:cNvPr>
          <p:cNvSpPr/>
          <p:nvPr/>
        </p:nvSpPr>
        <p:spPr>
          <a:xfrm>
            <a:off x="8991600" y="2457301"/>
            <a:ext cx="1473200" cy="5930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7874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소스 데이터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656A79-B2C1-4CE9-A231-AD2AEE608FA9}"/>
              </a:ext>
            </a:extLst>
          </p:cNvPr>
          <p:cNvSpPr/>
          <p:nvPr/>
        </p:nvSpPr>
        <p:spPr>
          <a:xfrm>
            <a:off x="41148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분석 플랫폼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03A4C3-492F-498D-9F41-6442BE02B1E5}"/>
              </a:ext>
            </a:extLst>
          </p:cNvPr>
          <p:cNvSpPr/>
          <p:nvPr/>
        </p:nvSpPr>
        <p:spPr>
          <a:xfrm>
            <a:off x="7683500" y="3352806"/>
            <a:ext cx="2781300" cy="3351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활용 서비스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B2CD9-A5E3-424A-B9CF-DE8B36F2FF4F}"/>
              </a:ext>
            </a:extLst>
          </p:cNvPr>
          <p:cNvSpPr txBox="1"/>
          <p:nvPr/>
        </p:nvSpPr>
        <p:spPr>
          <a:xfrm>
            <a:off x="1498597" y="3862510"/>
            <a:ext cx="1540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지역별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/</a:t>
            </a:r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제품별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판매 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63517A-8B9B-41F4-BC2E-5A3BCC4BB24A}"/>
              </a:ext>
            </a:extLst>
          </p:cNvPr>
          <p:cNvSpPr txBox="1"/>
          <p:nvPr/>
        </p:nvSpPr>
        <p:spPr>
          <a:xfrm>
            <a:off x="5033667" y="3843334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itchFamily="50" charset="-127"/>
                <a:ea typeface="나눔스퀘어라운드 Bold" pitchFamily="50" charset="-127"/>
              </a:rPr>
              <a:t>계절성 지수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dirty="0" err="1">
                <a:latin typeface="나눔스퀘어라운드 Bold" pitchFamily="50" charset="-127"/>
                <a:ea typeface="나눔스퀘어라운드 Bold" pitchFamily="50" charset="-127"/>
              </a:rPr>
              <a:t>산출모형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10409-5EE7-4527-B537-980C9D72E3F8}"/>
              </a:ext>
            </a:extLst>
          </p:cNvPr>
          <p:cNvSpPr txBox="1"/>
          <p:nvPr/>
        </p:nvSpPr>
        <p:spPr>
          <a:xfrm>
            <a:off x="8582345" y="3942937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라운드 Bold" pitchFamily="50" charset="-127"/>
                <a:ea typeface="나눔스퀘어라운드 Bold" pitchFamily="50" charset="-127"/>
              </a:rPr>
              <a:t>결과데이터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1076D876-1502-45CF-BAAF-00F668AC091C}"/>
              </a:ext>
            </a:extLst>
          </p:cNvPr>
          <p:cNvSpPr/>
          <p:nvPr/>
        </p:nvSpPr>
        <p:spPr>
          <a:xfrm>
            <a:off x="1679891" y="459149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csv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B6B84C60-CD00-48C2-B112-CBB7ECF4D857}"/>
              </a:ext>
            </a:extLst>
          </p:cNvPr>
          <p:cNvSpPr/>
          <p:nvPr/>
        </p:nvSpPr>
        <p:spPr>
          <a:xfrm>
            <a:off x="5051251" y="4599255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Python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6" name="순서도: 자기 디스크 35">
            <a:extLst>
              <a:ext uri="{FF2B5EF4-FFF2-40B4-BE49-F238E27FC236}">
                <a16:creationId xmlns:a16="http://schemas.microsoft.com/office/drawing/2014/main" id="{B4072989-62B1-4D75-9AD5-D2BF4118C22E}"/>
              </a:ext>
            </a:extLst>
          </p:cNvPr>
          <p:cNvSpPr/>
          <p:nvPr/>
        </p:nvSpPr>
        <p:spPr>
          <a:xfrm>
            <a:off x="8631164" y="4604680"/>
            <a:ext cx="1189749" cy="86614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local_pc</a:t>
            </a:r>
          </a:p>
          <a:p>
            <a:pPr algn="ctr"/>
            <a:r>
              <a:rPr lang="en-US" altLang="ko-KR">
                <a:latin typeface="나눔스퀘어라운드 Bold" pitchFamily="50" charset="-127"/>
                <a:ea typeface="나눔스퀘어라운드 Bold" pitchFamily="50" charset="-127"/>
              </a:rPr>
              <a:t>postgre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90480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368558" y="5022800"/>
            <a:ext cx="2054053" cy="176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321501" y="309626"/>
            <a:ext cx="17684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2</a:t>
            </a:r>
            <a:r>
              <a:rPr lang="en-US" altLang="ko-KR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나눔스퀘어 Bold" pitchFamily="50" charset="-127"/>
                <a:ea typeface="나눔스퀘어 Bold" pitchFamily="50" charset="-127"/>
              </a:rPr>
              <a:t>서비스 구성도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1896DD8B-4E3C-4AB8-92FE-C48FEB9FF3E5}"/>
              </a:ext>
            </a:extLst>
          </p:cNvPr>
          <p:cNvSpPr txBox="1">
            <a:spLocks/>
          </p:cNvSpPr>
          <p:nvPr/>
        </p:nvSpPr>
        <p:spPr>
          <a:xfrm>
            <a:off x="152400" y="426085"/>
            <a:ext cx="1182624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dirty="0">
                <a:latin typeface="나눔스퀘어라운드 ExtraBold" pitchFamily="50" charset="-127"/>
                <a:ea typeface="나눔스퀘어라운드 ExtraBold" pitchFamily="50" charset="-127"/>
              </a:rPr>
              <a:t>전체 구성도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1501776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1225551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492125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464502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8483601" y="5572131"/>
            <a:ext cx="1479549" cy="3351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S/W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43B09B-1BC3-4DA2-8A20-05A8567927CE}"/>
              </a:ext>
            </a:extLst>
          </p:cNvPr>
          <p:cNvSpPr/>
          <p:nvPr/>
        </p:nvSpPr>
        <p:spPr>
          <a:xfrm>
            <a:off x="8207376" y="5934081"/>
            <a:ext cx="1993899" cy="33512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H/W</a:t>
            </a:r>
            <a:endParaRPr lang="ko-KR" altLang="en-US" dirty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63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1323</Words>
  <Application>Microsoft Office PowerPoint</Application>
  <PresentationFormat>와이드스크린</PresentationFormat>
  <Paragraphs>426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돋움</vt:lpstr>
      <vt:lpstr>Arial</vt:lpstr>
      <vt:lpstr>나눔스퀘어라운드 ExtraBold</vt:lpstr>
      <vt:lpstr>Times New Roman</vt:lpstr>
      <vt:lpstr>나눔스퀘어 Bold</vt:lpstr>
      <vt:lpstr>맑은 고딕</vt:lpstr>
      <vt:lpstr>나눔바른고딕</vt:lpstr>
      <vt:lpstr>돋움</vt:lpstr>
      <vt:lpstr>Wingdings</vt:lpstr>
      <vt:lpstr>나눔스퀘어라운드 Bold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1. 프로젝트 개요 (샘플 #1)</vt:lpstr>
      <vt:lpstr>1. 프로젝트 개요 (샘플 #2 – 배경 및 목적)</vt:lpstr>
      <vt:lpstr>1. 프로젝트 개요 (샘플 #2 – 추진 전략)</vt:lpstr>
      <vt:lpstr>PowerPoint 프레젠테이션</vt:lpstr>
      <vt:lpstr>PowerPoint 프레젠테이션</vt:lpstr>
      <vt:lpstr>PowerPoint 프레젠테이션</vt:lpstr>
      <vt:lpstr>2. 데이터 구성도</vt:lpstr>
      <vt:lpstr>PowerPoint 프레젠테이션</vt:lpstr>
      <vt:lpstr>1. 상세 모형 설계 (계절성 지수 산출)</vt:lpstr>
      <vt:lpstr>2. 시각화</vt:lpstr>
      <vt:lpstr>PowerPoint 프레젠테이션</vt:lpstr>
      <vt:lpstr>1. 프로젝트 구축방법</vt:lpstr>
      <vt:lpstr>2. 팀 구성</vt:lpstr>
      <vt:lpstr>3. WBS + R&amp;R</vt:lpstr>
      <vt:lpstr>4. 일정표</vt:lpstr>
      <vt:lpstr>5. 산출물 목록</vt:lpstr>
      <vt:lpstr>PowerPoint 프레젠테이션</vt:lpstr>
      <vt:lpstr>Lesson Learned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김효관</dc:creator>
  <cp:lastModifiedBy>김효관</cp:lastModifiedBy>
  <cp:revision>302</cp:revision>
  <dcterms:created xsi:type="dcterms:W3CDTF">2018-04-17T23:22:18Z</dcterms:created>
  <dcterms:modified xsi:type="dcterms:W3CDTF">2019-05-03T02:27:37Z</dcterms:modified>
</cp:coreProperties>
</file>