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1130" r:id="rId2"/>
    <p:sldId id="1167" r:id="rId3"/>
    <p:sldId id="1341" r:id="rId4"/>
    <p:sldId id="1349" r:id="rId5"/>
    <p:sldId id="1457" r:id="rId6"/>
    <p:sldId id="1458" r:id="rId7"/>
    <p:sldId id="1459" r:id="rId8"/>
    <p:sldId id="1460" r:id="rId9"/>
    <p:sldId id="1431" r:id="rId10"/>
    <p:sldId id="1461" r:id="rId11"/>
    <p:sldId id="1462" r:id="rId12"/>
    <p:sldId id="1186" r:id="rId13"/>
    <p:sldId id="1187" r:id="rId14"/>
    <p:sldId id="1463" r:id="rId15"/>
    <p:sldId id="1466" r:id="rId16"/>
    <p:sldId id="1496" r:id="rId17"/>
    <p:sldId id="1468" r:id="rId18"/>
    <p:sldId id="1472" r:id="rId19"/>
    <p:sldId id="1506" r:id="rId20"/>
    <p:sldId id="1507" r:id="rId21"/>
    <p:sldId id="1508" r:id="rId22"/>
    <p:sldId id="1497" r:id="rId23"/>
    <p:sldId id="1498" r:id="rId24"/>
    <p:sldId id="1473" r:id="rId25"/>
    <p:sldId id="1481" r:id="rId26"/>
    <p:sldId id="1482" r:id="rId27"/>
    <p:sldId id="1486" r:id="rId28"/>
    <p:sldId id="1487" r:id="rId29"/>
    <p:sldId id="1491" r:id="rId30"/>
    <p:sldId id="1488" r:id="rId31"/>
    <p:sldId id="1493" r:id="rId32"/>
    <p:sldId id="1494" r:id="rId33"/>
    <p:sldId id="1495" r:id="rId34"/>
    <p:sldId id="1321" r:id="rId35"/>
    <p:sldId id="1322" r:id="rId36"/>
  </p:sldIdLst>
  <p:sldSz cx="9144000" cy="5143500" type="screen16x9"/>
  <p:notesSz cx="6802438" cy="9934575"/>
  <p:embeddedFontLst>
    <p:embeddedFont>
      <p:font typeface="나눔바른고딕" panose="020B0600000101010101" charset="-127"/>
      <p:regular r:id="rId39"/>
      <p:bold r:id="rId40"/>
    </p:embeddedFont>
    <p:embeddedFont>
      <p:font typeface="HY견고딕" panose="02030600000101010101" pitchFamily="18" charset="-127"/>
      <p:regular r:id="rId41"/>
    </p:embeddedFont>
    <p:embeddedFont>
      <p:font typeface="HY헤드라인M" panose="02030600000101010101" pitchFamily="18" charset="-127"/>
      <p:regular r:id="rId42"/>
    </p:embeddedFont>
    <p:embeddedFont>
      <p:font typeface="Malgun Gothic Semilight" panose="020B0502040204020203" pitchFamily="50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9FA1A0"/>
    <a:srgbClr val="000000"/>
    <a:srgbClr val="F95135"/>
    <a:srgbClr val="0B6C97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4EAFD-B4DB-4C10-AF4D-64BA75CF790E}" v="17" dt="2019-06-17T02:49:52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6" autoAdjust="0"/>
    <p:restoredTop sz="95320" autoAdjust="0"/>
  </p:normalViewPr>
  <p:slideViewPr>
    <p:cSldViewPr showGuides="1">
      <p:cViewPr varScale="1">
        <p:scale>
          <a:sx n="150" d="100"/>
          <a:sy n="150" d="100"/>
        </p:scale>
        <p:origin x="180" y="12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6"/>
        <p:guide pos="2139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AB44EAFD-B4DB-4C10-AF4D-64BA75CF790E}"/>
    <pc:docChg chg="modSld sldOrd">
      <pc:chgData name="김효관" userId="5d412245-c878-4bfb-b3ad-7c3e81fe34ff" providerId="ADAL" clId="{AB44EAFD-B4DB-4C10-AF4D-64BA75CF790E}" dt="2019-06-17T02:49:54.031" v="210" actId="20577"/>
      <pc:docMkLst>
        <pc:docMk/>
      </pc:docMkLst>
      <pc:sldChg chg="modSp">
        <pc:chgData name="김효관" userId="5d412245-c878-4bfb-b3ad-7c3e81fe34ff" providerId="ADAL" clId="{AB44EAFD-B4DB-4C10-AF4D-64BA75CF790E}" dt="2019-06-17T02:14:07.183" v="5" actId="20577"/>
        <pc:sldMkLst>
          <pc:docMk/>
          <pc:sldMk cId="0" sldId="1130"/>
        </pc:sldMkLst>
        <pc:spChg chg="mod">
          <ac:chgData name="김효관" userId="5d412245-c878-4bfb-b3ad-7c3e81fe34ff" providerId="ADAL" clId="{AB44EAFD-B4DB-4C10-AF4D-64BA75CF790E}" dt="2019-06-17T02:14:07.183" v="5" actId="20577"/>
          <ac:spMkLst>
            <pc:docMk/>
            <pc:sldMk cId="0" sldId="1130"/>
            <ac:spMk id="5" creationId="{00000000-0000-0000-0000-000000000000}"/>
          </ac:spMkLst>
        </pc:spChg>
      </pc:sldChg>
      <pc:sldChg chg="addSp modSp">
        <pc:chgData name="김효관" userId="5d412245-c878-4bfb-b3ad-7c3e81fe34ff" providerId="ADAL" clId="{AB44EAFD-B4DB-4C10-AF4D-64BA75CF790E}" dt="2019-06-17T02:15:15.994" v="106" actId="20577"/>
        <pc:sldMkLst>
          <pc:docMk/>
          <pc:sldMk cId="0" sldId="1167"/>
        </pc:sldMkLst>
        <pc:spChg chg="mod">
          <ac:chgData name="김효관" userId="5d412245-c878-4bfb-b3ad-7c3e81fe34ff" providerId="ADAL" clId="{AB44EAFD-B4DB-4C10-AF4D-64BA75CF790E}" dt="2019-06-17T02:15:00.159" v="67"/>
          <ac:spMkLst>
            <pc:docMk/>
            <pc:sldMk cId="0" sldId="1167"/>
            <ac:spMk id="10" creationId="{00000000-0000-0000-0000-000000000000}"/>
          </ac:spMkLst>
        </pc:spChg>
        <pc:spChg chg="mod">
          <ac:chgData name="김효관" userId="5d412245-c878-4bfb-b3ad-7c3e81fe34ff" providerId="ADAL" clId="{AB44EAFD-B4DB-4C10-AF4D-64BA75CF790E}" dt="2019-06-17T02:14:44.358" v="41"/>
          <ac:spMkLst>
            <pc:docMk/>
            <pc:sldMk cId="0" sldId="1167"/>
            <ac:spMk id="12" creationId="{00000000-0000-0000-0000-000000000000}"/>
          </ac:spMkLst>
        </pc:spChg>
        <pc:spChg chg="add mod">
          <ac:chgData name="김효관" userId="5d412245-c878-4bfb-b3ad-7c3e81fe34ff" providerId="ADAL" clId="{AB44EAFD-B4DB-4C10-AF4D-64BA75CF790E}" dt="2019-06-17T02:15:05.090" v="69" actId="1076"/>
          <ac:spMkLst>
            <pc:docMk/>
            <pc:sldMk cId="0" sldId="1167"/>
            <ac:spMk id="42" creationId="{7FA4C3A5-7A6C-46E4-9847-13A896D70201}"/>
          </ac:spMkLst>
        </pc:spChg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0" sldId="1167"/>
            <ac:spMk id="47" creationId="{00000000-0000-0000-0000-000000000000}"/>
          </ac:spMkLst>
        </pc:spChg>
        <pc:spChg chg="mod">
          <ac:chgData name="김효관" userId="5d412245-c878-4bfb-b3ad-7c3e81fe34ff" providerId="ADAL" clId="{AB44EAFD-B4DB-4C10-AF4D-64BA75CF790E}" dt="2019-06-17T02:15:15.994" v="106" actId="20577"/>
          <ac:spMkLst>
            <pc:docMk/>
            <pc:sldMk cId="0" sldId="1167"/>
            <ac:spMk id="48" creationId="{00000000-0000-0000-0000-000000000000}"/>
          </ac:spMkLst>
        </pc:spChg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0" sldId="1167"/>
            <ac:spMk id="50" creationId="{00000000-0000-0000-0000-000000000000}"/>
          </ac:spMkLst>
        </pc:spChg>
        <pc:spChg chg="add mod">
          <ac:chgData name="김효관" userId="5d412245-c878-4bfb-b3ad-7c3e81fe34ff" providerId="ADAL" clId="{AB44EAFD-B4DB-4C10-AF4D-64BA75CF790E}" dt="2019-06-17T02:15:07.178" v="70" actId="20577"/>
          <ac:spMkLst>
            <pc:docMk/>
            <pc:sldMk cId="0" sldId="1167"/>
            <ac:spMk id="51" creationId="{CDA9A3AD-6541-49E6-80BB-BD47E0D4E703}"/>
          </ac:spMkLst>
        </pc:spChg>
        <pc:spChg chg="add mod">
          <ac:chgData name="김효관" userId="5d412245-c878-4bfb-b3ad-7c3e81fe34ff" providerId="ADAL" clId="{AB44EAFD-B4DB-4C10-AF4D-64BA75CF790E}" dt="2019-06-17T02:15:05.090" v="69" actId="1076"/>
          <ac:spMkLst>
            <pc:docMk/>
            <pc:sldMk cId="0" sldId="1167"/>
            <ac:spMk id="52" creationId="{C3C75884-83F3-4738-997B-E7924C419F17}"/>
          </ac:spMkLst>
        </pc:spChg>
        <pc:grpChg chg="add mod">
          <ac:chgData name="김효관" userId="5d412245-c878-4bfb-b3ad-7c3e81fe34ff" providerId="ADAL" clId="{AB44EAFD-B4DB-4C10-AF4D-64BA75CF790E}" dt="2019-06-17T02:15:05.090" v="69" actId="1076"/>
          <ac:grpSpMkLst>
            <pc:docMk/>
            <pc:sldMk cId="0" sldId="1167"/>
            <ac:grpSpMk id="43" creationId="{59D6B4BF-46E2-49C6-83B0-E105A7BA32C5}"/>
          </ac:grpSpMkLst>
        </pc:grpChg>
      </pc:sldChg>
      <pc:sldChg chg="addSp modSp">
        <pc:chgData name="김효관" userId="5d412245-c878-4bfb-b3ad-7c3e81fe34ff" providerId="ADAL" clId="{AB44EAFD-B4DB-4C10-AF4D-64BA75CF790E}" dt="2019-06-17T02:15:43.625" v="148" actId="20577"/>
        <pc:sldMkLst>
          <pc:docMk/>
          <pc:sldMk cId="962401560" sldId="1321"/>
        </pc:sldMkLst>
        <pc:spChg chg="add mod">
          <ac:chgData name="김효관" userId="5d412245-c878-4bfb-b3ad-7c3e81fe34ff" providerId="ADAL" clId="{AB44EAFD-B4DB-4C10-AF4D-64BA75CF790E}" dt="2019-06-17T02:15:43.625" v="148" actId="20577"/>
          <ac:spMkLst>
            <pc:docMk/>
            <pc:sldMk cId="962401560" sldId="1321"/>
            <ac:spMk id="44" creationId="{50B1EE03-45EB-414F-BA7D-E8CD3A7FE69D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016781955" sldId="1341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016781955" sldId="1341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775050002" sldId="1349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775050002" sldId="1349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573237257" sldId="1431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573237257" sldId="1431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1979253558" sldId="1457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1979253558" sldId="1457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681278843" sldId="1458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681278843" sldId="1458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788184574" sldId="1459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788184574" sldId="1459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4207820758" sldId="1460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4207820758" sldId="1460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996358972" sldId="1461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996358972" sldId="1461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2:14:21.211" v="6"/>
        <pc:sldMkLst>
          <pc:docMk/>
          <pc:sldMk cId="3138025216" sldId="1462"/>
        </pc:sldMkLst>
        <pc:spChg chg="mod">
          <ac:chgData name="김효관" userId="5d412245-c878-4bfb-b3ad-7c3e81fe34ff" providerId="ADAL" clId="{AB44EAFD-B4DB-4C10-AF4D-64BA75CF790E}" dt="2019-06-17T02:14:21.211" v="6"/>
          <ac:spMkLst>
            <pc:docMk/>
            <pc:sldMk cId="3138025216" sldId="1462"/>
            <ac:spMk id="41" creationId="{00000000-0000-0000-0000-000000000000}"/>
          </ac:spMkLst>
        </pc:spChg>
      </pc:sldChg>
      <pc:sldChg chg="modSp">
        <pc:chgData name="김효관" userId="5d412245-c878-4bfb-b3ad-7c3e81fe34ff" providerId="ADAL" clId="{AB44EAFD-B4DB-4C10-AF4D-64BA75CF790E}" dt="2019-06-17T01:47:13.491" v="4" actId="14100"/>
        <pc:sldMkLst>
          <pc:docMk/>
          <pc:sldMk cId="3702397256" sldId="1491"/>
        </pc:sldMkLst>
        <pc:spChg chg="mod">
          <ac:chgData name="김효관" userId="5d412245-c878-4bfb-b3ad-7c3e81fe34ff" providerId="ADAL" clId="{AB44EAFD-B4DB-4C10-AF4D-64BA75CF790E}" dt="2019-06-17T01:47:13.491" v="4" actId="14100"/>
          <ac:spMkLst>
            <pc:docMk/>
            <pc:sldMk cId="3702397256" sldId="1491"/>
            <ac:spMk id="6" creationId="{5B45102E-18E0-4C65-B908-3AACADEF53B5}"/>
          </ac:spMkLst>
        </pc:spChg>
      </pc:sldChg>
      <pc:sldChg chg="modSp">
        <pc:chgData name="김효관" userId="5d412245-c878-4bfb-b3ad-7c3e81fe34ff" providerId="ADAL" clId="{AB44EAFD-B4DB-4C10-AF4D-64BA75CF790E}" dt="2019-06-17T02:49:54.031" v="210" actId="20577"/>
        <pc:sldMkLst>
          <pc:docMk/>
          <pc:sldMk cId="2790019776" sldId="1497"/>
        </pc:sldMkLst>
        <pc:spChg chg="mod">
          <ac:chgData name="김효관" userId="5d412245-c878-4bfb-b3ad-7c3e81fe34ff" providerId="ADAL" clId="{AB44EAFD-B4DB-4C10-AF4D-64BA75CF790E}" dt="2019-06-17T02:49:54.031" v="210" actId="20577"/>
          <ac:spMkLst>
            <pc:docMk/>
            <pc:sldMk cId="2790019776" sldId="1497"/>
            <ac:spMk id="13" creationId="{FA60E984-E8EB-4114-AD63-28D0FFF27FA1}"/>
          </ac:spMkLst>
        </pc:spChg>
        <pc:spChg chg="mod">
          <ac:chgData name="김효관" userId="5d412245-c878-4bfb-b3ad-7c3e81fe34ff" providerId="ADAL" clId="{AB44EAFD-B4DB-4C10-AF4D-64BA75CF790E}" dt="2019-06-17T02:49:29.454" v="184" actId="20577"/>
          <ac:spMkLst>
            <pc:docMk/>
            <pc:sldMk cId="2790019776" sldId="1497"/>
            <ac:spMk id="31" creationId="{8D1465CC-CF6E-4975-9B57-EEC72457F54F}"/>
          </ac:spMkLst>
        </pc:spChg>
        <pc:spChg chg="mod">
          <ac:chgData name="김효관" userId="5d412245-c878-4bfb-b3ad-7c3e81fe34ff" providerId="ADAL" clId="{AB44EAFD-B4DB-4C10-AF4D-64BA75CF790E}" dt="2019-06-17T02:49:45.387" v="192" actId="20577"/>
          <ac:spMkLst>
            <pc:docMk/>
            <pc:sldMk cId="2790019776" sldId="1497"/>
            <ac:spMk id="51" creationId="{775C4AF0-EE3E-4BDB-9CA1-291E9BE93171}"/>
          </ac:spMkLst>
        </pc:spChg>
      </pc:sldChg>
      <pc:sldChg chg="ord">
        <pc:chgData name="김효관" userId="5d412245-c878-4bfb-b3ad-7c3e81fe34ff" providerId="ADAL" clId="{AB44EAFD-B4DB-4C10-AF4D-64BA75CF790E}" dt="2019-06-17T01:46:59.877" v="1"/>
        <pc:sldMkLst>
          <pc:docMk/>
          <pc:sldMk cId="3065312790" sldId="14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63" y="0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7289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63" y="9437289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75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20235"/>
            <a:ext cx="5442586" cy="446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75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19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69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9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40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40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58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4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3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26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47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28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20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2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26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129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816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7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3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47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383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015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8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95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45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11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5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6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03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88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33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9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://twinstarinfo.blogspot.com/2018/12/tensorflow-gpu-install-nvidia-cuda.html" TargetMode="External"/><Relationship Id="rId4" Type="http://schemas.openxmlformats.org/officeDocument/2006/relationships/hyperlink" Target="https://pythonkim.tistory.com/13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eveloper.nvidia.com/cudn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developer.nvidia.com/cudn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hyperlink" Target="https://tykimos.github.io/2017/01/27/MLP_Layer_Tal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/boston-housing#descrip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5733" y="1341581"/>
            <a:ext cx="3858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020272" y="4155926"/>
            <a:ext cx="1130439" cy="448437"/>
            <a:chOff x="6415417" y="2896898"/>
            <a:chExt cx="1130439" cy="448437"/>
          </a:xfrm>
        </p:grpSpPr>
        <p:sp>
          <p:nvSpPr>
            <p:cNvPr id="4" name="직사각형 3"/>
            <p:cNvSpPr/>
            <p:nvPr/>
          </p:nvSpPr>
          <p:spPr>
            <a:xfrm>
              <a:off x="6415417" y="2945225"/>
              <a:ext cx="1130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620060"/>
            <a:ext cx="7397503" cy="490250"/>
            <a:chOff x="662673" y="1980431"/>
            <a:chExt cx="9978476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248893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Gradient Descent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092A56E-894C-478A-89E8-6E2153D8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499742"/>
            <a:ext cx="3024336" cy="234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1F56A-FB07-48EC-9B9F-4F8F8BD31980}"/>
              </a:ext>
            </a:extLst>
          </p:cNvPr>
          <p:cNvSpPr txBox="1"/>
          <p:nvPr/>
        </p:nvSpPr>
        <p:spPr>
          <a:xfrm>
            <a:off x="1979712" y="1512910"/>
            <a:ext cx="4824536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0">
                <a:solidFill>
                  <a:schemeClr val="bg1"/>
                </a:solidFill>
              </a:rPr>
              <a:t>비용함수가 </a:t>
            </a:r>
            <a:r>
              <a:rPr lang="en-US" altLang="ko-KR" sz="1600" b="0">
                <a:solidFill>
                  <a:schemeClr val="bg1"/>
                </a:solidFill>
              </a:rPr>
              <a:t>Bowl</a:t>
            </a:r>
            <a:r>
              <a:rPr lang="ko-KR" altLang="en-US" sz="1600" b="0">
                <a:solidFill>
                  <a:schemeClr val="bg1"/>
                </a:solidFill>
              </a:rPr>
              <a:t>모양인 경우 최적의 가중치 설정을 위해 기울기를 기준으로 점차 내려가기떄문에 그라디언트라고 함 </a:t>
            </a:r>
            <a:r>
              <a:rPr lang="en-US" altLang="ko-KR" sz="1600" b="0">
                <a:solidFill>
                  <a:schemeClr val="bg1"/>
                </a:solidFill>
              </a:rPr>
              <a:t>(</a:t>
            </a:r>
            <a:r>
              <a:rPr lang="ko-KR" altLang="en-US" sz="1600" b="0">
                <a:solidFill>
                  <a:schemeClr val="bg1"/>
                </a:solidFill>
              </a:rPr>
              <a:t>기울기가 </a:t>
            </a:r>
            <a:r>
              <a:rPr lang="en-US" altLang="ko-KR" sz="1600" b="0">
                <a:solidFill>
                  <a:schemeClr val="bg1"/>
                </a:solidFill>
              </a:rPr>
              <a:t>0 </a:t>
            </a:r>
            <a:r>
              <a:rPr lang="ko-KR" altLang="en-US" sz="1600" b="0">
                <a:solidFill>
                  <a:schemeClr val="bg1"/>
                </a:solidFill>
              </a:rPr>
              <a:t>시 학습 종료</a:t>
            </a:r>
            <a:r>
              <a:rPr lang="en-US" altLang="ko-KR" sz="1600" b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3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620060"/>
            <a:ext cx="7397503" cy="490250"/>
            <a:chOff x="662673" y="1980431"/>
            <a:chExt cx="9978476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348280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역전파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(Backpropagation)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85ED62F-DB77-4836-855E-631D694E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099" y="1264292"/>
            <a:ext cx="857740" cy="101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A046DD-8615-4A9D-B6D7-E58F4E2F9C5A}"/>
              </a:ext>
            </a:extLst>
          </p:cNvPr>
          <p:cNvSpPr txBox="1"/>
          <p:nvPr/>
        </p:nvSpPr>
        <p:spPr>
          <a:xfrm>
            <a:off x="3362921" y="1535859"/>
            <a:ext cx="4764446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0">
                <a:solidFill>
                  <a:schemeClr val="bg1"/>
                </a:solidFill>
              </a:rPr>
              <a:t>어떻게 </a:t>
            </a:r>
            <a:r>
              <a:rPr lang="en-US" altLang="ko-KR" sz="1600" b="0">
                <a:solidFill>
                  <a:schemeClr val="bg1"/>
                </a:solidFill>
              </a:rPr>
              <a:t>cost funtion</a:t>
            </a:r>
            <a:r>
              <a:rPr lang="ko-KR" altLang="en-US" sz="1600" b="0">
                <a:solidFill>
                  <a:schemeClr val="bg1"/>
                </a:solidFill>
              </a:rPr>
              <a:t>의 기울기를 산출하는 방법은</a:t>
            </a:r>
            <a:r>
              <a:rPr lang="en-US" altLang="ko-KR" sz="1600" b="0">
                <a:solidFill>
                  <a:schemeClr val="bg1"/>
                </a:solidFill>
              </a:rPr>
              <a:t>?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개발환경 설치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 절차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176311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CUDA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199869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cuDNN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97"/>
          <p:cNvGrpSpPr/>
          <p:nvPr/>
        </p:nvGrpSpPr>
        <p:grpSpPr>
          <a:xfrm>
            <a:off x="640686" y="2462387"/>
            <a:ext cx="4075330" cy="409746"/>
            <a:chOff x="1041764" y="3230975"/>
            <a:chExt cx="11978551" cy="690514"/>
          </a:xfrm>
        </p:grpSpPr>
        <p:sp>
          <p:nvSpPr>
            <p:cNvPr id="114" name="직사각형 113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5" name="그룹 99"/>
            <p:cNvGrpSpPr/>
            <p:nvPr/>
          </p:nvGrpSpPr>
          <p:grpSpPr>
            <a:xfrm>
              <a:off x="1041764" y="3230975"/>
              <a:ext cx="1334605" cy="690514"/>
              <a:chOff x="970333" y="6000903"/>
              <a:chExt cx="1334605" cy="512171"/>
            </a:xfrm>
          </p:grpSpPr>
          <p:grpSp>
            <p:nvGrpSpPr>
              <p:cNvPr id="117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19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 bwMode="auto">
              <a:xfrm>
                <a:off x="970333" y="6094994"/>
                <a:ext cx="1334605" cy="32398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2463249" y="3331568"/>
              <a:ext cx="622507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Tensor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Flow, Keras, Pytorch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6943866" y="4949007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데이터 분석 플랫폼 이해 및 개발환경 설정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433901-93A1-403E-A8A3-3D32CB1BC2E1}"/>
              </a:ext>
            </a:extLst>
          </p:cNvPr>
          <p:cNvSpPr txBox="1"/>
          <p:nvPr/>
        </p:nvSpPr>
        <p:spPr>
          <a:xfrm>
            <a:off x="4017784" y="1426510"/>
            <a:ext cx="2418632" cy="428628"/>
          </a:xfrm>
          <a:prstGeom prst="roundRect">
            <a:avLst/>
          </a:prstGeom>
          <a:solidFill>
            <a:srgbClr val="0070C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플랫폼 </a:t>
            </a:r>
            <a:r>
              <a:rPr lang="en-US" altLang="ko-KR" sz="1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(nvidia)</a:t>
            </a:r>
            <a:endParaRPr lang="ko-KR" altLang="en-US" sz="1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9ECC90-A130-404D-B5AA-711683EAE773}"/>
              </a:ext>
            </a:extLst>
          </p:cNvPr>
          <p:cNvSpPr txBox="1"/>
          <p:nvPr/>
        </p:nvSpPr>
        <p:spPr>
          <a:xfrm>
            <a:off x="4017784" y="1923678"/>
            <a:ext cx="2418632" cy="428628"/>
          </a:xfrm>
          <a:prstGeom prst="roundRect">
            <a:avLst/>
          </a:prstGeom>
          <a:solidFill>
            <a:srgbClr val="0070C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 </a:t>
            </a:r>
            <a:r>
              <a:rPr lang="en-US" altLang="ko-KR" sz="1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Kit</a:t>
            </a:r>
            <a:endParaRPr lang="ko-KR" altLang="en-US" sz="1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42423F-255D-4FF6-8930-E22EDAA70AD6}"/>
              </a:ext>
            </a:extLst>
          </p:cNvPr>
          <p:cNvSpPr txBox="1"/>
          <p:nvPr/>
        </p:nvSpPr>
        <p:spPr>
          <a:xfrm>
            <a:off x="4017784" y="2427734"/>
            <a:ext cx="2418632" cy="428628"/>
          </a:xfrm>
          <a:prstGeom prst="roundRect">
            <a:avLst/>
          </a:prstGeom>
          <a:solidFill>
            <a:srgbClr val="0070C0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라이브러리</a:t>
            </a:r>
            <a:endParaRPr lang="ko-KR" altLang="en-US" sz="1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E1E22E2-4B73-4E2E-9A0B-69A67578E0E9}"/>
              </a:ext>
            </a:extLst>
          </p:cNvPr>
          <p:cNvSpPr/>
          <p:nvPr/>
        </p:nvSpPr>
        <p:spPr>
          <a:xfrm>
            <a:off x="655100" y="310580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/>
              <a:t>CUDA : Compute Unified Device Architecture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A555E9-0931-4F65-A6FB-E8E27A6791DD}"/>
              </a:ext>
            </a:extLst>
          </p:cNvPr>
          <p:cNvSpPr/>
          <p:nvPr/>
        </p:nvSpPr>
        <p:spPr>
          <a:xfrm>
            <a:off x="1044316" y="168825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/>
              <a:t>* nvidia cuda </a:t>
            </a:r>
            <a:r>
              <a:rPr lang="ko-KR" altLang="en-US" sz="800"/>
              <a:t>지원 그래픽카드 없는경우 스킵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CUDA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6F65F8-5AB7-435C-BA2D-B3166C385CA3}"/>
              </a:ext>
            </a:extLst>
          </p:cNvPr>
          <p:cNvSpPr/>
          <p:nvPr/>
        </p:nvSpPr>
        <p:spPr>
          <a:xfrm>
            <a:off x="4779378" y="1964866"/>
            <a:ext cx="1180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빠른설치 선택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54BA94-2CD6-40F5-9C39-5C024BA661DE}"/>
              </a:ext>
            </a:extLst>
          </p:cNvPr>
          <p:cNvSpPr/>
          <p:nvPr/>
        </p:nvSpPr>
        <p:spPr>
          <a:xfrm>
            <a:off x="638070" y="4443958"/>
            <a:ext cx="624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설치참조</a:t>
            </a:r>
            <a:r>
              <a:rPr lang="en-US" altLang="ko-KR"/>
              <a:t>: </a:t>
            </a:r>
            <a:r>
              <a:rPr lang="ko-KR" altLang="en-US">
                <a:hlinkClick r:id="rId4"/>
              </a:rPr>
              <a:t>https://pythonkim.tistory.com/137</a:t>
            </a:r>
            <a:endParaRPr lang="en-US" altLang="ko-KR"/>
          </a:p>
          <a:p>
            <a:r>
              <a:rPr lang="en-US" altLang="ko-KR">
                <a:hlinkClick r:id="rId5"/>
              </a:rPr>
              <a:t>http://twinstarinfo.blogspot.com/2018/12/tensorflow-gpu-install-nvidia-cuda.html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FF3F9-EB75-4E85-9799-B36066C72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86" y="1640696"/>
            <a:ext cx="4183534" cy="1550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2BC74B-ABF4-4248-95FB-99C4478C5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2211087"/>
            <a:ext cx="3177584" cy="2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cuDNN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hlinkClick r:id="rId4"/>
              </a:rPr>
              <a:t>https://developer.nvidia.com/cudnn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6FC54-2A71-494D-9097-A881A91B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69" y="1755736"/>
            <a:ext cx="2615715" cy="1464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752696-839B-40DE-A15C-084F086E7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1824920"/>
            <a:ext cx="5127220" cy="19948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C34BF6-1554-4335-8321-01BC15215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627" y="2734243"/>
            <a:ext cx="2662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cuDNN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83369" y="1347614"/>
            <a:ext cx="809134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hlinkClick r:id="rId4"/>
              </a:rPr>
              <a:t>https://developer.nvidia.com/cudnn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368E6B-BD9F-4CE7-9CFF-E30947E99FB4}"/>
              </a:ext>
            </a:extLst>
          </p:cNvPr>
          <p:cNvSpPr/>
          <p:nvPr/>
        </p:nvSpPr>
        <p:spPr>
          <a:xfrm>
            <a:off x="638070" y="199568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conda create -n tf_gpu python=3.7</a:t>
            </a:r>
            <a:br>
              <a:rPr lang="en-US" altLang="ko-KR"/>
            </a:br>
            <a:r>
              <a:rPr lang="en-US" altLang="ko-KR">
                <a:solidFill>
                  <a:srgbClr val="0000FF"/>
                </a:solidFill>
                <a:latin typeface="Montserrat"/>
              </a:rPr>
              <a:t>activate tf_gpu</a:t>
            </a:r>
            <a:br>
              <a:rPr lang="en-US" altLang="ko-KR"/>
            </a:br>
            <a:r>
              <a:rPr lang="en-US" altLang="ko-KR">
                <a:solidFill>
                  <a:srgbClr val="0000FF"/>
                </a:solidFill>
                <a:latin typeface="Montserrat"/>
              </a:rPr>
              <a:t>pip install --ignore-installed --upgrade tensorflow-gpu</a:t>
            </a:r>
          </a:p>
          <a:p>
            <a:r>
              <a:rPr lang="en-US" altLang="ko-KR" b="0"/>
              <a:t>conda install -c anaconda cudatoolkit</a:t>
            </a:r>
          </a:p>
          <a:p>
            <a:r>
              <a:rPr lang="en-US" altLang="ko-KR" b="0"/>
              <a:t>conda install -c anaconda cudnn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559FE-0546-44CA-84D8-DF6250759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0" y="3382422"/>
            <a:ext cx="4038894" cy="996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3EBE9-429B-4EBF-80AE-5D12BE8A8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093" y="3382422"/>
            <a:ext cx="3933930" cy="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라이브러리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13933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 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368E6B-BD9F-4CE7-9CFF-E30947E99FB4}"/>
              </a:ext>
            </a:extLst>
          </p:cNvPr>
          <p:cNvSpPr/>
          <p:nvPr/>
        </p:nvSpPr>
        <p:spPr>
          <a:xfrm>
            <a:off x="638070" y="156363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pip install Theano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#If using only CPU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pip install tensorflow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#If using GPU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#pip install tensorflow-gpu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pip install keras</a:t>
            </a:r>
          </a:p>
          <a:p>
            <a:r>
              <a:rPr lang="en-US" altLang="ko-KR">
                <a:solidFill>
                  <a:srgbClr val="0000FF"/>
                </a:solidFill>
                <a:latin typeface="Montserrat"/>
              </a:rPr>
              <a:t>pip install h5py pydot matplotlib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작동 원리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1025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 프로세스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936275-EC1A-4A39-8591-2C4F7865E7A6}"/>
              </a:ext>
            </a:extLst>
          </p:cNvPr>
          <p:cNvSpPr txBox="1"/>
          <p:nvPr/>
        </p:nvSpPr>
        <p:spPr>
          <a:xfrm>
            <a:off x="1924368" y="1482862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input: Features</a:t>
            </a:r>
            <a:endParaRPr lang="ko-KR" altLang="en-US" b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0F6FE-1A4D-4AD2-A6BE-8B4F1ED672F8}"/>
              </a:ext>
            </a:extLst>
          </p:cNvPr>
          <p:cNvSpPr/>
          <p:nvPr/>
        </p:nvSpPr>
        <p:spPr>
          <a:xfrm>
            <a:off x="1619672" y="2085125"/>
            <a:ext cx="1800200" cy="216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 1</a:t>
            </a: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E12C6F-EA9B-46D1-9238-617CF4A0F9DC}"/>
              </a:ext>
            </a:extLst>
          </p:cNvPr>
          <p:cNvSpPr/>
          <p:nvPr/>
        </p:nvSpPr>
        <p:spPr>
          <a:xfrm>
            <a:off x="1772072" y="2237525"/>
            <a:ext cx="1800200" cy="216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 1</a:t>
            </a: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C599EC-C149-4D44-9C5B-23A0FA3CBDB1}"/>
              </a:ext>
            </a:extLst>
          </p:cNvPr>
          <p:cNvSpPr/>
          <p:nvPr/>
        </p:nvSpPr>
        <p:spPr>
          <a:xfrm>
            <a:off x="1924472" y="2389925"/>
            <a:ext cx="1800200" cy="216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 N</a:t>
            </a: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ACDA0-3D6D-4C6F-A207-FEB55004FBD2}"/>
              </a:ext>
            </a:extLst>
          </p:cNvPr>
          <p:cNvSpPr txBox="1"/>
          <p:nvPr/>
        </p:nvSpPr>
        <p:spPr>
          <a:xfrm>
            <a:off x="3852003" y="2193136"/>
            <a:ext cx="754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N layers</a:t>
            </a:r>
            <a:endParaRPr lang="ko-KR" altLang="en-US" b="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2BECC-B698-4DA4-AC81-6C570AF86FF1}"/>
              </a:ext>
            </a:extLst>
          </p:cNvPr>
          <p:cNvSpPr/>
          <p:nvPr/>
        </p:nvSpPr>
        <p:spPr>
          <a:xfrm>
            <a:off x="1643667" y="3038900"/>
            <a:ext cx="1086941" cy="236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Result: </a:t>
            </a:r>
            <a:r>
              <a:rPr lang="ko-KR" altLang="en-US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예측결과</a:t>
            </a: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AC39CC-C879-44FE-8008-FFBE3D79C4C2}"/>
              </a:ext>
            </a:extLst>
          </p:cNvPr>
          <p:cNvSpPr/>
          <p:nvPr/>
        </p:nvSpPr>
        <p:spPr>
          <a:xfrm>
            <a:off x="3028801" y="3038899"/>
            <a:ext cx="1086941" cy="236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답지</a:t>
            </a: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7FC1EC-7939-4F9D-8F70-52E8640415C1}"/>
              </a:ext>
            </a:extLst>
          </p:cNvPr>
          <p:cNvSpPr/>
          <p:nvPr/>
        </p:nvSpPr>
        <p:spPr bwMode="auto">
          <a:xfrm>
            <a:off x="2267744" y="3795886"/>
            <a:ext cx="1456928" cy="2955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>
                <a:solidFill>
                  <a:schemeClr val="bg1"/>
                </a:solidFill>
                <a:cs typeface="HY견고딕" pitchFamily="18" charset="-127"/>
              </a:rPr>
              <a:t>Loss function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BB43BBC-9EDD-4136-9B2F-89040F43E670}"/>
              </a:ext>
            </a:extLst>
          </p:cNvPr>
          <p:cNvSpPr/>
          <p:nvPr/>
        </p:nvSpPr>
        <p:spPr bwMode="auto">
          <a:xfrm>
            <a:off x="2781532" y="4249848"/>
            <a:ext cx="298193" cy="2104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0CA03-C3FB-434A-A1E6-7FC62B1ABD53}"/>
              </a:ext>
            </a:extLst>
          </p:cNvPr>
          <p:cNvSpPr txBox="1"/>
          <p:nvPr/>
        </p:nvSpPr>
        <p:spPr>
          <a:xfrm>
            <a:off x="2660723" y="4472957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error</a:t>
            </a:r>
            <a:endParaRPr lang="ko-KR" altLang="en-US" b="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2B6F99-2CA0-438A-90BD-36FA650948B8}"/>
              </a:ext>
            </a:extLst>
          </p:cNvPr>
          <p:cNvSpPr/>
          <p:nvPr/>
        </p:nvSpPr>
        <p:spPr bwMode="auto">
          <a:xfrm>
            <a:off x="359070" y="3500322"/>
            <a:ext cx="1485900" cy="2955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0">
                <a:solidFill>
                  <a:schemeClr val="bg1"/>
                </a:solidFill>
                <a:cs typeface="HY견고딕" pitchFamily="18" charset="-127"/>
              </a:rPr>
              <a:t>optimizer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C7154EC-B3B8-4F32-BF07-56DC2B413DFD}"/>
              </a:ext>
            </a:extLst>
          </p:cNvPr>
          <p:cNvSpPr/>
          <p:nvPr/>
        </p:nvSpPr>
        <p:spPr bwMode="auto">
          <a:xfrm rot="7435624">
            <a:off x="1694952" y="3752872"/>
            <a:ext cx="298193" cy="91096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8890D-332E-4A8E-ABD1-E0973B299406}"/>
              </a:ext>
            </a:extLst>
          </p:cNvPr>
          <p:cNvSpPr txBox="1"/>
          <p:nvPr/>
        </p:nvSpPr>
        <p:spPr>
          <a:xfrm>
            <a:off x="525021" y="4159156"/>
            <a:ext cx="145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/>
              <a:t>역전파</a:t>
            </a:r>
            <a:endParaRPr lang="en-US" altLang="ko-KR" b="0"/>
          </a:p>
          <a:p>
            <a:pPr algn="ctr"/>
            <a:r>
              <a:rPr lang="en-US" altLang="ko-KR" b="0"/>
              <a:t>(backpropagation)</a:t>
            </a:r>
            <a:endParaRPr lang="ko-KR" altLang="en-US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A761E-874C-4E1C-8BEA-69D88346AB80}"/>
              </a:ext>
            </a:extLst>
          </p:cNvPr>
          <p:cNvSpPr txBox="1"/>
          <p:nvPr/>
        </p:nvSpPr>
        <p:spPr>
          <a:xfrm>
            <a:off x="649595" y="2014543"/>
            <a:ext cx="813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/>
              <a:t>가중치</a:t>
            </a:r>
            <a:endParaRPr lang="en-US" altLang="ko-KR" b="0"/>
          </a:p>
          <a:p>
            <a:pPr algn="ctr"/>
            <a:r>
              <a:rPr lang="en-US" altLang="ko-KR" b="0"/>
              <a:t>(weights)</a:t>
            </a:r>
            <a:endParaRPr lang="ko-KR" altLang="en-US" b="0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5E0230C-FAF7-47D7-BBDE-F38CDE3168F2}"/>
              </a:ext>
            </a:extLst>
          </p:cNvPr>
          <p:cNvSpPr/>
          <p:nvPr/>
        </p:nvSpPr>
        <p:spPr bwMode="auto">
          <a:xfrm rot="10800000">
            <a:off x="860917" y="2510741"/>
            <a:ext cx="298193" cy="91096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C54B-6354-4864-9D99-8D48C6ECCA07}"/>
              </a:ext>
            </a:extLst>
          </p:cNvPr>
          <p:cNvSpPr txBox="1"/>
          <p:nvPr/>
        </p:nvSpPr>
        <p:spPr>
          <a:xfrm>
            <a:off x="288032" y="2880389"/>
            <a:ext cx="6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update</a:t>
            </a:r>
            <a:endParaRPr lang="ko-KR" altLang="en-US" b="0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5879CC4-ECC4-4C98-80F0-B9C6915B1499}"/>
              </a:ext>
            </a:extLst>
          </p:cNvPr>
          <p:cNvSpPr/>
          <p:nvPr/>
        </p:nvSpPr>
        <p:spPr bwMode="auto">
          <a:xfrm rot="17566378">
            <a:off x="2376983" y="3355652"/>
            <a:ext cx="243595" cy="39887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FC396CED-F6C5-44CF-BC4F-F1256B895399}"/>
              </a:ext>
            </a:extLst>
          </p:cNvPr>
          <p:cNvSpPr/>
          <p:nvPr/>
        </p:nvSpPr>
        <p:spPr bwMode="auto">
          <a:xfrm rot="3594111">
            <a:off x="3174135" y="3365411"/>
            <a:ext cx="243595" cy="39887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3BB57DD-ADDA-4C75-A1A4-122C7B959508}"/>
              </a:ext>
            </a:extLst>
          </p:cNvPr>
          <p:cNvSpPr/>
          <p:nvPr/>
        </p:nvSpPr>
        <p:spPr bwMode="auto">
          <a:xfrm>
            <a:off x="2218818" y="2728141"/>
            <a:ext cx="298193" cy="2104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2CE1177-B504-446F-9A42-E2DC4797744B}"/>
              </a:ext>
            </a:extLst>
          </p:cNvPr>
          <p:cNvSpPr/>
          <p:nvPr/>
        </p:nvSpPr>
        <p:spPr bwMode="auto">
          <a:xfrm>
            <a:off x="2359753" y="1810596"/>
            <a:ext cx="298193" cy="2104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18AB50-E367-4515-94F0-5F0E4EE7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58185"/>
              </p:ext>
            </p:extLst>
          </p:nvPr>
        </p:nvGraphicFramePr>
        <p:xfrm>
          <a:off x="4922026" y="2119716"/>
          <a:ext cx="40640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937">
                  <a:extLst>
                    <a:ext uri="{9D8B030D-6E8A-4147-A177-3AD203B41FA5}">
                      <a16:colId xmlns:a16="http://schemas.microsoft.com/office/drawing/2014/main" val="1176655917"/>
                    </a:ext>
                  </a:extLst>
                </a:gridCol>
                <a:gridCol w="2593063">
                  <a:extLst>
                    <a:ext uri="{9D8B030D-6E8A-4147-A177-3AD203B41FA5}">
                      <a16:colId xmlns:a16="http://schemas.microsoft.com/office/drawing/2014/main" val="158870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21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알고있는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2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효율적인 식</a:t>
                      </a:r>
                      <a:endParaRPr lang="en-US" altLang="ko-KR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y=wx+b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8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손실함수</a:t>
                      </a:r>
                      <a:endParaRPr lang="en-US" altLang="ko-KR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(Loss function)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예측결과와 실제값의 차이를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5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역전파</a:t>
                      </a:r>
                      <a:endParaRPr lang="en-US" altLang="ko-KR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(Backpropatation)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손실함수의 결과 개선을 위해 가중치 수정과정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(optimizer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6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작동 원리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2711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Neural Network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CC49D9C-9236-4B97-9B90-69CBAEF9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29" y="1491630"/>
            <a:ext cx="6007763" cy="3336686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6F6D542-9A4E-42FC-86A1-C3A499F76BA9}"/>
              </a:ext>
            </a:extLst>
          </p:cNvPr>
          <p:cNvSpPr/>
          <p:nvPr/>
        </p:nvSpPr>
        <p:spPr bwMode="auto">
          <a:xfrm>
            <a:off x="4152172" y="4009385"/>
            <a:ext cx="1160079" cy="490250"/>
          </a:xfrm>
          <a:prstGeom prst="wedgeRectCallout">
            <a:avLst>
              <a:gd name="adj1" fmla="val -71573"/>
              <a:gd name="adj2" fmla="val 6212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bg1"/>
                </a:solidFill>
                <a:cs typeface="HY견고딕" pitchFamily="18" charset="-127"/>
              </a:rPr>
              <a:t>Neuron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49811-3110-445B-BC4E-FF82F99A9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47" y="3471549"/>
            <a:ext cx="3353974" cy="1491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0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작동 원리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33428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Neuron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상세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EC3BAB-A152-482A-B323-35B762590367}"/>
              </a:ext>
            </a:extLst>
          </p:cNvPr>
          <p:cNvSpPr/>
          <p:nvPr/>
        </p:nvSpPr>
        <p:spPr>
          <a:xfrm>
            <a:off x="150024" y="4587974"/>
            <a:ext cx="4190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https://tykimos.github.io/2017/01/27/MLP_Layer_Talk/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745C1A-3700-4680-9356-F6144F5C8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677105" y="1036716"/>
            <a:ext cx="2792924" cy="3891671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5075BB96-3DBD-4434-97F6-EF5030D69BE1}"/>
              </a:ext>
            </a:extLst>
          </p:cNvPr>
          <p:cNvSpPr/>
          <p:nvPr/>
        </p:nvSpPr>
        <p:spPr bwMode="auto">
          <a:xfrm>
            <a:off x="453421" y="3888764"/>
            <a:ext cx="1160079" cy="490250"/>
          </a:xfrm>
          <a:prstGeom prst="wedgeRectCallout">
            <a:avLst>
              <a:gd name="adj1" fmla="val 97427"/>
              <a:gd name="adj2" fmla="val -15917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features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B25294C-5E97-4E59-9676-9E333D2ADEC8}"/>
              </a:ext>
            </a:extLst>
          </p:cNvPr>
          <p:cNvSpPr/>
          <p:nvPr/>
        </p:nvSpPr>
        <p:spPr bwMode="auto">
          <a:xfrm>
            <a:off x="4987640" y="2109985"/>
            <a:ext cx="1160079" cy="490250"/>
          </a:xfrm>
          <a:prstGeom prst="wedgeRectCallout">
            <a:avLst>
              <a:gd name="adj1" fmla="val -66229"/>
              <a:gd name="adj2" fmla="val 83664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activation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bg1"/>
                </a:solidFill>
                <a:cs typeface="HY견고딕" pitchFamily="18" charset="-127"/>
              </a:rPr>
              <a:t>fuction</a:t>
            </a:r>
            <a:endParaRPr kumimoji="1" lang="en-US" altLang="ko-KR" i="0" u="none" strike="noStrike" cap="none" normalizeH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95ECF87-3C85-4435-819B-85C10F77EEAF}"/>
              </a:ext>
            </a:extLst>
          </p:cNvPr>
          <p:cNvSpPr/>
          <p:nvPr/>
        </p:nvSpPr>
        <p:spPr bwMode="auto">
          <a:xfrm>
            <a:off x="3923928" y="3507854"/>
            <a:ext cx="1160079" cy="490250"/>
          </a:xfrm>
          <a:prstGeom prst="wedgeRectCallout">
            <a:avLst>
              <a:gd name="adj1" fmla="val -63557"/>
              <a:gd name="adj2" fmla="val -101272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bg1"/>
                </a:solidFill>
                <a:cs typeface="HY견고딕" pitchFamily="18" charset="-127"/>
              </a:rPr>
              <a:t>연산자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4E655585-DD80-4A2E-BFBB-6BA4AB09CCB4}"/>
              </a:ext>
            </a:extLst>
          </p:cNvPr>
          <p:cNvSpPr/>
          <p:nvPr/>
        </p:nvSpPr>
        <p:spPr bwMode="auto">
          <a:xfrm>
            <a:off x="453420" y="3137058"/>
            <a:ext cx="1160079" cy="490250"/>
          </a:xfrm>
          <a:prstGeom prst="wedgeRectCallout">
            <a:avLst>
              <a:gd name="adj1" fmla="val 99431"/>
              <a:gd name="adj2" fmla="val 45729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bg1"/>
                </a:solidFill>
                <a:cs typeface="HY견고딕" pitchFamily="18" charset="-127"/>
              </a:rPr>
              <a:t>weight</a:t>
            </a:r>
            <a:endParaRPr kumimoji="1" lang="ko-KR" altLang="en-US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80EE51-AB98-464D-90CA-63F23C490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625" y="3373767"/>
            <a:ext cx="3353974" cy="1491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3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08747" y="3585862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229952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2159566" cy="42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개발환경 설치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35" name="그룹 54"/>
          <p:cNvGrpSpPr>
            <a:grpSpLocks/>
          </p:cNvGrpSpPr>
          <p:nvPr/>
        </p:nvGrpSpPr>
        <p:grpSpPr bwMode="auto">
          <a:xfrm>
            <a:off x="680569" y="3565468"/>
            <a:ext cx="539750" cy="479425"/>
            <a:chOff x="1328347" y="2337753"/>
            <a:chExt cx="541775" cy="53502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64946" y="3559707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226651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63443" y="3565724"/>
            <a:ext cx="3351110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Neural network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이해하고 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5">
            <a:extLst>
              <a:ext uri="{FF2B5EF4-FFF2-40B4-BE49-F238E27FC236}">
                <a16:creationId xmlns:a16="http://schemas.microsoft.com/office/drawing/2014/main" id="{7FA4C3A5-7A6C-46E4-9847-13A896D70201}"/>
              </a:ext>
            </a:extLst>
          </p:cNvPr>
          <p:cNvSpPr/>
          <p:nvPr/>
        </p:nvSpPr>
        <p:spPr>
          <a:xfrm>
            <a:off x="708747" y="41277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54">
            <a:extLst>
              <a:ext uri="{FF2B5EF4-FFF2-40B4-BE49-F238E27FC236}">
                <a16:creationId xmlns:a16="http://schemas.microsoft.com/office/drawing/2014/main" id="{59D6B4BF-46E2-49C6-83B0-E105A7BA32C5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4107374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35">
              <a:extLst>
                <a:ext uri="{FF2B5EF4-FFF2-40B4-BE49-F238E27FC236}">
                  <a16:creationId xmlns:a16="http://schemas.microsoft.com/office/drawing/2014/main" id="{3F8F2F88-E35A-4624-8CAD-C4EC3AC5AB2F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36">
              <a:extLst>
                <a:ext uri="{FF2B5EF4-FFF2-40B4-BE49-F238E27FC236}">
                  <a16:creationId xmlns:a16="http://schemas.microsoft.com/office/drawing/2014/main" id="{E8082AE8-519B-410B-9CCE-64709E88007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4BCF691-7684-48EE-A6CB-1650F5A23296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9" name="자유형 38">
              <a:extLst>
                <a:ext uri="{FF2B5EF4-FFF2-40B4-BE49-F238E27FC236}">
                  <a16:creationId xmlns:a16="http://schemas.microsoft.com/office/drawing/2014/main" id="{0C40EB55-FE59-4010-820F-89EB504984DC}"/>
                </a:ext>
              </a:extLst>
            </p:cNvPr>
            <p:cNvSpPr/>
            <p:nvPr/>
          </p:nvSpPr>
          <p:spPr>
            <a:xfrm>
              <a:off x="1371371" y="2374957"/>
              <a:ext cx="457321" cy="437586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DA9A3AD-6541-49E6-80BB-BD47E0D4E703}"/>
              </a:ext>
            </a:extLst>
          </p:cNvPr>
          <p:cNvSpPr txBox="1"/>
          <p:nvPr/>
        </p:nvSpPr>
        <p:spPr>
          <a:xfrm>
            <a:off x="764946" y="410161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5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C75884-83F3-4738-997B-E7924C419F17}"/>
              </a:ext>
            </a:extLst>
          </p:cNvPr>
          <p:cNvSpPr/>
          <p:nvPr/>
        </p:nvSpPr>
        <p:spPr>
          <a:xfrm>
            <a:off x="1263443" y="4107630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작동 원리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08095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activation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F5AFB0-9632-4518-A896-41C9723A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970862"/>
            <a:ext cx="2542383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698937-A243-452F-8270-F02C293CF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521" y="2978726"/>
            <a:ext cx="2541250" cy="1809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8195BA-6BB4-419B-BF2D-8EF70236B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2978726"/>
            <a:ext cx="2447925" cy="1809750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595F4DA-4FCF-4111-B2DE-554241E5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52967"/>
              </p:ext>
            </p:extLst>
          </p:nvPr>
        </p:nvGraphicFramePr>
        <p:xfrm>
          <a:off x="1594444" y="1451324"/>
          <a:ext cx="5364088" cy="133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63">
                  <a:extLst>
                    <a:ext uri="{9D8B030D-6E8A-4147-A177-3AD203B41FA5}">
                      <a16:colId xmlns:a16="http://schemas.microsoft.com/office/drawing/2014/main" val="2011295860"/>
                    </a:ext>
                  </a:extLst>
                </a:gridCol>
                <a:gridCol w="4058125">
                  <a:extLst>
                    <a:ext uri="{9D8B030D-6E8A-4147-A177-3AD203B41FA5}">
                      <a16:colId xmlns:a16="http://schemas.microsoft.com/office/drawing/2014/main" val="769879045"/>
                    </a:ext>
                  </a:extLst>
                </a:gridCol>
              </a:tblGrid>
              <a:tr h="160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함수종류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69188"/>
                  </a:ext>
                </a:extLst>
              </a:tr>
              <a:tr h="27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linear</a:t>
                      </a:r>
                      <a:endParaRPr lang="ko-KR" altLang="en-US" sz="1000"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디폴트</a:t>
                      </a:r>
                      <a:r>
                        <a:rPr lang="en-US" altLang="ko-KR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, </a:t>
                      </a:r>
                      <a:r>
                        <a:rPr lang="ko-KR" altLang="en-US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입력뉴런과 가중치로 계산된 결과값 그대로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92783"/>
                  </a:ext>
                </a:extLst>
              </a:tr>
              <a:tr h="27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sigmoid</a:t>
                      </a:r>
                      <a:endParaRPr lang="ko-KR" altLang="en-US" sz="1000"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시그모이드함수</a:t>
                      </a:r>
                      <a:r>
                        <a:rPr lang="en-US" altLang="ko-KR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이진분류 문제에서 출력층</a:t>
                      </a:r>
                      <a:r>
                        <a:rPr lang="en-US" altLang="ko-KR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(output)</a:t>
                      </a:r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에 주로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648771"/>
                  </a:ext>
                </a:extLst>
              </a:tr>
              <a:tr h="27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relu</a:t>
                      </a:r>
                      <a:endParaRPr lang="ko-KR" altLang="en-US" sz="1000"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rectifier </a:t>
                      </a:r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함수 은익층에 주로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209670"/>
                  </a:ext>
                </a:extLst>
              </a:tr>
              <a:tr h="27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softmax</a:t>
                      </a:r>
                      <a:endParaRPr lang="ko-KR" altLang="en-US" sz="1000"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소프트맥스</a:t>
                      </a:r>
                      <a:r>
                        <a:rPr lang="en-US" altLang="ko-KR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다중 클래스분류문제 출력층</a:t>
                      </a:r>
                      <a:r>
                        <a:rPr lang="en-US" altLang="ko-KR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(output)</a:t>
                      </a:r>
                      <a:r>
                        <a:rPr lang="ko-KR" altLang="en-US" sz="10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에 주로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94E35D-D6A6-4296-A12C-2DB00A54B5B3}"/>
              </a:ext>
            </a:extLst>
          </p:cNvPr>
          <p:cNvSpPr/>
          <p:nvPr/>
        </p:nvSpPr>
        <p:spPr>
          <a:xfrm>
            <a:off x="215216" y="20974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Dense layers, also called fully connected layer, since, each node in the input is connected to every node in the output,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Activation layer which includes activation functions like ReLU, tanh, sigmoid among others,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Dropout layer – used for regularization during training,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Flatten, Reshape, etc.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68411A-6947-4BCF-AB61-8C1F8054B234}"/>
              </a:ext>
            </a:extLst>
          </p:cNvPr>
          <p:cNvSpPr/>
          <p:nvPr/>
        </p:nvSpPr>
        <p:spPr>
          <a:xfrm>
            <a:off x="4427984" y="36005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Convolution layers – used for performing convolution,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Pooling layers – used for down sampling,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Recurrent layers,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>
                <a:solidFill>
                  <a:srgbClr val="333333"/>
                </a:solidFill>
                <a:latin typeface="Open Sans"/>
              </a:rPr>
              <a:t>Locally-connected, normalization, etc.</a:t>
            </a:r>
            <a:endParaRPr lang="en-US" altLang="ko-KR" b="0" i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C5414-5216-4E73-AA73-32AAE2052EC7}"/>
              </a:ext>
            </a:extLst>
          </p:cNvPr>
          <p:cNvSpPr txBox="1"/>
          <p:nvPr/>
        </p:nvSpPr>
        <p:spPr>
          <a:xfrm>
            <a:off x="1449819" y="177966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CORE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D06F9-5FDA-4DC0-80BE-B9215A845397}"/>
              </a:ext>
            </a:extLst>
          </p:cNvPr>
          <p:cNvSpPr txBox="1"/>
          <p:nvPr/>
        </p:nvSpPr>
        <p:spPr>
          <a:xfrm>
            <a:off x="6012160" y="321982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IMPORTANT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DAB653-8C79-430F-BF7F-2F454CDC290B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12" name="Picture 26" descr="그림2">
              <a:extLst>
                <a:ext uri="{FF2B5EF4-FFF2-40B4-BE49-F238E27FC236}">
                  <a16:creationId xmlns:a16="http://schemas.microsoft.com/office/drawing/2014/main" id="{7D75D82A-6727-40E4-8E6A-39ADC9BC4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8A5322-3136-4C9E-B76A-135845F3CCA8}"/>
                </a:ext>
              </a:extLst>
            </p:cNvPr>
            <p:cNvSpPr/>
            <p:nvPr/>
          </p:nvSpPr>
          <p:spPr>
            <a:xfrm>
              <a:off x="911746" y="2055249"/>
              <a:ext cx="178939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Keras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레이어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1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특징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4828DB8-93A2-4423-BE78-B0A60C52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110" y="1983749"/>
            <a:ext cx="3983579" cy="2087878"/>
          </a:xfrm>
          <a:prstGeom prst="rect">
            <a:avLst/>
          </a:prstGeom>
        </p:spPr>
      </p:pic>
      <p:grpSp>
        <p:nvGrpSpPr>
          <p:cNvPr id="9" name="그룹 52">
            <a:extLst>
              <a:ext uri="{FF2B5EF4-FFF2-40B4-BE49-F238E27FC236}">
                <a16:creationId xmlns:a16="http://schemas.microsoft.com/office/drawing/2014/main" id="{995F8713-FDEB-4239-9B9A-7792D823A6BE}"/>
              </a:ext>
            </a:extLst>
          </p:cNvPr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B36D28-661D-41DD-BACC-CF244BCC0F9C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65">
              <a:extLst>
                <a:ext uri="{FF2B5EF4-FFF2-40B4-BE49-F238E27FC236}">
                  <a16:creationId xmlns:a16="http://schemas.microsoft.com/office/drawing/2014/main" id="{BC39167E-855F-4B62-8723-94A0E077577C}"/>
                </a:ext>
              </a:extLst>
            </p:cNvPr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4" name="그룹 76">
                <a:extLst>
                  <a:ext uri="{FF2B5EF4-FFF2-40B4-BE49-F238E27FC236}">
                    <a16:creationId xmlns:a16="http://schemas.microsoft.com/office/drawing/2014/main" id="{992D5A11-DCA6-4F01-8D4E-A7AF0B508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6" name="모서리가 둥근 직사각형 69">
                  <a:extLst>
                    <a:ext uri="{FF2B5EF4-FFF2-40B4-BE49-F238E27FC236}">
                      <a16:creationId xmlns:a16="http://schemas.microsoft.com/office/drawing/2014/main" id="{174491B5-BFE5-4816-AA03-B089AB0DA4E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모서리가 둥근 직사각형 70">
                  <a:extLst>
                    <a:ext uri="{FF2B5EF4-FFF2-40B4-BE49-F238E27FC236}">
                      <a16:creationId xmlns:a16="http://schemas.microsoft.com/office/drawing/2014/main" id="{E6AB48AD-9586-4EE8-B262-5133A47883C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자유형 16">
                  <a:extLst>
                    <a:ext uri="{FF2B5EF4-FFF2-40B4-BE49-F238E27FC236}">
                      <a16:creationId xmlns:a16="http://schemas.microsoft.com/office/drawing/2014/main" id="{8497D70A-A6BE-4749-AE1B-157838A0EEF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F8E314-6021-442C-A4B7-8C2F635D334F}"/>
                  </a:ext>
                </a:extLst>
              </p:cNvPr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60E984-E8EB-4114-AD63-28D0FFF27FA1}"/>
                </a:ext>
              </a:extLst>
            </p:cNvPr>
            <p:cNvSpPr/>
            <p:nvPr/>
          </p:nvSpPr>
          <p:spPr>
            <a:xfrm>
              <a:off x="2463249" y="1555083"/>
              <a:ext cx="379384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2015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출시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DCE4157A-1D0E-4B57-A795-920DA4FDD973}"/>
              </a:ext>
            </a:extLst>
          </p:cNvPr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50F46A-591B-4EC7-AAFC-4ACAD2686D72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90">
              <a:extLst>
                <a:ext uri="{FF2B5EF4-FFF2-40B4-BE49-F238E27FC236}">
                  <a16:creationId xmlns:a16="http://schemas.microsoft.com/office/drawing/2014/main" id="{06460593-53BD-42BA-8499-A3F31F88632F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3" name="그룹 73">
                <a:extLst>
                  <a:ext uri="{FF2B5EF4-FFF2-40B4-BE49-F238E27FC236}">
                    <a16:creationId xmlns:a16="http://schemas.microsoft.com/office/drawing/2014/main" id="{CADBA1A9-A4FE-4A67-B472-F02FB11C39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5" name="모서리가 둥근 직사각형 69">
                  <a:extLst>
                    <a:ext uri="{FF2B5EF4-FFF2-40B4-BE49-F238E27FC236}">
                      <a16:creationId xmlns:a16="http://schemas.microsoft.com/office/drawing/2014/main" id="{E66B7DDB-DD9D-4B44-87D7-E16128CDA82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모서리가 둥근 직사각형 70">
                  <a:extLst>
                    <a:ext uri="{FF2B5EF4-FFF2-40B4-BE49-F238E27FC236}">
                      <a16:creationId xmlns:a16="http://schemas.microsoft.com/office/drawing/2014/main" id="{1AF615D4-89F9-4189-ACFE-B870EAF8342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자유형 22">
                  <a:extLst>
                    <a:ext uri="{FF2B5EF4-FFF2-40B4-BE49-F238E27FC236}">
                      <a16:creationId xmlns:a16="http://schemas.microsoft.com/office/drawing/2014/main" id="{67D9EE77-8FBB-4674-BE70-0DDE1C8A5E89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5492B2-DD13-4302-9971-DB63C41B85F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36EE6-1E3D-4D1F-BB0B-6DF28183FEE7}"/>
                </a:ext>
              </a:extLst>
            </p:cNvPr>
            <p:cNvSpPr/>
            <p:nvPr/>
          </p:nvSpPr>
          <p:spPr>
            <a:xfrm>
              <a:off x="2463247" y="2458649"/>
              <a:ext cx="764329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구글</a:t>
              </a:r>
              <a:r>
                <a:rPr lang="en-US" altLang="ko-KR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MS </a:t>
              </a:r>
              <a:r>
                <a:rPr lang="ko-KR" altLang="en-US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아마존 등 우량 기업들이 지원</a:t>
              </a:r>
              <a:endParaRPr lang="ko-KR" altLang="en-US" b="1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97">
            <a:extLst>
              <a:ext uri="{FF2B5EF4-FFF2-40B4-BE49-F238E27FC236}">
                <a16:creationId xmlns:a16="http://schemas.microsoft.com/office/drawing/2014/main" id="{177C03B1-B3CB-4983-9EFE-9B9AA62ACA92}"/>
              </a:ext>
            </a:extLst>
          </p:cNvPr>
          <p:cNvGrpSpPr/>
          <p:nvPr/>
        </p:nvGrpSpPr>
        <p:grpSpPr>
          <a:xfrm>
            <a:off x="640686" y="2462387"/>
            <a:ext cx="4075330" cy="409746"/>
            <a:chOff x="1041764" y="3230975"/>
            <a:chExt cx="11978551" cy="6905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C1A622-40AA-4699-935F-18659CDE1C34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그룹 99">
              <a:extLst>
                <a:ext uri="{FF2B5EF4-FFF2-40B4-BE49-F238E27FC236}">
                  <a16:creationId xmlns:a16="http://schemas.microsoft.com/office/drawing/2014/main" id="{C2A6E828-B8A6-49E9-8C10-3F5D6071F0C0}"/>
                </a:ext>
              </a:extLst>
            </p:cNvPr>
            <p:cNvGrpSpPr/>
            <p:nvPr/>
          </p:nvGrpSpPr>
          <p:grpSpPr>
            <a:xfrm>
              <a:off x="1041764" y="3230975"/>
              <a:ext cx="1334605" cy="690514"/>
              <a:chOff x="970333" y="6000903"/>
              <a:chExt cx="1334605" cy="512171"/>
            </a:xfrm>
          </p:grpSpPr>
          <p:grpSp>
            <p:nvGrpSpPr>
              <p:cNvPr id="33" name="그룹 77">
                <a:extLst>
                  <a:ext uri="{FF2B5EF4-FFF2-40B4-BE49-F238E27FC236}">
                    <a16:creationId xmlns:a16="http://schemas.microsoft.com/office/drawing/2014/main" id="{582FF40B-43B3-4BAE-93F7-755A667C8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5" name="모서리가 둥근 직사각형 69">
                  <a:extLst>
                    <a:ext uri="{FF2B5EF4-FFF2-40B4-BE49-F238E27FC236}">
                      <a16:creationId xmlns:a16="http://schemas.microsoft.com/office/drawing/2014/main" id="{48FC482F-D6A3-4B0A-B589-DD03D6C273CD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모서리가 둥근 직사각형 70">
                  <a:extLst>
                    <a:ext uri="{FF2B5EF4-FFF2-40B4-BE49-F238E27FC236}">
                      <a16:creationId xmlns:a16="http://schemas.microsoft.com/office/drawing/2014/main" id="{D3F15C33-955F-4F1A-B29C-73778D9B6AED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자유형 28">
                  <a:extLst>
                    <a:ext uri="{FF2B5EF4-FFF2-40B4-BE49-F238E27FC236}">
                      <a16:creationId xmlns:a16="http://schemas.microsoft.com/office/drawing/2014/main" id="{E46B37EA-6D18-4E05-8AEC-8760AA8F3E7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0D83E-6997-4AA5-BDFD-02713EEE75AA}"/>
                  </a:ext>
                </a:extLst>
              </p:cNvPr>
              <p:cNvSpPr txBox="1"/>
              <p:nvPr/>
            </p:nvSpPr>
            <p:spPr bwMode="auto">
              <a:xfrm>
                <a:off x="970333" y="6094994"/>
                <a:ext cx="1334605" cy="32398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1465CC-CF6E-4975-9B57-EEC72457F54F}"/>
                </a:ext>
              </a:extLst>
            </p:cNvPr>
            <p:cNvSpPr/>
            <p:nvPr/>
          </p:nvSpPr>
          <p:spPr>
            <a:xfrm>
              <a:off x="2463249" y="3331568"/>
              <a:ext cx="861389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고수준 신경망 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 (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Tesnsor flow)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97">
            <a:extLst>
              <a:ext uri="{FF2B5EF4-FFF2-40B4-BE49-F238E27FC236}">
                <a16:creationId xmlns:a16="http://schemas.microsoft.com/office/drawing/2014/main" id="{BB8F4271-FCAA-4BDC-BCBA-98DC00F79216}"/>
              </a:ext>
            </a:extLst>
          </p:cNvPr>
          <p:cNvGrpSpPr/>
          <p:nvPr/>
        </p:nvGrpSpPr>
        <p:grpSpPr>
          <a:xfrm>
            <a:off x="632950" y="3031309"/>
            <a:ext cx="4075330" cy="409746"/>
            <a:chOff x="1041764" y="3230975"/>
            <a:chExt cx="11978551" cy="69051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0D3B5F2-9F5D-4028-950B-CE9727F97ADE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1" name="그룹 99">
              <a:extLst>
                <a:ext uri="{FF2B5EF4-FFF2-40B4-BE49-F238E27FC236}">
                  <a16:creationId xmlns:a16="http://schemas.microsoft.com/office/drawing/2014/main" id="{D38EB044-7718-4188-88FA-C541F7759522}"/>
                </a:ext>
              </a:extLst>
            </p:cNvPr>
            <p:cNvGrpSpPr/>
            <p:nvPr/>
          </p:nvGrpSpPr>
          <p:grpSpPr>
            <a:xfrm>
              <a:off x="1041764" y="3230975"/>
              <a:ext cx="1334605" cy="690514"/>
              <a:chOff x="970333" y="6000903"/>
              <a:chExt cx="1334605" cy="512171"/>
            </a:xfrm>
          </p:grpSpPr>
          <p:grpSp>
            <p:nvGrpSpPr>
              <p:cNvPr id="43" name="그룹 77">
                <a:extLst>
                  <a:ext uri="{FF2B5EF4-FFF2-40B4-BE49-F238E27FC236}">
                    <a16:creationId xmlns:a16="http://schemas.microsoft.com/office/drawing/2014/main" id="{2F582DA0-D43A-4F93-8522-4ED9DC14B6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5" name="모서리가 둥근 직사각형 69">
                  <a:extLst>
                    <a:ext uri="{FF2B5EF4-FFF2-40B4-BE49-F238E27FC236}">
                      <a16:creationId xmlns:a16="http://schemas.microsoft.com/office/drawing/2014/main" id="{8B8CAF82-B353-4411-B6DB-5095CAA9F98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모서리가 둥근 직사각형 70">
                  <a:extLst>
                    <a:ext uri="{FF2B5EF4-FFF2-40B4-BE49-F238E27FC236}">
                      <a16:creationId xmlns:a16="http://schemas.microsoft.com/office/drawing/2014/main" id="{41EED9E3-6AE0-4369-A591-ECF5848375A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자유형 28">
                  <a:extLst>
                    <a:ext uri="{FF2B5EF4-FFF2-40B4-BE49-F238E27FC236}">
                      <a16:creationId xmlns:a16="http://schemas.microsoft.com/office/drawing/2014/main" id="{3CBEDD8A-69AD-4626-8D32-0B122DD846AD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10D9BE-E104-4248-BFCA-B450C76CCE16}"/>
                  </a:ext>
                </a:extLst>
              </p:cNvPr>
              <p:cNvSpPr txBox="1"/>
              <p:nvPr/>
            </p:nvSpPr>
            <p:spPr bwMode="auto">
              <a:xfrm>
                <a:off x="970333" y="6094994"/>
                <a:ext cx="1334605" cy="32398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A43C57B-DF27-4F44-89C3-8C52DBF38BC5}"/>
                </a:ext>
              </a:extLst>
            </p:cNvPr>
            <p:cNvSpPr/>
            <p:nvPr/>
          </p:nvSpPr>
          <p:spPr>
            <a:xfrm>
              <a:off x="2463249" y="3331568"/>
              <a:ext cx="83924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CPU/GPU 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실행통한 속도 가속화기능 탑재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97">
            <a:extLst>
              <a:ext uri="{FF2B5EF4-FFF2-40B4-BE49-F238E27FC236}">
                <a16:creationId xmlns:a16="http://schemas.microsoft.com/office/drawing/2014/main" id="{5D63493F-36CC-4AA0-ACB5-EB513FE870A8}"/>
              </a:ext>
            </a:extLst>
          </p:cNvPr>
          <p:cNvGrpSpPr/>
          <p:nvPr/>
        </p:nvGrpSpPr>
        <p:grpSpPr>
          <a:xfrm>
            <a:off x="632950" y="3610824"/>
            <a:ext cx="4075330" cy="409746"/>
            <a:chOff x="1041764" y="3230975"/>
            <a:chExt cx="11978551" cy="69051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B65B9AF-F1F8-4B81-B2D5-F4A8BCFED3D7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99">
              <a:extLst>
                <a:ext uri="{FF2B5EF4-FFF2-40B4-BE49-F238E27FC236}">
                  <a16:creationId xmlns:a16="http://schemas.microsoft.com/office/drawing/2014/main" id="{4405A277-0AAE-4A8B-837D-D874C41F7E3D}"/>
                </a:ext>
              </a:extLst>
            </p:cNvPr>
            <p:cNvGrpSpPr/>
            <p:nvPr/>
          </p:nvGrpSpPr>
          <p:grpSpPr>
            <a:xfrm>
              <a:off x="1041764" y="3230975"/>
              <a:ext cx="1334605" cy="690514"/>
              <a:chOff x="970333" y="6000903"/>
              <a:chExt cx="1334605" cy="512171"/>
            </a:xfrm>
          </p:grpSpPr>
          <p:grpSp>
            <p:nvGrpSpPr>
              <p:cNvPr id="52" name="그룹 77">
                <a:extLst>
                  <a:ext uri="{FF2B5EF4-FFF2-40B4-BE49-F238E27FC236}">
                    <a16:creationId xmlns:a16="http://schemas.microsoft.com/office/drawing/2014/main" id="{49CD0789-0076-4846-8384-E140EB54D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1C0767C2-E03B-472B-85E4-7B957725081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07A0DB08-FE9E-450C-9A93-C935E24B775F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8">
                  <a:extLst>
                    <a:ext uri="{FF2B5EF4-FFF2-40B4-BE49-F238E27FC236}">
                      <a16:creationId xmlns:a16="http://schemas.microsoft.com/office/drawing/2014/main" id="{1FE98FF1-FC17-4902-A3F8-0E5D5474F8AB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F29D45-BD0B-42CE-B2A9-A3D743CB7DC6}"/>
                  </a:ext>
                </a:extLst>
              </p:cNvPr>
              <p:cNvSpPr txBox="1"/>
              <p:nvPr/>
            </p:nvSpPr>
            <p:spPr bwMode="auto">
              <a:xfrm>
                <a:off x="970333" y="6094994"/>
                <a:ext cx="1334605" cy="32398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5C4AF0-EE3E-4BDB-9CA1-291E9BE93171}"/>
                </a:ext>
              </a:extLst>
            </p:cNvPr>
            <p:cNvSpPr/>
            <p:nvPr/>
          </p:nvSpPr>
          <p:spPr>
            <a:xfrm>
              <a:off x="2463249" y="3331568"/>
              <a:ext cx="513667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합성곱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신경망 지원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97">
            <a:extLst>
              <a:ext uri="{FF2B5EF4-FFF2-40B4-BE49-F238E27FC236}">
                <a16:creationId xmlns:a16="http://schemas.microsoft.com/office/drawing/2014/main" id="{D0AB9043-9254-43F8-89F7-522FA7043BC9}"/>
              </a:ext>
            </a:extLst>
          </p:cNvPr>
          <p:cNvGrpSpPr/>
          <p:nvPr/>
        </p:nvGrpSpPr>
        <p:grpSpPr>
          <a:xfrm>
            <a:off x="611560" y="4219319"/>
            <a:ext cx="4196492" cy="409746"/>
            <a:chOff x="1041764" y="3230975"/>
            <a:chExt cx="12334681" cy="69051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AA4C664-8535-4824-B4F8-ECA29BF659F1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9">
              <a:extLst>
                <a:ext uri="{FF2B5EF4-FFF2-40B4-BE49-F238E27FC236}">
                  <a16:creationId xmlns:a16="http://schemas.microsoft.com/office/drawing/2014/main" id="{51E90B20-D12B-4894-A75F-48F689651129}"/>
                </a:ext>
              </a:extLst>
            </p:cNvPr>
            <p:cNvGrpSpPr/>
            <p:nvPr/>
          </p:nvGrpSpPr>
          <p:grpSpPr>
            <a:xfrm>
              <a:off x="1041764" y="3230975"/>
              <a:ext cx="1334605" cy="690514"/>
              <a:chOff x="970333" y="6000903"/>
              <a:chExt cx="1334605" cy="512171"/>
            </a:xfrm>
          </p:grpSpPr>
          <p:grpSp>
            <p:nvGrpSpPr>
              <p:cNvPr id="61" name="그룹 77">
                <a:extLst>
                  <a:ext uri="{FF2B5EF4-FFF2-40B4-BE49-F238E27FC236}">
                    <a16:creationId xmlns:a16="http://schemas.microsoft.com/office/drawing/2014/main" id="{5F175C5F-8047-416C-AA06-9FC771A31C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5E36449A-42FD-4904-A66C-6FB527F0348A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C2833F3D-C928-46DE-89F7-65DD22B74AE6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자유형 28">
                  <a:extLst>
                    <a:ext uri="{FF2B5EF4-FFF2-40B4-BE49-F238E27FC236}">
                      <a16:creationId xmlns:a16="http://schemas.microsoft.com/office/drawing/2014/main" id="{633CEE12-FDF2-4911-99B9-E6C76337C799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8B1B89-4961-4BD8-A8CE-1EEDBB7F4F1F}"/>
                  </a:ext>
                </a:extLst>
              </p:cNvPr>
              <p:cNvSpPr txBox="1"/>
              <p:nvPr/>
            </p:nvSpPr>
            <p:spPr bwMode="auto">
              <a:xfrm>
                <a:off x="970333" y="6094994"/>
                <a:ext cx="1334605" cy="32398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6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17FAF9-2B0F-4056-AD89-D15D9B746727}"/>
                </a:ext>
              </a:extLst>
            </p:cNvPr>
            <p:cNvSpPr/>
            <p:nvPr/>
          </p:nvSpPr>
          <p:spPr>
            <a:xfrm>
              <a:off x="2463249" y="3331568"/>
              <a:ext cx="1091319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MIT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라이센스로 상업적인 프로젝트도 자유롭게 사용가능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0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44024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keras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작동 흐름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483369" y="1347614"/>
            <a:ext cx="8091346" cy="577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/>
              <a:t>기본적으로 우리는 모델을 생성하고 훈련 데이터를 사용하여 모델을 훈련합니다</a:t>
            </a:r>
            <a:r>
              <a:rPr lang="en-US" altLang="ko-KR"/>
              <a:t>. </a:t>
            </a:r>
            <a:r>
              <a:rPr lang="ko-KR" altLang="en-US"/>
              <a:t>일단 모델이 훈련되면 우리는 모델을 가져 와서 테스트 데이터에 대한 추론을 수행합니다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828DB8-93A2-4423-BE78-B0A60C52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975982"/>
            <a:ext cx="5533118" cy="29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90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49"/>
              <a:ext cx="214616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Keras Model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B936EF8-31A7-4928-A014-0B1C2F57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92374"/>
            <a:ext cx="3131840" cy="784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A5B8B-2309-4688-AA99-8C4E6B276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1492374"/>
            <a:ext cx="5031804" cy="764419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F6F36A-181A-40FC-B9D9-988B3C3F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40652"/>
              </p:ext>
            </p:extLst>
          </p:nvPr>
        </p:nvGraphicFramePr>
        <p:xfrm>
          <a:off x="1115616" y="2571750"/>
          <a:ext cx="7128792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1129586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76987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모델생성방식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6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Sequential </a:t>
                      </a:r>
                      <a:r>
                        <a:rPr lang="ko-KR" altLang="en-US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층층이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(layer-by-layer) 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쌓아 올릴 수 있게 하는 방법으로 대부분 문제를 해결할 수 있다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. 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하지만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이 방법은 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layer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를 공유하는 구조나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다중 입력</a:t>
                      </a:r>
                      <a:r>
                        <a:rPr lang="en-US" altLang="ko-KR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/</a:t>
                      </a:r>
                      <a:r>
                        <a:rPr lang="ko-KR" altLang="en-US" sz="1200" b="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출력을 사용하지는 못한다는 한계가 있다</a:t>
                      </a:r>
                      <a:br>
                        <a:rPr lang="ko-KR" altLang="en-US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</a:br>
                      <a:endParaRPr lang="ko-KR" altLang="en-US" sz="1200"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9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Functional </a:t>
                      </a:r>
                      <a:r>
                        <a:rPr lang="ko-KR" altLang="en-US" sz="1200"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layer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가 앞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/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뒤 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layer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에만 연결된 구조뿐 아니라 훨씬 더 자유자재로 그 구조를 정의하여 사용할 수 있게된다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. layer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들을 어떤 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layer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에든지 연결해서 사용할 수 있는 것이다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. 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그래서 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siamese 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네트워크와 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residual </a:t>
                      </a:r>
                      <a:r>
                        <a:rPr lang="ko-KR" altLang="en-US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네트워크 같은 복잡한 구조의 네트워크를 만들 수 있게 된다</a:t>
                      </a:r>
                      <a:r>
                        <a:rPr lang="en-US" altLang="ko-KR" sz="1200" b="0" kern="1200">
                          <a:solidFill>
                            <a:srgbClr val="404040"/>
                          </a:solidFill>
                          <a:latin typeface="Malgun Gothic Semilight" panose="020B0502040204020203" pitchFamily="34" charset="-127"/>
                          <a:ea typeface="Malgun Gothic Semilight" panose="020B0502040204020203" pitchFamily="34" charset="-127"/>
                          <a:cs typeface="Malgun Gothic Semilight" panose="020B0502040204020203" pitchFamily="34" charset="-127"/>
                        </a:rPr>
                        <a:t>.</a:t>
                      </a:r>
                      <a:endParaRPr lang="ko-KR" altLang="en-US" sz="1200" b="0" kern="1200">
                        <a:solidFill>
                          <a:srgbClr val="404040"/>
                        </a:solidFill>
                        <a:latin typeface="Malgun Gothic Semilight" panose="020B0502040204020203" pitchFamily="34" charset="-127"/>
                        <a:ea typeface="Malgun Gothic Semilight" panose="020B0502040204020203" pitchFamily="34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64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설명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DB84EB-DEB3-493B-86A1-1E47E5607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76871"/>
              </p:ext>
            </p:extLst>
          </p:nvPr>
        </p:nvGraphicFramePr>
        <p:xfrm>
          <a:off x="171357" y="1405419"/>
          <a:ext cx="4115532" cy="353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52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 description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crim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per capita crime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rate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by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time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zn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proportion of residential land zoned for lots over 25,000 sq.ft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indus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proportion of non-retail business</a:t>
                      </a: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acres per town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chas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Charles River dummy variable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nox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nitrogen oxides concentration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rm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average number of rooms per dwelling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age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propertion of owner-occupied</a:t>
                      </a: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units built pror to 1940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648702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dis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weighted mean of distances to five Boston emplyment center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00909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B1315E2-7B50-4FB0-9B79-12D3B5472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14597"/>
              </p:ext>
            </p:extLst>
          </p:nvPr>
        </p:nvGraphicFramePr>
        <p:xfrm>
          <a:off x="4575047" y="1357917"/>
          <a:ext cx="4115532" cy="298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52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 description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rad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index of accessibility to radial highways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tax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full-value property-tax rate per $10,000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ptratio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pupil-teacher ratio by town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black 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1000(bk-0.63) where Bk is</a:t>
                      </a: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proportion of blacks by town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lstat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lower status of population (percent)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medv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median value of owner-occupied homes in $10000s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820A9-3668-4543-A3DC-C005819F3FAD}"/>
              </a:ext>
            </a:extLst>
          </p:cNvPr>
          <p:cNvSpPr/>
          <p:nvPr/>
        </p:nvSpPr>
        <p:spPr>
          <a:xfrm>
            <a:off x="4508994" y="4529135"/>
            <a:ext cx="4247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https://www.kaggle.com/c/boston-housing#description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8C45F1-DDBE-4F69-B5DE-D9CA23117043}"/>
              </a:ext>
            </a:extLst>
          </p:cNvPr>
          <p:cNvSpPr/>
          <p:nvPr/>
        </p:nvSpPr>
        <p:spPr>
          <a:xfrm>
            <a:off x="2843808" y="65371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>
                <a:solidFill>
                  <a:srgbClr val="494E52"/>
                </a:solidFill>
                <a:latin typeface="-apple-system"/>
              </a:rPr>
              <a:t>1970</a:t>
            </a:r>
            <a:r>
              <a:rPr lang="ko-KR" altLang="en-US" b="0">
                <a:solidFill>
                  <a:srgbClr val="494E52"/>
                </a:solidFill>
                <a:latin typeface="-apple-system"/>
              </a:rPr>
              <a:t>년대 중반 보스턴 외곽 지역의 범죄율</a:t>
            </a:r>
            <a:r>
              <a:rPr lang="en-US" altLang="ko-KR" b="0">
                <a:solidFill>
                  <a:srgbClr val="494E52"/>
                </a:solidFill>
                <a:latin typeface="-apple-system"/>
              </a:rPr>
              <a:t>, </a:t>
            </a:r>
            <a:r>
              <a:rPr lang="ko-KR" altLang="en-US" b="0">
                <a:solidFill>
                  <a:srgbClr val="494E52"/>
                </a:solidFill>
                <a:latin typeface="-apple-system"/>
              </a:rPr>
              <a:t>지방세율 등의 데이터가 주어졌을 때 주택 가격의 중간 값을 예측하는 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선언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395536" y="164584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케라스 모델 생성 라이브러리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from keras.models import Sequential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레이어 생성 라이브러리 </a:t>
            </a:r>
            <a:r>
              <a:rPr lang="en-US" altLang="ko-KR">
                <a:solidFill>
                  <a:srgbClr val="00B050"/>
                </a:solidFill>
              </a:rPr>
              <a:t>(Dense: </a:t>
            </a:r>
            <a:r>
              <a:rPr lang="ko-KR" altLang="en-US">
                <a:solidFill>
                  <a:srgbClr val="00B050"/>
                </a:solidFill>
              </a:rPr>
              <a:t>입출력 연결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/>
              <a:t>from keras.layers import Dense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케라스 샘플데이터 라이브러리 불러오기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from keras.datasets import boston_housing</a:t>
            </a:r>
          </a:p>
          <a:p>
            <a:r>
              <a:rPr lang="en-US" altLang="ko-KR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1A800-A0D0-45DD-A869-25CF745E6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64" y="3147814"/>
            <a:ext cx="4533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(features_train, label_train), (features_test, label_test) = \</a:t>
            </a:r>
          </a:p>
          <a:p>
            <a:r>
              <a:rPr lang="en-US" altLang="ko-KR"/>
              <a:t>boston_housing.load_data()</a:t>
            </a:r>
          </a:p>
          <a:p>
            <a:endParaRPr lang="en-US" altLang="ko-KR"/>
          </a:p>
          <a:p>
            <a:r>
              <a:rPr lang="en-US" altLang="ko-KR"/>
              <a:t># features_train[0][0~12]</a:t>
            </a:r>
          </a:p>
          <a:p>
            <a:r>
              <a:rPr lang="en-US" altLang="ko-KR"/>
              <a:t>nFeatures = features_train.shape[1]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CFD162-7F57-4FC1-9B2F-8A2735E5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34" y="2787774"/>
            <a:ext cx="5950440" cy="18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5711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Sequatial </a:t>
            </a:r>
            <a:r>
              <a:rPr lang="ko-KR" altLang="en-US">
                <a:solidFill>
                  <a:srgbClr val="00B050"/>
                </a:solidFill>
              </a:rPr>
              <a:t>방싱 케라스모델</a:t>
            </a:r>
          </a:p>
          <a:p>
            <a:r>
              <a:rPr lang="en-US" altLang="ko-KR"/>
              <a:t>model = Sequential()</a:t>
            </a:r>
          </a:p>
          <a:p>
            <a:r>
              <a:rPr lang="en-US" altLang="ko-KR">
                <a:solidFill>
                  <a:srgbClr val="00B050"/>
                </a:solidFill>
              </a:rPr>
              <a:t># Dense </a:t>
            </a:r>
            <a:r>
              <a:rPr lang="ko-KR" altLang="en-US">
                <a:solidFill>
                  <a:srgbClr val="00B050"/>
                </a:solidFill>
              </a:rPr>
              <a:t>레이어를 만들고 처음에는 </a:t>
            </a:r>
            <a:r>
              <a:rPr lang="en-US" altLang="ko-KR">
                <a:solidFill>
                  <a:srgbClr val="00B050"/>
                </a:solidFill>
              </a:rPr>
              <a:t>13</a:t>
            </a:r>
            <a:r>
              <a:rPr lang="ko-KR" altLang="en-US">
                <a:solidFill>
                  <a:srgbClr val="00B050"/>
                </a:solidFill>
              </a:rPr>
              <a:t>차원인 </a:t>
            </a:r>
            <a:r>
              <a:rPr lang="en-US" altLang="ko-KR">
                <a:solidFill>
                  <a:srgbClr val="00B050"/>
                </a:solidFill>
              </a:rPr>
              <a:t>2D </a:t>
            </a:r>
            <a:r>
              <a:rPr lang="ko-KR" altLang="en-US">
                <a:solidFill>
                  <a:srgbClr val="00B050"/>
                </a:solidFill>
              </a:rPr>
              <a:t>텐서 입력으로 받음</a:t>
            </a:r>
            <a:br>
              <a:rPr lang="en-US" altLang="ko-KR">
                <a:solidFill>
                  <a:srgbClr val="00B050"/>
                </a:solidFill>
              </a:rPr>
            </a:br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변수 주입 및 활성함수</a:t>
            </a:r>
            <a:r>
              <a:rPr lang="en-US" altLang="ko-KR">
                <a:solidFill>
                  <a:srgbClr val="00B050"/>
                </a:solidFill>
              </a:rPr>
              <a:t>(linear) </a:t>
            </a:r>
            <a:r>
              <a:rPr lang="ko-KR" altLang="en-US">
                <a:solidFill>
                  <a:srgbClr val="00B050"/>
                </a:solidFill>
              </a:rPr>
              <a:t>선언</a:t>
            </a:r>
          </a:p>
          <a:p>
            <a:r>
              <a:rPr lang="en-US" altLang="ko-KR"/>
              <a:t>model.add(Dense(1, input_shape=(nFeatures,), activation='linear’))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25E46-21A9-4721-94F8-C817B2778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741221"/>
            <a:ext cx="6417568" cy="21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훈련방법 설정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2" y="1636512"/>
            <a:ext cx="6143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Sequatial </a:t>
            </a:r>
            <a:r>
              <a:rPr lang="ko-KR" altLang="en-US">
                <a:solidFill>
                  <a:srgbClr val="00B050"/>
                </a:solidFill>
              </a:rPr>
              <a:t>방싱 케라스모델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손실함수</a:t>
            </a:r>
            <a:r>
              <a:rPr lang="en-US" altLang="ko-KR">
                <a:solidFill>
                  <a:srgbClr val="00B050"/>
                </a:solidFill>
              </a:rPr>
              <a:t>(LOSS): </a:t>
            </a:r>
            <a:r>
              <a:rPr lang="ko-KR" altLang="en-US">
                <a:solidFill>
                  <a:srgbClr val="00B050"/>
                </a:solidFill>
              </a:rPr>
              <a:t>훈련동안 최소화될 값 지표 </a:t>
            </a:r>
            <a:r>
              <a:rPr lang="en-US" altLang="ko-KR">
                <a:solidFill>
                  <a:srgbClr val="00B050"/>
                </a:solidFill>
              </a:rPr>
              <a:t>(mse, categorical_crossentropy)</a:t>
            </a:r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손실함수를 기반으로 </a:t>
            </a:r>
            <a:r>
              <a:rPr lang="en-US" altLang="ko-KR">
                <a:solidFill>
                  <a:srgbClr val="00B050"/>
                </a:solidFill>
              </a:rPr>
              <a:t>Neural Net </a:t>
            </a:r>
            <a:r>
              <a:rPr lang="ko-KR" altLang="en-US">
                <a:solidFill>
                  <a:srgbClr val="00B050"/>
                </a:solidFill>
              </a:rPr>
              <a:t>업데이터 결정 </a:t>
            </a:r>
            <a:r>
              <a:rPr lang="en-US" altLang="ko-KR">
                <a:solidFill>
                  <a:srgbClr val="00B050"/>
                </a:solidFill>
              </a:rPr>
              <a:t>(mse, mae, accuracy)</a:t>
            </a:r>
          </a:p>
          <a:p>
            <a:r>
              <a:rPr lang="en-US" altLang="ko-KR"/>
              <a:t>model.compile(optimizer='rmsprop', loss='mse', metrics=['mse', 'mae'])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FD6938-520F-4B07-8DB7-1CF84E5B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90" y="2986730"/>
            <a:ext cx="5238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4944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Image classification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ECEC73-3DAA-4065-85F6-C6EB34F54D14}"/>
              </a:ext>
            </a:extLst>
          </p:cNvPr>
          <p:cNvSpPr/>
          <p:nvPr/>
        </p:nvSpPr>
        <p:spPr bwMode="auto">
          <a:xfrm>
            <a:off x="2879812" y="2067694"/>
            <a:ext cx="3384376" cy="158417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solidFill>
                  <a:schemeClr val="bg1"/>
                </a:solidFill>
                <a:cs typeface="HY견고딕" pitchFamily="18" charset="-127"/>
              </a:rPr>
              <a:t>Neural Network</a:t>
            </a:r>
            <a:endParaRPr kumimoji="1" lang="ko-KR" altLang="en-US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D45D50-BF33-43D5-BF19-1349ADF6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95" y="2197904"/>
            <a:ext cx="1266348" cy="129614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9E9539C-BFFE-499D-BEE7-94B9D554DF58}"/>
              </a:ext>
            </a:extLst>
          </p:cNvPr>
          <p:cNvSpPr/>
          <p:nvPr/>
        </p:nvSpPr>
        <p:spPr bwMode="auto">
          <a:xfrm>
            <a:off x="2049135" y="2648491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0E3D2AF-C741-4800-831E-8BB5543424A8}"/>
              </a:ext>
            </a:extLst>
          </p:cNvPr>
          <p:cNvSpPr/>
          <p:nvPr/>
        </p:nvSpPr>
        <p:spPr bwMode="auto">
          <a:xfrm>
            <a:off x="6504968" y="2047057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782BA8-2943-4385-BE38-6A59E8B99013}"/>
              </a:ext>
            </a:extLst>
          </p:cNvPr>
          <p:cNvSpPr/>
          <p:nvPr/>
        </p:nvSpPr>
        <p:spPr bwMode="auto">
          <a:xfrm>
            <a:off x="6504968" y="2687372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4804CFF-D1FA-40DA-8B80-090D45A3F146}"/>
              </a:ext>
            </a:extLst>
          </p:cNvPr>
          <p:cNvSpPr/>
          <p:nvPr/>
        </p:nvSpPr>
        <p:spPr bwMode="auto">
          <a:xfrm>
            <a:off x="6504968" y="3327686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D776-A5B0-41EE-B593-CC991D9B1BC3}"/>
              </a:ext>
            </a:extLst>
          </p:cNvPr>
          <p:cNvSpPr txBox="1"/>
          <p:nvPr/>
        </p:nvSpPr>
        <p:spPr>
          <a:xfrm>
            <a:off x="7250993" y="200404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cat   (0.97)</a:t>
            </a:r>
            <a:endParaRPr lang="ko-KR" altLang="en-US" sz="18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2CF80-A8CB-4872-A064-B3F5E4BB36B6}"/>
              </a:ext>
            </a:extLst>
          </p:cNvPr>
          <p:cNvSpPr txBox="1"/>
          <p:nvPr/>
        </p:nvSpPr>
        <p:spPr>
          <a:xfrm>
            <a:off x="7197293" y="262847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dog   (0.01)</a:t>
            </a:r>
            <a:endParaRPr lang="ko-KR" altLang="en-US" sz="1800" b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BFD66-F889-49B8-A27D-91C00983D528}"/>
              </a:ext>
            </a:extLst>
          </p:cNvPr>
          <p:cNvSpPr txBox="1"/>
          <p:nvPr/>
        </p:nvSpPr>
        <p:spPr>
          <a:xfrm>
            <a:off x="7197293" y="324165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other (0.02)</a:t>
            </a:r>
            <a:endParaRPr lang="ko-KR" altLang="en-US" sz="1800" b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0D60B1-C775-47ED-8FCD-2BB4817996F6}"/>
              </a:ext>
            </a:extLst>
          </p:cNvPr>
          <p:cNvSpPr txBox="1"/>
          <p:nvPr/>
        </p:nvSpPr>
        <p:spPr>
          <a:xfrm>
            <a:off x="1956346" y="294395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Image</a:t>
            </a:r>
            <a:endParaRPr lang="ko-KR" altLang="en-US" sz="1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1828A3-C266-42FA-BF13-05772BDEB2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2242" y="2767849"/>
            <a:ext cx="912123" cy="73645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7DE75A6-EE8F-4E15-A51E-1978B8B0966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371" y="2777493"/>
            <a:ext cx="912123" cy="73645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C036BDB-771E-4B1B-9C1D-F6D63C96B25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0424" y="2777494"/>
            <a:ext cx="912123" cy="7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7003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model.fit(X_train, Y_train, batch_size=4, epochs=1000)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2826C-E1FA-4439-A19E-E6102FD22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12" y="2787774"/>
            <a:ext cx="7678861" cy="17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요약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model.summary()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8044B-388E-4B18-A043-B3D46FE8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753740"/>
            <a:ext cx="1581150" cy="47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3F97E-D75C-4ACF-B308-66F7B416C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21" y="3470144"/>
            <a:ext cx="2822435" cy="4041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16F12C-01E8-4058-A4E8-9090DF10C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527" y="2355725"/>
            <a:ext cx="5602064" cy="24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추론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 verbose: </a:t>
            </a:r>
            <a:r>
              <a:rPr lang="ko-KR" altLang="en-US"/>
              <a:t>정보표시 레벨 </a:t>
            </a:r>
            <a:r>
              <a:rPr lang="en-US" altLang="ko-KR"/>
              <a:t>(0,1)</a:t>
            </a:r>
          </a:p>
          <a:p>
            <a:r>
              <a:rPr lang="en-US" altLang="ko-KR"/>
              <a:t>model.evaluate(features_test, label_test, </a:t>
            </a:r>
          </a:p>
          <a:p>
            <a:r>
              <a:rPr lang="en-US" altLang="ko-KR"/>
              <a:t>               verbose=0)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623ADD-0E70-4C33-9BEF-24954E08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964039"/>
            <a:ext cx="5734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Keras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(Linear Regression)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5" name="그룹 9"/>
          <p:cNvGrpSpPr>
            <a:grpSpLocks/>
          </p:cNvGrpSpPr>
          <p:nvPr/>
        </p:nvGrpSpPr>
        <p:grpSpPr bwMode="auto">
          <a:xfrm>
            <a:off x="453421" y="888989"/>
            <a:ext cx="7397503" cy="490250"/>
            <a:chOff x="662673" y="1980431"/>
            <a:chExt cx="9978476" cy="648113"/>
          </a:xfrm>
        </p:grpSpPr>
        <p:pic>
          <p:nvPicPr>
            <p:cNvPr id="67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911746" y="2055250"/>
              <a:ext cx="194905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 및 비교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5102E-18E0-4C65-B908-3AACADEF53B5}"/>
              </a:ext>
            </a:extLst>
          </p:cNvPr>
          <p:cNvSpPr/>
          <p:nvPr/>
        </p:nvSpPr>
        <p:spPr>
          <a:xfrm>
            <a:off x="517043" y="16365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label_pred = model.predict(features_test)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print(label_test[:5])</a:t>
            </a:r>
          </a:p>
          <a:p>
            <a:r>
              <a:rPr lang="en-US" altLang="ko-KR"/>
              <a:t>print(label_pred[:5,0])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8B526A-473F-4A8F-B462-CB8B52B2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427734"/>
            <a:ext cx="4953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4928574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Neural Network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대해서 이해한다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5697686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딥러닝 개발환경을 설치하는 방법을 익힌다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2618833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Keras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이해한다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5302281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Keras 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실습을 통해 작동원리를 이해한다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11">
            <a:extLst>
              <a:ext uri="{FF2B5EF4-FFF2-40B4-BE49-F238E27FC236}">
                <a16:creationId xmlns:a16="http://schemas.microsoft.com/office/drawing/2014/main" id="{50B1EE03-45EB-414F-BA7D-E8CD3A7F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13475" y="3444671"/>
            <a:ext cx="6230526" cy="1122095"/>
            <a:chOff x="3079983" y="3048223"/>
            <a:chExt cx="6760522" cy="1122095"/>
          </a:xfrm>
        </p:grpSpPr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0" y="939491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0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4944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Image classification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ECEC73-3DAA-4065-85F6-C6EB34F54D14}"/>
              </a:ext>
            </a:extLst>
          </p:cNvPr>
          <p:cNvSpPr/>
          <p:nvPr/>
        </p:nvSpPr>
        <p:spPr bwMode="auto">
          <a:xfrm>
            <a:off x="2879812" y="2931790"/>
            <a:ext cx="3384376" cy="158417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solidFill>
                  <a:schemeClr val="bg1"/>
                </a:solidFill>
                <a:cs typeface="HY견고딕" pitchFamily="18" charset="-127"/>
              </a:rPr>
              <a:t>Neural Network</a:t>
            </a:r>
            <a:endParaRPr kumimoji="1" lang="ko-KR" altLang="en-US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D45D50-BF33-43D5-BF19-1349ADF6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95" y="3062000"/>
            <a:ext cx="1266348" cy="1296144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0E3D2AF-C741-4800-831E-8BB5543424A8}"/>
              </a:ext>
            </a:extLst>
          </p:cNvPr>
          <p:cNvSpPr/>
          <p:nvPr/>
        </p:nvSpPr>
        <p:spPr bwMode="auto">
          <a:xfrm>
            <a:off x="6504968" y="2911153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782BA8-2943-4385-BE38-6A59E8B99013}"/>
              </a:ext>
            </a:extLst>
          </p:cNvPr>
          <p:cNvSpPr/>
          <p:nvPr/>
        </p:nvSpPr>
        <p:spPr bwMode="auto">
          <a:xfrm>
            <a:off x="6504968" y="3551468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4804CFF-D1FA-40DA-8B80-090D45A3F146}"/>
              </a:ext>
            </a:extLst>
          </p:cNvPr>
          <p:cNvSpPr/>
          <p:nvPr/>
        </p:nvSpPr>
        <p:spPr bwMode="auto">
          <a:xfrm>
            <a:off x="6504968" y="4191782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D776-A5B0-41EE-B593-CC991D9B1BC3}"/>
              </a:ext>
            </a:extLst>
          </p:cNvPr>
          <p:cNvSpPr txBox="1"/>
          <p:nvPr/>
        </p:nvSpPr>
        <p:spPr>
          <a:xfrm>
            <a:off x="7250993" y="286813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cat   (0.97)</a:t>
            </a:r>
            <a:endParaRPr lang="ko-KR" altLang="en-US" sz="18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2CF80-A8CB-4872-A064-B3F5E4BB36B6}"/>
              </a:ext>
            </a:extLst>
          </p:cNvPr>
          <p:cNvSpPr txBox="1"/>
          <p:nvPr/>
        </p:nvSpPr>
        <p:spPr>
          <a:xfrm>
            <a:off x="7197293" y="349257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dog   (0.01)</a:t>
            </a:r>
            <a:endParaRPr lang="ko-KR" altLang="en-US" sz="1800" b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BFD66-F889-49B8-A27D-91C00983D528}"/>
              </a:ext>
            </a:extLst>
          </p:cNvPr>
          <p:cNvSpPr txBox="1"/>
          <p:nvPr/>
        </p:nvSpPr>
        <p:spPr>
          <a:xfrm>
            <a:off x="7197293" y="41057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other (0.02)</a:t>
            </a:r>
            <a:endParaRPr lang="ko-KR" altLang="en-US" sz="1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1828A3-C266-42FA-BF13-05772BDEB28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2242" y="3631945"/>
            <a:ext cx="912123" cy="73645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7DE75A6-EE8F-4E15-A51E-1978B8B0966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371" y="3641589"/>
            <a:ext cx="912123" cy="73645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C036BDB-771E-4B1B-9C1D-F6D63C96B25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0424" y="3641590"/>
            <a:ext cx="912123" cy="73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2C98D-2D8E-42A5-91B3-C1B5471073F3}"/>
              </a:ext>
            </a:extLst>
          </p:cNvPr>
          <p:cNvSpPr txBox="1"/>
          <p:nvPr/>
        </p:nvSpPr>
        <p:spPr>
          <a:xfrm>
            <a:off x="530782" y="43819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256*256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AF5D-1015-425A-997B-0B655C1A91FB}"/>
              </a:ext>
            </a:extLst>
          </p:cNvPr>
          <p:cNvSpPr txBox="1"/>
          <p:nvPr/>
        </p:nvSpPr>
        <p:spPr>
          <a:xfrm>
            <a:off x="2123728" y="1578384"/>
            <a:ext cx="5223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/>
              <a:t>Image (256*256, 3channel[RGB]) -&gt; Array (256*256*3)</a:t>
            </a:r>
            <a:endParaRPr lang="ko-KR" altLang="en-US" sz="16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F4786-53EA-4CF8-BB08-F89E5BE1E0E4}"/>
              </a:ext>
            </a:extLst>
          </p:cNvPr>
          <p:cNvSpPr txBox="1"/>
          <p:nvPr/>
        </p:nvSpPr>
        <p:spPr>
          <a:xfrm>
            <a:off x="3967337" y="2095446"/>
            <a:ext cx="108715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0" dirty="0"/>
              <a:t>196,608</a:t>
            </a:r>
            <a:endParaRPr lang="ko-KR" altLang="en-US" sz="2000" b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BC503D-A8F8-4735-8E23-5A1A5BD5B8DF}"/>
              </a:ext>
            </a:extLst>
          </p:cNvPr>
          <p:cNvCxnSpPr/>
          <p:nvPr/>
        </p:nvCxnSpPr>
        <p:spPr bwMode="auto">
          <a:xfrm>
            <a:off x="2130985" y="2895277"/>
            <a:ext cx="0" cy="156392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988775D-DECC-4244-9775-46B7CE30A828}"/>
              </a:ext>
            </a:extLst>
          </p:cNvPr>
          <p:cNvSpPr/>
          <p:nvPr/>
        </p:nvSpPr>
        <p:spPr bwMode="auto">
          <a:xfrm>
            <a:off x="2218768" y="306163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6AC4A0B-3D24-4C8A-9FC8-7877DC1905F2}"/>
              </a:ext>
            </a:extLst>
          </p:cNvPr>
          <p:cNvSpPr/>
          <p:nvPr/>
        </p:nvSpPr>
        <p:spPr bwMode="auto">
          <a:xfrm>
            <a:off x="2223644" y="343556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4909319-EAB5-429F-B40D-941E35142A63}"/>
              </a:ext>
            </a:extLst>
          </p:cNvPr>
          <p:cNvSpPr/>
          <p:nvPr/>
        </p:nvSpPr>
        <p:spPr bwMode="auto">
          <a:xfrm>
            <a:off x="2228099" y="380949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E0FCFDD-DC77-4672-9C0D-B396772C1189}"/>
              </a:ext>
            </a:extLst>
          </p:cNvPr>
          <p:cNvSpPr/>
          <p:nvPr/>
        </p:nvSpPr>
        <p:spPr bwMode="auto">
          <a:xfrm>
            <a:off x="2223644" y="418342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0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25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표준화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D45D50-BF33-43D5-BF19-1349ADF6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090244"/>
            <a:ext cx="1266348" cy="1296144"/>
          </a:xfrm>
          <a:prstGeom prst="rect">
            <a:avLst/>
          </a:prstGeom>
        </p:spPr>
      </p:pic>
      <p:grpSp>
        <p:nvGrpSpPr>
          <p:cNvPr id="30" name="그룹 52">
            <a:extLst>
              <a:ext uri="{FF2B5EF4-FFF2-40B4-BE49-F238E27FC236}">
                <a16:creationId xmlns:a16="http://schemas.microsoft.com/office/drawing/2014/main" id="{D4E6F04C-8A93-4487-A8F2-E2F72FD5153C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14B7B0-2C23-4AD9-A3D8-5F622761E793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2" name="그룹 65">
              <a:extLst>
                <a:ext uri="{FF2B5EF4-FFF2-40B4-BE49-F238E27FC236}">
                  <a16:creationId xmlns:a16="http://schemas.microsoft.com/office/drawing/2014/main" id="{FC05AA61-D725-4598-9840-C05B824F2E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34" name="그룹 76">
                <a:extLst>
                  <a:ext uri="{FF2B5EF4-FFF2-40B4-BE49-F238E27FC236}">
                    <a16:creationId xmlns:a16="http://schemas.microsoft.com/office/drawing/2014/main" id="{8172E86B-DA73-4818-AE63-149C93696B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36" name="모서리가 둥근 직사각형 69">
                  <a:extLst>
                    <a:ext uri="{FF2B5EF4-FFF2-40B4-BE49-F238E27FC236}">
                      <a16:creationId xmlns:a16="http://schemas.microsoft.com/office/drawing/2014/main" id="{C545A9EC-210F-4377-8F4F-3CC869BB946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모서리가 둥근 직사각형 70">
                  <a:extLst>
                    <a:ext uri="{FF2B5EF4-FFF2-40B4-BE49-F238E27FC236}">
                      <a16:creationId xmlns:a16="http://schemas.microsoft.com/office/drawing/2014/main" id="{9893934C-E4D4-4681-B7EB-7628D2293B9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자유형 16">
                  <a:extLst>
                    <a:ext uri="{FF2B5EF4-FFF2-40B4-BE49-F238E27FC236}">
                      <a16:creationId xmlns:a16="http://schemas.microsoft.com/office/drawing/2014/main" id="{4573CEAB-26F0-47BC-BAF0-2B50AA6371CA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DD7214-1CCC-406D-96EA-685D2E440E70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754C4A-66B7-48E5-83E6-C82FD462AB82}"/>
                </a:ext>
              </a:extLst>
            </p:cNvPr>
            <p:cNvSpPr/>
            <p:nvPr/>
          </p:nvSpPr>
          <p:spPr>
            <a:xfrm>
              <a:off x="2463249" y="1555083"/>
              <a:ext cx="1013576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256*256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사이즈로 표준화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(Resizing, Crop)</a:t>
              </a:r>
            </a:p>
          </p:txBody>
        </p:sp>
      </p:grpSp>
      <p:grpSp>
        <p:nvGrpSpPr>
          <p:cNvPr id="39" name="그룹 88">
            <a:extLst>
              <a:ext uri="{FF2B5EF4-FFF2-40B4-BE49-F238E27FC236}">
                <a16:creationId xmlns:a16="http://schemas.microsoft.com/office/drawing/2014/main" id="{19BE0355-C491-4991-A982-97ACFA08CDFC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E41794F-37E5-4173-9D26-8C13C3FECE30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2" name="그룹 90">
              <a:extLst>
                <a:ext uri="{FF2B5EF4-FFF2-40B4-BE49-F238E27FC236}">
                  <a16:creationId xmlns:a16="http://schemas.microsoft.com/office/drawing/2014/main" id="{63F5E87A-A716-46FF-BE3F-79F8410E710F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53" name="그룹 73">
                <a:extLst>
                  <a:ext uri="{FF2B5EF4-FFF2-40B4-BE49-F238E27FC236}">
                    <a16:creationId xmlns:a16="http://schemas.microsoft.com/office/drawing/2014/main" id="{AADE10B7-4E0C-4F77-8CB9-186FDA496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5" name="모서리가 둥근 직사각형 69">
                  <a:extLst>
                    <a:ext uri="{FF2B5EF4-FFF2-40B4-BE49-F238E27FC236}">
                      <a16:creationId xmlns:a16="http://schemas.microsoft.com/office/drawing/2014/main" id="{2D0E0C5D-5F87-4E7C-B1D1-7C1F5C8A35EB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모서리가 둥근 직사각형 70">
                  <a:extLst>
                    <a:ext uri="{FF2B5EF4-FFF2-40B4-BE49-F238E27FC236}">
                      <a16:creationId xmlns:a16="http://schemas.microsoft.com/office/drawing/2014/main" id="{5C134D75-5410-481A-A864-AB23EC581B1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자유형 22">
                  <a:extLst>
                    <a:ext uri="{FF2B5EF4-FFF2-40B4-BE49-F238E27FC236}">
                      <a16:creationId xmlns:a16="http://schemas.microsoft.com/office/drawing/2014/main" id="{A462DC47-BA64-48D8-9620-84F9790E6205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54D348-0784-498D-847E-EA95F8623FBB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12804B0-9AED-4B12-A95D-269B37D7D030}"/>
                </a:ext>
              </a:extLst>
            </p:cNvPr>
            <p:cNvSpPr/>
            <p:nvPr/>
          </p:nvSpPr>
          <p:spPr>
            <a:xfrm>
              <a:off x="2463247" y="2458649"/>
              <a:ext cx="488695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Convert Color to RGB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75651CF-EB0E-443F-8DAA-84EC27B66DFC}"/>
              </a:ext>
            </a:extLst>
          </p:cNvPr>
          <p:cNvSpPr txBox="1"/>
          <p:nvPr/>
        </p:nvSpPr>
        <p:spPr>
          <a:xfrm>
            <a:off x="5407757" y="3579862"/>
            <a:ext cx="319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/>
              <a:t>Image (256*256, 3channel[RGB])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792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944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Neural Network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ECEC73-3DAA-4065-85F6-C6EB34F54D14}"/>
              </a:ext>
            </a:extLst>
          </p:cNvPr>
          <p:cNvSpPr/>
          <p:nvPr/>
        </p:nvSpPr>
        <p:spPr bwMode="auto">
          <a:xfrm>
            <a:off x="2879812" y="2931790"/>
            <a:ext cx="3384376" cy="158417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solidFill>
                  <a:schemeClr val="bg1"/>
                </a:solidFill>
                <a:cs typeface="HY견고딕" pitchFamily="18" charset="-127"/>
              </a:rPr>
              <a:t>Neural Network</a:t>
            </a:r>
            <a:endParaRPr kumimoji="1" lang="ko-KR" altLang="en-US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0E3D2AF-C741-4800-831E-8BB5543424A8}"/>
              </a:ext>
            </a:extLst>
          </p:cNvPr>
          <p:cNvSpPr/>
          <p:nvPr/>
        </p:nvSpPr>
        <p:spPr bwMode="auto">
          <a:xfrm>
            <a:off x="6504968" y="2911153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782BA8-2943-4385-BE38-6A59E8B99013}"/>
              </a:ext>
            </a:extLst>
          </p:cNvPr>
          <p:cNvSpPr/>
          <p:nvPr/>
        </p:nvSpPr>
        <p:spPr bwMode="auto">
          <a:xfrm>
            <a:off x="6504968" y="3551468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4804CFF-D1FA-40DA-8B80-090D45A3F146}"/>
              </a:ext>
            </a:extLst>
          </p:cNvPr>
          <p:cNvSpPr/>
          <p:nvPr/>
        </p:nvSpPr>
        <p:spPr bwMode="auto">
          <a:xfrm>
            <a:off x="6504968" y="4191782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D776-A5B0-41EE-B593-CC991D9B1BC3}"/>
              </a:ext>
            </a:extLst>
          </p:cNvPr>
          <p:cNvSpPr txBox="1"/>
          <p:nvPr/>
        </p:nvSpPr>
        <p:spPr>
          <a:xfrm>
            <a:off x="7250993" y="286813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cat   (0.97)</a:t>
            </a:r>
            <a:endParaRPr lang="ko-KR" altLang="en-US" sz="18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2CF80-A8CB-4872-A064-B3F5E4BB36B6}"/>
              </a:ext>
            </a:extLst>
          </p:cNvPr>
          <p:cNvSpPr txBox="1"/>
          <p:nvPr/>
        </p:nvSpPr>
        <p:spPr>
          <a:xfrm>
            <a:off x="7197293" y="349257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dog   (0.01)</a:t>
            </a:r>
            <a:endParaRPr lang="ko-KR" altLang="en-US" sz="1800" b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BFD66-F889-49B8-A27D-91C00983D528}"/>
              </a:ext>
            </a:extLst>
          </p:cNvPr>
          <p:cNvSpPr txBox="1"/>
          <p:nvPr/>
        </p:nvSpPr>
        <p:spPr>
          <a:xfrm>
            <a:off x="7197293" y="41057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other (0.02)</a:t>
            </a:r>
            <a:endParaRPr lang="ko-KR" altLang="en-US" sz="1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1828A3-C266-42FA-BF13-05772BDEB2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900000">
            <a:off x="3057169" y="3631945"/>
            <a:ext cx="912123" cy="73645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7DE75A6-EE8F-4E15-A51E-1978B8B096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1800000">
            <a:off x="4097298" y="3634353"/>
            <a:ext cx="921085" cy="74369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C036BDB-771E-4B1B-9C1D-F6D63C96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5115351" y="3641590"/>
            <a:ext cx="912123" cy="73645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BC503D-A8F8-4735-8E23-5A1A5BD5B8DF}"/>
              </a:ext>
            </a:extLst>
          </p:cNvPr>
          <p:cNvCxnSpPr/>
          <p:nvPr/>
        </p:nvCxnSpPr>
        <p:spPr bwMode="auto">
          <a:xfrm>
            <a:off x="2130985" y="2895277"/>
            <a:ext cx="0" cy="156392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988775D-DECC-4244-9775-46B7CE30A828}"/>
              </a:ext>
            </a:extLst>
          </p:cNvPr>
          <p:cNvSpPr/>
          <p:nvPr/>
        </p:nvSpPr>
        <p:spPr bwMode="auto">
          <a:xfrm>
            <a:off x="2218768" y="306163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6AC4A0B-3D24-4C8A-9FC8-7877DC1905F2}"/>
              </a:ext>
            </a:extLst>
          </p:cNvPr>
          <p:cNvSpPr/>
          <p:nvPr/>
        </p:nvSpPr>
        <p:spPr bwMode="auto">
          <a:xfrm>
            <a:off x="2223644" y="343556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4909319-EAB5-429F-B40D-941E35142A63}"/>
              </a:ext>
            </a:extLst>
          </p:cNvPr>
          <p:cNvSpPr/>
          <p:nvPr/>
        </p:nvSpPr>
        <p:spPr bwMode="auto">
          <a:xfrm>
            <a:off x="2228099" y="380949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E0FCFDD-DC77-4672-9C0D-B396772C1189}"/>
              </a:ext>
            </a:extLst>
          </p:cNvPr>
          <p:cNvSpPr/>
          <p:nvPr/>
        </p:nvSpPr>
        <p:spPr bwMode="auto">
          <a:xfrm>
            <a:off x="2223644" y="418342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5260CE-65C6-428E-B894-7D09EC0DD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99" y="1264292"/>
            <a:ext cx="857740" cy="101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CD4726-4F39-4D2D-8A49-EE63138C88DE}"/>
              </a:ext>
            </a:extLst>
          </p:cNvPr>
          <p:cNvSpPr txBox="1"/>
          <p:nvPr/>
        </p:nvSpPr>
        <p:spPr>
          <a:xfrm>
            <a:off x="3362921" y="1535859"/>
            <a:ext cx="374756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0" dirty="0">
                <a:solidFill>
                  <a:schemeClr val="bg1"/>
                </a:solidFill>
              </a:rPr>
              <a:t>어떻게 </a:t>
            </a:r>
            <a:r>
              <a:rPr lang="en-US" altLang="ko-KR" sz="1600" b="0" dirty="0">
                <a:solidFill>
                  <a:schemeClr val="bg1"/>
                </a:solidFill>
              </a:rPr>
              <a:t>Neural Network</a:t>
            </a:r>
            <a:r>
              <a:rPr lang="ko-KR" altLang="en-US" sz="1600" b="0" dirty="0">
                <a:solidFill>
                  <a:schemeClr val="bg1"/>
                </a:solidFill>
              </a:rPr>
              <a:t>를 훈련시키지</a:t>
            </a:r>
            <a:r>
              <a:rPr lang="en-US" altLang="ko-KR" sz="1600" b="0" dirty="0">
                <a:solidFill>
                  <a:schemeClr val="bg1"/>
                </a:solidFill>
              </a:rPr>
              <a:t>?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24236-E2F9-481D-B5B6-B575D59AE500}"/>
              </a:ext>
            </a:extLst>
          </p:cNvPr>
          <p:cNvSpPr txBox="1"/>
          <p:nvPr/>
        </p:nvSpPr>
        <p:spPr>
          <a:xfrm>
            <a:off x="2004421" y="2199449"/>
            <a:ext cx="4824536" cy="58477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>
                <a:solidFill>
                  <a:schemeClr val="bg1"/>
                </a:solidFill>
              </a:rPr>
              <a:t>대량의 훈련데이터를 가중치 값을 조절해가며</a:t>
            </a:r>
            <a:endParaRPr lang="en-US" altLang="ko-KR" sz="1600" b="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0" dirty="0">
                <a:solidFill>
                  <a:schemeClr val="bg1"/>
                </a:solidFill>
              </a:rPr>
              <a:t>가장 에러가 적은 </a:t>
            </a:r>
            <a:r>
              <a:rPr lang="ko-KR" altLang="en-US" sz="1600" b="0" dirty="0" err="1">
                <a:solidFill>
                  <a:schemeClr val="bg1"/>
                </a:solidFill>
              </a:rPr>
              <a:t>가중치값을</a:t>
            </a:r>
            <a:r>
              <a:rPr lang="ko-KR" altLang="en-US" sz="1600" b="0">
                <a:solidFill>
                  <a:schemeClr val="bg1"/>
                </a:solidFill>
              </a:rPr>
              <a:t> 설정한다</a:t>
            </a:r>
            <a:r>
              <a:rPr lang="en-US" altLang="ko-KR" sz="1600" b="0">
                <a:solidFill>
                  <a:schemeClr val="bg1"/>
                </a:solidFill>
              </a:rPr>
              <a:t>!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DDDC1-5EE3-4DA9-8BD0-13C6F6C630D0}"/>
              </a:ext>
            </a:extLst>
          </p:cNvPr>
          <p:cNvSpPr txBox="1"/>
          <p:nvPr/>
        </p:nvSpPr>
        <p:spPr>
          <a:xfrm>
            <a:off x="3672972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W1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C475A-D62E-44ED-AF2C-0F56E6A1FD23}"/>
              </a:ext>
            </a:extLst>
          </p:cNvPr>
          <p:cNvSpPr txBox="1"/>
          <p:nvPr/>
        </p:nvSpPr>
        <p:spPr>
          <a:xfrm>
            <a:off x="4695688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W2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49F65-5097-4069-BB34-E10532BC2130}"/>
              </a:ext>
            </a:extLst>
          </p:cNvPr>
          <p:cNvSpPr txBox="1"/>
          <p:nvPr/>
        </p:nvSpPr>
        <p:spPr>
          <a:xfrm>
            <a:off x="5718404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W3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C68DC98-1305-4EBA-ABC0-F2BA3C3C0B80}"/>
              </a:ext>
            </a:extLst>
          </p:cNvPr>
          <p:cNvGrpSpPr/>
          <p:nvPr/>
        </p:nvGrpSpPr>
        <p:grpSpPr>
          <a:xfrm>
            <a:off x="-85408" y="2874757"/>
            <a:ext cx="2216393" cy="1870711"/>
            <a:chOff x="-85408" y="2874757"/>
            <a:chExt cx="2216393" cy="187071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9DCE29-F277-4AE0-840D-D51D07398558}"/>
                </a:ext>
              </a:extLst>
            </p:cNvPr>
            <p:cNvCxnSpPr/>
            <p:nvPr/>
          </p:nvCxnSpPr>
          <p:spPr bwMode="auto">
            <a:xfrm>
              <a:off x="2130985" y="2895277"/>
              <a:ext cx="0" cy="1563928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056F7C5-2940-4EB4-A5BA-7016A23E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078" y="3162153"/>
              <a:ext cx="730312" cy="747496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B0555C0-59BB-4719-8920-11E8163B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2935" y="3032273"/>
              <a:ext cx="868120" cy="58477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8865698-353A-4355-867C-B183B322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191" y="3773152"/>
              <a:ext cx="589354" cy="56920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6939542-A85B-4978-BB08-1B2DBFA92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7814" y="3637736"/>
              <a:ext cx="674918" cy="58814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C0FEB9-0C54-4636-8E55-1A02D2AAF32F}"/>
                </a:ext>
              </a:extLst>
            </p:cNvPr>
            <p:cNvSpPr txBox="1"/>
            <p:nvPr/>
          </p:nvSpPr>
          <p:spPr>
            <a:xfrm>
              <a:off x="670742" y="42963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(0,1.1)</a:t>
              </a:r>
              <a:endParaRPr lang="ko-KR" altLang="en-US" b="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B77D22-337F-4762-A385-58CDAB62ED9B}"/>
                </a:ext>
              </a:extLst>
            </p:cNvPr>
            <p:cNvSpPr txBox="1"/>
            <p:nvPr/>
          </p:nvSpPr>
          <p:spPr>
            <a:xfrm>
              <a:off x="1318658" y="3603040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(0,1.0)</a:t>
              </a:r>
              <a:endParaRPr lang="ko-KR" altLang="en-US" b="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05499C-9EA7-4D04-AE89-213A169A2187}"/>
                </a:ext>
              </a:extLst>
            </p:cNvPr>
            <p:cNvSpPr txBox="1"/>
            <p:nvPr/>
          </p:nvSpPr>
          <p:spPr>
            <a:xfrm>
              <a:off x="520249" y="28747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8C3F3E-8CCE-4E0B-9F23-69CB9A79AB17}"/>
                </a:ext>
              </a:extLst>
            </p:cNvPr>
            <p:cNvSpPr txBox="1"/>
            <p:nvPr/>
          </p:nvSpPr>
          <p:spPr>
            <a:xfrm>
              <a:off x="-85408" y="422587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5759FAE-FB4B-468C-99D5-7780B7E3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40422" y="3967058"/>
              <a:ext cx="526172" cy="50141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25B756-4419-455F-9EF9-3AAFB89396ED}"/>
                </a:ext>
              </a:extLst>
            </p:cNvPr>
            <p:cNvSpPr txBox="1"/>
            <p:nvPr/>
          </p:nvSpPr>
          <p:spPr>
            <a:xfrm>
              <a:off x="1340295" y="446846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(0,0,1)</a:t>
              </a:r>
              <a:endParaRPr lang="ko-KR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2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944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Neural Network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ECEC73-3DAA-4065-85F6-C6EB34F54D14}"/>
              </a:ext>
            </a:extLst>
          </p:cNvPr>
          <p:cNvSpPr/>
          <p:nvPr/>
        </p:nvSpPr>
        <p:spPr bwMode="auto">
          <a:xfrm>
            <a:off x="2879812" y="2931790"/>
            <a:ext cx="3384376" cy="158417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>
                <a:solidFill>
                  <a:schemeClr val="bg1"/>
                </a:solidFill>
                <a:cs typeface="HY견고딕" pitchFamily="18" charset="-127"/>
              </a:rPr>
              <a:t>Neural Network</a:t>
            </a:r>
            <a:endParaRPr kumimoji="1" lang="ko-KR" altLang="en-US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0E3D2AF-C741-4800-831E-8BB5543424A8}"/>
              </a:ext>
            </a:extLst>
          </p:cNvPr>
          <p:cNvSpPr/>
          <p:nvPr/>
        </p:nvSpPr>
        <p:spPr bwMode="auto">
          <a:xfrm>
            <a:off x="6504968" y="2911153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782BA8-2943-4385-BE38-6A59E8B99013}"/>
              </a:ext>
            </a:extLst>
          </p:cNvPr>
          <p:cNvSpPr/>
          <p:nvPr/>
        </p:nvSpPr>
        <p:spPr bwMode="auto">
          <a:xfrm>
            <a:off x="6504968" y="3551468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4804CFF-D1FA-40DA-8B80-090D45A3F146}"/>
              </a:ext>
            </a:extLst>
          </p:cNvPr>
          <p:cNvSpPr/>
          <p:nvPr/>
        </p:nvSpPr>
        <p:spPr bwMode="auto">
          <a:xfrm>
            <a:off x="6504968" y="4191782"/>
            <a:ext cx="576064" cy="283299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2D776-A5B0-41EE-B593-CC991D9B1BC3}"/>
              </a:ext>
            </a:extLst>
          </p:cNvPr>
          <p:cNvSpPr txBox="1"/>
          <p:nvPr/>
        </p:nvSpPr>
        <p:spPr>
          <a:xfrm>
            <a:off x="7250993" y="286813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cat   (0.97)</a:t>
            </a:r>
            <a:endParaRPr lang="ko-KR" altLang="en-US" sz="18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2CF80-A8CB-4872-A064-B3F5E4BB36B6}"/>
              </a:ext>
            </a:extLst>
          </p:cNvPr>
          <p:cNvSpPr txBox="1"/>
          <p:nvPr/>
        </p:nvSpPr>
        <p:spPr>
          <a:xfrm>
            <a:off x="7197293" y="349257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dog   (0.01)</a:t>
            </a:r>
            <a:endParaRPr lang="ko-KR" altLang="en-US" sz="1800" b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BFD66-F889-49B8-A27D-91C00983D528}"/>
              </a:ext>
            </a:extLst>
          </p:cNvPr>
          <p:cNvSpPr txBox="1"/>
          <p:nvPr/>
        </p:nvSpPr>
        <p:spPr>
          <a:xfrm>
            <a:off x="7197293" y="41057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other (0.02)</a:t>
            </a:r>
            <a:endParaRPr lang="ko-KR" altLang="en-US" sz="1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1828A3-C266-42FA-BF13-05772BDEB2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900000">
            <a:off x="3057169" y="3631945"/>
            <a:ext cx="912123" cy="73645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7DE75A6-EE8F-4E15-A51E-1978B8B096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1800000">
            <a:off x="4097298" y="3634353"/>
            <a:ext cx="921085" cy="74369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C036BDB-771E-4B1B-9C1D-F6D63C96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A191A"/>
              </a:clrFrom>
              <a:clrTo>
                <a:srgbClr val="1A191A">
                  <a:alpha val="0"/>
                </a:srgbClr>
              </a:clrTo>
            </a:clrChange>
          </a:blip>
          <a:stretch>
            <a:fillRect/>
          </a:stretch>
        </p:blipFill>
        <p:spPr>
          <a:xfrm rot="13500000">
            <a:off x="5115351" y="3641590"/>
            <a:ext cx="912123" cy="736455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988775D-DECC-4244-9775-46B7CE30A828}"/>
              </a:ext>
            </a:extLst>
          </p:cNvPr>
          <p:cNvSpPr/>
          <p:nvPr/>
        </p:nvSpPr>
        <p:spPr bwMode="auto">
          <a:xfrm>
            <a:off x="2218768" y="306163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6AC4A0B-3D24-4C8A-9FC8-7877DC1905F2}"/>
              </a:ext>
            </a:extLst>
          </p:cNvPr>
          <p:cNvSpPr/>
          <p:nvPr/>
        </p:nvSpPr>
        <p:spPr bwMode="auto">
          <a:xfrm>
            <a:off x="2223644" y="343556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4909319-EAB5-429F-B40D-941E35142A63}"/>
              </a:ext>
            </a:extLst>
          </p:cNvPr>
          <p:cNvSpPr/>
          <p:nvPr/>
        </p:nvSpPr>
        <p:spPr bwMode="auto">
          <a:xfrm>
            <a:off x="2228099" y="380949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E0FCFDD-DC77-4672-9C0D-B396772C1189}"/>
              </a:ext>
            </a:extLst>
          </p:cNvPr>
          <p:cNvSpPr/>
          <p:nvPr/>
        </p:nvSpPr>
        <p:spPr bwMode="auto">
          <a:xfrm>
            <a:off x="2223644" y="4183426"/>
            <a:ext cx="576064" cy="213977"/>
          </a:xfrm>
          <a:prstGeom prst="rightArrow">
            <a:avLst>
              <a:gd name="adj1" fmla="val 22532"/>
              <a:gd name="adj2" fmla="val 65997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5260CE-65C6-428E-B894-7D09EC0DD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99" y="1264292"/>
            <a:ext cx="651713" cy="774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CD4726-4F39-4D2D-8A49-EE63138C88DE}"/>
              </a:ext>
            </a:extLst>
          </p:cNvPr>
          <p:cNvSpPr txBox="1"/>
          <p:nvPr/>
        </p:nvSpPr>
        <p:spPr>
          <a:xfrm>
            <a:off x="3362921" y="1535859"/>
            <a:ext cx="374756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0">
                <a:solidFill>
                  <a:schemeClr val="bg1"/>
                </a:solidFill>
              </a:rPr>
              <a:t>어떻게 </a:t>
            </a:r>
            <a:r>
              <a:rPr lang="en-US" altLang="ko-KR" sz="1600" b="0">
                <a:solidFill>
                  <a:schemeClr val="bg1"/>
                </a:solidFill>
              </a:rPr>
              <a:t>Neural Network</a:t>
            </a:r>
            <a:r>
              <a:rPr lang="ko-KR" altLang="en-US" sz="1600" b="0">
                <a:solidFill>
                  <a:schemeClr val="bg1"/>
                </a:solidFill>
              </a:rPr>
              <a:t>를 훈련시키지</a:t>
            </a:r>
            <a:r>
              <a:rPr lang="en-US" altLang="ko-KR" sz="1600" b="0">
                <a:solidFill>
                  <a:schemeClr val="bg1"/>
                </a:solidFill>
              </a:rPr>
              <a:t>?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24236-E2F9-481D-B5B6-B575D59AE500}"/>
              </a:ext>
            </a:extLst>
          </p:cNvPr>
          <p:cNvSpPr txBox="1"/>
          <p:nvPr/>
        </p:nvSpPr>
        <p:spPr>
          <a:xfrm>
            <a:off x="2004421" y="2074706"/>
            <a:ext cx="4824536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>
                <a:solidFill>
                  <a:schemeClr val="bg1"/>
                </a:solidFill>
              </a:rPr>
              <a:t>여러가지 개를 모여주고 애는 개다 </a:t>
            </a:r>
            <a:endParaRPr lang="en-US" altLang="ko-KR" sz="1600" b="0">
              <a:solidFill>
                <a:schemeClr val="bg1"/>
              </a:solidFill>
            </a:endParaRPr>
          </a:p>
          <a:p>
            <a:pPr algn="ctr"/>
            <a:r>
              <a:rPr lang="ko-KR" altLang="en-US" sz="1600" b="0">
                <a:solidFill>
                  <a:schemeClr val="bg1"/>
                </a:solidFill>
              </a:rPr>
              <a:t>틀리면 아니다 조정</a:t>
            </a:r>
            <a:r>
              <a:rPr lang="en-US" altLang="ko-KR" sz="1600" b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en-US" altLang="ko-KR" sz="1600" b="0">
                <a:solidFill>
                  <a:schemeClr val="bg1"/>
                </a:solidFill>
              </a:rPr>
              <a:t>(</a:t>
            </a:r>
            <a:r>
              <a:rPr lang="ko-KR" altLang="en-US" sz="1600" b="0">
                <a:solidFill>
                  <a:schemeClr val="bg1"/>
                </a:solidFill>
              </a:rPr>
              <a:t>아이에게 새로운사물 가르치는것과 같음</a:t>
            </a:r>
            <a:r>
              <a:rPr lang="en-US" altLang="ko-KR" sz="1600" b="0">
                <a:solidFill>
                  <a:schemeClr val="bg1"/>
                </a:solidFill>
              </a:rPr>
              <a:t>)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DDDC1-5EE3-4DA9-8BD0-13C6F6C630D0}"/>
              </a:ext>
            </a:extLst>
          </p:cNvPr>
          <p:cNvSpPr txBox="1"/>
          <p:nvPr/>
        </p:nvSpPr>
        <p:spPr>
          <a:xfrm>
            <a:off x="3672972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W1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C475A-D62E-44ED-AF2C-0F56E6A1FD23}"/>
              </a:ext>
            </a:extLst>
          </p:cNvPr>
          <p:cNvSpPr txBox="1"/>
          <p:nvPr/>
        </p:nvSpPr>
        <p:spPr>
          <a:xfrm>
            <a:off x="4695688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W2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49F65-5097-4069-BB34-E10532BC2130}"/>
              </a:ext>
            </a:extLst>
          </p:cNvPr>
          <p:cNvSpPr txBox="1"/>
          <p:nvPr/>
        </p:nvSpPr>
        <p:spPr>
          <a:xfrm>
            <a:off x="5718404" y="419178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>
                <a:solidFill>
                  <a:schemeClr val="bg1"/>
                </a:solidFill>
              </a:rPr>
              <a:t>W3</a:t>
            </a:r>
            <a:endParaRPr lang="ko-KR" altLang="en-US" sz="1400" b="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FC7519-5C19-462F-9877-2592828B9076}"/>
              </a:ext>
            </a:extLst>
          </p:cNvPr>
          <p:cNvGrpSpPr/>
          <p:nvPr/>
        </p:nvGrpSpPr>
        <p:grpSpPr>
          <a:xfrm>
            <a:off x="-85408" y="2874757"/>
            <a:ext cx="2216393" cy="1870711"/>
            <a:chOff x="-85408" y="2874757"/>
            <a:chExt cx="2216393" cy="187071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DBC503D-A8F8-4735-8E23-5A1A5BD5B8DF}"/>
                </a:ext>
              </a:extLst>
            </p:cNvPr>
            <p:cNvCxnSpPr/>
            <p:nvPr/>
          </p:nvCxnSpPr>
          <p:spPr bwMode="auto">
            <a:xfrm>
              <a:off x="2130985" y="2895277"/>
              <a:ext cx="0" cy="1563928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5F13EE9-7EF3-4C39-BF5E-DB8DD9AA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078" y="3162153"/>
              <a:ext cx="730312" cy="74749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4D3D10-7FDA-451C-801A-9F59226F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2935" y="3032273"/>
              <a:ext cx="868120" cy="58477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2FD50C-EC55-4044-9C39-2821E9014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191" y="3773152"/>
              <a:ext cx="589354" cy="56920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9B4C1F1-1ED7-4711-8EAA-3F5343B13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7814" y="3637736"/>
              <a:ext cx="674918" cy="58814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512B22-AB73-4EC2-BD5F-4C795C51EE6F}"/>
                </a:ext>
              </a:extLst>
            </p:cNvPr>
            <p:cNvSpPr txBox="1"/>
            <p:nvPr/>
          </p:nvSpPr>
          <p:spPr>
            <a:xfrm>
              <a:off x="670742" y="42963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(0,1.1)</a:t>
              </a:r>
              <a:endParaRPr lang="ko-KR" altLang="en-US" b="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CED440-CCC3-491F-98A5-09A0E69BECE6}"/>
                </a:ext>
              </a:extLst>
            </p:cNvPr>
            <p:cNvSpPr txBox="1"/>
            <p:nvPr/>
          </p:nvSpPr>
          <p:spPr>
            <a:xfrm>
              <a:off x="1318658" y="3603040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(0,1.0)</a:t>
              </a:r>
              <a:endParaRPr lang="ko-KR" altLang="en-US" b="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F1D7EA-04C7-4A1E-ABD8-3EAA69D8503B}"/>
                </a:ext>
              </a:extLst>
            </p:cNvPr>
            <p:cNvSpPr txBox="1"/>
            <p:nvPr/>
          </p:nvSpPr>
          <p:spPr>
            <a:xfrm>
              <a:off x="520249" y="28747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FB95DF-2CEC-4A38-955A-C9466C1CF33E}"/>
                </a:ext>
              </a:extLst>
            </p:cNvPr>
            <p:cNvSpPr txBox="1"/>
            <p:nvPr/>
          </p:nvSpPr>
          <p:spPr>
            <a:xfrm>
              <a:off x="-85408" y="422587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C04ABDF-6395-47E6-8F7A-0858C23E8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40422" y="3967058"/>
              <a:ext cx="526172" cy="50141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5EC63-A984-433C-96FC-910876A16283}"/>
                </a:ext>
              </a:extLst>
            </p:cNvPr>
            <p:cNvSpPr txBox="1"/>
            <p:nvPr/>
          </p:nvSpPr>
          <p:spPr>
            <a:xfrm>
              <a:off x="1340295" y="446846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(0,0,1)</a:t>
              </a:r>
              <a:endParaRPr lang="ko-KR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1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9444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Neural Network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0EAA3-0620-43DF-AD06-40B33466C77A}"/>
              </a:ext>
            </a:extLst>
          </p:cNvPr>
          <p:cNvSpPr txBox="1"/>
          <p:nvPr/>
        </p:nvSpPr>
        <p:spPr>
          <a:xfrm>
            <a:off x="855788" y="3939902"/>
            <a:ext cx="1633781" cy="27699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훈련데이터 </a:t>
            </a:r>
            <a:r>
              <a:rPr lang="en-US" altLang="ko-KR" b="0">
                <a:solidFill>
                  <a:schemeClr val="bg1"/>
                </a:solidFill>
              </a:rPr>
              <a:t>(</a:t>
            </a:r>
            <a:r>
              <a:rPr lang="ko-KR" altLang="en-US" b="0">
                <a:solidFill>
                  <a:schemeClr val="bg1"/>
                </a:solidFill>
              </a:rPr>
              <a:t>답지 有</a:t>
            </a:r>
            <a:r>
              <a:rPr lang="en-US" altLang="ko-KR" b="0">
                <a:solidFill>
                  <a:schemeClr val="bg1"/>
                </a:solidFill>
              </a:rPr>
              <a:t>)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B140D9B-2FB1-4A2B-8BBF-014F8022439B}"/>
              </a:ext>
            </a:extLst>
          </p:cNvPr>
          <p:cNvGrpSpPr/>
          <p:nvPr/>
        </p:nvGrpSpPr>
        <p:grpSpPr>
          <a:xfrm>
            <a:off x="467178" y="2039887"/>
            <a:ext cx="2136463" cy="1870711"/>
            <a:chOff x="-85408" y="2874757"/>
            <a:chExt cx="2136463" cy="18707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F4C3348-386D-4A59-B4C0-C65E9EB4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078" y="3162153"/>
              <a:ext cx="730312" cy="747496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D176066-0B0A-4721-B3EB-D5C15A6D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2935" y="3032273"/>
              <a:ext cx="868120" cy="5847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7FB1622-3CC4-4C41-B010-E2104D9A6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191" y="3773152"/>
              <a:ext cx="589354" cy="56920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038BAC3-4917-4461-918C-7593826A6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7814" y="3637736"/>
              <a:ext cx="674918" cy="58814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FA271B-86C0-430F-AC6D-2718FF60A66E}"/>
                </a:ext>
              </a:extLst>
            </p:cNvPr>
            <p:cNvSpPr txBox="1"/>
            <p:nvPr/>
          </p:nvSpPr>
          <p:spPr>
            <a:xfrm>
              <a:off x="670742" y="42963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(0,1.1)</a:t>
              </a:r>
              <a:endParaRPr lang="ko-KR" altLang="en-US" b="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FA2C22-BEF8-4A58-830E-EB10C47525BE}"/>
                </a:ext>
              </a:extLst>
            </p:cNvPr>
            <p:cNvSpPr txBox="1"/>
            <p:nvPr/>
          </p:nvSpPr>
          <p:spPr>
            <a:xfrm>
              <a:off x="1318658" y="3603040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(0,1.0)</a:t>
              </a:r>
              <a:endParaRPr lang="ko-KR" altLang="en-US" b="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68B123-64CD-47D6-8E74-AD56DC916E0B}"/>
                </a:ext>
              </a:extLst>
            </p:cNvPr>
            <p:cNvSpPr txBox="1"/>
            <p:nvPr/>
          </p:nvSpPr>
          <p:spPr>
            <a:xfrm>
              <a:off x="520249" y="2874757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62288C-E873-4DE6-BF60-DD408719232C}"/>
                </a:ext>
              </a:extLst>
            </p:cNvPr>
            <p:cNvSpPr txBox="1"/>
            <p:nvPr/>
          </p:nvSpPr>
          <p:spPr>
            <a:xfrm>
              <a:off x="-85408" y="422587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(1.0,0)</a:t>
              </a:r>
              <a:endParaRPr lang="ko-KR" altLang="en-US" b="0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9C69B0F-A1CC-4646-A874-4DBD8D89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40422" y="3967058"/>
              <a:ext cx="526172" cy="50141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F8E1F9-26AF-46C4-B5AA-CCA6EC360034}"/>
                </a:ext>
              </a:extLst>
            </p:cNvPr>
            <p:cNvSpPr txBox="1"/>
            <p:nvPr/>
          </p:nvSpPr>
          <p:spPr>
            <a:xfrm>
              <a:off x="1340295" y="4468469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/>
                <a:t>(0,0,1)</a:t>
              </a:r>
              <a:endParaRPr lang="ko-KR" altLang="en-US" b="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9DE96C0-4BA4-4B84-BEAA-FDDFC43F2401}"/>
              </a:ext>
            </a:extLst>
          </p:cNvPr>
          <p:cNvSpPr txBox="1"/>
          <p:nvPr/>
        </p:nvSpPr>
        <p:spPr>
          <a:xfrm>
            <a:off x="3310026" y="3939902"/>
            <a:ext cx="2342094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정확도 판별식 </a:t>
            </a:r>
            <a:r>
              <a:rPr lang="en-US" altLang="ko-KR" b="0">
                <a:solidFill>
                  <a:schemeClr val="bg1"/>
                </a:solidFill>
              </a:rPr>
              <a:t>(</a:t>
            </a:r>
            <a:r>
              <a:rPr lang="ko-KR" altLang="en-US" b="0">
                <a:solidFill>
                  <a:schemeClr val="bg1"/>
                </a:solidFill>
              </a:rPr>
              <a:t>에러 최소화</a:t>
            </a:r>
            <a:r>
              <a:rPr lang="en-US" altLang="ko-KR" b="0">
                <a:solidFill>
                  <a:schemeClr val="bg1"/>
                </a:solidFill>
              </a:rPr>
              <a:t>)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93951E-7A7A-4C78-A310-68AAB14B3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830" y="2077210"/>
            <a:ext cx="1368528" cy="46148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993BD0A-3713-471C-9137-058D1F067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207" y="2732168"/>
            <a:ext cx="387966" cy="338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27E460-DDD7-4235-ACDD-27299020A8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6407" y="2681522"/>
            <a:ext cx="962477" cy="45029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41B419A-9791-470A-A5B7-C637110C2E92}"/>
              </a:ext>
            </a:extLst>
          </p:cNvPr>
          <p:cNvSpPr txBox="1"/>
          <p:nvPr/>
        </p:nvSpPr>
        <p:spPr>
          <a:xfrm>
            <a:off x="4800257" y="288066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/>
              <a:t>(0.37, 0.5, 0.13)</a:t>
            </a:r>
            <a:endParaRPr lang="ko-KR" altLang="en-US" sz="1000" b="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0B3537-579B-4176-A8BA-40D1E28B0D79}"/>
              </a:ext>
            </a:extLst>
          </p:cNvPr>
          <p:cNvSpPr txBox="1"/>
          <p:nvPr/>
        </p:nvSpPr>
        <p:spPr>
          <a:xfrm>
            <a:off x="3620437" y="325597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/>
              <a:t>(1-0.37)</a:t>
            </a:r>
            <a:r>
              <a:rPr lang="en-US" altLang="ko-KR" sz="1000" b="0" baseline="30000"/>
              <a:t>2</a:t>
            </a:r>
            <a:r>
              <a:rPr lang="en-US" altLang="ko-KR" sz="1000" b="0"/>
              <a:t>+(0-0.5)</a:t>
            </a:r>
            <a:r>
              <a:rPr lang="en-US" altLang="ko-KR" sz="1000" b="0" baseline="30000"/>
              <a:t>2</a:t>
            </a:r>
            <a:r>
              <a:rPr lang="en-US" altLang="ko-KR" sz="1000" b="0"/>
              <a:t>+(0-0.13)</a:t>
            </a:r>
            <a:r>
              <a:rPr lang="en-US" altLang="ko-KR" sz="1000" b="0" baseline="30000"/>
              <a:t>2</a:t>
            </a:r>
            <a:r>
              <a:rPr lang="en-US" altLang="ko-KR" sz="1000" b="0"/>
              <a:t> </a:t>
            </a:r>
          </a:p>
          <a:p>
            <a:r>
              <a:rPr lang="en-US" altLang="ko-KR" sz="1000" b="0"/>
              <a:t>= 0.6638c</a:t>
            </a:r>
            <a:endParaRPr lang="ko-KR" altLang="en-US" sz="1000" b="0" dirty="0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96C8A3C0-091A-4466-AD48-73595A89B5C3}"/>
              </a:ext>
            </a:extLst>
          </p:cNvPr>
          <p:cNvSpPr/>
          <p:nvPr/>
        </p:nvSpPr>
        <p:spPr bwMode="auto">
          <a:xfrm>
            <a:off x="3678464" y="2786389"/>
            <a:ext cx="194519" cy="185776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6B21A07A-8837-417E-83B7-37066E8C5D2A}"/>
              </a:ext>
            </a:extLst>
          </p:cNvPr>
          <p:cNvSpPr/>
          <p:nvPr/>
        </p:nvSpPr>
        <p:spPr bwMode="auto">
          <a:xfrm>
            <a:off x="4854462" y="2773496"/>
            <a:ext cx="194519" cy="185776"/>
          </a:xfrm>
          <a:prstGeom prst="rightArrow">
            <a:avLst>
              <a:gd name="adj1" fmla="val 22532"/>
              <a:gd name="adj2" fmla="val 44114"/>
            </a:avLst>
          </a:prstGeom>
          <a:solidFill>
            <a:schemeClr val="tx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C02671B9-AF22-444D-9528-B788F8B46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0585" y="2484216"/>
            <a:ext cx="1679313" cy="78566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04706F0-3FC5-4222-B707-BBAB9564B3D1}"/>
              </a:ext>
            </a:extLst>
          </p:cNvPr>
          <p:cNvSpPr txBox="1"/>
          <p:nvPr/>
        </p:nvSpPr>
        <p:spPr>
          <a:xfrm>
            <a:off x="6099194" y="3939901"/>
            <a:ext cx="2342094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solidFill>
                  <a:schemeClr val="bg1"/>
                </a:solidFill>
              </a:rPr>
              <a:t>가중치 업데이트 방법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Neural network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481009CC-8B02-402F-AB33-71143E38F773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620060"/>
            <a:ext cx="7397503" cy="490250"/>
            <a:chOff x="662673" y="1980431"/>
            <a:chExt cx="9978476" cy="648113"/>
          </a:xfrm>
        </p:grpSpPr>
        <p:pic>
          <p:nvPicPr>
            <p:cNvPr id="20" name="Picture 26" descr="그림2">
              <a:extLst>
                <a:ext uri="{FF2B5EF4-FFF2-40B4-BE49-F238E27FC236}">
                  <a16:creationId xmlns:a16="http://schemas.microsoft.com/office/drawing/2014/main" id="{4433C9AB-6D47-44C8-9799-73611E74B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8A88CA-36B1-4B06-B6E0-7F95C45F5E15}"/>
                </a:ext>
              </a:extLst>
            </p:cNvPr>
            <p:cNvSpPr/>
            <p:nvPr/>
          </p:nvSpPr>
          <p:spPr>
            <a:xfrm>
              <a:off x="911746" y="2055249"/>
              <a:ext cx="23188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지도학습 접근방법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BEA7F07-8E51-4C7B-AF49-9760D52B3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91" y="1347614"/>
            <a:ext cx="5256584" cy="33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73840</TotalTime>
  <Words>1464</Words>
  <Application>Microsoft Office PowerPoint</Application>
  <PresentationFormat>화면 슬라이드 쇼(16:9)</PresentationFormat>
  <Paragraphs>316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Malgun Gothic Semilight</vt:lpstr>
      <vt:lpstr>HY견고딕</vt:lpstr>
      <vt:lpstr>돋움</vt:lpstr>
      <vt:lpstr>HY헤드라인M</vt:lpstr>
      <vt:lpstr>Times New Roman</vt:lpstr>
      <vt:lpstr>나눔바른고딕</vt:lpstr>
      <vt:lpstr>굴림</vt:lpstr>
      <vt:lpstr>맑은 고딕</vt:lpstr>
      <vt:lpstr>-apple-system</vt:lpstr>
      <vt:lpstr>Open Sans</vt:lpstr>
      <vt:lpstr>Wingdings</vt:lpstr>
      <vt:lpstr>Montserrat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9756</cp:revision>
  <cp:lastPrinted>2018-10-19T11:32:34Z</cp:lastPrinted>
  <dcterms:created xsi:type="dcterms:W3CDTF">2008-04-23T04:36:31Z</dcterms:created>
  <dcterms:modified xsi:type="dcterms:W3CDTF">2019-06-17T02:50:00Z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