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1130" r:id="rId2"/>
    <p:sldId id="1167" r:id="rId3"/>
    <p:sldId id="1512" r:id="rId4"/>
    <p:sldId id="1341" r:id="rId5"/>
    <p:sldId id="1513" r:id="rId6"/>
    <p:sldId id="1514" r:id="rId7"/>
    <p:sldId id="1523" r:id="rId8"/>
    <p:sldId id="1525" r:id="rId9"/>
    <p:sldId id="1524" r:id="rId10"/>
    <p:sldId id="1515" r:id="rId11"/>
    <p:sldId id="1516" r:id="rId12"/>
    <p:sldId id="1517" r:id="rId13"/>
    <p:sldId id="1518" r:id="rId14"/>
    <p:sldId id="1519" r:id="rId15"/>
    <p:sldId id="1522" r:id="rId16"/>
    <p:sldId id="1521" r:id="rId17"/>
    <p:sldId id="1322" r:id="rId18"/>
  </p:sldIdLst>
  <p:sldSz cx="9144000" cy="5143500" type="screen16x9"/>
  <p:notesSz cx="6802438" cy="9934575"/>
  <p:embeddedFontLst>
    <p:embeddedFont>
      <p:font typeface="나눔바른고딕" panose="020B0600000101010101" charset="-127"/>
      <p:regular r:id="rId21"/>
      <p:bold r:id="rId22"/>
    </p:embeddedFont>
    <p:embeddedFont>
      <p:font typeface="HY견고딕" panose="02030600000101010101" pitchFamily="18" charset="-127"/>
      <p:regular r:id="rId23"/>
    </p:embeddedFont>
    <p:embeddedFont>
      <p:font typeface="HY헤드라인M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9FA1A0"/>
    <a:srgbClr val="000000"/>
    <a:srgbClr val="F95135"/>
    <a:srgbClr val="0B6C97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B51A2-882D-42FC-8E99-BC8F119B6611}" v="4" dt="2019-06-17T04:27:07.251"/>
    <p1510:client id="{ED6E5248-903D-4E7A-AA68-F5792F8D1671}" v="173" dt="2019-06-17T02:11:40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6" autoAdjust="0"/>
    <p:restoredTop sz="95320" autoAdjust="0"/>
  </p:normalViewPr>
  <p:slideViewPr>
    <p:cSldViewPr showGuides="1">
      <p:cViewPr varScale="1">
        <p:scale>
          <a:sx n="150" d="100"/>
          <a:sy n="150" d="100"/>
        </p:scale>
        <p:origin x="180" y="12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6"/>
        <p:guide pos="2139"/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6FAB51A2-882D-42FC-8E99-BC8F119B6611}"/>
    <pc:docChg chg="modSld">
      <pc:chgData name="김효관" userId="5d412245-c878-4bfb-b3ad-7c3e81fe34ff" providerId="ADAL" clId="{6FAB51A2-882D-42FC-8E99-BC8F119B6611}" dt="2019-06-17T04:27:07.250" v="33"/>
      <pc:docMkLst>
        <pc:docMk/>
      </pc:docMkLst>
      <pc:sldChg chg="modSp">
        <pc:chgData name="김효관" userId="5d412245-c878-4bfb-b3ad-7c3e81fe34ff" providerId="ADAL" clId="{6FAB51A2-882D-42FC-8E99-BC8F119B6611}" dt="2019-06-17T04:27:07.250" v="33"/>
        <pc:sldMkLst>
          <pc:docMk/>
          <pc:sldMk cId="3016781955" sldId="1341"/>
        </pc:sldMkLst>
        <pc:graphicFrameChg chg="mod modGraphic">
          <ac:chgData name="김효관" userId="5d412245-c878-4bfb-b3ad-7c3e81fe34ff" providerId="ADAL" clId="{6FAB51A2-882D-42FC-8E99-BC8F119B6611}" dt="2019-06-17T04:27:07.250" v="33"/>
          <ac:graphicFrameMkLst>
            <pc:docMk/>
            <pc:sldMk cId="3016781955" sldId="1341"/>
            <ac:graphicFrameMk id="9" creationId="{CEC17D3E-2EFC-4D9A-82DD-636B5446798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63" y="0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7289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63" y="9437289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975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14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20235"/>
            <a:ext cx="5442586" cy="446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975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26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7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56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493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6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36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11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52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93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7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17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58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5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8122" y="1341581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ㅊㅐ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020272" y="4155926"/>
            <a:ext cx="1130439" cy="448437"/>
            <a:chOff x="6415417" y="2896898"/>
            <a:chExt cx="1130439" cy="448437"/>
          </a:xfrm>
        </p:grpSpPr>
        <p:sp>
          <p:nvSpPr>
            <p:cNvPr id="4" name="직사각형 3"/>
            <p:cNvSpPr/>
            <p:nvPr/>
          </p:nvSpPr>
          <p:spPr>
            <a:xfrm>
              <a:off x="6415417" y="2945225"/>
              <a:ext cx="11304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D8D1F-9549-4680-B899-B07FC48E6168}"/>
              </a:ext>
            </a:extLst>
          </p:cNvPr>
          <p:cNvSpPr txBox="1"/>
          <p:nvPr/>
        </p:nvSpPr>
        <p:spPr>
          <a:xfrm>
            <a:off x="3019511" y="1341581"/>
            <a:ext cx="5274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5711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층 누적 기본형태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 = models.Sequential()</a:t>
            </a:r>
          </a:p>
          <a:p>
            <a:r>
              <a:rPr lang="en-US" altLang="ko-KR">
                <a:solidFill>
                  <a:srgbClr val="00B050"/>
                </a:solidFill>
              </a:rPr>
              <a:t># 2 hiddenlayer, dense=all neurons from one layer are connected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model.add(layers.Dense(512, activation='relu', input_shape=(dimData,)))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model.add(layers.Dense(512, activation='relu'))</a:t>
            </a:r>
          </a:p>
          <a:p>
            <a:r>
              <a:rPr lang="en-US" altLang="ko-KR">
                <a:solidFill>
                  <a:srgbClr val="00B050"/>
                </a:solidFill>
              </a:rPr>
              <a:t># 1 output layer 10 units(nclasses), softmax: multiclasss classification</a:t>
            </a:r>
          </a:p>
          <a:p>
            <a:r>
              <a:rPr lang="en-US" altLang="ko-KR">
                <a:solidFill>
                  <a:srgbClr val="00B050"/>
                </a:solidFill>
              </a:rPr>
              <a:t># for binary -&gt; sigmoid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model.add(layers.Dense(nClasses, activation='softmax'))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942D5-3DA5-47FD-B64E-9EB0C675B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185143"/>
            <a:ext cx="4931841" cy="17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훈련방법 설정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5711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Sequatial </a:t>
            </a:r>
            <a:r>
              <a:rPr lang="ko-KR" altLang="en-US">
                <a:solidFill>
                  <a:srgbClr val="00B050"/>
                </a:solidFill>
              </a:rPr>
              <a:t>방싱 케라스모델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손실함수</a:t>
            </a:r>
            <a:r>
              <a:rPr lang="en-US" altLang="ko-KR">
                <a:solidFill>
                  <a:srgbClr val="00B050"/>
                </a:solidFill>
              </a:rPr>
              <a:t>(LOSS): </a:t>
            </a:r>
            <a:r>
              <a:rPr lang="ko-KR" altLang="en-US">
                <a:solidFill>
                  <a:srgbClr val="00B050"/>
                </a:solidFill>
              </a:rPr>
              <a:t>훈련동안 최소화될 값 지표 </a:t>
            </a:r>
            <a:r>
              <a:rPr lang="en-US" altLang="ko-KR">
                <a:solidFill>
                  <a:srgbClr val="00B050"/>
                </a:solidFill>
              </a:rPr>
              <a:t>(mse, categorical_crossentropy)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손실함수를 기반으로 </a:t>
            </a:r>
            <a:r>
              <a:rPr lang="en-US" altLang="ko-KR">
                <a:solidFill>
                  <a:srgbClr val="00B050"/>
                </a:solidFill>
              </a:rPr>
              <a:t>Neural Net </a:t>
            </a:r>
            <a:r>
              <a:rPr lang="ko-KR" altLang="en-US">
                <a:solidFill>
                  <a:srgbClr val="00B050"/>
                </a:solidFill>
              </a:rPr>
              <a:t>업데이터 결정 </a:t>
            </a:r>
            <a:r>
              <a:rPr lang="en-US" altLang="ko-KR">
                <a:solidFill>
                  <a:srgbClr val="00B050"/>
                </a:solidFill>
              </a:rPr>
              <a:t>(mse, mae, accuracy)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model.compile(optimizer='rmsprop', </a:t>
            </a:r>
          </a:p>
          <a:p>
            <a:r>
              <a:rPr lang="en-US" altLang="ko-KR">
                <a:solidFill>
                  <a:srgbClr val="00B050"/>
                </a:solidFill>
              </a:rPr>
              <a:t>              loss='categorical_crossentropy', </a:t>
            </a:r>
          </a:p>
          <a:p>
            <a:r>
              <a:rPr lang="en-US" altLang="ko-KR">
                <a:solidFill>
                  <a:srgbClr val="00B050"/>
                </a:solidFill>
              </a:rPr>
              <a:t>              metrics=['accuracy'])</a:t>
            </a:r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2A0A50-C95E-49BF-8180-D2B91744F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912388"/>
            <a:ext cx="7164288" cy="20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70039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훈련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5639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모델을 </a:t>
            </a:r>
            <a:r>
              <a:rPr lang="en-US" altLang="ko-KR">
                <a:solidFill>
                  <a:srgbClr val="00B050"/>
                </a:solidFill>
              </a:rPr>
              <a:t>256</a:t>
            </a:r>
            <a:r>
              <a:rPr lang="ko-KR" altLang="en-US">
                <a:solidFill>
                  <a:srgbClr val="00B050"/>
                </a:solidFill>
              </a:rPr>
              <a:t>개의 샘플씩 미니 배치를 만들어 </a:t>
            </a:r>
            <a:r>
              <a:rPr lang="en-US" altLang="ko-KR">
                <a:solidFill>
                  <a:srgbClr val="00B050"/>
                </a:solidFill>
              </a:rPr>
              <a:t>20</a:t>
            </a:r>
            <a:r>
              <a:rPr lang="ko-KR" altLang="en-US">
                <a:solidFill>
                  <a:srgbClr val="00B050"/>
                </a:solidFill>
              </a:rPr>
              <a:t>번의 에포크 동안 훈련</a:t>
            </a:r>
          </a:p>
          <a:p>
            <a:r>
              <a:rPr lang="en-US" altLang="ko-KR"/>
              <a:t>history = model.fit(train_data, train_labels_one_hot, </a:t>
            </a:r>
          </a:p>
          <a:p>
            <a:r>
              <a:rPr lang="en-US" altLang="ko-KR"/>
              <a:t>                    batch_size=256, </a:t>
            </a:r>
          </a:p>
          <a:p>
            <a:r>
              <a:rPr lang="en-US" altLang="ko-KR"/>
              <a:t>                    epochs=20)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47DD8-4258-4013-95FB-ADCE9567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692319"/>
            <a:ext cx="5471567" cy="13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요약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model.summary()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8044B-388E-4B18-A043-B3D46FE8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1" y="2753740"/>
            <a:ext cx="1581150" cy="476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23F97E-D75C-4ACF-B308-66F7B416C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21" y="3470144"/>
            <a:ext cx="2822435" cy="404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6FD31D-4F5B-4069-BC65-4B9270FAA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134" y="2047463"/>
            <a:ext cx="4620553" cy="23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추론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 verbose: </a:t>
            </a:r>
            <a:r>
              <a:rPr lang="ko-KR" altLang="en-US"/>
              <a:t>정보표시 레벨 </a:t>
            </a:r>
            <a:r>
              <a:rPr lang="en-US" altLang="ko-KR"/>
              <a:t>(0,1)</a:t>
            </a:r>
          </a:p>
          <a:p>
            <a:r>
              <a:rPr lang="en-US" altLang="ko-KR"/>
              <a:t>test_loss, test_acc = model.evaluate(test_data, </a:t>
            </a:r>
          </a:p>
          <a:p>
            <a:r>
              <a:rPr lang="en-US" altLang="ko-KR"/>
              <a:t>                                     test_labels_one_hot,</a:t>
            </a:r>
          </a:p>
          <a:p>
            <a:r>
              <a:rPr lang="en-US" altLang="ko-KR"/>
              <a:t>                                     verbose=1)</a:t>
            </a:r>
          </a:p>
          <a:p>
            <a:r>
              <a:rPr lang="en-US" altLang="ko-KR"/>
              <a:t>print(test_loss, test_acc)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544CE-C8F3-4886-86CA-22898F93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667195"/>
            <a:ext cx="5675387" cy="22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2700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model_reg = models.Sequential()</a:t>
            </a:r>
          </a:p>
          <a:p>
            <a:r>
              <a:rPr lang="en-US" altLang="ko-KR"/>
              <a:t>model_reg.add(layers.Dense(512, activation='relu', input_shape=(dimData,)))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model_reg.add(layers.Dropout(0.5))</a:t>
            </a:r>
          </a:p>
          <a:p>
            <a:r>
              <a:rPr lang="en-US" altLang="ko-KR"/>
              <a:t>model_reg.add(layers.Dense(512, activation='relu'))</a:t>
            </a:r>
          </a:p>
          <a:p>
            <a:r>
              <a:rPr lang="en-US" altLang="ko-KR">
                <a:solidFill>
                  <a:srgbClr val="00B050"/>
                </a:solidFill>
              </a:rPr>
              <a:t>model_reg.add(layers.Dropout(0.5))</a:t>
            </a:r>
          </a:p>
          <a:p>
            <a:r>
              <a:rPr lang="en-US" altLang="ko-KR"/>
              <a:t>model_reg.add(layers.Dense(nClasses, activation='softmax'))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E4D86325-435E-44BC-A953-F2EF8B52A35C}"/>
              </a:ext>
            </a:extLst>
          </p:cNvPr>
          <p:cNvSpPr/>
          <p:nvPr/>
        </p:nvSpPr>
        <p:spPr bwMode="auto">
          <a:xfrm>
            <a:off x="3203848" y="3219822"/>
            <a:ext cx="3744416" cy="544440"/>
          </a:xfrm>
          <a:prstGeom prst="wedgeRectCallout">
            <a:avLst>
              <a:gd name="adj1" fmla="val -50318"/>
              <a:gd name="adj2" fmla="val -6739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Dropout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은 훈련중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neurons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을 랜덤하게 끄게 함으로써 과적합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(overfitting 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문제를 해결한다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)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492857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Neural Network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이해한다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5697686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딥러닝 개발환경을 설치하는 방법을 익힌다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2618833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Keras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이해한다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7" y="4235135"/>
                <a:ext cx="5302281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Keras 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실습을 통해 작동원리를 이해한다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13475" y="3444671"/>
            <a:ext cx="6230526" cy="1122095"/>
            <a:chOff x="3079983" y="3048223"/>
            <a:chExt cx="6760522" cy="1122095"/>
          </a:xfrm>
        </p:grpSpPr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0" y="939491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370" y="179852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4221" y="249120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3570145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2673937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 Classfication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Neural Network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이해하고 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4944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Image classification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Image Classificatino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01E9A-50EB-4A21-96E9-043AAD5FB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2" y="1410156"/>
            <a:ext cx="5443711" cy="3311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768E4B-487C-4860-9AEA-816ED1B66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2427734"/>
            <a:ext cx="1656184" cy="1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4944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Image classification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Image Classificatino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C17D3E-2EFC-4D9A-82DD-636B54467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1423"/>
              </p:ext>
            </p:extLst>
          </p:nvPr>
        </p:nvGraphicFramePr>
        <p:xfrm>
          <a:off x="469292" y="1320564"/>
          <a:ext cx="7919132" cy="192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902">
                  <a:extLst>
                    <a:ext uri="{9D8B030D-6E8A-4147-A177-3AD203B41FA5}">
                      <a16:colId xmlns:a16="http://schemas.microsoft.com/office/drawing/2014/main" val="1176655917"/>
                    </a:ext>
                  </a:extLst>
                </a:gridCol>
                <a:gridCol w="874902">
                  <a:extLst>
                    <a:ext uri="{9D8B030D-6E8A-4147-A177-3AD203B41FA5}">
                      <a16:colId xmlns:a16="http://schemas.microsoft.com/office/drawing/2014/main" val="2996043240"/>
                    </a:ext>
                  </a:extLst>
                </a:gridCol>
                <a:gridCol w="3084664">
                  <a:extLst>
                    <a:ext uri="{9D8B030D-6E8A-4147-A177-3AD203B41FA5}">
                      <a16:colId xmlns:a16="http://schemas.microsoft.com/office/drawing/2014/main" val="1588709711"/>
                    </a:ext>
                  </a:extLst>
                </a:gridCol>
                <a:gridCol w="3084664">
                  <a:extLst>
                    <a:ext uri="{9D8B030D-6E8A-4147-A177-3AD203B41FA5}">
                      <a16:colId xmlns:a16="http://schemas.microsoft.com/office/drawing/2014/main" val="3939900477"/>
                    </a:ext>
                  </a:extLst>
                </a:gridCol>
              </a:tblGrid>
              <a:tr h="455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211676"/>
                  </a:ext>
                </a:extLst>
              </a:tr>
              <a:tr h="45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손글씨 숫자인식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0~9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인식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범주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8267"/>
                  </a:ext>
                </a:extLst>
              </a:tr>
              <a:tr h="561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훈련데이터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:6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테스트데이터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1980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년대 미국 국립표준기술연구소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(NIST)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867162"/>
                  </a:ext>
                </a:extLst>
              </a:tr>
              <a:tr h="45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13644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53902EBC-ACC5-4890-BF88-6772B975538B}"/>
              </a:ext>
            </a:extLst>
          </p:cNvPr>
          <p:cNvGrpSpPr/>
          <p:nvPr/>
        </p:nvGrpSpPr>
        <p:grpSpPr>
          <a:xfrm>
            <a:off x="4355976" y="1851670"/>
            <a:ext cx="842212" cy="302264"/>
            <a:chOff x="3661324" y="4282007"/>
            <a:chExt cx="842212" cy="3022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5F23B26-EDE9-42B5-B701-178CBB44B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1324" y="4307272"/>
              <a:ext cx="344473" cy="276999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EA38816F-A78F-4E1C-9991-1445B4C20270}"/>
                </a:ext>
              </a:extLst>
            </p:cNvPr>
            <p:cNvSpPr/>
            <p:nvPr/>
          </p:nvSpPr>
          <p:spPr bwMode="auto">
            <a:xfrm>
              <a:off x="4067944" y="4368247"/>
              <a:ext cx="123975" cy="178206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34F196-960B-4A75-B958-6BE1ABC9AEC6}"/>
                </a:ext>
              </a:extLst>
            </p:cNvPr>
            <p:cNvSpPr txBox="1"/>
            <p:nvPr/>
          </p:nvSpPr>
          <p:spPr>
            <a:xfrm>
              <a:off x="4229102" y="428200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>
                  <a:latin typeface="돋움" pitchFamily="50" charset="-127"/>
                  <a:ea typeface="돋움" pitchFamily="50" charset="-127"/>
                </a:rPr>
                <a:t>3</a:t>
              </a:r>
              <a:endParaRPr lang="ko-KR" altLang="en-US" b="0" dirty="0"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7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선언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395536" y="1645842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케라스 모델 생성 라이브러리</a:t>
            </a:r>
          </a:p>
          <a:p>
            <a:r>
              <a:rPr lang="en-US" altLang="ko-KR">
                <a:solidFill>
                  <a:schemeClr val="tx1"/>
                </a:solidFill>
              </a:rPr>
              <a:t>from keras import models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레이어 생성 라이브러리 </a:t>
            </a:r>
            <a:r>
              <a:rPr lang="en-US" altLang="ko-KR">
                <a:solidFill>
                  <a:srgbClr val="00B050"/>
                </a:solidFill>
              </a:rPr>
              <a:t>(Dense: </a:t>
            </a:r>
            <a:r>
              <a:rPr lang="ko-KR" altLang="en-US">
                <a:solidFill>
                  <a:srgbClr val="00B050"/>
                </a:solidFill>
              </a:rPr>
              <a:t>입출력 연결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</a:rPr>
              <a:t>from keras import layers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케라스 샘플데이터</a:t>
            </a:r>
            <a:r>
              <a:rPr lang="en-US" altLang="ko-KR">
                <a:solidFill>
                  <a:srgbClr val="00B050"/>
                </a:solidFill>
              </a:rPr>
              <a:t>[mnist] </a:t>
            </a:r>
            <a:r>
              <a:rPr lang="ko-KR" altLang="en-US">
                <a:solidFill>
                  <a:srgbClr val="00B050"/>
                </a:solidFill>
              </a:rPr>
              <a:t>라이브러리 불러오기</a:t>
            </a:r>
          </a:p>
          <a:p>
            <a:r>
              <a:rPr lang="en-US" altLang="ko-KR">
                <a:solidFill>
                  <a:schemeClr val="tx1"/>
                </a:solidFill>
              </a:rPr>
              <a:t>from keras.datasets import mnist</a:t>
            </a:r>
          </a:p>
          <a:p>
            <a:r>
              <a:rPr lang="en-US" altLang="ko-KR">
                <a:solidFill>
                  <a:srgbClr val="00B050"/>
                </a:solidFill>
              </a:rPr>
              <a:t># numpy</a:t>
            </a:r>
            <a:r>
              <a:rPr lang="ko-KR" altLang="en-US">
                <a:solidFill>
                  <a:srgbClr val="00B050"/>
                </a:solidFill>
              </a:rPr>
              <a:t> 라이브러리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import numpy as np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케라스 카테고리 라이브러리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from keras.utils import to_categorical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시각화 라이브러리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import matplotlib.pyplot as plt</a:t>
            </a:r>
          </a:p>
          <a:p>
            <a:r>
              <a:rPr lang="en-US" altLang="ko-KR">
                <a:solidFill>
                  <a:schemeClr val="tx1"/>
                </a:solidFill>
              </a:rPr>
              <a:t>%matplotlib inline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B9C72-D536-4D52-84A9-251EE25C9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491630"/>
            <a:ext cx="4277473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353707"/>
            <a:ext cx="53511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B050"/>
                </a:solidFill>
              </a:rPr>
              <a:t># </a:t>
            </a:r>
            <a:r>
              <a:rPr lang="ko-KR" altLang="en-US" sz="1100">
                <a:solidFill>
                  <a:srgbClr val="00B050"/>
                </a:solidFill>
              </a:rPr>
              <a:t>데이터 불러오기</a:t>
            </a:r>
            <a:endParaRPr lang="en-US" altLang="ko-KR" sz="1100">
              <a:solidFill>
                <a:srgbClr val="00B050"/>
              </a:solidFill>
            </a:endParaRPr>
          </a:p>
          <a:p>
            <a:r>
              <a:rPr lang="en-US" altLang="ko-KR" sz="1100"/>
              <a:t>(train_images, train_labels), (test_images, test_labels) = \</a:t>
            </a:r>
          </a:p>
          <a:p>
            <a:r>
              <a:rPr lang="en-US" altLang="ko-KR" sz="1100"/>
              <a:t>mnist.load_data()</a:t>
            </a:r>
          </a:p>
          <a:p>
            <a:endParaRPr lang="en-US" altLang="ko-KR" sz="1100"/>
          </a:p>
          <a:p>
            <a:r>
              <a:rPr lang="en-US" altLang="ko-KR" sz="1100"/>
              <a:t>print('Training data shape : ', train_images.shape, train_labels.shape)</a:t>
            </a:r>
          </a:p>
          <a:p>
            <a:r>
              <a:rPr lang="en-US" altLang="ko-KR" sz="1100"/>
              <a:t>print('Testing data shape : ', test_images.shape, test_labels.shape)</a:t>
            </a:r>
          </a:p>
          <a:p>
            <a:r>
              <a:rPr lang="en-US" altLang="ko-KR" sz="1100"/>
              <a:t> </a:t>
            </a:r>
          </a:p>
          <a:p>
            <a:r>
              <a:rPr lang="en-US" altLang="ko-KR" sz="1100">
                <a:solidFill>
                  <a:srgbClr val="00B050"/>
                </a:solidFill>
              </a:rPr>
              <a:t># </a:t>
            </a:r>
            <a:r>
              <a:rPr lang="ko-KR" altLang="en-US" sz="1100">
                <a:solidFill>
                  <a:srgbClr val="00B050"/>
                </a:solidFill>
              </a:rPr>
              <a:t>훈련데이터의 답지분류 범위 정의</a:t>
            </a:r>
          </a:p>
          <a:p>
            <a:r>
              <a:rPr lang="en-US" altLang="ko-KR" sz="1100"/>
              <a:t>classes = np.unique(train_labels)</a:t>
            </a:r>
          </a:p>
          <a:p>
            <a:r>
              <a:rPr lang="en-US" altLang="ko-KR" sz="1100"/>
              <a:t>nClasses = len(classes)</a:t>
            </a:r>
          </a:p>
          <a:p>
            <a:r>
              <a:rPr lang="en-US" altLang="ko-KR" sz="1100"/>
              <a:t>print('Total number of outputs : ', nClasses)</a:t>
            </a:r>
          </a:p>
          <a:p>
            <a:r>
              <a:rPr lang="en-US" altLang="ko-KR" sz="1100"/>
              <a:t>print('Output classes : ', classes)</a:t>
            </a:r>
          </a:p>
          <a:p>
            <a:r>
              <a:rPr lang="en-US" altLang="ko-KR" sz="1100"/>
              <a:t> </a:t>
            </a:r>
          </a:p>
          <a:p>
            <a:r>
              <a:rPr lang="en-US" altLang="ko-KR" sz="1100">
                <a:solidFill>
                  <a:srgbClr val="00B050"/>
                </a:solidFill>
              </a:rPr>
              <a:t># </a:t>
            </a:r>
            <a:r>
              <a:rPr lang="ko-KR" altLang="en-US" sz="1100">
                <a:solidFill>
                  <a:srgbClr val="00B050"/>
                </a:solidFill>
              </a:rPr>
              <a:t>훈련</a:t>
            </a:r>
            <a:r>
              <a:rPr lang="en-US" altLang="ko-KR" sz="1100">
                <a:solidFill>
                  <a:srgbClr val="00B050"/>
                </a:solidFill>
              </a:rPr>
              <a:t>/</a:t>
            </a:r>
            <a:r>
              <a:rPr lang="ko-KR" altLang="en-US" sz="1100">
                <a:solidFill>
                  <a:srgbClr val="00B050"/>
                </a:solidFill>
              </a:rPr>
              <a:t>데이터 데이터 시각화</a:t>
            </a:r>
          </a:p>
          <a:p>
            <a:r>
              <a:rPr lang="en-US" altLang="ko-KR" sz="1100"/>
              <a:t>plt.figure(figsize=[7,5])</a:t>
            </a:r>
          </a:p>
          <a:p>
            <a:r>
              <a:rPr lang="en-US" altLang="ko-KR" sz="1100"/>
              <a:t>plt.subplot(121)</a:t>
            </a:r>
          </a:p>
          <a:p>
            <a:r>
              <a:rPr lang="en-US" altLang="ko-KR" sz="1100"/>
              <a:t>plt.imshow(train_images[0,:,:], cmap='gray')</a:t>
            </a:r>
          </a:p>
          <a:p>
            <a:r>
              <a:rPr lang="en-US" altLang="ko-KR" sz="1100"/>
              <a:t>plt.title("label : {}".format(train_labels[0]))</a:t>
            </a:r>
          </a:p>
          <a:p>
            <a:r>
              <a:rPr lang="en-US" altLang="ko-KR" sz="1100"/>
              <a:t>plt.subplot(122)</a:t>
            </a:r>
          </a:p>
          <a:p>
            <a:r>
              <a:rPr lang="en-US" altLang="ko-KR" sz="1100"/>
              <a:t>plt.imshow(test_images[0,:,:], cmap='gray')</a:t>
            </a:r>
          </a:p>
          <a:p>
            <a:r>
              <a:rPr lang="en-US" altLang="ko-KR" sz="1100"/>
              <a:t>plt.title("label : {}".format(test_labels[0]))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8E96F9-7299-4AC0-AF7E-3FDB0F5B7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990221"/>
            <a:ext cx="3137890" cy="24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6431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Change from matrix to array of dimension 28x28 to array of dimention 784</a:t>
            </a:r>
          </a:p>
          <a:p>
            <a:r>
              <a:rPr lang="en-US" altLang="ko-KR">
                <a:solidFill>
                  <a:schemeClr val="tx1"/>
                </a:solidFill>
              </a:rPr>
              <a:t>dimData = np.prod(train_images.shape[1:])</a:t>
            </a:r>
          </a:p>
          <a:p>
            <a:r>
              <a:rPr lang="en-US" altLang="ko-KR">
                <a:solidFill>
                  <a:schemeClr val="tx1"/>
                </a:solidFill>
              </a:rPr>
              <a:t>train_data = train_images.reshape(len(train_images), dimData)</a:t>
            </a:r>
          </a:p>
          <a:p>
            <a:r>
              <a:rPr lang="en-US" altLang="ko-KR">
                <a:solidFill>
                  <a:schemeClr val="tx1"/>
                </a:solidFill>
              </a:rPr>
              <a:t>test_data = test_images.reshape(len(test_images), dimData)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12B425-058A-4DAA-A9DB-104DFCA6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2909448"/>
            <a:ext cx="8248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5711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train_data = train_data.astype('float')</a:t>
            </a:r>
          </a:p>
          <a:p>
            <a:r>
              <a:rPr lang="en-US" altLang="ko-KR">
                <a:solidFill>
                  <a:srgbClr val="00B050"/>
                </a:solidFill>
              </a:rPr>
              <a:t>test_data = test_data.astype('float')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train_data /= 255</a:t>
            </a:r>
          </a:p>
          <a:p>
            <a:r>
              <a:rPr lang="en-US" altLang="ko-KR">
                <a:solidFill>
                  <a:srgbClr val="00B050"/>
                </a:solidFill>
              </a:rPr>
              <a:t>test_data /= 255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A3EFD6-FC80-4B16-8AF6-F67FA80B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787774"/>
            <a:ext cx="4733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(Image Classification)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5711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Change the labels from integer to categorical data</a:t>
            </a:r>
          </a:p>
          <a:p>
            <a:r>
              <a:rPr lang="en-US" altLang="ko-KR">
                <a:solidFill>
                  <a:schemeClr val="tx1"/>
                </a:solidFill>
              </a:rPr>
              <a:t>train_labels_one_hot = to_categorical(train_labels)</a:t>
            </a:r>
          </a:p>
          <a:p>
            <a:r>
              <a:rPr lang="en-US" altLang="ko-KR">
                <a:solidFill>
                  <a:schemeClr val="tx1"/>
                </a:solidFill>
              </a:rPr>
              <a:t>test_labels_one_hot = to_categorical(test_labels)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</a:p>
          <a:p>
            <a:r>
              <a:rPr lang="en-US" altLang="ko-KR">
                <a:solidFill>
                  <a:srgbClr val="00B050"/>
                </a:solidFill>
              </a:rPr>
              <a:t># Display the change for category label using one-hot encoding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print('Original label 0 : ', train_labels[2])</a:t>
            </a:r>
          </a:p>
          <a:p>
            <a:r>
              <a:rPr lang="en-US" altLang="ko-KR">
                <a:solidFill>
                  <a:schemeClr val="tx1"/>
                </a:solidFill>
              </a:rPr>
              <a:t>print('After conversion to categorical ( one-hot ) : ', train_labels_one_hot[2])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ADCA2-F8AD-4840-88CF-94D1494C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147814"/>
            <a:ext cx="5076056" cy="18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75864</TotalTime>
  <Words>1024</Words>
  <Application>Microsoft Office PowerPoint</Application>
  <PresentationFormat>화면 슬라이드 쇼(16:9)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돋움</vt:lpstr>
      <vt:lpstr>HY헤드라인M</vt:lpstr>
      <vt:lpstr>나눔바른고딕</vt:lpstr>
      <vt:lpstr>Arial</vt:lpstr>
      <vt:lpstr>맑은 고딕</vt:lpstr>
      <vt:lpstr>굴림</vt:lpstr>
      <vt:lpstr>HY견고딕</vt:lpstr>
      <vt:lpstr>Wingdings</vt:lpstr>
      <vt:lpstr>Times New Roman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9763</cp:revision>
  <cp:lastPrinted>2018-10-19T11:32:34Z</cp:lastPrinted>
  <dcterms:created xsi:type="dcterms:W3CDTF">2008-04-23T04:36:31Z</dcterms:created>
  <dcterms:modified xsi:type="dcterms:W3CDTF">2019-06-17T04:27:10Z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