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1130" r:id="rId2"/>
    <p:sldId id="1201" r:id="rId3"/>
    <p:sldId id="1167" r:id="rId4"/>
    <p:sldId id="1304" r:id="rId5"/>
    <p:sldId id="1305" r:id="rId6"/>
    <p:sldId id="1206" r:id="rId7"/>
    <p:sldId id="1245" r:id="rId8"/>
    <p:sldId id="1211" r:id="rId9"/>
    <p:sldId id="1224" r:id="rId10"/>
    <p:sldId id="1244" r:id="rId11"/>
    <p:sldId id="1223" r:id="rId12"/>
    <p:sldId id="1225" r:id="rId13"/>
    <p:sldId id="1227" r:id="rId14"/>
    <p:sldId id="1309" r:id="rId15"/>
    <p:sldId id="1228" r:id="rId16"/>
    <p:sldId id="1229" r:id="rId17"/>
    <p:sldId id="1230" r:id="rId18"/>
    <p:sldId id="1298" r:id="rId19"/>
    <p:sldId id="1306" r:id="rId20"/>
    <p:sldId id="1231" r:id="rId21"/>
    <p:sldId id="1235" r:id="rId22"/>
    <p:sldId id="1237" r:id="rId23"/>
    <p:sldId id="1238" r:id="rId24"/>
    <p:sldId id="1303" r:id="rId25"/>
    <p:sldId id="1300" r:id="rId26"/>
    <p:sldId id="1241" r:id="rId27"/>
    <p:sldId id="1242" r:id="rId28"/>
    <p:sldId id="1301" r:id="rId29"/>
    <p:sldId id="1243" r:id="rId30"/>
    <p:sldId id="1307" r:id="rId31"/>
    <p:sldId id="1308" r:id="rId32"/>
    <p:sldId id="1302" r:id="rId33"/>
    <p:sldId id="1182" r:id="rId34"/>
    <p:sldId id="1153" r:id="rId35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38"/>
    </p:embeddedFont>
    <p:embeddedFont>
      <p:font typeface="HY헤드라인M" panose="02030600000101010101" pitchFamily="18" charset="-127"/>
      <p:regular r:id="rId39"/>
    </p:embeddedFont>
    <p:embeddedFont>
      <p:font typeface="나눔바른고딕" panose="020B0603020101020101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FA1A0"/>
    <a:srgbClr val="F95135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95262" autoAdjust="0"/>
  </p:normalViewPr>
  <p:slideViewPr>
    <p:cSldViewPr showGuides="1">
      <p:cViewPr varScale="1">
        <p:scale>
          <a:sx n="143" d="100"/>
          <a:sy n="143" d="100"/>
        </p:scale>
        <p:origin x="768" y="108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512BCE5D-6844-4AF1-B6A9-CC8E1D08856D}"/>
    <pc:docChg chg="modSld">
      <pc:chgData name="김효관" userId="5d412245-c878-4bfb-b3ad-7c3e81fe34ff" providerId="ADAL" clId="{512BCE5D-6844-4AF1-B6A9-CC8E1D08856D}" dt="2019-02-20T13:51:58.960" v="7" actId="14100"/>
      <pc:docMkLst>
        <pc:docMk/>
      </pc:docMkLst>
      <pc:sldChg chg="addSp modSp">
        <pc:chgData name="김효관" userId="5d412245-c878-4bfb-b3ad-7c3e81fe34ff" providerId="ADAL" clId="{512BCE5D-6844-4AF1-B6A9-CC8E1D08856D}" dt="2019-02-20T13:51:58.960" v="7" actId="14100"/>
        <pc:sldMkLst>
          <pc:docMk/>
          <pc:sldMk cId="2009186454" sldId="1305"/>
        </pc:sldMkLst>
        <pc:spChg chg="mod">
          <ac:chgData name="김효관" userId="5d412245-c878-4bfb-b3ad-7c3e81fe34ff" providerId="ADAL" clId="{512BCE5D-6844-4AF1-B6A9-CC8E1D08856D}" dt="2019-02-20T13:51:58.960" v="7" actId="14100"/>
          <ac:spMkLst>
            <pc:docMk/>
            <pc:sldMk cId="2009186454" sldId="1305"/>
            <ac:spMk id="7" creationId="{00000000-0000-0000-0000-000000000000}"/>
          </ac:spMkLst>
        </pc:spChg>
        <pc:picChg chg="add mod">
          <ac:chgData name="김효관" userId="5d412245-c878-4bfb-b3ad-7c3e81fe34ff" providerId="ADAL" clId="{512BCE5D-6844-4AF1-B6A9-CC8E1D08856D}" dt="2019-02-20T13:51:55.111" v="5" actId="1076"/>
          <ac:picMkLst>
            <pc:docMk/>
            <pc:sldMk cId="2009186454" sldId="1305"/>
            <ac:picMk id="3" creationId="{F50368F2-B5AD-4634-B426-0C672C582181}"/>
          </ac:picMkLst>
        </pc:picChg>
        <pc:picChg chg="mod">
          <ac:chgData name="김효관" userId="5d412245-c878-4bfb-b3ad-7c3e81fe34ff" providerId="ADAL" clId="{512BCE5D-6844-4AF1-B6A9-CC8E1D08856D}" dt="2019-02-20T13:51:47.719" v="2" actId="1076"/>
          <ac:picMkLst>
            <pc:docMk/>
            <pc:sldMk cId="2009186454" sldId="1305"/>
            <ac:picMk id="4" creationId="{BCF18518-CC31-4D7C-96B9-BFA9D387B733}"/>
          </ac:picMkLst>
        </pc:picChg>
      </pc:sldChg>
    </pc:docChg>
  </pc:docChgLst>
  <pc:docChgLst>
    <pc:chgData name="김효관" userId="5d412245-c878-4bfb-b3ad-7c3e81fe34ff" providerId="ADAL" clId="{08C2BC9E-A649-43C9-BF74-743FA94F0002}"/>
    <pc:docChg chg="modSld">
      <pc:chgData name="김효관" userId="5d412245-c878-4bfb-b3ad-7c3e81fe34ff" providerId="ADAL" clId="{08C2BC9E-A649-43C9-BF74-743FA94F0002}" dt="2019-03-13T06:12:19.402" v="11" actId="20577"/>
      <pc:docMkLst>
        <pc:docMk/>
      </pc:docMkLst>
      <pc:sldChg chg="modSp">
        <pc:chgData name="김효관" userId="5d412245-c878-4bfb-b3ad-7c3e81fe34ff" providerId="ADAL" clId="{08C2BC9E-A649-43C9-BF74-743FA94F0002}" dt="2019-03-13T06:12:19.402" v="11" actId="20577"/>
        <pc:sldMkLst>
          <pc:docMk/>
          <pc:sldMk cId="1373551125" sldId="1227"/>
        </pc:sldMkLst>
        <pc:spChg chg="mod">
          <ac:chgData name="김효관" userId="5d412245-c878-4bfb-b3ad-7c3e81fe34ff" providerId="ADAL" clId="{08C2BC9E-A649-43C9-BF74-743FA94F0002}" dt="2019-03-13T06:12:19.402" v="11" actId="20577"/>
          <ac:spMkLst>
            <pc:docMk/>
            <pc:sldMk cId="1373551125" sldId="1227"/>
            <ac:spMk id="15" creationId="{172AC0A5-A998-4B93-A1F9-128699E635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47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8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82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057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68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44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86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5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395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9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86623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54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868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82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3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6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327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44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82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9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31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994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8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4032" y="1341581"/>
            <a:ext cx="493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 </a:t>
            </a:r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익히기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grpSp>
        <p:nvGrpSpPr>
          <p:cNvPr id="13" name="그룹 9">
            <a:extLst>
              <a:ext uri="{FF2B5EF4-FFF2-40B4-BE49-F238E27FC236}">
                <a16:creationId xmlns:a16="http://schemas.microsoft.com/office/drawing/2014/main" id="{7EFA4276-EDB9-4A95-9149-34765C71AFF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C71E4B7A-4B9C-4417-A8A0-32C1ED7BF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F023ED-4A27-4A9F-9CAC-0A9F99C141E2}"/>
                </a:ext>
              </a:extLst>
            </p:cNvPr>
            <p:cNvSpPr/>
            <p:nvPr/>
          </p:nvSpPr>
          <p:spPr>
            <a:xfrm>
              <a:off x="911746" y="2055249"/>
              <a:ext cx="179553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 이란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1C25926F-EA62-4DD9-81E4-513DA4A49D39}"/>
              </a:ext>
            </a:extLst>
          </p:cNvPr>
          <p:cNvGrpSpPr/>
          <p:nvPr/>
        </p:nvGrpSpPr>
        <p:grpSpPr>
          <a:xfrm>
            <a:off x="490322" y="1410156"/>
            <a:ext cx="4072805" cy="409829"/>
            <a:chOff x="1049186" y="1449928"/>
            <a:chExt cx="11971129" cy="6906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1BC1D6-7853-41F2-B46B-BE07D00B4FEF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3" name="그룹 65">
              <a:extLst>
                <a:ext uri="{FF2B5EF4-FFF2-40B4-BE49-F238E27FC236}">
                  <a16:creationId xmlns:a16="http://schemas.microsoft.com/office/drawing/2014/main" id="{C8F5AE9D-B3F9-427E-87C3-22808366D11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5" name="그룹 76">
                <a:extLst>
                  <a:ext uri="{FF2B5EF4-FFF2-40B4-BE49-F238E27FC236}">
                    <a16:creationId xmlns:a16="http://schemas.microsoft.com/office/drawing/2014/main" id="{10F09A44-1B34-4354-8D52-B4FDF15E3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7" name="모서리가 둥근 직사각형 69">
                  <a:extLst>
                    <a:ext uri="{FF2B5EF4-FFF2-40B4-BE49-F238E27FC236}">
                      <a16:creationId xmlns:a16="http://schemas.microsoft.com/office/drawing/2014/main" id="{835D4D3A-28C9-4F2E-9CE0-02EC1D7AF8E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모서리가 둥근 직사각형 70">
                  <a:extLst>
                    <a:ext uri="{FF2B5EF4-FFF2-40B4-BE49-F238E27FC236}">
                      <a16:creationId xmlns:a16="http://schemas.microsoft.com/office/drawing/2014/main" id="{1DAFDFA8-D8DF-46C8-A174-B31B37C7F36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자유형 16">
                  <a:extLst>
                    <a:ext uri="{FF2B5EF4-FFF2-40B4-BE49-F238E27FC236}">
                      <a16:creationId xmlns:a16="http://schemas.microsoft.com/office/drawing/2014/main" id="{27412993-1756-4E9C-B941-885AFCB8FB45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3ECB69-30B0-4F09-87A4-BE78CC1A0142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82CABBA-5B85-46D4-AFF6-5BBDC33A0900}"/>
                </a:ext>
              </a:extLst>
            </p:cNvPr>
            <p:cNvSpPr/>
            <p:nvPr/>
          </p:nvSpPr>
          <p:spPr>
            <a:xfrm>
              <a:off x="2463249" y="1555083"/>
              <a:ext cx="997085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프로그램은 연산을 위해 값을 임시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영구로 저장 필요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9E871A1B-0D81-4376-BEF8-C7F19087601B}"/>
              </a:ext>
            </a:extLst>
          </p:cNvPr>
          <p:cNvGrpSpPr/>
          <p:nvPr/>
        </p:nvGrpSpPr>
        <p:grpSpPr>
          <a:xfrm>
            <a:off x="490323" y="1942842"/>
            <a:ext cx="4072804" cy="409606"/>
            <a:chOff x="1049187" y="2349884"/>
            <a:chExt cx="11971129" cy="69027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166309-E31E-4DBE-BBA6-1888184D268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5" name="그룹 90">
              <a:extLst>
                <a:ext uri="{FF2B5EF4-FFF2-40B4-BE49-F238E27FC236}">
                  <a16:creationId xmlns:a16="http://schemas.microsoft.com/office/drawing/2014/main" id="{6349E6E3-C58B-4B98-8919-2E61A6C001D0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7" name="그룹 73">
                <a:extLst>
                  <a:ext uri="{FF2B5EF4-FFF2-40B4-BE49-F238E27FC236}">
                    <a16:creationId xmlns:a16="http://schemas.microsoft.com/office/drawing/2014/main" id="{39859432-D958-4881-93B0-03B523509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9" name="모서리가 둥근 직사각형 69">
                  <a:extLst>
                    <a:ext uri="{FF2B5EF4-FFF2-40B4-BE49-F238E27FC236}">
                      <a16:creationId xmlns:a16="http://schemas.microsoft.com/office/drawing/2014/main" id="{C6A60125-6DC8-42EA-95C3-428CFEE17C2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모서리가 둥근 직사각형 70">
                  <a:extLst>
                    <a:ext uri="{FF2B5EF4-FFF2-40B4-BE49-F238E27FC236}">
                      <a16:creationId xmlns:a16="http://schemas.microsoft.com/office/drawing/2014/main" id="{4271D80B-056C-48B0-A8F8-9E049851978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자유형 22">
                  <a:extLst>
                    <a:ext uri="{FF2B5EF4-FFF2-40B4-BE49-F238E27FC236}">
                      <a16:creationId xmlns:a16="http://schemas.microsoft.com/office/drawing/2014/main" id="{0992AE6E-2E42-4512-899F-657303E1F82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2EF921-1506-4114-8EC1-59DCF37138C2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D4DA837-059B-40AA-8723-4CFAAC2DEFE4}"/>
                </a:ext>
              </a:extLst>
            </p:cNvPr>
            <p:cNvSpPr/>
            <p:nvPr/>
          </p:nvSpPr>
          <p:spPr>
            <a:xfrm>
              <a:off x="2463247" y="2458649"/>
              <a:ext cx="562669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저장하는 저장소 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97">
            <a:extLst>
              <a:ext uri="{FF2B5EF4-FFF2-40B4-BE49-F238E27FC236}">
                <a16:creationId xmlns:a16="http://schemas.microsoft.com/office/drawing/2014/main" id="{2CA2F072-01A3-41E0-92CA-8D035391886B}"/>
              </a:ext>
            </a:extLst>
          </p:cNvPr>
          <p:cNvGrpSpPr/>
          <p:nvPr/>
        </p:nvGrpSpPr>
        <p:grpSpPr>
          <a:xfrm>
            <a:off x="488228" y="2462386"/>
            <a:ext cx="4074899" cy="409746"/>
            <a:chOff x="1043031" y="3230975"/>
            <a:chExt cx="11977284" cy="69051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5BDAB9-F51B-49DC-9D36-A72F4D399670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7" name="그룹 99">
              <a:extLst>
                <a:ext uri="{FF2B5EF4-FFF2-40B4-BE49-F238E27FC236}">
                  <a16:creationId xmlns:a16="http://schemas.microsoft.com/office/drawing/2014/main" id="{195B6189-C0FC-4E6B-B144-FE27E8C845B3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9" name="그룹 77">
                <a:extLst>
                  <a:ext uri="{FF2B5EF4-FFF2-40B4-BE49-F238E27FC236}">
                    <a16:creationId xmlns:a16="http://schemas.microsoft.com/office/drawing/2014/main" id="{B318F12F-7BFD-4A0F-9FF8-FD07EE8A8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1" name="모서리가 둥근 직사각형 69">
                  <a:extLst>
                    <a:ext uri="{FF2B5EF4-FFF2-40B4-BE49-F238E27FC236}">
                      <a16:creationId xmlns:a16="http://schemas.microsoft.com/office/drawing/2014/main" id="{09E1FDDD-4C40-4F11-98A4-393ADA7BD008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모서리가 둥근 직사각형 70">
                  <a:extLst>
                    <a:ext uri="{FF2B5EF4-FFF2-40B4-BE49-F238E27FC236}">
                      <a16:creationId xmlns:a16="http://schemas.microsoft.com/office/drawing/2014/main" id="{AF0FC420-1091-45D1-AB68-E455E13F7B8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자유형 28">
                  <a:extLst>
                    <a:ext uri="{FF2B5EF4-FFF2-40B4-BE49-F238E27FC236}">
                      <a16:creationId xmlns:a16="http://schemas.microsoft.com/office/drawing/2014/main" id="{AC81C546-AB3F-42F2-B3B9-5B1897419F5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9A2E0F-82D9-4127-880F-0FB1BFA61C0A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F47657E-8F89-48EB-AA93-A9FEBFD7FF82}"/>
                </a:ext>
              </a:extLst>
            </p:cNvPr>
            <p:cNvSpPr/>
            <p:nvPr/>
          </p:nvSpPr>
          <p:spPr>
            <a:xfrm>
              <a:off x="2463249" y="3331568"/>
              <a:ext cx="440636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변수의 유형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52">
            <a:extLst>
              <a:ext uri="{FF2B5EF4-FFF2-40B4-BE49-F238E27FC236}">
                <a16:creationId xmlns:a16="http://schemas.microsoft.com/office/drawing/2014/main" id="{30BC1A6F-CEE4-49B0-AC6E-1F8A5F0D54ED}"/>
              </a:ext>
            </a:extLst>
          </p:cNvPr>
          <p:cNvGrpSpPr/>
          <p:nvPr/>
        </p:nvGrpSpPr>
        <p:grpSpPr>
          <a:xfrm>
            <a:off x="2739096" y="3882892"/>
            <a:ext cx="3345072" cy="356579"/>
            <a:chOff x="1678231" y="1494521"/>
            <a:chExt cx="11342084" cy="60091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6320FF9-59FC-4EAF-93F7-C053E2ED3893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2AA4E45-82D8-4A50-97A3-64C13F4D906E}"/>
                </a:ext>
              </a:extLst>
            </p:cNvPr>
            <p:cNvSpPr/>
            <p:nvPr/>
          </p:nvSpPr>
          <p:spPr>
            <a:xfrm>
              <a:off x="2463249" y="1555083"/>
              <a:ext cx="7968395" cy="46680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밑줄로 구성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 처음 불가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5" name="그룹 88">
            <a:extLst>
              <a:ext uri="{FF2B5EF4-FFF2-40B4-BE49-F238E27FC236}">
                <a16:creationId xmlns:a16="http://schemas.microsoft.com/office/drawing/2014/main" id="{43434D08-0110-46B7-9BAF-53F2D331920E}"/>
              </a:ext>
            </a:extLst>
          </p:cNvPr>
          <p:cNvGrpSpPr/>
          <p:nvPr/>
        </p:nvGrpSpPr>
        <p:grpSpPr>
          <a:xfrm>
            <a:off x="2739096" y="3350305"/>
            <a:ext cx="3345072" cy="356579"/>
            <a:chOff x="1678229" y="2392267"/>
            <a:chExt cx="11342087" cy="60091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BC482F9-2B6D-4805-B0E0-5E6E33DEC6C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A653E94-ABB7-4425-AECD-CC03D5E36819}"/>
                </a:ext>
              </a:extLst>
            </p:cNvPr>
            <p:cNvSpPr/>
            <p:nvPr/>
          </p:nvSpPr>
          <p:spPr>
            <a:xfrm>
              <a:off x="2463247" y="2458649"/>
              <a:ext cx="3077672" cy="46680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대소문자 구분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4" name="그룹 97">
            <a:extLst>
              <a:ext uri="{FF2B5EF4-FFF2-40B4-BE49-F238E27FC236}">
                <a16:creationId xmlns:a16="http://schemas.microsoft.com/office/drawing/2014/main" id="{382F17EA-67B4-4CE1-897B-4849C8EB5BBF}"/>
              </a:ext>
            </a:extLst>
          </p:cNvPr>
          <p:cNvGrpSpPr/>
          <p:nvPr/>
        </p:nvGrpSpPr>
        <p:grpSpPr>
          <a:xfrm>
            <a:off x="2739096" y="4404074"/>
            <a:ext cx="3345072" cy="356580"/>
            <a:chOff x="1678231" y="3278160"/>
            <a:chExt cx="11342084" cy="60091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26E1E33-28EE-407F-95F7-799E79BE69D3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9A1BEA0-BF48-4069-BB8A-AEE429B31956}"/>
                </a:ext>
              </a:extLst>
            </p:cNvPr>
            <p:cNvSpPr/>
            <p:nvPr/>
          </p:nvSpPr>
          <p:spPr>
            <a:xfrm>
              <a:off x="2463249" y="3331568"/>
              <a:ext cx="8643180" cy="46680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예약서 사용불가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if, else, or, for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3CB3094-7915-4F1E-A242-B1ECFF47B4B2}"/>
              </a:ext>
            </a:extLst>
          </p:cNvPr>
          <p:cNvSpPr/>
          <p:nvPr/>
        </p:nvSpPr>
        <p:spPr bwMode="auto">
          <a:xfrm rot="18014937">
            <a:off x="1502595" y="2893971"/>
            <a:ext cx="793819" cy="1365800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93331-EA8B-4CCB-893E-8561269B9A75}"/>
              </a:ext>
            </a:extLst>
          </p:cNvPr>
          <p:cNvSpPr txBox="1"/>
          <p:nvPr/>
        </p:nvSpPr>
        <p:spPr>
          <a:xfrm>
            <a:off x="652845" y="415952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변수 생성 규칙</a:t>
            </a:r>
            <a:endParaRPr lang="ko-KR" altLang="en-US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A109A-1D07-4F0B-83A3-C91EE389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0" y="1324936"/>
            <a:ext cx="2594712" cy="3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grpSp>
        <p:nvGrpSpPr>
          <p:cNvPr id="13" name="그룹 9">
            <a:extLst>
              <a:ext uri="{FF2B5EF4-FFF2-40B4-BE49-F238E27FC236}">
                <a16:creationId xmlns:a16="http://schemas.microsoft.com/office/drawing/2014/main" id="{7EFA4276-EDB9-4A95-9149-34765C71AFF1}"/>
              </a:ext>
            </a:extLst>
          </p:cNvPr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14" name="모서리가 둥근 직사각형 42">
              <a:extLst>
                <a:ext uri="{FF2B5EF4-FFF2-40B4-BE49-F238E27FC236}">
                  <a16:creationId xmlns:a16="http://schemas.microsoft.com/office/drawing/2014/main" id="{496196EB-1F7A-458D-BA95-D34774DB0B43}"/>
                </a:ext>
              </a:extLst>
            </p:cNvPr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C71E4B7A-4B9C-4417-A8A0-32C1ED7BF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F023ED-4A27-4A9F-9CAC-0A9F99C141E2}"/>
                </a:ext>
              </a:extLst>
            </p:cNvPr>
            <p:cNvSpPr/>
            <p:nvPr/>
          </p:nvSpPr>
          <p:spPr>
            <a:xfrm>
              <a:off x="911746" y="2055249"/>
              <a:ext cx="25393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자료형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1C25926F-EA62-4DD9-81E4-513DA4A49D39}"/>
              </a:ext>
            </a:extLst>
          </p:cNvPr>
          <p:cNvGrpSpPr/>
          <p:nvPr/>
        </p:nvGrpSpPr>
        <p:grpSpPr>
          <a:xfrm>
            <a:off x="643211" y="2001840"/>
            <a:ext cx="4072805" cy="409829"/>
            <a:chOff x="1049186" y="1449928"/>
            <a:chExt cx="11971129" cy="6906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1BC1D6-7853-41F2-B46B-BE07D00B4FEF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3" name="그룹 65">
              <a:extLst>
                <a:ext uri="{FF2B5EF4-FFF2-40B4-BE49-F238E27FC236}">
                  <a16:creationId xmlns:a16="http://schemas.microsoft.com/office/drawing/2014/main" id="{C8F5AE9D-B3F9-427E-87C3-22808366D11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5" name="그룹 76">
                <a:extLst>
                  <a:ext uri="{FF2B5EF4-FFF2-40B4-BE49-F238E27FC236}">
                    <a16:creationId xmlns:a16="http://schemas.microsoft.com/office/drawing/2014/main" id="{10F09A44-1B34-4354-8D52-B4FDF15E3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7" name="모서리가 둥근 직사각형 69">
                  <a:extLst>
                    <a:ext uri="{FF2B5EF4-FFF2-40B4-BE49-F238E27FC236}">
                      <a16:creationId xmlns:a16="http://schemas.microsoft.com/office/drawing/2014/main" id="{835D4D3A-28C9-4F2E-9CE0-02EC1D7AF8E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모서리가 둥근 직사각형 70">
                  <a:extLst>
                    <a:ext uri="{FF2B5EF4-FFF2-40B4-BE49-F238E27FC236}">
                      <a16:creationId xmlns:a16="http://schemas.microsoft.com/office/drawing/2014/main" id="{1DAFDFA8-D8DF-46C8-A174-B31B37C7F36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자유형 16">
                  <a:extLst>
                    <a:ext uri="{FF2B5EF4-FFF2-40B4-BE49-F238E27FC236}">
                      <a16:creationId xmlns:a16="http://schemas.microsoft.com/office/drawing/2014/main" id="{27412993-1756-4E9C-B941-885AFCB8FB45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3ECB69-30B0-4F09-87A4-BE78CC1A0142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82CABBA-5B85-46D4-AFF6-5BBDC33A0900}"/>
                </a:ext>
              </a:extLst>
            </p:cNvPr>
            <p:cNvSpPr/>
            <p:nvPr/>
          </p:nvSpPr>
          <p:spPr>
            <a:xfrm>
              <a:off x="2463249" y="1555083"/>
              <a:ext cx="30399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(Number)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9E871A1B-0D81-4376-BEF8-C7F19087601B}"/>
              </a:ext>
            </a:extLst>
          </p:cNvPr>
          <p:cNvGrpSpPr/>
          <p:nvPr/>
        </p:nvGrpSpPr>
        <p:grpSpPr>
          <a:xfrm>
            <a:off x="643212" y="2534526"/>
            <a:ext cx="4072804" cy="409606"/>
            <a:chOff x="1049187" y="2349884"/>
            <a:chExt cx="11971129" cy="69027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166309-E31E-4DBE-BBA6-1888184D268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5" name="그룹 90">
              <a:extLst>
                <a:ext uri="{FF2B5EF4-FFF2-40B4-BE49-F238E27FC236}">
                  <a16:creationId xmlns:a16="http://schemas.microsoft.com/office/drawing/2014/main" id="{6349E6E3-C58B-4B98-8919-2E61A6C001D0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7" name="그룹 73">
                <a:extLst>
                  <a:ext uri="{FF2B5EF4-FFF2-40B4-BE49-F238E27FC236}">
                    <a16:creationId xmlns:a16="http://schemas.microsoft.com/office/drawing/2014/main" id="{39859432-D958-4881-93B0-03B523509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9" name="모서리가 둥근 직사각형 69">
                  <a:extLst>
                    <a:ext uri="{FF2B5EF4-FFF2-40B4-BE49-F238E27FC236}">
                      <a16:creationId xmlns:a16="http://schemas.microsoft.com/office/drawing/2014/main" id="{C6A60125-6DC8-42EA-95C3-428CFEE17C2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모서리가 둥근 직사각형 70">
                  <a:extLst>
                    <a:ext uri="{FF2B5EF4-FFF2-40B4-BE49-F238E27FC236}">
                      <a16:creationId xmlns:a16="http://schemas.microsoft.com/office/drawing/2014/main" id="{4271D80B-056C-48B0-A8F8-9E049851978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자유형 22">
                  <a:extLst>
                    <a:ext uri="{FF2B5EF4-FFF2-40B4-BE49-F238E27FC236}">
                      <a16:creationId xmlns:a16="http://schemas.microsoft.com/office/drawing/2014/main" id="{0992AE6E-2E42-4512-899F-657303E1F82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2EF921-1506-4114-8EC1-59DCF37138C2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D4DA837-059B-40AA-8723-4CFAAC2DEFE4}"/>
                </a:ext>
              </a:extLst>
            </p:cNvPr>
            <p:cNvSpPr/>
            <p:nvPr/>
          </p:nvSpPr>
          <p:spPr>
            <a:xfrm>
              <a:off x="2463247" y="2458649"/>
              <a:ext cx="351114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97">
            <a:extLst>
              <a:ext uri="{FF2B5EF4-FFF2-40B4-BE49-F238E27FC236}">
                <a16:creationId xmlns:a16="http://schemas.microsoft.com/office/drawing/2014/main" id="{2CA2F072-01A3-41E0-92CA-8D035391886B}"/>
              </a:ext>
            </a:extLst>
          </p:cNvPr>
          <p:cNvGrpSpPr/>
          <p:nvPr/>
        </p:nvGrpSpPr>
        <p:grpSpPr>
          <a:xfrm>
            <a:off x="641117" y="3054070"/>
            <a:ext cx="4074899" cy="409746"/>
            <a:chOff x="1043031" y="3230975"/>
            <a:chExt cx="11977284" cy="69051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5BDAB9-F51B-49DC-9D36-A72F4D399670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7" name="그룹 99">
              <a:extLst>
                <a:ext uri="{FF2B5EF4-FFF2-40B4-BE49-F238E27FC236}">
                  <a16:creationId xmlns:a16="http://schemas.microsoft.com/office/drawing/2014/main" id="{195B6189-C0FC-4E6B-B144-FE27E8C845B3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9" name="그룹 77">
                <a:extLst>
                  <a:ext uri="{FF2B5EF4-FFF2-40B4-BE49-F238E27FC236}">
                    <a16:creationId xmlns:a16="http://schemas.microsoft.com/office/drawing/2014/main" id="{B318F12F-7BFD-4A0F-9FF8-FD07EE8A8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1" name="모서리가 둥근 직사각형 69">
                  <a:extLst>
                    <a:ext uri="{FF2B5EF4-FFF2-40B4-BE49-F238E27FC236}">
                      <a16:creationId xmlns:a16="http://schemas.microsoft.com/office/drawing/2014/main" id="{09E1FDDD-4C40-4F11-98A4-393ADA7BD008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모서리가 둥근 직사각형 70">
                  <a:extLst>
                    <a:ext uri="{FF2B5EF4-FFF2-40B4-BE49-F238E27FC236}">
                      <a16:creationId xmlns:a16="http://schemas.microsoft.com/office/drawing/2014/main" id="{AF0FC420-1091-45D1-AB68-E455E13F7B8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자유형 28">
                  <a:extLst>
                    <a:ext uri="{FF2B5EF4-FFF2-40B4-BE49-F238E27FC236}">
                      <a16:creationId xmlns:a16="http://schemas.microsoft.com/office/drawing/2014/main" id="{AC81C546-AB3F-42F2-B3B9-5B1897419F5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9A2E0F-82D9-4127-880F-0FB1BFA61C0A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F47657E-8F89-48EB-AA93-A9FEBFD7FF82}"/>
                </a:ext>
              </a:extLst>
            </p:cNvPr>
            <p:cNvSpPr/>
            <p:nvPr/>
          </p:nvSpPr>
          <p:spPr>
            <a:xfrm>
              <a:off x="2463249" y="3331568"/>
              <a:ext cx="299285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106">
            <a:extLst>
              <a:ext uri="{FF2B5EF4-FFF2-40B4-BE49-F238E27FC236}">
                <a16:creationId xmlns:a16="http://schemas.microsoft.com/office/drawing/2014/main" id="{2484FCAE-EB4A-4B62-8750-422BEC05BB9B}"/>
              </a:ext>
            </a:extLst>
          </p:cNvPr>
          <p:cNvGrpSpPr/>
          <p:nvPr/>
        </p:nvGrpSpPr>
        <p:grpSpPr>
          <a:xfrm>
            <a:off x="643212" y="3580213"/>
            <a:ext cx="4072804" cy="409606"/>
            <a:chOff x="1049187" y="4115184"/>
            <a:chExt cx="11971129" cy="6902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61D34A-45B1-4442-8A3C-B10310DF1683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9" name="그룹 108">
              <a:extLst>
                <a:ext uri="{FF2B5EF4-FFF2-40B4-BE49-F238E27FC236}">
                  <a16:creationId xmlns:a16="http://schemas.microsoft.com/office/drawing/2014/main" id="{CDB0FD6B-86C2-4590-B6DC-4D63C7B09E01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51" name="그룹 73">
                <a:extLst>
                  <a:ext uri="{FF2B5EF4-FFF2-40B4-BE49-F238E27FC236}">
                    <a16:creationId xmlns:a16="http://schemas.microsoft.com/office/drawing/2014/main" id="{05E9D13D-631A-4EA7-A8BE-03267F411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3" name="모서리가 둥근 직사각형 69">
                  <a:extLst>
                    <a:ext uri="{FF2B5EF4-FFF2-40B4-BE49-F238E27FC236}">
                      <a16:creationId xmlns:a16="http://schemas.microsoft.com/office/drawing/2014/main" id="{7D4D1B00-DAF8-4D74-800B-E275D0E72183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모서리가 둥근 직사각형 70">
                  <a:extLst>
                    <a:ext uri="{FF2B5EF4-FFF2-40B4-BE49-F238E27FC236}">
                      <a16:creationId xmlns:a16="http://schemas.microsoft.com/office/drawing/2014/main" id="{4EE35B8E-C56C-4F9A-B83E-A101C4C1B36F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자유형 22">
                  <a:extLst>
                    <a:ext uri="{FF2B5EF4-FFF2-40B4-BE49-F238E27FC236}">
                      <a16:creationId xmlns:a16="http://schemas.microsoft.com/office/drawing/2014/main" id="{F89E5DE3-02D1-451E-A6A9-8BAE2AFFFEF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CA9976-A30D-407A-83CB-22946B2F53AA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EA8588F-D8E1-4122-9B77-9A56B32AA93F}"/>
                </a:ext>
              </a:extLst>
            </p:cNvPr>
            <p:cNvSpPr/>
            <p:nvPr/>
          </p:nvSpPr>
          <p:spPr>
            <a:xfrm>
              <a:off x="2463247" y="4235135"/>
              <a:ext cx="30399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(Tuple)</a:t>
              </a:r>
            </a:p>
          </p:txBody>
        </p:sp>
      </p:grpSp>
      <p:grpSp>
        <p:nvGrpSpPr>
          <p:cNvPr id="26" name="그룹 115">
            <a:extLst>
              <a:ext uri="{FF2B5EF4-FFF2-40B4-BE49-F238E27FC236}">
                <a16:creationId xmlns:a16="http://schemas.microsoft.com/office/drawing/2014/main" id="{0634EA15-42C3-43C0-A3D1-CC77323FCE0E}"/>
              </a:ext>
            </a:extLst>
          </p:cNvPr>
          <p:cNvGrpSpPr/>
          <p:nvPr/>
        </p:nvGrpSpPr>
        <p:grpSpPr>
          <a:xfrm>
            <a:off x="641117" y="4106219"/>
            <a:ext cx="4074899" cy="409747"/>
            <a:chOff x="1043031" y="4996275"/>
            <a:chExt cx="11977284" cy="69051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A6C7F0-992E-4857-B90F-5330F72E2A30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117">
              <a:extLst>
                <a:ext uri="{FF2B5EF4-FFF2-40B4-BE49-F238E27FC236}">
                  <a16:creationId xmlns:a16="http://schemas.microsoft.com/office/drawing/2014/main" id="{A6B2A3E1-D080-49F4-B181-18F93A1AF43F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C9E8830A-AA3F-4505-916F-5E719F67D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3" name="모서리가 둥근 직사각형 69">
                  <a:extLst>
                    <a:ext uri="{FF2B5EF4-FFF2-40B4-BE49-F238E27FC236}">
                      <a16:creationId xmlns:a16="http://schemas.microsoft.com/office/drawing/2014/main" id="{61BEF06B-339B-40EE-B6B9-D8A973F6523A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모서리가 둥근 직사각형 70">
                  <a:extLst>
                    <a:ext uri="{FF2B5EF4-FFF2-40B4-BE49-F238E27FC236}">
                      <a16:creationId xmlns:a16="http://schemas.microsoft.com/office/drawing/2014/main" id="{CED6522B-4656-4DE5-AA50-D321F5F573D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8">
                  <a:extLst>
                    <a:ext uri="{FF2B5EF4-FFF2-40B4-BE49-F238E27FC236}">
                      <a16:creationId xmlns:a16="http://schemas.microsoft.com/office/drawing/2014/main" id="{A9EA4976-D8A4-48F7-980C-564F9F69EEF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CB3EDE-B0C8-4100-9D8B-040C716868B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077337-1CF9-43BE-8536-A7CC7D4E2168}"/>
                </a:ext>
              </a:extLst>
            </p:cNvPr>
            <p:cNvSpPr/>
            <p:nvPr/>
          </p:nvSpPr>
          <p:spPr>
            <a:xfrm>
              <a:off x="2463249" y="5096871"/>
              <a:ext cx="4792722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(Dictionary)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441D9E-2517-4895-BFD9-D6A03699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94" y="2329944"/>
            <a:ext cx="3851541" cy="1483329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6B62E5D0-6C9C-4D0C-B7AB-F0086CFF12DC}"/>
              </a:ext>
            </a:extLst>
          </p:cNvPr>
          <p:cNvGrpSpPr/>
          <p:nvPr/>
        </p:nvGrpSpPr>
        <p:grpSpPr>
          <a:xfrm>
            <a:off x="676152" y="1288654"/>
            <a:ext cx="4111872" cy="558121"/>
            <a:chOff x="3032166" y="1296555"/>
            <a:chExt cx="7639844" cy="558121"/>
          </a:xfrm>
        </p:grpSpPr>
        <p:sp>
          <p:nvSpPr>
            <p:cNvPr id="90" name="모서리가 둥근 직사각형 50">
              <a:extLst>
                <a:ext uri="{FF2B5EF4-FFF2-40B4-BE49-F238E27FC236}">
                  <a16:creationId xmlns:a16="http://schemas.microsoft.com/office/drawing/2014/main" id="{A8BE8693-2857-4F56-AA8C-72396BB8E9A9}"/>
                </a:ext>
              </a:extLst>
            </p:cNvPr>
            <p:cNvSpPr/>
            <p:nvPr/>
          </p:nvSpPr>
          <p:spPr>
            <a:xfrm>
              <a:off x="3032166" y="1296555"/>
              <a:ext cx="7639844" cy="54871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97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75000">
                  <a:schemeClr val="bg1"/>
                </a:gs>
                <a:gs pos="25000">
                  <a:schemeClr val="bg1"/>
                </a:gs>
                <a:gs pos="3000">
                  <a:schemeClr val="bg1">
                    <a:lumMod val="95000"/>
                  </a:schemeClr>
                </a:gs>
              </a:gsLst>
              <a:lin ang="0" scaled="0"/>
            </a:gradFill>
            <a:ln w="12700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HY견고딕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2CEF036-A686-41DF-8490-6DFC30C62FA3}"/>
                </a:ext>
              </a:extLst>
            </p:cNvPr>
            <p:cNvSpPr/>
            <p:nvPr/>
          </p:nvSpPr>
          <p:spPr>
            <a:xfrm>
              <a:off x="4667407" y="1331456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프로그래밍을 할 때 쓰이는 숫자</a:t>
              </a:r>
              <a:r>
                <a:rPr lang="en-US" altLang="ko-KR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등 모든 자료형태</a:t>
              </a:r>
              <a:endParaRPr lang="en-US" altLang="ko-KR" sz="1400" dirty="0"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3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155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(Number)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형태로 이루어진 자료형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A6A1D4-BFFF-4569-B549-EA904C712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69038"/>
              </p:ext>
            </p:extLst>
          </p:nvPr>
        </p:nvGraphicFramePr>
        <p:xfrm>
          <a:off x="481500" y="2221361"/>
          <a:ext cx="8265096" cy="117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931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050380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  <a:gridCol w="2134373">
                  <a:extLst>
                    <a:ext uri="{9D8B030D-6E8A-4147-A177-3AD203B41FA5}">
                      <a16:colId xmlns:a16="http://schemas.microsoft.com/office/drawing/2014/main" val="345433459"/>
                    </a:ext>
                  </a:extLst>
                </a:gridCol>
                <a:gridCol w="1259206">
                  <a:extLst>
                    <a:ext uri="{9D8B030D-6E8A-4147-A177-3AD203B41FA5}">
                      <a16:colId xmlns:a16="http://schemas.microsoft.com/office/drawing/2014/main" val="1122177819"/>
                    </a:ext>
                  </a:extLst>
                </a:gridCol>
                <a:gridCol w="1259206">
                  <a:extLst>
                    <a:ext uri="{9D8B030D-6E8A-4147-A177-3AD203B41FA5}">
                      <a16:colId xmlns:a16="http://schemas.microsoft.com/office/drawing/2014/main" val="2654190344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35865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123, -345, 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integer_value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 123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양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음의정수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사용빈도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40621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1234.45, -1234.5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float_value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 123.456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소수점이 </a:t>
                      </a:r>
                      <a:endParaRPr kumimoji="1" lang="en-US" altLang="ko-KR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포함된 숫자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67166-DA0E-4090-8D3B-869AAE97DA02}"/>
              </a:ext>
            </a:extLst>
          </p:cNvPr>
          <p:cNvSpPr txBox="1"/>
          <p:nvPr/>
        </p:nvSpPr>
        <p:spPr>
          <a:xfrm>
            <a:off x="395536" y="3477536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16377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155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(Number)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숫자형을 활용한 사칙연산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147828"/>
            <a:ext cx="809134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#</a:t>
            </a:r>
            <a:r>
              <a:rPr lang="ko-KR" altLang="en-US" sz="1000">
                <a:solidFill>
                  <a:srgbClr val="00B050"/>
                </a:solidFill>
              </a:rPr>
              <a:t>파이썬 사칙연산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integer_value = 123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float_value = 12.456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1. </a:t>
            </a:r>
            <a:r>
              <a:rPr lang="ko-KR" altLang="en-US" sz="1000">
                <a:solidFill>
                  <a:srgbClr val="00B050"/>
                </a:solidFill>
              </a:rPr>
              <a:t>더하기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sumation = integer_value+float_value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print(sumation)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2. </a:t>
            </a:r>
            <a:r>
              <a:rPr lang="ko-KR" altLang="en-US" sz="1000">
                <a:solidFill>
                  <a:srgbClr val="00B050"/>
                </a:solidFill>
              </a:rPr>
              <a:t>곱하기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multiple = integer_value*float_value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print(multiple)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3. </a:t>
            </a:r>
            <a:r>
              <a:rPr lang="ko-KR" altLang="en-US" sz="1000">
                <a:solidFill>
                  <a:srgbClr val="00B050"/>
                </a:solidFill>
              </a:rPr>
              <a:t>나누기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division = integer_value/float_value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print(division)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4. </a:t>
            </a:r>
            <a:r>
              <a:rPr lang="ko-KR" altLang="en-US" sz="1000">
                <a:solidFill>
                  <a:srgbClr val="00B050"/>
                </a:solidFill>
              </a:rPr>
              <a:t>제곱연산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integer_value2 = int(float_value)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exponential = integer_value2**2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print(exponential)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5. </a:t>
            </a:r>
            <a:r>
              <a:rPr lang="ko-KR" altLang="en-US" sz="1000">
                <a:solidFill>
                  <a:srgbClr val="00B050"/>
                </a:solidFill>
              </a:rPr>
              <a:t>나머지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 = integer_value%int(float_value)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print(mod)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E84F5-FA10-44EC-B2C2-7AE45D22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55" y="2211710"/>
            <a:ext cx="1932727" cy="27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현재 시간과 분을 입력값으로 받아서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두개의 값을 더하는 연산을 수행하세요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4013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04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8" y="1347614"/>
            <a:ext cx="8263227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등으로 구성된 문자들의 집합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67166-DA0E-4090-8D3B-869AAE97DA02}"/>
              </a:ext>
            </a:extLst>
          </p:cNvPr>
          <p:cNvSpPr txBox="1"/>
          <p:nvPr/>
        </p:nvSpPr>
        <p:spPr>
          <a:xfrm>
            <a:off x="395536" y="3939902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60E1C9C-24BE-41C0-B036-1AA23979E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36608"/>
              </p:ext>
            </p:extLst>
          </p:nvPr>
        </p:nvGraphicFramePr>
        <p:xfrm>
          <a:off x="481500" y="2221361"/>
          <a:ext cx="8265096" cy="163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76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  <a:gridCol w="2771374">
                  <a:extLst>
                    <a:ext uri="{9D8B030D-6E8A-4147-A177-3AD203B41FA5}">
                      <a16:colId xmlns:a16="http://schemas.microsoft.com/office/drawing/2014/main" val="345433459"/>
                    </a:ext>
                  </a:extLst>
                </a:gridCol>
                <a:gridCol w="1259206">
                  <a:extLst>
                    <a:ext uri="{9D8B030D-6E8A-4147-A177-3AD203B41FA5}">
                      <a16:colId xmlns:a16="http://schemas.microsoft.com/office/drawing/2014/main" val="2654190344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결과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35865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큰 따옴표로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This is 'String' value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aType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"This is 'String' value"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45355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작은 따옴표로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This is "String" value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bType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'This is "String" value'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46147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큰따옴표 연속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This is 'String" value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cType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"""This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is </a:t>
                      </a:r>
                    </a:p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'String’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value"""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전부 다 가능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길어짐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04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8" y="1347614"/>
            <a:ext cx="8265095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연산하기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더하기</a:t>
            </a:r>
          </a:p>
          <a:p>
            <a:r>
              <a:rPr lang="en-US" altLang="ko-KR" dirty="0"/>
              <a:t>head </a:t>
            </a:r>
            <a:r>
              <a:rPr lang="en-US" altLang="ko-KR"/>
              <a:t>= “smart"</a:t>
            </a:r>
            <a:endParaRPr lang="en-US" altLang="ko-KR" dirty="0"/>
          </a:p>
          <a:p>
            <a:r>
              <a:rPr lang="en-US" altLang="ko-KR" dirty="0"/>
              <a:t>tail </a:t>
            </a:r>
            <a:r>
              <a:rPr lang="en-US" altLang="ko-KR"/>
              <a:t>= “analytics"</a:t>
            </a:r>
            <a:endParaRPr lang="en-US" altLang="ko-KR" dirty="0"/>
          </a:p>
          <a:p>
            <a:r>
              <a:rPr lang="en-US" altLang="ko-KR" dirty="0" err="1"/>
              <a:t>fullString</a:t>
            </a:r>
            <a:r>
              <a:rPr lang="en-US" altLang="ko-KR" dirty="0"/>
              <a:t> = head+" "+tail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fullString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곱하기</a:t>
            </a:r>
          </a:p>
          <a:p>
            <a:r>
              <a:rPr lang="en-US" altLang="ko-KR" dirty="0"/>
              <a:t>print("*"*20+" </a:t>
            </a:r>
            <a:r>
              <a:rPr lang="ko-KR" altLang="en-US" dirty="0"/>
              <a:t>문자열 연산 프로그램 </a:t>
            </a:r>
            <a:r>
              <a:rPr lang="en-US" altLang="ko-KR" dirty="0"/>
              <a:t>"+"*"*20)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인덱싱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부터 시작</a:t>
            </a:r>
          </a:p>
          <a:p>
            <a:r>
              <a:rPr lang="en-US" altLang="ko-KR" dirty="0" err="1"/>
              <a:t>yearweek</a:t>
            </a:r>
            <a:r>
              <a:rPr lang="en-US" altLang="ko-KR" dirty="0"/>
              <a:t> = "201801"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yearweek</a:t>
            </a:r>
            <a:r>
              <a:rPr lang="en-US" altLang="ko-KR" dirty="0"/>
              <a:t>[0])   #</a:t>
            </a:r>
            <a:r>
              <a:rPr lang="ko-KR" altLang="en-US" dirty="0"/>
              <a:t>첫번째 문자열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yearweek</a:t>
            </a:r>
            <a:r>
              <a:rPr lang="en-US" altLang="ko-KR" dirty="0"/>
              <a:t>[0:4]) #0~4</a:t>
            </a:r>
            <a:r>
              <a:rPr lang="ko-KR" altLang="en-US" dirty="0"/>
              <a:t>번째 전 문자열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yearweek</a:t>
            </a:r>
            <a:r>
              <a:rPr lang="en-US" altLang="ko-KR" dirty="0"/>
              <a:t>[4:])  #4</a:t>
            </a:r>
            <a:r>
              <a:rPr lang="ko-KR" altLang="en-US" dirty="0"/>
              <a:t>번째부터 끝까지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2259015"/>
            <a:ext cx="3187974" cy="27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04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BE21F1-4466-470F-BF0C-26DF794CD67A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관련 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개수세기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yearweek</a:t>
            </a:r>
            <a:r>
              <a:rPr lang="en-US" altLang="ko-KR" dirty="0">
                <a:solidFill>
                  <a:schemeClr val="tx1"/>
                </a:solidFill>
              </a:rPr>
              <a:t> = "2017W28"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yearweek.count</a:t>
            </a:r>
            <a:r>
              <a:rPr lang="en-US" altLang="ko-KR" dirty="0">
                <a:solidFill>
                  <a:schemeClr val="tx1"/>
                </a:solidFill>
              </a:rPr>
              <a:t>('W'))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위치확인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yearweek.index</a:t>
            </a:r>
            <a:r>
              <a:rPr lang="en-US" altLang="ko-KR" dirty="0">
                <a:solidFill>
                  <a:schemeClr val="tx1"/>
                </a:solidFill>
              </a:rPr>
              <a:t>('W'))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delimeter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en-US" altLang="ko-KR" dirty="0" err="1">
                <a:solidFill>
                  <a:schemeClr val="tx1"/>
                </a:solidFill>
              </a:rPr>
              <a:t>yearweek.index</a:t>
            </a:r>
            <a:r>
              <a:rPr lang="en-US" altLang="ko-KR" dirty="0">
                <a:solidFill>
                  <a:schemeClr val="tx1"/>
                </a:solidFill>
              </a:rPr>
              <a:t>('W')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yearweek_new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yearweek</a:t>
            </a:r>
            <a:r>
              <a:rPr lang="en-US" altLang="ko-KR" dirty="0">
                <a:solidFill>
                  <a:schemeClr val="tx1"/>
                </a:solidFill>
              </a:rPr>
              <a:t>[:</a:t>
            </a:r>
            <a:r>
              <a:rPr lang="en-US" altLang="ko-KR" dirty="0" err="1">
                <a:solidFill>
                  <a:schemeClr val="tx1"/>
                </a:solidFill>
              </a:rPr>
              <a:t>delimeter</a:t>
            </a:r>
            <a:r>
              <a:rPr lang="en-US" altLang="ko-KR" dirty="0">
                <a:solidFill>
                  <a:schemeClr val="tx1"/>
                </a:solidFill>
              </a:rPr>
              <a:t>]+</a:t>
            </a:r>
            <a:r>
              <a:rPr lang="en-US" altLang="ko-KR" dirty="0" err="1">
                <a:solidFill>
                  <a:schemeClr val="tx1"/>
                </a:solidFill>
              </a:rPr>
              <a:t>yearweek</a:t>
            </a:r>
            <a:r>
              <a:rPr lang="en-US" altLang="ko-KR" dirty="0">
                <a:solidFill>
                  <a:schemeClr val="tx1"/>
                </a:solidFill>
              </a:rPr>
              <a:t>[delimeter+1:]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print([</a:t>
            </a:r>
            <a:r>
              <a:rPr lang="en-US" altLang="ko-KR" dirty="0" err="1">
                <a:solidFill>
                  <a:schemeClr val="tx1"/>
                </a:solidFill>
              </a:rPr>
              <a:t>yearweek_new</a:t>
            </a:r>
            <a:r>
              <a:rPr lang="en-US" altLang="ko-KR" dirty="0">
                <a:solidFill>
                  <a:schemeClr val="tx1"/>
                </a:solidFill>
              </a:rPr>
              <a:t>])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이외 </a:t>
            </a:r>
            <a:r>
              <a:rPr lang="en-US" altLang="ko-KR" dirty="0">
                <a:solidFill>
                  <a:srgbClr val="00B050"/>
                </a:solidFill>
              </a:rPr>
              <a:t>upper, lower, replace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split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yearweek_list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yearweek.split</a:t>
            </a:r>
            <a:r>
              <a:rPr lang="en-US" altLang="ko-KR" dirty="0">
                <a:solidFill>
                  <a:schemeClr val="tx1"/>
                </a:solidFill>
              </a:rPr>
              <a:t>("W")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yearweek_list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1B38A-299C-4685-8CCC-9BB506833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726" y="2267248"/>
            <a:ext cx="3311772" cy="2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“SEC 20180212 250” 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 생성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stock_name, date, value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각각 의미하는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783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“Sec 2018W28 250” 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 생성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stock_name, date, value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각각 의미하는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단 모두 대문자여야 하며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‘W’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삭제해야함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4710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데이터 분석을 위한 </a:t>
            </a:r>
            <a:r>
              <a:rPr lang="ko-KR" altLang="en-US" sz="2000" b="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파이썬인가</a:t>
            </a:r>
            <a:r>
              <a:rPr lang="en-US" altLang="ko-KR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7156" y="4672008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>
                <a:latin typeface="나눔바른고딕" panose="020B0600000101010101" charset="-127"/>
                <a:ea typeface="나눔바른고딕" panose="020B0600000101010101" charset="-127"/>
              </a:rPr>
              <a:t>빅데이터 분석 플랫폼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11960" y="4536993"/>
            <a:ext cx="340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나눔바른고딕" panose="020B0600000101010101" charset="-127"/>
                <a:ea typeface="나눔바른고딕" panose="020B0600000101010101" charset="-127"/>
              </a:rPr>
              <a:t>개발</a:t>
            </a:r>
            <a:r>
              <a:rPr lang="en-US" altLang="ko-KR" b="0">
                <a:latin typeface="나눔바른고딕" panose="020B0600000101010101" charset="-127"/>
                <a:ea typeface="나눔바른고딕" panose="020B0600000101010101" charset="-127"/>
              </a:rPr>
              <a:t> IDE (Integrated Developing Environment)</a:t>
            </a:r>
            <a:endParaRPr lang="ko-KR" altLang="en-US" b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41117" y="987574"/>
            <a:ext cx="8055503" cy="2961794"/>
            <a:chOff x="641117" y="1410156"/>
            <a:chExt cx="4122064" cy="2300647"/>
          </a:xfrm>
        </p:grpSpPr>
        <p:grpSp>
          <p:nvGrpSpPr>
            <p:cNvPr id="47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19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121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123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0" name="직사각형 119"/>
              <p:cNvSpPr/>
              <p:nvPr/>
            </p:nvSpPr>
            <p:spPr>
              <a:xfrm>
                <a:off x="2463248" y="1555083"/>
                <a:ext cx="625944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프로그래밍은 어렵지 않고 시기가 중요하지 않다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8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11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113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115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2" name="직사각형 111"/>
              <p:cNvSpPr/>
              <p:nvPr/>
            </p:nvSpPr>
            <p:spPr>
              <a:xfrm>
                <a:off x="2463247" y="2458648"/>
                <a:ext cx="700445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파이썬은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배우기 쉽고 실무에 많이 활용되는 언어이다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9" name="그룹 97"/>
            <p:cNvGrpSpPr/>
            <p:nvPr/>
          </p:nvGrpSpPr>
          <p:grpSpPr>
            <a:xfrm>
              <a:off x="641117" y="2462386"/>
              <a:ext cx="4122064" cy="409746"/>
              <a:chOff x="1043031" y="3230975"/>
              <a:chExt cx="12115915" cy="690514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4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105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107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6" name="TextBox 105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2463250" y="3331568"/>
                <a:ext cx="10695696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 라이브러리 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numpy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배열연산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 pandas(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조작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 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matplotlib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차트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기억</a:t>
                </a:r>
              </a:p>
            </p:txBody>
          </p:sp>
        </p:grpSp>
        <p:grpSp>
          <p:nvGrpSpPr>
            <p:cNvPr id="50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3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55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57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2463247" y="4235135"/>
                <a:ext cx="4152232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설치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아나콘다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0" y="3506027"/>
            <a:ext cx="1796397" cy="1166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45" y="3445543"/>
            <a:ext cx="2159579" cy="10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집합 모음을 표현할 수 있는 자료형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(1,2,3,’student’)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58941D-7EFA-48A2-B4F0-A0CEFD21B53E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C0780-0B1D-46CF-BF0F-8EA134590CA0}"/>
              </a:ext>
            </a:extLst>
          </p:cNvPr>
          <p:cNvSpPr txBox="1"/>
          <p:nvPr/>
        </p:nvSpPr>
        <p:spPr>
          <a:xfrm>
            <a:off x="395536" y="3939902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DE4DA0-011B-4646-A459-B1A4AC03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93171"/>
              </p:ext>
            </p:extLst>
          </p:nvPr>
        </p:nvGraphicFramePr>
        <p:xfrm>
          <a:off x="481500" y="2221361"/>
          <a:ext cx="8265096" cy="163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76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  <a:gridCol w="3598532">
                  <a:extLst>
                    <a:ext uri="{9D8B030D-6E8A-4147-A177-3AD203B41FA5}">
                      <a16:colId xmlns:a16="http://schemas.microsoft.com/office/drawing/2014/main" val="345433459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결과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35865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빈 리스트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empty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emptyList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45355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가격 집합 리스트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[120,130,150,200,170]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pricelist = [120,130,150,200,170]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46147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복합 리스트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[SEC, 120, 130, [201712,201713]]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secInfo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["SEC",120,130,[201712,201713]]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연산하기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연산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stockName</a:t>
            </a:r>
            <a:r>
              <a:rPr lang="en-US" altLang="ko-KR" dirty="0">
                <a:solidFill>
                  <a:schemeClr val="tx1"/>
                </a:solidFill>
              </a:rPr>
              <a:t> = ["SEC"]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priceList</a:t>
            </a:r>
            <a:r>
              <a:rPr lang="en-US" altLang="ko-KR" dirty="0">
                <a:solidFill>
                  <a:schemeClr val="tx1"/>
                </a:solidFill>
              </a:rPr>
              <a:t> = [120,130]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dateList</a:t>
            </a:r>
            <a:r>
              <a:rPr lang="en-US" altLang="ko-KR" dirty="0">
                <a:solidFill>
                  <a:schemeClr val="tx1"/>
                </a:solidFill>
              </a:rPr>
              <a:t> = [201712,201713]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stockName+priceList</a:t>
            </a:r>
            <a:r>
              <a:rPr lang="en-US" altLang="ko-KR" dirty="0">
                <a:solidFill>
                  <a:schemeClr val="tx1"/>
                </a:solidFill>
              </a:rPr>
              <a:t>+[</a:t>
            </a:r>
            <a:r>
              <a:rPr lang="en-US" altLang="ko-KR" dirty="0" err="1">
                <a:solidFill>
                  <a:schemeClr val="tx1"/>
                </a:solidFill>
              </a:rPr>
              <a:t>dateList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인덱싱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en-US" altLang="ko-KR" dirty="0" err="1">
                <a:solidFill>
                  <a:srgbClr val="00B050"/>
                </a:solidFill>
              </a:rPr>
              <a:t>secinfo</a:t>
            </a:r>
            <a:r>
              <a:rPr lang="en-US" altLang="ko-KR" dirty="0">
                <a:solidFill>
                  <a:srgbClr val="00B050"/>
                </a:solidFill>
              </a:rPr>
              <a:t>=["SEC",120,130,[201712,201713]]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[1])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[3])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[3][0])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[0:3])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9E749-14D4-4ED6-9798-7509C454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17" y="2234374"/>
            <a:ext cx="3355802" cy="2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값 업데이트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값 업데이트 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 = [120,130,140,150]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[2] = 180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</a:t>
            </a:r>
            <a:r>
              <a:rPr lang="ko-KR" altLang="en-US">
                <a:solidFill>
                  <a:srgbClr val="00B050"/>
                </a:solidFill>
              </a:rPr>
              <a:t>값 삭제하기</a:t>
            </a:r>
            <a:endParaRPr lang="en-US" altLang="ko-KR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del </a:t>
            </a:r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err="1">
                <a:solidFill>
                  <a:schemeClr val="tx1"/>
                </a:solidFill>
              </a:rPr>
              <a:t>updateList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리스트 값 삭제하기 구간 </a:t>
            </a:r>
            <a:r>
              <a:rPr lang="en-US" altLang="ko-KR">
                <a:solidFill>
                  <a:schemeClr val="tx1"/>
                </a:solidFill>
              </a:rPr>
              <a:t>1&lt;=</a:t>
            </a:r>
            <a:r>
              <a:rPr lang="ko-KR" altLang="en-US">
                <a:solidFill>
                  <a:schemeClr val="tx1"/>
                </a:solidFill>
              </a:rPr>
              <a:t>인덱스</a:t>
            </a:r>
            <a:r>
              <a:rPr lang="en-US" altLang="ko-KR">
                <a:solidFill>
                  <a:schemeClr val="tx1"/>
                </a:solidFill>
              </a:rPr>
              <a:t>&lt;3</a:t>
            </a:r>
          </a:p>
          <a:p>
            <a:r>
              <a:rPr lang="en-US" altLang="ko-KR">
                <a:solidFill>
                  <a:schemeClr val="tx1"/>
                </a:solidFill>
              </a:rPr>
              <a:t>updatelist[1:3]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=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[]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7A8104-9B6D-4E51-9EBE-BDF523F9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264082"/>
            <a:ext cx="3672408" cy="21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주요함수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 = [120,130,140,150]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리스트에 요소 추가하기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functionList.append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100)  / functionList.insert(3,100) 3</a:t>
            </a:r>
            <a:r>
              <a:rPr lang="ko-KR" altLang="en-US">
                <a:solidFill>
                  <a:schemeClr val="tx1"/>
                </a:solidFill>
              </a:rPr>
              <a:t>번째 인덱스에 추가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functionList.extend([11,12])</a:t>
            </a:r>
          </a:p>
          <a:p>
            <a:r>
              <a:rPr lang="en-US" altLang="ko-KR">
                <a:solidFill>
                  <a:schemeClr val="tx1"/>
                </a:solidFill>
              </a:rPr>
              <a:t>print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정렬하기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functionList.</a:t>
            </a:r>
            <a:r>
              <a:rPr lang="en-US" altLang="ko-KR" err="1">
                <a:solidFill>
                  <a:schemeClr val="tx1"/>
                </a:solidFill>
              </a:rPr>
              <a:t>sort</a:t>
            </a:r>
            <a:r>
              <a:rPr lang="en-US" altLang="ko-KR">
                <a:solidFill>
                  <a:schemeClr val="tx1"/>
                </a:solidFill>
              </a:rPr>
              <a:t>(reverse = False)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값으로 인덱스 </a:t>
            </a:r>
            <a:r>
              <a:rPr lang="ko-KR" altLang="en-US" dirty="0">
                <a:solidFill>
                  <a:srgbClr val="00B050"/>
                </a:solidFill>
              </a:rPr>
              <a:t>가져오기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functionList.index</a:t>
            </a:r>
            <a:r>
              <a:rPr lang="en-US" altLang="ko-KR" dirty="0">
                <a:solidFill>
                  <a:schemeClr val="tx1"/>
                </a:solidFill>
              </a:rPr>
              <a:t>(150))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</a:t>
            </a:r>
            <a:r>
              <a:rPr lang="ko-KR" altLang="en-US" dirty="0" err="1">
                <a:solidFill>
                  <a:srgbClr val="00B050"/>
                </a:solidFill>
              </a:rPr>
              <a:t>자주사용하는</a:t>
            </a:r>
            <a:r>
              <a:rPr lang="ko-KR" altLang="en-US" dirty="0">
                <a:solidFill>
                  <a:srgbClr val="00B050"/>
                </a:solidFill>
              </a:rPr>
              <a:t> 함수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len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print(min(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print(max(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print(sum(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3E78C-6207-405B-9A6F-0E5C5EF9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834" y="2248984"/>
            <a:ext cx="1953630" cy="26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주요함수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리스트에 </a:t>
            </a:r>
            <a:r>
              <a:rPr lang="ko-KR" altLang="en-US">
                <a:solidFill>
                  <a:srgbClr val="00B050"/>
                </a:solidFill>
              </a:rPr>
              <a:t>요소 개수 세기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functionList = [120,130,140,150,120]</a:t>
            </a:r>
          </a:p>
          <a:p>
            <a:r>
              <a:rPr lang="en-US" altLang="ko-KR">
                <a:solidFill>
                  <a:schemeClr val="tx1"/>
                </a:solidFill>
              </a:rPr>
              <a:t>functionList.count(120) → 2  # 2</a:t>
            </a:r>
            <a:r>
              <a:rPr lang="ko-KR" altLang="en-US">
                <a:solidFill>
                  <a:schemeClr val="tx1"/>
                </a:solidFill>
              </a:rPr>
              <a:t>개 있음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리스트에 요소 빼기 </a:t>
            </a:r>
            <a:r>
              <a:rPr lang="en-US" altLang="ko-KR">
                <a:solidFill>
                  <a:srgbClr val="00B050"/>
                </a:solidFill>
              </a:rPr>
              <a:t>(</a:t>
            </a:r>
            <a:r>
              <a:rPr lang="ko-KR" altLang="en-US">
                <a:solidFill>
                  <a:srgbClr val="00B050"/>
                </a:solidFill>
              </a:rPr>
              <a:t>마지막 요소 빠짐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</a:rPr>
              <a:t>functionList.pop()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rgbClr val="00B05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A44B5-A55C-4FF0-ACF9-E471FF9E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7" y="2208199"/>
            <a:ext cx="2952328" cy="26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[120,150,300,500,1000,100,2000] 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값에서 최소 최대 값을 뺀 평균을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average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이름의 변수에 담으세요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7031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(Key, Value)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자료 구조로 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특정년도의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주식명을  키로 요청하면 주가총액을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불러오는 형태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SEC,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주식총액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58941D-7EFA-48A2-B4F0-A0CEFD21B53E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C0780-0B1D-46CF-BF0F-8EA134590CA0}"/>
              </a:ext>
            </a:extLst>
          </p:cNvPr>
          <p:cNvSpPr txBox="1"/>
          <p:nvPr/>
        </p:nvSpPr>
        <p:spPr>
          <a:xfrm>
            <a:off x="430969" y="4197737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DE4DA0-011B-4646-A459-B1A4AC03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82949"/>
              </p:ext>
            </p:extLst>
          </p:nvPr>
        </p:nvGraphicFramePr>
        <p:xfrm>
          <a:off x="481500" y="2221361"/>
          <a:ext cx="8265096" cy="109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76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6190820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딕셔너리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d= dict(name="sec", value=300000,address="suwon")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algn="ctr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dic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{"name":"sec","id":"300000","address":"suwon"}</a:t>
                      </a:r>
                    </a:p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dic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['name'])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9771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EA551C8-ABFB-4A0F-B9C5-EEF05B28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32" y="3365408"/>
            <a:ext cx="2487599" cy="16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dic</a:t>
            </a:r>
            <a:r>
              <a:rPr lang="en-US" altLang="ko-KR" dirty="0">
                <a:solidFill>
                  <a:srgbClr val="00B050"/>
                </a:solidFill>
              </a:rPr>
              <a:t> = {"name":"sec","id":"300000","address":"suwon"}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['name'])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dictional key </a:t>
            </a:r>
            <a:r>
              <a:rPr lang="en-US" altLang="ko-KR">
                <a:solidFill>
                  <a:srgbClr val="00B050"/>
                </a:solidFill>
              </a:rPr>
              <a:t>value </a:t>
            </a:r>
            <a:r>
              <a:rPr lang="ko-KR" altLang="en-US">
                <a:solidFill>
                  <a:srgbClr val="00B050"/>
                </a:solidFill>
              </a:rPr>
              <a:t>추가</a:t>
            </a:r>
            <a:r>
              <a:rPr lang="en-US" altLang="ko-KR">
                <a:solidFill>
                  <a:srgbClr val="00B050"/>
                </a:solidFill>
              </a:rPr>
              <a:t>/</a:t>
            </a:r>
            <a:r>
              <a:rPr lang="ko-KR" altLang="en-US">
                <a:solidFill>
                  <a:srgbClr val="00B050"/>
                </a:solidFill>
              </a:rPr>
              <a:t>변경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dic["name"] = "sec2“</a:t>
            </a:r>
          </a:p>
          <a:p>
            <a:r>
              <a:rPr lang="en-US" altLang="ko-KR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["stock"] = "yes"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["stock"])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diction </a:t>
            </a:r>
            <a:r>
              <a:rPr lang="ko-KR" altLang="en-US" dirty="0">
                <a:solidFill>
                  <a:srgbClr val="00B050"/>
                </a:solidFill>
              </a:rPr>
              <a:t>요소 삭제하기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del 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["id"]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FAD66-4429-454E-9E72-8E55775C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932" y="2206188"/>
            <a:ext cx="3999532" cy="27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dic = {"name":"sec","id":"300000","address":"suwon"}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“id”:”300000”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삭제하여 출력하세요</a:t>
            </a:r>
            <a:b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{'name': 'sec', 'address': 'suwon’}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62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010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추가자료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Pandas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딕셔너리를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활용한 데이터 분석을 위한 자료구조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프레임 라이브러리 활용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import pandas as </a:t>
            </a:r>
            <a:r>
              <a:rPr lang="en-US" altLang="ko-KR" dirty="0" err="1">
                <a:solidFill>
                  <a:schemeClr val="tx1"/>
                </a:solidFill>
              </a:rPr>
              <a:t>pd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딕셔너리를</a:t>
            </a:r>
            <a:r>
              <a:rPr lang="ko-KR" altLang="en-US" dirty="0">
                <a:solidFill>
                  <a:srgbClr val="00B050"/>
                </a:solidFill>
              </a:rPr>
              <a:t> 활용한 데이터프레임 생성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data = {'name': ['A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','B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','C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','D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'],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'age': [27,40,33,29],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'</a:t>
            </a:r>
            <a:r>
              <a:rPr lang="en-US" altLang="ko-KR" dirty="0" err="1">
                <a:solidFill>
                  <a:schemeClr val="tx1"/>
                </a:solidFill>
              </a:rPr>
              <a:t>stock_age</a:t>
            </a:r>
            <a:r>
              <a:rPr lang="en-US" altLang="ko-KR" dirty="0">
                <a:solidFill>
                  <a:schemeClr val="tx1"/>
                </a:solidFill>
              </a:rPr>
              <a:t>': [2,10,5,1]}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dataFrame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pd.DataFrame</a:t>
            </a:r>
            <a:r>
              <a:rPr lang="en-US" altLang="ko-KR" dirty="0">
                <a:solidFill>
                  <a:schemeClr val="tx1"/>
                </a:solidFill>
              </a:rPr>
              <a:t>(data)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프레임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스프레드시트 형태의 자료구조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dataFrame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9DA5F-7FEA-4CF2-88D0-57334DB4E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56" y="2283718"/>
            <a:ext cx="273843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159530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205697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테스트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1877437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코드형상관리 설정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 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사용법 및 프로그램 시 활용하는 자료형을 </a:t>
            </a:r>
            <a:r>
              <a:rPr lang="ko-KR" altLang="en-US" sz="2000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알수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1" name="모서리가 둥근 직사각형 5">
            <a:extLst>
              <a:ext uri="{FF2B5EF4-FFF2-40B4-BE49-F238E27FC236}">
                <a16:creationId xmlns:a16="http://schemas.microsoft.com/office/drawing/2014/main" id="{F398A08A-1761-4231-ABA8-C0F0427D7F3B}"/>
              </a:ext>
            </a:extLst>
          </p:cNvPr>
          <p:cNvSpPr/>
          <p:nvPr/>
        </p:nvSpPr>
        <p:spPr>
          <a:xfrm>
            <a:off x="708747" y="360601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2" name="그룹 54">
            <a:extLst>
              <a:ext uri="{FF2B5EF4-FFF2-40B4-BE49-F238E27FC236}">
                <a16:creationId xmlns:a16="http://schemas.microsoft.com/office/drawing/2014/main" id="{9B78ED67-733D-4B1E-BBEB-EA0CD32DAC7B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3585623"/>
            <a:ext cx="539750" cy="479425"/>
            <a:chOff x="1328347" y="2337753"/>
            <a:chExt cx="541775" cy="535025"/>
          </a:xfrm>
        </p:grpSpPr>
        <p:sp>
          <p:nvSpPr>
            <p:cNvPr id="53" name="모서리가 둥근 직사각형 35">
              <a:extLst>
                <a:ext uri="{FF2B5EF4-FFF2-40B4-BE49-F238E27FC236}">
                  <a16:creationId xmlns:a16="http://schemas.microsoft.com/office/drawing/2014/main" id="{A97C50B6-F445-4216-BE15-CCF4C13E77B2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36">
              <a:extLst>
                <a:ext uri="{FF2B5EF4-FFF2-40B4-BE49-F238E27FC236}">
                  <a16:creationId xmlns:a16="http://schemas.microsoft.com/office/drawing/2014/main" id="{67125824-007F-4AD8-BE07-85C9BDE245AC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074D92-CB72-4F5D-8752-4C8AC7EAA6CF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6" name="자유형 38">
              <a:extLst>
                <a:ext uri="{FF2B5EF4-FFF2-40B4-BE49-F238E27FC236}">
                  <a16:creationId xmlns:a16="http://schemas.microsoft.com/office/drawing/2014/main" id="{26A9A0C7-B25A-4B6F-8882-A75AD2B1EE6D}"/>
                </a:ext>
              </a:extLst>
            </p:cNvPr>
            <p:cNvSpPr/>
            <p:nvPr/>
          </p:nvSpPr>
          <p:spPr>
            <a:xfrm>
              <a:off x="1371371" y="2374957"/>
              <a:ext cx="457321" cy="437586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102249A-7285-4256-A0B0-ADCE44DD47A1}"/>
              </a:ext>
            </a:extLst>
          </p:cNvPr>
          <p:cNvSpPr txBox="1"/>
          <p:nvPr/>
        </p:nvSpPr>
        <p:spPr>
          <a:xfrm>
            <a:off x="764946" y="3579862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4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7A8785-DA97-4C0C-BBE8-71ACFD0860B5}"/>
              </a:ext>
            </a:extLst>
          </p:cNvPr>
          <p:cNvSpPr/>
          <p:nvPr/>
        </p:nvSpPr>
        <p:spPr>
          <a:xfrm>
            <a:off x="1263443" y="3585879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010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추가자료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Pandas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데이터 분석을 위한 자료구조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pandas as pd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리스트 생성</a:t>
            </a:r>
          </a:p>
          <a:p>
            <a:r>
              <a:rPr lang="en-US" altLang="ko-KR">
                <a:solidFill>
                  <a:schemeClr val="tx1"/>
                </a:solidFill>
              </a:rPr>
              <a:t>test = [10,100,1000,10000]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데이터프레임 변환</a:t>
            </a:r>
          </a:p>
          <a:p>
            <a:r>
              <a:rPr lang="en-US" altLang="ko-KR">
                <a:solidFill>
                  <a:schemeClr val="tx1"/>
                </a:solidFill>
              </a:rPr>
              <a:t>testDf = pd.DataFrame(test)</a:t>
            </a:r>
          </a:p>
          <a:p>
            <a:r>
              <a:rPr lang="en-US" altLang="ko-KR">
                <a:solidFill>
                  <a:schemeClr val="tx1"/>
                </a:solidFill>
              </a:rPr>
              <a:t>testDf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testDf.columns=["test"]</a:t>
            </a:r>
          </a:p>
          <a:p>
            <a:r>
              <a:rPr lang="en-US" altLang="ko-KR">
                <a:solidFill>
                  <a:schemeClr val="tx1"/>
                </a:solidFill>
              </a:rPr>
              <a:t>testDf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0F37D-E9EE-47CF-8D8B-564DEDE8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35" y="2211710"/>
            <a:ext cx="2072518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010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추가자료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Pandas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데이터 분석을 위한 자료구조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pandas as pd</a:t>
            </a:r>
          </a:p>
          <a:p>
            <a:r>
              <a:rPr lang="en-US" altLang="ko-KR">
                <a:solidFill>
                  <a:schemeClr val="tx1"/>
                </a:solidFill>
              </a:rPr>
              <a:t>date = ['16.02.29', '16.02.26', '16.02.25', '16.02.24', '16.02.23']</a:t>
            </a:r>
          </a:p>
          <a:p>
            <a:r>
              <a:rPr lang="en-US" altLang="ko-KR">
                <a:solidFill>
                  <a:schemeClr val="tx1"/>
                </a:solidFill>
              </a:rPr>
              <a:t>date2 = ['17.02.29', '17.02.26', '17.02.25', '17.02.24', '17.02.23’]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date_df = pd.DataFrame(date, columns=['date2'])</a:t>
            </a:r>
          </a:p>
          <a:p>
            <a:r>
              <a:rPr lang="en-US" altLang="ko-KR">
                <a:solidFill>
                  <a:schemeClr val="tx1"/>
                </a:solidFill>
              </a:rPr>
              <a:t>date_df2 = pd.DataFrame(date2, columns=['date23’])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final = pd.concat([date_df,date_df2], axis = 1)</a:t>
            </a:r>
          </a:p>
          <a:p>
            <a:r>
              <a:rPr lang="en-US" altLang="ko-KR">
                <a:solidFill>
                  <a:schemeClr val="tx1"/>
                </a:solidFill>
              </a:rPr>
              <a:t>final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D6864-EFB2-4A8C-8AE9-D0B80DD6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15" y="2211710"/>
            <a:ext cx="3548016" cy="25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자신만의 데이터프레임을 생성해보세요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0053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4" cy="2961794"/>
            <a:chOff x="641117" y="1410156"/>
            <a:chExt cx="4074901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855954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작성한 코드는 웹에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(GitHub)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공유하여 프로그래밍 자산을 확보한다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992176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개발환경 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ipython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notebook/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Jupyter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활용하는 방법을 인지한다</a:t>
                </a: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900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49" y="3331568"/>
                <a:ext cx="738538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자료형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문자열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리스트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딕셔너리에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대해서 기억한다</a:t>
                </a: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6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6" y="4235135"/>
                <a:ext cx="9359998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데이터분석을 위한 자료구조인 </a:t>
                </a:r>
                <a:r>
                  <a:rPr lang="en-US" altLang="ko-KR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Dataframe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생성하는 방법을 인지한다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9927" y="1798525"/>
            <a:ext cx="6399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 </a:t>
            </a:r>
            <a:r>
              <a:rPr lang="ko-KR" altLang="en-US" sz="2400" kern="0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문법 및 다양한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데이터를 불러오는 방법을 학습하겠습니다</a:t>
            </a:r>
            <a:r>
              <a:rPr lang="en-US" altLang="ko-KR" sz="24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1466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tortoise git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60" y="1711997"/>
            <a:ext cx="445139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현재 위치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072" y="1711997"/>
            <a:ext cx="391340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Tortoise Git </a:t>
            </a:r>
            <a:r>
              <a:rPr lang="ko-KR" altLang="en-US">
                <a:solidFill>
                  <a:schemeClr val="bg1"/>
                </a:solidFill>
              </a:rPr>
              <a:t>활용한 </a:t>
            </a:r>
            <a:r>
              <a:rPr lang="en-US" altLang="ko-KR">
                <a:solidFill>
                  <a:schemeClr val="bg1"/>
                </a:solidFill>
              </a:rPr>
              <a:t>git </a:t>
            </a:r>
            <a:r>
              <a:rPr lang="ko-KR" altLang="en-US">
                <a:solidFill>
                  <a:schemeClr val="bg1"/>
                </a:solidFill>
              </a:rPr>
              <a:t>저장소 연동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429988-47F9-4AAD-8C5B-F84B3719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8" y="2047659"/>
            <a:ext cx="4451390" cy="1546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6A3444-13DB-4B7A-8252-5F9834A9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072" y="2015661"/>
            <a:ext cx="3913408" cy="28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1466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tortoise git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형상관리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3" y="1711997"/>
            <a:ext cx="299373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Tortoise Git Commit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7937" y="1711997"/>
            <a:ext cx="22066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Push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F18518-CC31-4D7C-96B9-BFA9D387B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4" y="2024596"/>
            <a:ext cx="1486161" cy="2931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847E5-E249-495F-A29D-AD049BA4C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2024417"/>
            <a:ext cx="2206612" cy="293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D5D97-56CE-4DB6-8D47-C331E3E0F205}"/>
              </a:ext>
            </a:extLst>
          </p:cNvPr>
          <p:cNvSpPr txBox="1"/>
          <p:nvPr/>
        </p:nvSpPr>
        <p:spPr>
          <a:xfrm>
            <a:off x="5940152" y="1711996"/>
            <a:ext cx="272622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Settings </a:t>
            </a:r>
            <a:r>
              <a:rPr lang="ko-KR" altLang="en-US">
                <a:solidFill>
                  <a:schemeClr val="bg1"/>
                </a:solidFill>
              </a:rPr>
              <a:t>내 </a:t>
            </a:r>
            <a:r>
              <a:rPr lang="en-US" altLang="ko-KR">
                <a:solidFill>
                  <a:schemeClr val="bg1"/>
                </a:solidFill>
              </a:rPr>
              <a:t>Manage</a:t>
            </a:r>
            <a:r>
              <a:rPr lang="ko-KR" altLang="en-US">
                <a:solidFill>
                  <a:schemeClr val="bg1"/>
                </a:solidFill>
              </a:rPr>
              <a:t>설정 후 공유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6CB8D-ACB3-401C-989A-E795F2961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2024417"/>
            <a:ext cx="2726222" cy="2931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0368F2-B5AD-4634-B426-0C672C582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138" y="2042886"/>
            <a:ext cx="1523107" cy="15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6082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Ipython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 (</a:t>
              </a: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Jupyter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60" y="2510905"/>
            <a:ext cx="200208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5776" y="2510905"/>
            <a:ext cx="283665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파이썬</a:t>
            </a:r>
            <a:r>
              <a:rPr lang="ko-KR" altLang="en-US" dirty="0">
                <a:solidFill>
                  <a:schemeClr val="bg1"/>
                </a:solidFill>
              </a:rPr>
              <a:t> 파일 생성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2120" y="2510905"/>
            <a:ext cx="324036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테스트 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60" y="2938611"/>
            <a:ext cx="2002087" cy="504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2938611"/>
            <a:ext cx="2836652" cy="1937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2938610"/>
            <a:ext cx="3240360" cy="1559499"/>
          </a:xfrm>
          <a:prstGeom prst="rect">
            <a:avLst/>
          </a:prstGeom>
        </p:spPr>
      </p:pic>
      <p:grpSp>
        <p:nvGrpSpPr>
          <p:cNvPr id="18" name="그룹 52"/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97"/>
          <p:cNvGrpSpPr/>
          <p:nvPr/>
        </p:nvGrpSpPr>
        <p:grpSpPr>
          <a:xfrm>
            <a:off x="641117" y="1945980"/>
            <a:ext cx="4074899" cy="409746"/>
            <a:chOff x="1043031" y="3230975"/>
            <a:chExt cx="11977284" cy="690514"/>
          </a:xfrm>
        </p:grpSpPr>
        <p:sp>
          <p:nvSpPr>
            <p:cNvPr id="28" name="직사각형 27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1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3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463249" y="3331568"/>
              <a:ext cx="541466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등 데이터 시각화 용이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8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745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일반적인 프로그램 구조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0AE130-2358-4A8D-8B8E-4C2BF1A9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296" y="1981413"/>
            <a:ext cx="5129492" cy="2866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57B96-C156-4083-9372-E6EC29852374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프로그램은 외부로부터 데이터를 받아서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입력단계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처리한 후에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처리단계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화면에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출력단계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0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40769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Ipython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 (</a:t>
              </a: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Jupyter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단축키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C0EFC-93D7-4A8A-9B88-706B6E3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62982"/>
              </p:ext>
            </p:extLst>
          </p:nvPr>
        </p:nvGraphicFramePr>
        <p:xfrm>
          <a:off x="827584" y="1237838"/>
          <a:ext cx="739750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34">
                  <a:extLst>
                    <a:ext uri="{9D8B030D-6E8A-4147-A177-3AD203B41FA5}">
                      <a16:colId xmlns:a16="http://schemas.microsoft.com/office/drawing/2014/main" val="1269318294"/>
                    </a:ext>
                  </a:extLst>
                </a:gridCol>
                <a:gridCol w="2465834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465834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</a:tblGrid>
              <a:tr h="244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단축키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24443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명령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Shift+M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 합치기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줄 보이기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D+D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삭제하김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셀 위에 셀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33587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셀 아래에 셀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431160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Enter / Esc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에디트모드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진입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커맨드모드 진입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25162"/>
                  </a:ext>
                </a:extLst>
              </a:tr>
              <a:tr h="24443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에디트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shift+tab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함수 사용예제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362867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+ (tab)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사용가능한 함수목록 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93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+ 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탭 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898527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+ [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탭 당기기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1795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</a:t>
                      </a:r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Enter / Shift + Enter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그냥 실행 </a:t>
                      </a:r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 후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64025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+ /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주석 적용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61087"/>
                  </a:ext>
                </a:extLst>
              </a:tr>
              <a:tr h="2444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+ Shift + ‘-’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 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89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CDAC79-5B0D-465E-B5A6-80230C3D6B54}"/>
              </a:ext>
            </a:extLst>
          </p:cNvPr>
          <p:cNvSpPr txBox="1"/>
          <p:nvPr/>
        </p:nvSpPr>
        <p:spPr>
          <a:xfrm>
            <a:off x="721781" y="5005000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명령모드에서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H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키 누르면 단축키 목록이 시현됨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92B1A-926F-4FBF-BB66-C8D27820E2A7}"/>
              </a:ext>
            </a:extLst>
          </p:cNvPr>
          <p:cNvSpPr txBox="1"/>
          <p:nvPr/>
        </p:nvSpPr>
        <p:spPr>
          <a:xfrm>
            <a:off x="1475656" y="257175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Y: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코드전환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M: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마크다운 전환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CB184-4F35-4BD0-AE9E-9016834A41DB}"/>
              </a:ext>
            </a:extLst>
          </p:cNvPr>
          <p:cNvGrpSpPr/>
          <p:nvPr/>
        </p:nvGrpSpPr>
        <p:grpSpPr>
          <a:xfrm>
            <a:off x="539549" y="915566"/>
            <a:ext cx="8208915" cy="1450364"/>
            <a:chOff x="1030212" y="5406537"/>
            <a:chExt cx="7090351" cy="820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FB13B0-CE21-4B03-B1A4-E163F08BA265}"/>
                </a:ext>
              </a:extLst>
            </p:cNvPr>
            <p:cNvGrpSpPr/>
            <p:nvPr/>
          </p:nvGrpSpPr>
          <p:grpSpPr>
            <a:xfrm>
              <a:off x="1030215" y="5406537"/>
              <a:ext cx="7090348" cy="820675"/>
              <a:chOff x="469295" y="4866736"/>
              <a:chExt cx="3188352" cy="1907648"/>
            </a:xfrm>
          </p:grpSpPr>
          <p:sp>
            <p:nvSpPr>
              <p:cNvPr id="7" name="사다리꼴 6">
                <a:extLst>
                  <a:ext uri="{FF2B5EF4-FFF2-40B4-BE49-F238E27FC236}">
                    <a16:creationId xmlns:a16="http://schemas.microsoft.com/office/drawing/2014/main" id="{7FA3B940-561A-47E2-ABE7-64A770A4EBF6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83">
                <a:extLst>
                  <a:ext uri="{FF2B5EF4-FFF2-40B4-BE49-F238E27FC236}">
                    <a16:creationId xmlns:a16="http://schemas.microsoft.com/office/drawing/2014/main" id="{ABA7DFF6-1ED9-4E95-97B9-15C7E9099DAB}"/>
                  </a:ext>
                </a:extLst>
              </p:cNvPr>
              <p:cNvSpPr/>
              <p:nvPr/>
            </p:nvSpPr>
            <p:spPr>
              <a:xfrm rot="16200000">
                <a:off x="1150292" y="4267031"/>
                <a:ext cx="1826357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1D4D-3384-4D57-AE1D-4982153805B1}"/>
                </a:ext>
              </a:extLst>
            </p:cNvPr>
            <p:cNvSpPr/>
            <p:nvPr/>
          </p:nvSpPr>
          <p:spPr>
            <a:xfrm>
              <a:off x="1030212" y="5523519"/>
              <a:ext cx="7090344" cy="679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프로그래밍 </a:t>
              </a:r>
              <a:r>
                <a:rPr lang="ko-KR" altLang="en-US" sz="2400" dirty="0" err="1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언어든</a:t>
              </a:r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그 언어의 자료형을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 이해할 수 있다면 이미 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언어의 절반을 터득한 것이나 다름없다 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0830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73135</TotalTime>
  <Words>1862</Words>
  <Application>Microsoft Office PowerPoint</Application>
  <PresentationFormat>화면 슬라이드 쇼(16:9)</PresentationFormat>
  <Paragraphs>400</Paragraphs>
  <Slides>34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Arial</vt:lpstr>
      <vt:lpstr>Wingdings</vt:lpstr>
      <vt:lpstr>HY견고딕</vt:lpstr>
      <vt:lpstr>돋움</vt:lpstr>
      <vt:lpstr>나눔바른고딕</vt:lpstr>
      <vt:lpstr>굴림</vt:lpstr>
      <vt:lpstr>맑은 고딕</vt:lpstr>
      <vt:lpstr>Times New Roman</vt:lpstr>
      <vt:lpstr>HY헤드라인M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9770</cp:revision>
  <dcterms:created xsi:type="dcterms:W3CDTF">2008-04-23T04:36:31Z</dcterms:created>
  <dcterms:modified xsi:type="dcterms:W3CDTF">2019-03-13T06:12:22Z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