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1130" r:id="rId2"/>
    <p:sldId id="1167" r:id="rId3"/>
    <p:sldId id="1257" r:id="rId4"/>
    <p:sldId id="1258" r:id="rId5"/>
    <p:sldId id="1331" r:id="rId6"/>
    <p:sldId id="1332" r:id="rId7"/>
    <p:sldId id="1336" r:id="rId8"/>
    <p:sldId id="1334" r:id="rId9"/>
    <p:sldId id="1333" r:id="rId10"/>
    <p:sldId id="1298" r:id="rId11"/>
    <p:sldId id="1337" r:id="rId12"/>
    <p:sldId id="1338" r:id="rId13"/>
    <p:sldId id="1339" r:id="rId14"/>
    <p:sldId id="1347" r:id="rId15"/>
    <p:sldId id="1348" r:id="rId16"/>
    <p:sldId id="1349" r:id="rId17"/>
    <p:sldId id="1350" r:id="rId18"/>
    <p:sldId id="1320" r:id="rId19"/>
    <p:sldId id="1321" r:id="rId20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23"/>
    </p:embeddedFont>
    <p:embeddedFont>
      <p:font typeface="나눔바른고딕" panose="020B0603020101020101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HY헤드라인M" panose="02030600000101010101" pitchFamily="18" charset="-127"/>
      <p:regular r:id="rId2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109BDA"/>
    <a:srgbClr val="000000"/>
    <a:srgbClr val="9FA1A0"/>
    <a:srgbClr val="F95135"/>
    <a:srgbClr val="0B6C97"/>
    <a:srgbClr val="CCCCFF"/>
    <a:srgbClr val="FFFFFF"/>
    <a:srgbClr val="009999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0274" autoAdjust="0"/>
  </p:normalViewPr>
  <p:slideViewPr>
    <p:cSldViewPr showGuides="1">
      <p:cViewPr varScale="1">
        <p:scale>
          <a:sx n="111" d="100"/>
          <a:sy n="111" d="100"/>
        </p:scale>
        <p:origin x="528" y="67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32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60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8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320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910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426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52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77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49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04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65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42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35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97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01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1841" y="483518"/>
            <a:ext cx="4411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 심화과정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kopo_channel_seasonality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데이터를 활용하여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이동평균 값을 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(regionid,product)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카테고리별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ma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값을 적용하세요</a:t>
            </a:r>
            <a:endParaRPr lang="ko-KR" altLang="en-US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082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kopo_channel_seasonality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데이터를 활용하여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이동평균 값을 </a:t>
            </a:r>
            <a:r>
              <a:rPr lang="en-US" altLang="ko-KR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(regionid,product) </a:t>
            </a:r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카테고리별</a:t>
            </a:r>
            <a:endParaRPr lang="en-US" altLang="ko-KR" sz="2400" b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smtClean="0">
                <a:solidFill>
                  <a:schemeClr val="bg1"/>
                </a:solidFill>
                <a:cs typeface="Times New Roman" panose="02020603050405020304" pitchFamily="18" charset="0"/>
              </a:rPr>
              <a:t>표준편차 값을 적용하세요</a:t>
            </a:r>
            <a:endParaRPr lang="ko-KR" altLang="en-US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224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0697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비어있는 값을 채워야 한다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smtClean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lang="ko-KR" altLang="en-US" sz="2400" smtClean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426542"/>
            <a:ext cx="4606652" cy="33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3022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컬럼별 결측값 개수 확인하기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].isnull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().sum()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923678"/>
            <a:ext cx="2845106" cy="27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1620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특정값으로 전체 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 채우기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].fillna(0)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713" y="1923678"/>
            <a:ext cx="4323011" cy="28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885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순서로 채우기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].fillna(method=“bfill) * ffill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2" y="1923678"/>
            <a:ext cx="3954190" cy="299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2457057"/>
            <a:ext cx="4025402" cy="24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통계치로 채우기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].fillna([</a:t>
            </a: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].mean())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-1416" b="44916"/>
          <a:stretch/>
        </p:blipFill>
        <p:spPr>
          <a:xfrm>
            <a:off x="1115616" y="2225754"/>
            <a:ext cx="2778644" cy="20889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-2581" t="55118"/>
          <a:stretch/>
        </p:blipFill>
        <p:spPr>
          <a:xfrm>
            <a:off x="4860032" y="2190596"/>
            <a:ext cx="3484320" cy="21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다른 컬럼의 값으로 채우기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Missing Value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].fillna([</a:t>
            </a: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데이터프레임명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].mean())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3" y="1995686"/>
            <a:ext cx="8859738" cy="26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smtClean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04478" y="937126"/>
            <a:ext cx="8541138" cy="3823845"/>
          </a:xfrm>
          <a:prstGeom prst="roundRect">
            <a:avLst>
              <a:gd name="adj" fmla="val 2917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rgbClr val="EEEEEE"/>
              </a:gs>
            </a:gsLst>
            <a:lin ang="270000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63500" algn="ctr" rotWithShape="0">
              <a:prstClr val="black">
                <a:alpha val="52000"/>
              </a:prstClr>
            </a:outerShdw>
          </a:effectLst>
        </p:spPr>
        <p:txBody>
          <a:bodyPr anchor="ctr"/>
          <a:lstStyle/>
          <a:p>
            <a:pPr algn="ctr" defTabSz="1042846" latinLnBrk="0"/>
            <a:endParaRPr lang="ko-KR" altLang="en-US" sz="1800" kern="0" spc="-68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8" name="Picture 26" descr="그림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6468" y="773720"/>
            <a:ext cx="7397503" cy="49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 bwMode="auto">
          <a:xfrm>
            <a:off x="641117" y="830314"/>
            <a:ext cx="576096" cy="351528"/>
          </a:xfrm>
          <a:prstGeom prst="rect">
            <a:avLst/>
          </a:prstGeom>
          <a:noFill/>
        </p:spPr>
        <p:txBody>
          <a:bodyPr wrap="none" lIns="104287" tIns="52144" rIns="104287" bIns="52144">
            <a:spAutoFit/>
          </a:bodyPr>
          <a:lstStyle/>
          <a:p>
            <a:pPr defTabSz="104284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endParaRPr lang="en-US" altLang="ko-KR" sz="16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8209951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smtClea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분석에서 그룹별 분석은 중요하지만 제대로 사용해야한다</a:t>
              </a:r>
              <a:r>
                <a:rPr lang="en-US" altLang="ko-KR" sz="1600" kern="0" smtClea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6216053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smtClea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결측치를 다루는 방법을 정확하게 이해해야 한다</a:t>
              </a:r>
              <a:r>
                <a:rPr lang="en-US" altLang="ko-KR" sz="1600" kern="0" smtClea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5085" y="1798525"/>
            <a:ext cx="1749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34846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708747" y="2421921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2394374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2389073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2387865"/>
            <a:ext cx="209243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Missing Value </a:t>
            </a:r>
            <a:r>
              <a:rPr lang="ko-KR" altLang="en-US" sz="180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고급 과정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12">
            <a:extLst>
              <a:ext uri="{FF2B5EF4-FFF2-40B4-BE49-F238E27FC236}">
                <a16:creationId xmlns:a16="http://schemas.microsoft.com/office/drawing/2014/main" id="{89C743E8-B256-4BBD-84CA-9D0424303EE6}"/>
              </a:ext>
            </a:extLst>
          </p:cNvPr>
          <p:cNvSpPr/>
          <p:nvPr/>
        </p:nvSpPr>
        <p:spPr>
          <a:xfrm>
            <a:off x="708747" y="1826539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3" name="그룹 18">
            <a:extLst>
              <a:ext uri="{FF2B5EF4-FFF2-40B4-BE49-F238E27FC236}">
                <a16:creationId xmlns:a16="http://schemas.microsoft.com/office/drawing/2014/main" id="{0EDDA5B8-E4AE-4E65-A5F8-6843D14AB5B6}"/>
              </a:ext>
            </a:extLst>
          </p:cNvPr>
          <p:cNvGrpSpPr>
            <a:grpSpLocks/>
          </p:cNvGrpSpPr>
          <p:nvPr/>
        </p:nvGrpSpPr>
        <p:grpSpPr bwMode="auto">
          <a:xfrm>
            <a:off x="680569" y="1798992"/>
            <a:ext cx="539750" cy="479425"/>
            <a:chOff x="1328347" y="2337753"/>
            <a:chExt cx="541775" cy="535025"/>
          </a:xfrm>
        </p:grpSpPr>
        <p:sp>
          <p:nvSpPr>
            <p:cNvPr id="44" name="모서리가 둥근 직사각형 17">
              <a:extLst>
                <a:ext uri="{FF2B5EF4-FFF2-40B4-BE49-F238E27FC236}">
                  <a16:creationId xmlns:a16="http://schemas.microsoft.com/office/drawing/2014/main" id="{37D4A238-EF39-4F70-A56B-4698852848E4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18">
              <a:extLst>
                <a:ext uri="{FF2B5EF4-FFF2-40B4-BE49-F238E27FC236}">
                  <a16:creationId xmlns:a16="http://schemas.microsoft.com/office/drawing/2014/main" id="{3B213D54-DCA3-419F-8912-90280DE850BA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C9BB32-2ED4-4832-949D-71CFEB3120D7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 20">
              <a:extLst>
                <a:ext uri="{FF2B5EF4-FFF2-40B4-BE49-F238E27FC236}">
                  <a16:creationId xmlns:a16="http://schemas.microsoft.com/office/drawing/2014/main" id="{3B841CFC-EF66-432B-8A97-31A76D6045C3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3146479-A311-47F2-BA8D-FA15AF1F62B7}"/>
              </a:ext>
            </a:extLst>
          </p:cNvPr>
          <p:cNvSpPr txBox="1"/>
          <p:nvPr/>
        </p:nvSpPr>
        <p:spPr>
          <a:xfrm>
            <a:off x="764946" y="179369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86958C-189A-4526-9DBF-EA6947BC0B98}"/>
              </a:ext>
            </a:extLst>
          </p:cNvPr>
          <p:cNvSpPr/>
          <p:nvPr/>
        </p:nvSpPr>
        <p:spPr>
          <a:xfrm>
            <a:off x="1263443" y="1792483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 smtClean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885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그룹바이 개념 설명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smtClean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" y="1320564"/>
            <a:ext cx="5402957" cy="18160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66" y="3291830"/>
            <a:ext cx="5460677" cy="1626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3755" y="2363006"/>
            <a:ext cx="388920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그룹단위를 어떻게 분리하느냐에 따라서</a:t>
            </a:r>
            <a:endParaRPr lang="en-US" altLang="ko-KR" sz="1600" smtClean="0"/>
          </a:p>
          <a:p>
            <a:r>
              <a:rPr lang="ko-KR" altLang="en-US" sz="1600" smtClean="0"/>
              <a:t>분석 레벨이 달라진다</a:t>
            </a:r>
            <a:r>
              <a:rPr lang="en-US" altLang="ko-KR" sz="1600" smtClean="0"/>
              <a:t>!</a:t>
            </a:r>
            <a:r>
              <a:rPr lang="ko-KR" altLang="en-US" sz="1600" smtClean="0"/>
              <a:t> 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325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분석 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접근방법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데이터셋이 이동평균 계산을 적용한다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825004"/>
            <a:ext cx="4664695" cy="30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분석 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접근방법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확인 시 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(.to_csv(../))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76878"/>
            <a:ext cx="3225924" cy="3297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4008" y="2571750"/>
            <a:ext cx="347883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펼치려는 로직이</a:t>
            </a:r>
            <a:endParaRPr lang="en-US" altLang="ko-KR" sz="1600" smtClean="0"/>
          </a:p>
          <a:p>
            <a:r>
              <a:rPr lang="ko-KR" altLang="en-US" sz="1600" smtClean="0"/>
              <a:t>다른 카테고리에 영향을 미치게되어</a:t>
            </a:r>
            <a:endParaRPr lang="en-US" altLang="ko-KR" sz="1600" smtClean="0"/>
          </a:p>
          <a:p>
            <a:r>
              <a:rPr lang="ko-KR" altLang="en-US" sz="1600" smtClean="0"/>
              <a:t>제대로된 추세선을 그리지 못한다</a:t>
            </a:r>
            <a:r>
              <a:rPr lang="en-US" altLang="ko-KR" sz="1600" smtClean="0"/>
              <a:t>!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00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96214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분석 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 업 분석방법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 평균거래량을 적용한다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33" y="1410156"/>
            <a:ext cx="3386138" cy="3581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369" y="2715766"/>
            <a:ext cx="3068469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카테고리별 평균 거래량을</a:t>
            </a:r>
            <a:endParaRPr lang="en-US" altLang="ko-KR" sz="1600" smtClean="0"/>
          </a:p>
          <a:p>
            <a:r>
              <a:rPr lang="ko-KR" altLang="en-US" sz="1600" smtClean="0"/>
              <a:t>활용하기 때문에</a:t>
            </a:r>
            <a:endParaRPr lang="en-US" altLang="ko-KR" sz="1600" smtClean="0"/>
          </a:p>
          <a:p>
            <a:r>
              <a:rPr lang="ko-KR" altLang="en-US" sz="1600" smtClean="0"/>
              <a:t>실제 평균치가 너무 큰범위에서</a:t>
            </a:r>
            <a:endParaRPr lang="en-US" altLang="ko-KR" sz="1600" smtClean="0"/>
          </a:p>
          <a:p>
            <a:r>
              <a:rPr lang="ko-KR" altLang="en-US" sz="1600" smtClean="0"/>
              <a:t>수행된다</a:t>
            </a:r>
            <a:r>
              <a:rPr lang="en-US" altLang="ko-KR" sz="1600" smtClean="0"/>
              <a:t>.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690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96214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분석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 업 분석방법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확인 시 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(.to_csv(../))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3042131"/>
            <a:ext cx="2585964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카테고리는 구분하였으나</a:t>
            </a:r>
            <a:endParaRPr lang="en-US" altLang="ko-KR" sz="1600" smtClean="0"/>
          </a:p>
          <a:p>
            <a:r>
              <a:rPr lang="ko-KR" altLang="en-US" sz="1600" smtClean="0"/>
              <a:t>고급함수 통계값을 활용한</a:t>
            </a:r>
            <a:endParaRPr lang="en-US" altLang="ko-KR" sz="1600" smtClean="0"/>
          </a:p>
          <a:p>
            <a:r>
              <a:rPr lang="ko-KR" altLang="en-US" sz="1600" smtClean="0"/>
              <a:t>값을 활용하지 못하였다</a:t>
            </a:r>
            <a:r>
              <a:rPr lang="en-US" altLang="ko-KR" sz="160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" y="2067694"/>
            <a:ext cx="50006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분석 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 분석방법</a:t>
              </a:r>
              <a:r>
                <a:rPr lang="en-US" altLang="ko-KR" sz="160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 고급함수를 적용한다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369" y="2715766"/>
            <a:ext cx="2585964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카테고리에 영향을 미치지</a:t>
            </a:r>
            <a:endParaRPr lang="en-US" altLang="ko-KR" sz="1600" smtClean="0"/>
          </a:p>
          <a:p>
            <a:r>
              <a:rPr lang="ko-KR" altLang="en-US" sz="1600" smtClean="0"/>
              <a:t>않고 정확한 추세를</a:t>
            </a:r>
            <a:endParaRPr lang="en-US" altLang="ko-KR" sz="1600" smtClean="0"/>
          </a:p>
          <a:p>
            <a:r>
              <a:rPr lang="ko-KR" altLang="en-US" sz="1600" smtClean="0"/>
              <a:t>반영가능하다</a:t>
            </a:r>
            <a:r>
              <a:rPr lang="en-US" altLang="ko-KR" sz="1600" smtClean="0"/>
              <a:t>.</a:t>
            </a:r>
            <a:endParaRPr lang="ko-KR" altLang="en-US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949" y="1263970"/>
            <a:ext cx="5464498" cy="37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9076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집계 분석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고급 분석방법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 심화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확인 시 </a:t>
            </a:r>
            <a:r>
              <a:rPr lang="en-US" altLang="ko-KR" sz="140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(.to_csv(../))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2571750"/>
            <a:ext cx="325602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추세를 정확하게</a:t>
            </a:r>
            <a:endParaRPr lang="en-US" altLang="ko-KR" sz="1600" smtClean="0"/>
          </a:p>
          <a:p>
            <a:r>
              <a:rPr lang="ko-KR" altLang="en-US" sz="1600" smtClean="0"/>
              <a:t>카테고리별로 분리하여 나타낸다</a:t>
            </a:r>
            <a:r>
              <a:rPr lang="en-US" altLang="ko-KR" sz="1600" smtClean="0"/>
              <a:t>.</a:t>
            </a:r>
            <a:endParaRPr lang="ko-KR" altLang="en-US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5" y="1881227"/>
            <a:ext cx="3612874" cy="30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75429</TotalTime>
  <Words>345</Words>
  <Application>Microsoft Office PowerPoint</Application>
  <PresentationFormat>화면 슬라이드 쇼(16:9)</PresentationFormat>
  <Paragraphs>79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HY견고딕</vt:lpstr>
      <vt:lpstr>굴림</vt:lpstr>
      <vt:lpstr>나눔바른고딕</vt:lpstr>
      <vt:lpstr>맑은 고딕</vt:lpstr>
      <vt:lpstr>돋움</vt:lpstr>
      <vt:lpstr>HY헤드라인M</vt:lpstr>
      <vt:lpstr>Wingdings</vt:lpstr>
      <vt:lpstr>Times New Roman</vt:lpstr>
      <vt:lpstr>Arial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9773</cp:revision>
  <dcterms:created xsi:type="dcterms:W3CDTF">2008-04-23T04:36:31Z</dcterms:created>
  <dcterms:modified xsi:type="dcterms:W3CDTF">2018-11-13T12:26:52Z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