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1130" r:id="rId2"/>
    <p:sldId id="1167" r:id="rId3"/>
    <p:sldId id="1236" r:id="rId4"/>
    <p:sldId id="1241" r:id="rId5"/>
    <p:sldId id="1235" r:id="rId6"/>
    <p:sldId id="1245" r:id="rId7"/>
    <p:sldId id="1257" r:id="rId8"/>
    <p:sldId id="1258" r:id="rId9"/>
    <p:sldId id="1298" r:id="rId10"/>
    <p:sldId id="1329" r:id="rId11"/>
    <p:sldId id="1259" r:id="rId12"/>
    <p:sldId id="1260" r:id="rId13"/>
    <p:sldId id="1299" r:id="rId14"/>
    <p:sldId id="1300" r:id="rId15"/>
    <p:sldId id="1323" r:id="rId16"/>
    <p:sldId id="1301" r:id="rId17"/>
    <p:sldId id="1302" r:id="rId18"/>
    <p:sldId id="1303" r:id="rId19"/>
    <p:sldId id="1304" r:id="rId20"/>
    <p:sldId id="1324" r:id="rId21"/>
    <p:sldId id="1325" r:id="rId22"/>
    <p:sldId id="1305" r:id="rId23"/>
    <p:sldId id="1306" r:id="rId24"/>
    <p:sldId id="1326" r:id="rId25"/>
    <p:sldId id="1307" r:id="rId26"/>
    <p:sldId id="1330" r:id="rId27"/>
    <p:sldId id="1310" r:id="rId28"/>
    <p:sldId id="1311" r:id="rId29"/>
    <p:sldId id="1312" r:id="rId30"/>
    <p:sldId id="1313" r:id="rId31"/>
    <p:sldId id="1314" r:id="rId32"/>
    <p:sldId id="1315" r:id="rId33"/>
    <p:sldId id="1316" r:id="rId34"/>
    <p:sldId id="1320" r:id="rId35"/>
    <p:sldId id="1321" r:id="rId36"/>
  </p:sldIdLst>
  <p:sldSz cx="9144000" cy="5143500" type="screen16x9"/>
  <p:notesSz cx="6807200" cy="9939338"/>
  <p:embeddedFontLst>
    <p:embeddedFont>
      <p:font typeface="나눔바른고딕" panose="020B0603020101020101" pitchFamily="50" charset="-127"/>
      <p:regular r:id="rId39"/>
      <p:bold r:id="rId40"/>
    </p:embeddedFont>
    <p:embeddedFont>
      <p:font typeface="맑은 고딕" panose="020B0503020000020004" pitchFamily="50" charset="-127"/>
      <p:regular r:id="rId41"/>
      <p:bold r:id="rId42"/>
    </p:embeddedFont>
    <p:embeddedFont>
      <p:font typeface="HY견고딕" panose="02030600000101010101" pitchFamily="18" charset="-127"/>
      <p:regular r:id="rId43"/>
    </p:embeddedFont>
    <p:embeddedFont>
      <p:font typeface="HY헤드라인M" panose="02030600000101010101" pitchFamily="18" charset="-127"/>
      <p:regular r:id="rId44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47F"/>
    <a:srgbClr val="109BDA"/>
    <a:srgbClr val="000000"/>
    <a:srgbClr val="9FA1A0"/>
    <a:srgbClr val="F95135"/>
    <a:srgbClr val="0B6C97"/>
    <a:srgbClr val="CCCCFF"/>
    <a:srgbClr val="FFFFFF"/>
    <a:srgbClr val="009999"/>
    <a:srgbClr val="A18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0274" autoAdjust="0"/>
  </p:normalViewPr>
  <p:slideViewPr>
    <p:cSldViewPr showGuides="1">
      <p:cViewPr varScale="1">
        <p:scale>
          <a:sx n="111" d="100"/>
          <a:sy n="111" d="100"/>
        </p:scale>
        <p:origin x="528" y="67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7"/>
        <p:guide pos="2140"/>
        <p:guide orient="horz" pos="313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14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14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2498"/>
            <a:ext cx="5446396" cy="447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173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418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362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247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473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005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17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774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301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2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049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320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517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7068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8509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942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2179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946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52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773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055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377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31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317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499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045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800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>
                <a:latin typeface="돋움"/>
                <a:ea typeface="돋움"/>
                <a:cs typeface="돋움"/>
              </a:defRPr>
            </a:lvl1pPr>
            <a:lvl2pPr marL="389626" indent="0" algn="ctr">
              <a:buNone/>
              <a:defRPr/>
            </a:lvl2pPr>
            <a:lvl3pPr marL="779252" indent="0" algn="ctr">
              <a:buNone/>
              <a:defRPr/>
            </a:lvl3pPr>
            <a:lvl4pPr marL="1168878" indent="0" algn="ctr">
              <a:buNone/>
              <a:defRPr/>
            </a:lvl4pPr>
            <a:lvl5pPr marL="1558503" indent="0" algn="ctr">
              <a:buNone/>
              <a:defRPr/>
            </a:lvl5pPr>
            <a:lvl6pPr marL="1948129" indent="0" algn="ctr">
              <a:buNone/>
              <a:defRPr/>
            </a:lvl6pPr>
            <a:lvl7pPr marL="2337755" indent="0" algn="ctr">
              <a:buNone/>
              <a:defRPr/>
            </a:lvl7pPr>
            <a:lvl8pPr marL="2727381" indent="0" algn="ctr">
              <a:buNone/>
              <a:defRPr/>
            </a:lvl8pPr>
            <a:lvl9pPr marL="3117007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976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  <p:sldLayoutId id="2147488738" r:id="rId2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31841" y="483518"/>
            <a:ext cx="5556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40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4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가공하기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6012160" y="987574"/>
            <a:ext cx="2985166" cy="116114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7236296" y="3019027"/>
            <a:ext cx="1103187" cy="400110"/>
            <a:chOff x="5784826" y="2859782"/>
            <a:chExt cx="1103187" cy="400110"/>
          </a:xfrm>
        </p:grpSpPr>
        <p:sp>
          <p:nvSpPr>
            <p:cNvPr id="4" name="직사각형 3"/>
            <p:cNvSpPr/>
            <p:nvPr/>
          </p:nvSpPr>
          <p:spPr>
            <a:xfrm>
              <a:off x="5784826" y="2859782"/>
              <a:ext cx="11031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6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kopo_product_volume </a:t>
            </a:r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데이터에서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productgroup == ST0002 </a:t>
            </a:r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이면서 </a:t>
            </a:r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VOLUME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&gt; </a:t>
            </a:r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300000</a:t>
            </a:r>
          </a:p>
          <a:p>
            <a:pPr algn="ctr"/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데이터를</a:t>
            </a:r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추출하세요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17858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93505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원하는 컬럼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조회하기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90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[ ‘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1’, ‘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2’ ] ]</a:t>
            </a:r>
          </a:p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.filter(items=[ ‘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1’, ‘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2’])</a:t>
            </a:r>
          </a:p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3665C1-F38C-4C1C-A43D-C578CBBC0D27}"/>
              </a:ext>
            </a:extLst>
          </p:cNvPr>
          <p:cNvSpPr/>
          <p:nvPr/>
        </p:nvSpPr>
        <p:spPr>
          <a:xfrm>
            <a:off x="454642" y="2333074"/>
            <a:ext cx="62775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데이터프레임 리스트 활용하기</a:t>
            </a:r>
          </a:p>
          <a:p>
            <a:r>
              <a:rPr lang="en-US" altLang="ko-KR"/>
              <a:t>customerDataC = customerData[['CUSTID','EMI’]]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00B050"/>
                </a:solidFill>
              </a:rPr>
              <a:t># filter</a:t>
            </a:r>
            <a:r>
              <a:rPr lang="ko-KR" altLang="en-US">
                <a:solidFill>
                  <a:srgbClr val="00B050"/>
                </a:solidFill>
              </a:rPr>
              <a:t> 함수 활용하기</a:t>
            </a:r>
          </a:p>
          <a:p>
            <a:r>
              <a:rPr lang="en-US" altLang="ko-KR"/>
              <a:t>customerDataC = customerData.filter(items=['CUSTID','EMI'])</a:t>
            </a:r>
          </a:p>
          <a:p>
            <a:r>
              <a:rPr lang="en-US" altLang="ko-KR"/>
              <a:t>customerDataC.head()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45415C-BE3C-4FDC-AC47-5A6109A10D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80" b="49734"/>
          <a:stretch/>
        </p:blipFill>
        <p:spPr>
          <a:xfrm>
            <a:off x="5955243" y="1898829"/>
            <a:ext cx="2597706" cy="13585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A99535-52DF-45E6-AAC5-56ABD1D579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31" t="49252"/>
          <a:stretch/>
        </p:blipFill>
        <p:spPr>
          <a:xfrm>
            <a:off x="5982427" y="3449390"/>
            <a:ext cx="2592288" cy="136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3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93505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원하는 컬럼 조회하기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90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[ ‘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1’, ‘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2’ ] ]</a:t>
            </a:r>
          </a:p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.filter(items=[ ‘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1’, ‘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2’])</a:t>
            </a:r>
          </a:p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C21462-AA92-41A6-940D-C53924BFFA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80" b="49734"/>
          <a:stretch/>
        </p:blipFill>
        <p:spPr>
          <a:xfrm>
            <a:off x="227130" y="2279557"/>
            <a:ext cx="4355976" cy="22780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59378A-AA24-4768-9694-88E9F39C16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31" t="49252"/>
          <a:stretch/>
        </p:blipFill>
        <p:spPr>
          <a:xfrm>
            <a:off x="4716016" y="2279557"/>
            <a:ext cx="4321174" cy="227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6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kopo_customerdata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테이블에서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customercode, statename, gender, total_amount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컬럼만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추출하세요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06137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488602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인덱스 활용하여 조회하기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90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.iloc[ : , : ]  #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앞에는 행 인덱스 뒤에는 열 인덱스  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‘:’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활용 시 전체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1EAD1E-2B09-49AA-AF2F-91C993342490}"/>
              </a:ext>
            </a:extLst>
          </p:cNvPr>
          <p:cNvSpPr/>
          <p:nvPr/>
        </p:nvSpPr>
        <p:spPr>
          <a:xfrm>
            <a:off x="454642" y="2333074"/>
            <a:ext cx="62775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B050"/>
                </a:solidFill>
              </a:rPr>
              <a:t># </a:t>
            </a:r>
            <a:r>
              <a:rPr lang="ko-KR" altLang="en-US" sz="1600">
                <a:solidFill>
                  <a:srgbClr val="00B050"/>
                </a:solidFill>
              </a:rPr>
              <a:t>인덱스로 조회하기</a:t>
            </a:r>
          </a:p>
          <a:p>
            <a:r>
              <a:rPr lang="en-US" altLang="ko-KR" sz="1600"/>
              <a:t>dfc1 = customerData.iloc[0:1,:]</a:t>
            </a:r>
          </a:p>
          <a:p>
            <a:r>
              <a:rPr lang="en-US" altLang="ko-KR" sz="1600"/>
              <a:t>dfc1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CF0D42-754C-49A3-A1A9-B36365345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2718147"/>
            <a:ext cx="3995936" cy="1015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E23B97-02CE-4F1D-9DC9-30A2EBFE1B3A}"/>
              </a:ext>
            </a:extLst>
          </p:cNvPr>
          <p:cNvSpPr txBox="1"/>
          <p:nvPr/>
        </p:nvSpPr>
        <p:spPr>
          <a:xfrm>
            <a:off x="5076056" y="228685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몇행 몇열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9174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kopo_customerdata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테이블에서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0~5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번째 행의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statename, gender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를 선택하세요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(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인덱스 활용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15313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537312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인덱스 활용하여 조회하기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컬럼명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90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.loc[ : , : ]  #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앞에는 행 인덱스 뒤에는 열 인덱스  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‘:’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활용 시 전체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1EAD1E-2B09-49AA-AF2F-91C993342490}"/>
              </a:ext>
            </a:extLst>
          </p:cNvPr>
          <p:cNvSpPr/>
          <p:nvPr/>
        </p:nvSpPr>
        <p:spPr>
          <a:xfrm>
            <a:off x="454642" y="2333074"/>
            <a:ext cx="62775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B050"/>
                </a:solidFill>
              </a:rPr>
              <a:t># </a:t>
            </a:r>
            <a:r>
              <a:rPr lang="ko-KR" altLang="en-US" sz="1600">
                <a:solidFill>
                  <a:srgbClr val="00B050"/>
                </a:solidFill>
              </a:rPr>
              <a:t>인덱스로 조회하기</a:t>
            </a:r>
          </a:p>
          <a:p>
            <a:r>
              <a:rPr lang="en-US" altLang="ko-KR" sz="1600"/>
              <a:t>dfc2 = customerData.loc[0:2,: [“CUSTID”,”AVGPRICE”]]</a:t>
            </a:r>
          </a:p>
          <a:p>
            <a:r>
              <a:rPr lang="en-US" altLang="ko-KR" sz="1600"/>
              <a:t>dfc2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FDB49C-E0C2-4945-AC75-FD115E805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268" y="3003798"/>
            <a:ext cx="3656031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5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93505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이상 데이터 정제하기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vl="0"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중 이상치 다른 값으로 정제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CA6F5-B9CC-45EF-8EB2-EE87B77D67BA}"/>
              </a:ext>
            </a:extLst>
          </p:cNvPr>
          <p:cNvSpPr txBox="1"/>
          <p:nvPr/>
        </p:nvSpPr>
        <p:spPr>
          <a:xfrm>
            <a:off x="1903176" y="2174128"/>
            <a:ext cx="5251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분석할 데이터 </a:t>
            </a:r>
            <a:r>
              <a:rPr lang="ko-KR" altLang="en-US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 지속년도가 </a:t>
            </a:r>
            <a:r>
              <a:rPr lang="en-US" altLang="ko-KR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미만은 너무 적어서 </a:t>
            </a:r>
            <a:r>
              <a:rPr lang="en-US" altLang="ko-KR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변경</a:t>
            </a:r>
            <a:endParaRPr lang="en-US" altLang="ko-KR" sz="160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해줘야하는데 어떻게 하지</a:t>
            </a:r>
            <a:r>
              <a:rPr lang="en-US" altLang="ko-KR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DD34B9-1EFA-4B51-BFB3-675006316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831" y="2931790"/>
            <a:ext cx="1014338" cy="120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5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93505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이상 데이터 정제하기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vl="0"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[‘</a:t>
            </a:r>
            <a:r>
              <a:rPr lang="ko-KR" altLang="en-US" sz="16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컬럼명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</a:t>
            </a:r>
            <a:r>
              <a:rPr lang="en-US" altLang="ko-KR" sz="16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np.where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yes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no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F5B3AF-17B9-408A-9E35-2E53CA5D19B5}"/>
              </a:ext>
            </a:extLst>
          </p:cNvPr>
          <p:cNvSpPr/>
          <p:nvPr/>
        </p:nvSpPr>
        <p:spPr>
          <a:xfrm>
            <a:off x="456468" y="221171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# </a:t>
            </a:r>
            <a:r>
              <a:rPr lang="en-US" altLang="ko-KR" sz="1400" dirty="0" err="1">
                <a:solidFill>
                  <a:srgbClr val="00B050"/>
                </a:solidFill>
              </a:rPr>
              <a:t>numpy</a:t>
            </a:r>
            <a:r>
              <a:rPr lang="en-US" altLang="ko-KR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>
                <a:solidFill>
                  <a:srgbClr val="00B050"/>
                </a:solidFill>
              </a:rPr>
              <a:t>라이브러리 </a:t>
            </a:r>
            <a:endParaRPr lang="en-US" altLang="ko-KR" sz="1400" dirty="0">
              <a:solidFill>
                <a:srgbClr val="00B050"/>
              </a:solidFill>
            </a:endParaRPr>
          </a:p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numpy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np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en-US" altLang="ko-KR" sz="1400" dirty="0">
                <a:solidFill>
                  <a:srgbClr val="00B050"/>
                </a:solidFill>
              </a:rPr>
              <a:t>#</a:t>
            </a:r>
            <a:r>
              <a:rPr lang="ko-KR" altLang="en-US" sz="1400" dirty="0">
                <a:solidFill>
                  <a:srgbClr val="00B050"/>
                </a:solidFill>
              </a:rPr>
              <a:t>컬럼 추가 생성 및 조건에 따른 </a:t>
            </a:r>
            <a:r>
              <a:rPr lang="ko-KR" altLang="en-US" sz="1400" dirty="0" err="1">
                <a:solidFill>
                  <a:srgbClr val="00B050"/>
                </a:solidFill>
              </a:rPr>
              <a:t>컬럼명</a:t>
            </a:r>
            <a:r>
              <a:rPr lang="ko-KR" altLang="en-US" sz="1400" dirty="0">
                <a:solidFill>
                  <a:srgbClr val="00B050"/>
                </a:solidFill>
              </a:rPr>
              <a:t> 변경</a:t>
            </a:r>
            <a:endParaRPr lang="en-US" altLang="ko-KR" sz="1400" dirty="0">
              <a:solidFill>
                <a:srgbClr val="00B050"/>
              </a:solidFill>
            </a:endParaRPr>
          </a:p>
          <a:p>
            <a:r>
              <a:rPr lang="en-US" altLang="ko-KR" sz="1400"/>
              <a:t>customerData["PRODUCTAGE_NEW"] = np.\</a:t>
            </a:r>
          </a:p>
          <a:p>
            <a:r>
              <a:rPr lang="en-US" altLang="ko-KR" sz="1400"/>
              <a:t>where(customerData["PRODUCTAGE"] &lt; 1, 1, customerData["PRODUCTAGE"])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348" y="2355726"/>
            <a:ext cx="3860367" cy="179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7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93505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이상 데이터 정제하기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vl="0"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[‘</a:t>
            </a:r>
            <a:r>
              <a:rPr lang="ko-KR" altLang="en-US" sz="16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컬럼명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</a:t>
            </a:r>
            <a:r>
              <a:rPr lang="en-US" altLang="ko-KR" sz="16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np.where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yes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no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390D99B-FE99-4729-811A-598815560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68" y="1878528"/>
            <a:ext cx="4475572" cy="18206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71F1A9C-6E39-4677-90C6-D65C813E5765}"/>
              </a:ext>
            </a:extLst>
          </p:cNvPr>
          <p:cNvSpPr/>
          <p:nvPr/>
        </p:nvSpPr>
        <p:spPr>
          <a:xfrm>
            <a:off x="2123728" y="3867894"/>
            <a:ext cx="77806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customerData["PRODUCTAGE_NEW"] = np.where(customerData["PRODUCTAGE"] &lt; 1, 1,\</a:t>
            </a:r>
          </a:p>
          <a:p>
            <a:r>
              <a:rPr lang="ko-KR" altLang="en-US"/>
              <a:t>                                          np.where(customerData["PRODUCTAGE"]&lt;2, 2,\</a:t>
            </a:r>
          </a:p>
          <a:p>
            <a:r>
              <a:rPr lang="ko-KR" altLang="en-US"/>
              <a:t>                                          np.where(customerData["PRODUCTAGE"]&lt;3, 3,\</a:t>
            </a:r>
          </a:p>
          <a:p>
            <a:r>
              <a:rPr lang="ko-KR" altLang="en-US"/>
              <a:t>                                          5)))</a:t>
            </a:r>
          </a:p>
          <a:p>
            <a:r>
              <a:rPr lang="ko-KR" altLang="en-US"/>
              <a:t>customerData.head()</a:t>
            </a:r>
          </a:p>
        </p:txBody>
      </p:sp>
    </p:spTree>
    <p:extLst>
      <p:ext uri="{BB962C8B-B14F-4D97-AF65-F5344CB8AC3E}">
        <p14:creationId xmlns:p14="http://schemas.microsoft.com/office/powerpoint/2010/main" val="201904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0" y="134575"/>
            <a:ext cx="6300192" cy="159654"/>
          </a:xfrm>
          <a:prstGeom prst="rect">
            <a:avLst/>
          </a:prstGeom>
          <a:gradFill flip="none" rotWithShape="1">
            <a:gsLst>
              <a:gs pos="0">
                <a:srgbClr val="588FD5"/>
              </a:gs>
              <a:gs pos="100000">
                <a:srgbClr val="55C9D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평행 사변형 60"/>
          <p:cNvSpPr/>
          <p:nvPr/>
        </p:nvSpPr>
        <p:spPr>
          <a:xfrm>
            <a:off x="409675" y="134573"/>
            <a:ext cx="2295525" cy="159654"/>
          </a:xfrm>
          <a:prstGeom prst="parallelogram">
            <a:avLst>
              <a:gd name="adj" fmla="val 84408"/>
            </a:avLst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0" y="51470"/>
            <a:ext cx="6300192" cy="0"/>
          </a:xfrm>
          <a:prstGeom prst="line">
            <a:avLst/>
          </a:prstGeom>
          <a:ln>
            <a:solidFill>
              <a:srgbClr val="509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-895834"/>
            <a:ext cx="4608975" cy="607823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94982" y="923228"/>
            <a:ext cx="2700930" cy="714704"/>
            <a:chOff x="3564911" y="823258"/>
            <a:chExt cx="2700930" cy="714704"/>
          </a:xfrm>
        </p:grpSpPr>
        <p:sp>
          <p:nvSpPr>
            <p:cNvPr id="15" name="직사각형 14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 w="50800">
                    <a:solidFill>
                      <a:prstClr val="white"/>
                    </a:solidFill>
                  </a:ln>
                  <a:solidFill>
                    <a:srgbClr val="0F628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 w="50800">
                  <a:solidFill>
                    <a:prstClr val="white"/>
                  </a:solidFill>
                </a:ln>
                <a:solidFill>
                  <a:srgbClr val="0F62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16CA1"/>
                      </a:gs>
                      <a:gs pos="50000">
                        <a:srgbClr val="30549C"/>
                      </a:gs>
                      <a:gs pos="49000">
                        <a:srgbClr val="016CA1"/>
                      </a:gs>
                      <a:gs pos="100000">
                        <a:srgbClr val="30549C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16CA1"/>
                    </a:gs>
                    <a:gs pos="50000">
                      <a:srgbClr val="30549C"/>
                    </a:gs>
                    <a:gs pos="49000">
                      <a:srgbClr val="016CA1"/>
                    </a:gs>
                    <a:gs pos="100000">
                      <a:srgbClr val="30549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708747" y="2421921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7" name="그룹 18"/>
          <p:cNvGrpSpPr>
            <a:grpSpLocks/>
          </p:cNvGrpSpPr>
          <p:nvPr/>
        </p:nvGrpSpPr>
        <p:grpSpPr bwMode="auto">
          <a:xfrm>
            <a:off x="680569" y="2394374"/>
            <a:ext cx="539750" cy="479425"/>
            <a:chOff x="1328347" y="2337753"/>
            <a:chExt cx="541775" cy="53502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4946" y="2389073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2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63443" y="2387865"/>
            <a:ext cx="146706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합치기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0" y="428610"/>
            <a:ext cx="79993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교육목표</a:t>
            </a:r>
            <a:r>
              <a:rPr lang="en-US" altLang="ko-KR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Python</a:t>
            </a: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활용하여 데이터를 정제하는 방법을 알 수 있다</a:t>
            </a:r>
            <a:r>
              <a:rPr lang="en-US" altLang="ko-KR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모서리가 둥근 직사각형 12">
            <a:extLst>
              <a:ext uri="{FF2B5EF4-FFF2-40B4-BE49-F238E27FC236}">
                <a16:creationId xmlns:a16="http://schemas.microsoft.com/office/drawing/2014/main" id="{89C743E8-B256-4BBD-84CA-9D0424303EE6}"/>
              </a:ext>
            </a:extLst>
          </p:cNvPr>
          <p:cNvSpPr/>
          <p:nvPr/>
        </p:nvSpPr>
        <p:spPr>
          <a:xfrm>
            <a:off x="708747" y="1826539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3" name="그룹 18">
            <a:extLst>
              <a:ext uri="{FF2B5EF4-FFF2-40B4-BE49-F238E27FC236}">
                <a16:creationId xmlns:a16="http://schemas.microsoft.com/office/drawing/2014/main" id="{0EDDA5B8-E4AE-4E65-A5F8-6843D14AB5B6}"/>
              </a:ext>
            </a:extLst>
          </p:cNvPr>
          <p:cNvGrpSpPr>
            <a:grpSpLocks/>
          </p:cNvGrpSpPr>
          <p:nvPr/>
        </p:nvGrpSpPr>
        <p:grpSpPr bwMode="auto">
          <a:xfrm>
            <a:off x="680569" y="1798992"/>
            <a:ext cx="539750" cy="479425"/>
            <a:chOff x="1328347" y="2337753"/>
            <a:chExt cx="541775" cy="535025"/>
          </a:xfrm>
        </p:grpSpPr>
        <p:sp>
          <p:nvSpPr>
            <p:cNvPr id="44" name="모서리가 둥근 직사각형 17">
              <a:extLst>
                <a:ext uri="{FF2B5EF4-FFF2-40B4-BE49-F238E27FC236}">
                  <a16:creationId xmlns:a16="http://schemas.microsoft.com/office/drawing/2014/main" id="{37D4A238-EF39-4F70-A56B-4698852848E4}"/>
                </a:ext>
              </a:extLst>
            </p:cNvPr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45" name="모서리가 둥근 직사각형 18">
              <a:extLst>
                <a:ext uri="{FF2B5EF4-FFF2-40B4-BE49-F238E27FC236}">
                  <a16:creationId xmlns:a16="http://schemas.microsoft.com/office/drawing/2014/main" id="{3B213D54-DCA3-419F-8912-90280DE850BA}"/>
                </a:ext>
              </a:extLst>
            </p:cNvPr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3C9BB32-2ED4-4832-949D-71CFEB3120D7}"/>
                </a:ext>
              </a:extLst>
            </p:cNvPr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48" name="자유형 20">
              <a:extLst>
                <a:ext uri="{FF2B5EF4-FFF2-40B4-BE49-F238E27FC236}">
                  <a16:creationId xmlns:a16="http://schemas.microsoft.com/office/drawing/2014/main" id="{3B841CFC-EF66-432B-8A97-31A76D6045C3}"/>
                </a:ext>
              </a:extLst>
            </p:cNvPr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3146479-A311-47F2-BA8D-FA15AF1F62B7}"/>
              </a:ext>
            </a:extLst>
          </p:cNvPr>
          <p:cNvSpPr txBox="1"/>
          <p:nvPr/>
        </p:nvSpPr>
        <p:spPr>
          <a:xfrm>
            <a:off x="764946" y="1793691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1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286958C-189A-4526-9DBF-EA6947BC0B98}"/>
              </a:ext>
            </a:extLst>
          </p:cNvPr>
          <p:cNvSpPr/>
          <p:nvPr/>
        </p:nvSpPr>
        <p:spPr>
          <a:xfrm>
            <a:off x="1263443" y="1792483"/>
            <a:ext cx="167225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productage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가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보다작으면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1 2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보다작으면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2 3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보다작으면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이외는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5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라고 새로운 컬럼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product_age_new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를 생성하세요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08269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32210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이상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정제하기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#2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vl="0"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[‘</a:t>
            </a:r>
            <a:r>
              <a:rPr lang="ko-KR" altLang="en-US" sz="16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컬럼명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</a:t>
            </a:r>
            <a:r>
              <a:rPr lang="en-US" altLang="ko-KR" sz="16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np.where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yes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no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F5B3AF-17B9-408A-9E35-2E53CA5D19B5}"/>
              </a:ext>
            </a:extLst>
          </p:cNvPr>
          <p:cNvSpPr/>
          <p:nvPr/>
        </p:nvSpPr>
        <p:spPr>
          <a:xfrm>
            <a:off x="395536" y="1902067"/>
            <a:ext cx="655272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>
                <a:solidFill>
                  <a:srgbClr val="00B050"/>
                </a:solidFill>
              </a:rPr>
              <a:t>#</a:t>
            </a:r>
            <a:r>
              <a:rPr lang="ko-KR" altLang="en-US" sz="1400" dirty="0">
                <a:solidFill>
                  <a:srgbClr val="00B050"/>
                </a:solidFill>
              </a:rPr>
              <a:t>컬럼 추가 생성 및 조건에 따른 </a:t>
            </a:r>
            <a:r>
              <a:rPr lang="ko-KR" altLang="en-US" sz="1400" dirty="0" err="1">
                <a:solidFill>
                  <a:srgbClr val="00B050"/>
                </a:solidFill>
              </a:rPr>
              <a:t>컬럼명</a:t>
            </a:r>
            <a:r>
              <a:rPr lang="ko-KR" altLang="en-US" sz="1400" dirty="0">
                <a:solidFill>
                  <a:srgbClr val="00B050"/>
                </a:solidFill>
              </a:rPr>
              <a:t> 변경</a:t>
            </a:r>
            <a:endParaRPr lang="en-US" altLang="ko-KR" sz="1400" dirty="0">
              <a:solidFill>
                <a:srgbClr val="00B050"/>
              </a:solidFill>
            </a:endParaRPr>
          </a:p>
          <a:p>
            <a:r>
              <a:rPr lang="en-US" altLang="ko-KR" sz="1400"/>
              <a:t>def refining(df):</a:t>
            </a:r>
          </a:p>
          <a:p>
            <a:r>
              <a:rPr lang="en-US" altLang="ko-KR" sz="1400"/>
              <a:t>    if df['productage'] &lt; 1:</a:t>
            </a:r>
          </a:p>
          <a:p>
            <a:r>
              <a:rPr lang="en-US" altLang="ko-KR" sz="1400"/>
              <a:t>        return 1</a:t>
            </a:r>
          </a:p>
          <a:p>
            <a:r>
              <a:rPr lang="en-US" altLang="ko-KR" sz="1400"/>
              <a:t>    elif df['productage'] &lt; 2:</a:t>
            </a:r>
          </a:p>
          <a:p>
            <a:r>
              <a:rPr lang="en-US" altLang="ko-KR" sz="1400"/>
              <a:t>        return 2</a:t>
            </a:r>
          </a:p>
          <a:p>
            <a:r>
              <a:rPr lang="en-US" altLang="ko-KR" sz="1400"/>
              <a:t>else:</a:t>
            </a:r>
          </a:p>
          <a:p>
            <a:r>
              <a:rPr lang="en-US" altLang="ko-KR" sz="1400"/>
              <a:t>        return 5</a:t>
            </a:r>
          </a:p>
          <a:p>
            <a:endParaRPr lang="en-US" altLang="ko-KR" sz="1400"/>
          </a:p>
          <a:p>
            <a:r>
              <a:rPr lang="en-US" altLang="ko-KR" sz="1400"/>
              <a:t>customerData[“productage_new2”] =customerData.apply(refining, axis=1)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4470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3793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정렬하기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90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sort_values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([‘</a:t>
            </a: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1’,’</a:t>
            </a: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2’,..], ascending=[True, False])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3665C1-F38C-4C1C-A43D-C578CBBC0D27}"/>
              </a:ext>
            </a:extLst>
          </p:cNvPr>
          <p:cNvSpPr/>
          <p:nvPr/>
        </p:nvSpPr>
        <p:spPr>
          <a:xfrm>
            <a:off x="443039" y="2117164"/>
            <a:ext cx="81316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customerData.sort_values(["CUSTID","AVGPRICE"], ascending=[True,False])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FC8C72-4941-4802-B4CD-82701D33E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691058"/>
            <a:ext cx="6492685" cy="185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0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87235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요약분석하기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90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groupby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([‘</a:t>
            </a:r>
            <a:r>
              <a:rPr lang="ko-KR" altLang="en-US" sz="140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’]).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집계함수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3665C1-F38C-4C1C-A43D-C578CBBC0D27}"/>
              </a:ext>
            </a:extLst>
          </p:cNvPr>
          <p:cNvSpPr/>
          <p:nvPr/>
        </p:nvSpPr>
        <p:spPr>
          <a:xfrm>
            <a:off x="454643" y="2355726"/>
            <a:ext cx="469342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B050"/>
                </a:solidFill>
              </a:rPr>
              <a:t># </a:t>
            </a:r>
            <a:r>
              <a:rPr lang="ko-KR" altLang="en-US" sz="1400">
                <a:solidFill>
                  <a:srgbClr val="00B050"/>
                </a:solidFill>
              </a:rPr>
              <a:t>평균 구하기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meanValue = customerData.\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groupby(['CUSTTYPE','EMI'], as_index=True).\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mean()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print(meanValue)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BB4E9B-5472-41C0-B546-5D6D45284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335" y="2082059"/>
            <a:ext cx="3934643" cy="24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1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EMI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별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MAX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값을 구하세요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14717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87235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요약분석하기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90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groupby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([‘</a:t>
            </a:r>
            <a:r>
              <a:rPr lang="ko-KR" altLang="en-US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컬럼명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’]).describe()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3665C1-F38C-4C1C-A43D-C578CBBC0D27}"/>
              </a:ext>
            </a:extLst>
          </p:cNvPr>
          <p:cNvSpPr/>
          <p:nvPr/>
        </p:nvSpPr>
        <p:spPr>
          <a:xfrm>
            <a:off x="454643" y="2355726"/>
            <a:ext cx="469342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B050"/>
                </a:solidFill>
              </a:rPr>
              <a:t># </a:t>
            </a:r>
            <a:r>
              <a:rPr lang="ko-KR" altLang="en-US" sz="1400">
                <a:solidFill>
                  <a:srgbClr val="00B050"/>
                </a:solidFill>
              </a:rPr>
              <a:t>기본통계치 </a:t>
            </a:r>
            <a:r>
              <a:rPr lang="ko-KR" altLang="en-US" sz="1400" dirty="0">
                <a:solidFill>
                  <a:srgbClr val="00B050"/>
                </a:solidFill>
              </a:rPr>
              <a:t>구하기</a:t>
            </a:r>
          </a:p>
          <a:p>
            <a:r>
              <a:rPr lang="en-US" altLang="ko-KR" sz="1400"/>
              <a:t>stdValue = customerData.\</a:t>
            </a:r>
          </a:p>
          <a:p>
            <a:r>
              <a:rPr lang="en-US" altLang="ko-KR" sz="1400"/>
              <a:t>groupby(['CUSTTYPE','EMI'], as_index=True).\</a:t>
            </a:r>
          </a:p>
          <a:p>
            <a:r>
              <a:rPr lang="en-US" altLang="ko-KR" sz="1400"/>
              <a:t>describe()</a:t>
            </a:r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6FB7B3-C9BB-4B60-836E-3B5E3E215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834" y="2571750"/>
            <a:ext cx="4567166" cy="179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8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3793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</a:t>
              </a:r>
              <a:r>
                <a:rPr lang="en-US" altLang="ko-KR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</a:t>
              </a:r>
              <a:r>
                <a:rPr lang="ko-KR" altLang="en-US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연산하기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90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.rolling(window = 5, center = False).mean()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3665C1-F38C-4C1C-A43D-C578CBBC0D27}"/>
              </a:ext>
            </a:extLst>
          </p:cNvPr>
          <p:cNvSpPr/>
          <p:nvPr/>
        </p:nvSpPr>
        <p:spPr>
          <a:xfrm>
            <a:off x="454643" y="2355726"/>
            <a:ext cx="46934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rgbClr val="00B050"/>
                </a:solidFill>
              </a:rPr>
              <a:t># </a:t>
            </a:r>
            <a:r>
              <a:rPr lang="ko-KR" altLang="en-US" sz="1400" smtClean="0">
                <a:solidFill>
                  <a:srgbClr val="00B050"/>
                </a:solidFill>
              </a:rPr>
              <a:t>이동평균 구간 정의</a:t>
            </a:r>
            <a:endParaRPr lang="en-US" altLang="ko-KR" sz="1400" smtClean="0">
              <a:solidFill>
                <a:srgbClr val="00B050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order </a:t>
            </a:r>
            <a:r>
              <a:rPr lang="en-US" altLang="ko-KR" sz="1400">
                <a:solidFill>
                  <a:schemeClr val="tx1"/>
                </a:solidFill>
              </a:rPr>
              <a:t>= 5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import math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suborder = math.floor(order/2)</a:t>
            </a:r>
          </a:p>
          <a:p>
            <a:r>
              <a:rPr lang="en-US" altLang="ko-KR" sz="1400" smtClean="0">
                <a:solidFill>
                  <a:schemeClr val="tx1"/>
                </a:solidFill>
              </a:rPr>
              <a:t>suborder</a:t>
            </a:r>
          </a:p>
          <a:p>
            <a:endParaRPr lang="en-US" altLang="ko-KR" sz="1400" smtClean="0">
              <a:solidFill>
                <a:srgbClr val="00B050"/>
              </a:solidFill>
            </a:endParaRPr>
          </a:p>
          <a:p>
            <a:r>
              <a:rPr lang="en-US" altLang="ko-KR" sz="1400">
                <a:solidFill>
                  <a:srgbClr val="00B050"/>
                </a:solidFill>
              </a:rPr>
              <a:t># </a:t>
            </a:r>
            <a:r>
              <a:rPr lang="ko-KR" altLang="en-US" sz="1400" smtClean="0">
                <a:solidFill>
                  <a:srgbClr val="00B050"/>
                </a:solidFill>
              </a:rPr>
              <a:t>연산</a:t>
            </a:r>
            <a:endParaRPr lang="en-US" altLang="ko-KR" sz="1400">
              <a:solidFill>
                <a:srgbClr val="00B050"/>
              </a:solidFill>
            </a:endParaRPr>
          </a:p>
          <a:p>
            <a:r>
              <a:rPr lang="en-US" altLang="ko-KR" sz="1400"/>
              <a:t>customerData["TEST"] = customerData["PRODUCTAGE"].rolling(window = 5, center = False).mean()</a:t>
            </a: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921508"/>
            <a:ext cx="3987457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81396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왜 데이터를 합치나요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합치기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D1FA09-0132-464A-BBD5-2E5C08F1E8DD}"/>
              </a:ext>
            </a:extLst>
          </p:cNvPr>
          <p:cNvSpPr/>
          <p:nvPr/>
        </p:nvSpPr>
        <p:spPr>
          <a:xfrm>
            <a:off x="6588224" y="4949007"/>
            <a:ext cx="26132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기본사용법 및 </a:t>
            </a:r>
            <a:r>
              <a:rPr lang="en-US" altLang="ko-KR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Pandas </a:t>
            </a:r>
            <a:r>
              <a:rPr lang="ko-KR" altLang="en-US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활용하기</a:t>
            </a:r>
          </a:p>
        </p:txBody>
      </p:sp>
      <p:grpSp>
        <p:nvGrpSpPr>
          <p:cNvPr id="13" name="그룹 52">
            <a:extLst>
              <a:ext uri="{FF2B5EF4-FFF2-40B4-BE49-F238E27FC236}">
                <a16:creationId xmlns:a16="http://schemas.microsoft.com/office/drawing/2014/main" id="{4D7939C7-8969-466B-9DE1-60FB6CAFE89E}"/>
              </a:ext>
            </a:extLst>
          </p:cNvPr>
          <p:cNvGrpSpPr/>
          <p:nvPr/>
        </p:nvGrpSpPr>
        <p:grpSpPr>
          <a:xfrm>
            <a:off x="643211" y="1410156"/>
            <a:ext cx="4072805" cy="409829"/>
            <a:chOff x="1049186" y="1449928"/>
            <a:chExt cx="11971129" cy="69065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12A4C87-FEA3-481A-B304-EF93B9E787E1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5" name="그룹 65">
              <a:extLst>
                <a:ext uri="{FF2B5EF4-FFF2-40B4-BE49-F238E27FC236}">
                  <a16:creationId xmlns:a16="http://schemas.microsoft.com/office/drawing/2014/main" id="{FC462452-89D7-431F-95A7-2A53CF4DF5AE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18" name="그룹 76">
                <a:extLst>
                  <a:ext uri="{FF2B5EF4-FFF2-40B4-BE49-F238E27FC236}">
                    <a16:creationId xmlns:a16="http://schemas.microsoft.com/office/drawing/2014/main" id="{EDE5F5E0-AF15-4D42-AE39-B38AC69D7E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20" name="모서리가 둥근 직사각형 69">
                  <a:extLst>
                    <a:ext uri="{FF2B5EF4-FFF2-40B4-BE49-F238E27FC236}">
                      <a16:creationId xmlns:a16="http://schemas.microsoft.com/office/drawing/2014/main" id="{ED769D14-EFEB-4D1E-B5CB-28A9D2F82B2A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모서리가 둥근 직사각형 70">
                  <a:extLst>
                    <a:ext uri="{FF2B5EF4-FFF2-40B4-BE49-F238E27FC236}">
                      <a16:creationId xmlns:a16="http://schemas.microsoft.com/office/drawing/2014/main" id="{2A92FD43-ED95-4719-8E6A-185CA87D2F00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자유형 16">
                  <a:extLst>
                    <a:ext uri="{FF2B5EF4-FFF2-40B4-BE49-F238E27FC236}">
                      <a16:creationId xmlns:a16="http://schemas.microsoft.com/office/drawing/2014/main" id="{E9894E7E-B859-4732-8456-51EC0AF63C1D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446005-BC42-4891-89C0-D0D9603FAF75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79E5993-304C-4445-A801-D3FA046AE1E4}"/>
                </a:ext>
              </a:extLst>
            </p:cNvPr>
            <p:cNvSpPr/>
            <p:nvPr/>
          </p:nvSpPr>
          <p:spPr>
            <a:xfrm>
              <a:off x="2463249" y="1555083"/>
              <a:ext cx="5923524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추가 속성 값을 추가하는 경우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3" name="그룹 88">
            <a:extLst>
              <a:ext uri="{FF2B5EF4-FFF2-40B4-BE49-F238E27FC236}">
                <a16:creationId xmlns:a16="http://schemas.microsoft.com/office/drawing/2014/main" id="{02800880-C1A0-4256-9A47-7454E31D75CD}"/>
              </a:ext>
            </a:extLst>
          </p:cNvPr>
          <p:cNvGrpSpPr/>
          <p:nvPr/>
        </p:nvGrpSpPr>
        <p:grpSpPr>
          <a:xfrm>
            <a:off x="643212" y="1978278"/>
            <a:ext cx="4072804" cy="409606"/>
            <a:chOff x="1049187" y="2349884"/>
            <a:chExt cx="11971129" cy="69027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600AD56-3C56-4184-9B59-C6CA05D171D3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5" name="그룹 90">
              <a:extLst>
                <a:ext uri="{FF2B5EF4-FFF2-40B4-BE49-F238E27FC236}">
                  <a16:creationId xmlns:a16="http://schemas.microsoft.com/office/drawing/2014/main" id="{984C332D-34D8-4850-825B-2E559BA05B8B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27" name="그룹 73">
                <a:extLst>
                  <a:ext uri="{FF2B5EF4-FFF2-40B4-BE49-F238E27FC236}">
                    <a16:creationId xmlns:a16="http://schemas.microsoft.com/office/drawing/2014/main" id="{2816B142-E119-4C91-8367-01F8EFE44F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31" name="모서리가 둥근 직사각형 69">
                  <a:extLst>
                    <a:ext uri="{FF2B5EF4-FFF2-40B4-BE49-F238E27FC236}">
                      <a16:creationId xmlns:a16="http://schemas.microsoft.com/office/drawing/2014/main" id="{50F87036-DA09-487A-B49F-77BF40253D0C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모서리가 둥근 직사각형 70">
                  <a:extLst>
                    <a:ext uri="{FF2B5EF4-FFF2-40B4-BE49-F238E27FC236}">
                      <a16:creationId xmlns:a16="http://schemas.microsoft.com/office/drawing/2014/main" id="{D90FA386-8DE9-45AC-85AD-4F1122DFDEA1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자유형 22">
                  <a:extLst>
                    <a:ext uri="{FF2B5EF4-FFF2-40B4-BE49-F238E27FC236}">
                      <a16:creationId xmlns:a16="http://schemas.microsoft.com/office/drawing/2014/main" id="{E90FAD4C-C42C-4D25-8CC0-75534CF6A566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1F21DAF-9553-4F54-9A75-D20D27C73A10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A405A8A-A6E4-4722-B9E4-7B5BE5C8A5DB}"/>
                </a:ext>
              </a:extLst>
            </p:cNvPr>
            <p:cNvSpPr/>
            <p:nvPr/>
          </p:nvSpPr>
          <p:spPr>
            <a:xfrm>
              <a:off x="2463247" y="2458649"/>
              <a:ext cx="6630279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동일한 컬럼 데이터를 합치는 경우</a:t>
              </a:r>
              <a:endParaRPr lang="en-US" altLang="ko-KR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시작하기 전에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9" name="그룹 9">
            <a:extLst>
              <a:ext uri="{FF2B5EF4-FFF2-40B4-BE49-F238E27FC236}">
                <a16:creationId xmlns:a16="http://schemas.microsoft.com/office/drawing/2014/main" id="{481009CC-8B02-402F-AB33-71143E38F773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432443" cy="490250"/>
            <a:chOff x="662673" y="1980431"/>
            <a:chExt cx="10025607" cy="648113"/>
          </a:xfrm>
        </p:grpSpPr>
        <p:pic>
          <p:nvPicPr>
            <p:cNvPr id="20" name="Picture 26" descr="그림2">
              <a:extLst>
                <a:ext uri="{FF2B5EF4-FFF2-40B4-BE49-F238E27FC236}">
                  <a16:creationId xmlns:a16="http://schemas.microsoft.com/office/drawing/2014/main" id="{4433C9AB-6D47-44C8-9799-73611E74B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58A88CA-36B1-4B06-B6E0-7F95C45F5E15}"/>
                </a:ext>
              </a:extLst>
            </p:cNvPr>
            <p:cNvSpPr/>
            <p:nvPr/>
          </p:nvSpPr>
          <p:spPr>
            <a:xfrm>
              <a:off x="911746" y="2055249"/>
              <a:ext cx="977653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설명 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(KOPO_REGION_MST)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(KOPO_CHANNEL_SEASONALITY_NEW)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0FA0F2-6C90-48A2-AB7D-6160F0BCE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60852"/>
              </p:ext>
            </p:extLst>
          </p:nvPr>
        </p:nvGraphicFramePr>
        <p:xfrm>
          <a:off x="456117" y="2685429"/>
          <a:ext cx="8417706" cy="86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954">
                  <a:extLst>
                    <a:ext uri="{9D8B030D-6E8A-4147-A177-3AD203B41FA5}">
                      <a16:colId xmlns:a16="http://schemas.microsoft.com/office/drawing/2014/main" val="272648431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78263088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0067073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81096415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51282555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1768489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8035972"/>
                    </a:ext>
                  </a:extLst>
                </a:gridCol>
              </a:tblGrid>
              <a:tr h="36137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Name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Type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</a:t>
                      </a:r>
                    </a:p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description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NULL </a:t>
                      </a:r>
                      <a:r>
                        <a:rPr kumimoji="1" lang="ko-KR" altLang="en-US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허용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05490"/>
                  </a:ext>
                </a:extLst>
              </a:tr>
              <a:tr h="25180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REGIONID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지역</a:t>
                      </a:r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ID</a:t>
                      </a:r>
                      <a:r>
                        <a:rPr kumimoji="1" lang="ko-KR" altLang="en-US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정보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40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63233"/>
                  </a:ext>
                </a:extLst>
              </a:tr>
              <a:tr h="25180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REGIONNAME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지역이름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40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Y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34067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4F2C193-8DC0-46E4-85C3-9ABF218F9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17" y="1350773"/>
            <a:ext cx="1328487" cy="13719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178D51-D0B3-478B-BAEC-5686125FB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499" y="1345499"/>
            <a:ext cx="1412917" cy="1330048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88C81F4-FA5A-40FB-B903-A616A3BD4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306260"/>
              </p:ext>
            </p:extLst>
          </p:nvPr>
        </p:nvGraphicFramePr>
        <p:xfrm>
          <a:off x="456117" y="3635067"/>
          <a:ext cx="8417706" cy="1372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954">
                  <a:extLst>
                    <a:ext uri="{9D8B030D-6E8A-4147-A177-3AD203B41FA5}">
                      <a16:colId xmlns:a16="http://schemas.microsoft.com/office/drawing/2014/main" val="272648431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78263088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0067073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81096415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51282555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1768489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8035972"/>
                    </a:ext>
                  </a:extLst>
                </a:gridCol>
              </a:tblGrid>
              <a:tr h="36137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Name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Type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</a:t>
                      </a:r>
                    </a:p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description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NULL </a:t>
                      </a:r>
                      <a:r>
                        <a:rPr kumimoji="1" lang="ko-KR" altLang="en-US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허용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05490"/>
                  </a:ext>
                </a:extLst>
              </a:tr>
              <a:tr h="25180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REGIONID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지역</a:t>
                      </a:r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ID</a:t>
                      </a:r>
                      <a:r>
                        <a:rPr kumimoji="1" lang="ko-KR" altLang="en-US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정보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40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63233"/>
                  </a:ext>
                </a:extLst>
              </a:tr>
              <a:tr h="25180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PRODCUT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지역이름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40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340674"/>
                  </a:ext>
                </a:extLst>
              </a:tr>
              <a:tr h="25180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YEARWEEK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연주차정보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10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706676"/>
                  </a:ext>
                </a:extLst>
              </a:tr>
              <a:tr h="25180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QTY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NUMBER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거래량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61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93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KOPO_REGION_MST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KOPO_CHANNEL_SEASONALITY_NEW</a:t>
            </a: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regionMasterData, selectExample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변수에 담으세요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29572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시작하기 전에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5DB8ECE-65DE-4A7F-970E-5B2156166505}"/>
              </a:ext>
            </a:extLst>
          </p:cNvPr>
          <p:cNvGrpSpPr/>
          <p:nvPr/>
        </p:nvGrpSpPr>
        <p:grpSpPr>
          <a:xfrm>
            <a:off x="2411760" y="3398160"/>
            <a:ext cx="1349934" cy="1278867"/>
            <a:chOff x="7734088" y="3087193"/>
            <a:chExt cx="947695" cy="9308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DD8ECD-71EE-4917-948D-7C06C6C28983}"/>
                </a:ext>
              </a:extLst>
            </p:cNvPr>
            <p:cNvSpPr txBox="1"/>
            <p:nvPr/>
          </p:nvSpPr>
          <p:spPr>
            <a:xfrm>
              <a:off x="7734088" y="3710279"/>
              <a:ext cx="9476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실습용 </a:t>
              </a:r>
              <a:r>
                <a:rPr lang="en-US" altLang="ko-KR" sz="14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82F321C-6424-4AC2-8BD1-C8B05C0D9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297" y="3087193"/>
              <a:ext cx="587276" cy="587276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38C0B4-7446-4576-829E-720237E619C6}"/>
              </a:ext>
            </a:extLst>
          </p:cNvPr>
          <p:cNvGrpSpPr/>
          <p:nvPr/>
        </p:nvGrpSpPr>
        <p:grpSpPr>
          <a:xfrm>
            <a:off x="467534" y="1131590"/>
            <a:ext cx="8208915" cy="1450364"/>
            <a:chOff x="1030212" y="5406537"/>
            <a:chExt cx="7090351" cy="82067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0D4F817-E4C6-4574-B00F-BA7D7B677709}"/>
                </a:ext>
              </a:extLst>
            </p:cNvPr>
            <p:cNvGrpSpPr/>
            <p:nvPr/>
          </p:nvGrpSpPr>
          <p:grpSpPr>
            <a:xfrm>
              <a:off x="1030215" y="5406537"/>
              <a:ext cx="7090348" cy="820675"/>
              <a:chOff x="469295" y="4866736"/>
              <a:chExt cx="3188352" cy="1907648"/>
            </a:xfrm>
          </p:grpSpPr>
          <p:sp>
            <p:nvSpPr>
              <p:cNvPr id="15" name="사다리꼴 14">
                <a:extLst>
                  <a:ext uri="{FF2B5EF4-FFF2-40B4-BE49-F238E27FC236}">
                    <a16:creationId xmlns:a16="http://schemas.microsoft.com/office/drawing/2014/main" id="{7B6CFE0D-0056-4DBA-BD16-0F710652BB9B}"/>
                  </a:ext>
                </a:extLst>
              </p:cNvPr>
              <p:cNvSpPr/>
              <p:nvPr/>
            </p:nvSpPr>
            <p:spPr>
              <a:xfrm>
                <a:off x="469295" y="4866736"/>
                <a:ext cx="3188352" cy="154532"/>
              </a:xfrm>
              <a:prstGeom prst="trapezoid">
                <a:avLst>
                  <a:gd name="adj" fmla="val 224606"/>
                </a:avLst>
              </a:prstGeom>
              <a:solidFill>
                <a:srgbClr val="0070C0"/>
              </a:solidFill>
              <a:ln w="63500" cap="sq" cmpd="sng">
                <a:noFill/>
                <a:bevel/>
                <a:headEnd type="none" w="lg" len="med"/>
                <a:tailEnd type="none" w="lg" len="med"/>
              </a:ln>
              <a:effectLst/>
            </p:spPr>
            <p:txBody>
              <a:bodyPr wrap="none" lIns="75344" tIns="37672" rIns="75344" bIns="37672" anchor="ctr"/>
              <a:lstStyle/>
              <a:p>
                <a:pPr defTabSz="958142"/>
                <a:endParaRPr lang="ko-KR" altLang="en-US" sz="1654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7" name="모서리가 둥근 직사각형 83">
                <a:extLst>
                  <a:ext uri="{FF2B5EF4-FFF2-40B4-BE49-F238E27FC236}">
                    <a16:creationId xmlns:a16="http://schemas.microsoft.com/office/drawing/2014/main" id="{9F8D2B2A-9AE0-4FB7-9A6F-42F6AFAE2D9B}"/>
                  </a:ext>
                </a:extLst>
              </p:cNvPr>
              <p:cNvSpPr/>
              <p:nvPr/>
            </p:nvSpPr>
            <p:spPr>
              <a:xfrm rot="16200000">
                <a:off x="1150292" y="4267031"/>
                <a:ext cx="1826357" cy="3188350"/>
              </a:xfrm>
              <a:prstGeom prst="roundRect">
                <a:avLst>
                  <a:gd name="adj" fmla="val 2931"/>
                </a:avLst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75000">
                    <a:schemeClr val="bg1"/>
                  </a:gs>
                  <a:gs pos="15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35" dirty="0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AB25F60-17FE-4F9E-819D-A9563293B5C4}"/>
                </a:ext>
              </a:extLst>
            </p:cNvPr>
            <p:cNvSpPr/>
            <p:nvPr/>
          </p:nvSpPr>
          <p:spPr>
            <a:xfrm>
              <a:off x="1030212" y="5523519"/>
              <a:ext cx="7090344" cy="4702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smtClean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폴더에서 </a:t>
              </a:r>
              <a:r>
                <a:rPr lang="en-US" altLang="ko-KR" sz="24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“customerdata” </a:t>
              </a:r>
              <a:r>
                <a:rPr lang="ko-KR" altLang="en-US" sz="2400" smtClean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자료를</a:t>
              </a:r>
              <a:endParaRPr lang="en-US" altLang="ko-KR" sz="24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4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Python</a:t>
              </a:r>
              <a:r>
                <a:rPr lang="ko-KR" altLang="en-US" sz="24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 불러오세요</a:t>
              </a:r>
              <a:r>
                <a:rPr lang="en-US" altLang="ko-KR" sz="24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C740FCF7-548B-44DD-B3CF-432F22008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9976">
            <a:off x="3804179" y="3247486"/>
            <a:ext cx="443694" cy="140524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CFD4812-0561-43E0-A77C-49CBB8C3A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580" y="2852312"/>
            <a:ext cx="3014551" cy="189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0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73726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추가 속성값을 추가하는 경우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합치기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7443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내가 분석하는 데이터에 연관된 다른 속성 정보를 붙이고 싶을 때 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어떻게 해야 할까요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DD34B9-1EFA-4B51-BFB3-675006316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76" y="2654446"/>
            <a:ext cx="1529859" cy="181799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FBF2A78-DC3D-4598-889C-6710CD0849D3}"/>
              </a:ext>
            </a:extLst>
          </p:cNvPr>
          <p:cNvGrpSpPr/>
          <p:nvPr/>
        </p:nvGrpSpPr>
        <p:grpSpPr>
          <a:xfrm>
            <a:off x="4134239" y="2813215"/>
            <a:ext cx="1707520" cy="1163804"/>
            <a:chOff x="7608569" y="3087193"/>
            <a:chExt cx="1198731" cy="84711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6DC6EE-0880-4243-BEB3-C58774818057}"/>
                </a:ext>
              </a:extLst>
            </p:cNvPr>
            <p:cNvSpPr txBox="1"/>
            <p:nvPr/>
          </p:nvSpPr>
          <p:spPr>
            <a:xfrm>
              <a:off x="7608569" y="3710279"/>
              <a:ext cx="1198731" cy="224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상품 기본정보 데이터</a:t>
              </a:r>
              <a:endParaRPr lang="en-US" altLang="ko-KR" sz="14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1B66C69-F7A2-4AFF-A7A7-C22BFF930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297" y="3087193"/>
              <a:ext cx="587276" cy="587276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3BD4B5-5353-40F0-8368-0FFE36653FF9}"/>
              </a:ext>
            </a:extLst>
          </p:cNvPr>
          <p:cNvGrpSpPr/>
          <p:nvPr/>
        </p:nvGrpSpPr>
        <p:grpSpPr>
          <a:xfrm>
            <a:off x="6743073" y="3757959"/>
            <a:ext cx="1151759" cy="832057"/>
            <a:chOff x="7622636" y="3087193"/>
            <a:chExt cx="1170596" cy="84711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D9FBA3-C835-4E6C-BB30-1F1FDB2D7145}"/>
                </a:ext>
              </a:extLst>
            </p:cNvPr>
            <p:cNvSpPr txBox="1"/>
            <p:nvPr/>
          </p:nvSpPr>
          <p:spPr>
            <a:xfrm>
              <a:off x="7622636" y="3710279"/>
              <a:ext cx="1170596" cy="224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지역이름정보 데이터</a:t>
              </a:r>
              <a:endParaRPr lang="en-US" altLang="ko-KR" sz="14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7795AB8-45DD-4642-A835-2560BB3E3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297" y="3087193"/>
              <a:ext cx="587276" cy="587276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686E8C0-591F-46D2-BD62-6FDA1647BC7A}"/>
              </a:ext>
            </a:extLst>
          </p:cNvPr>
          <p:cNvGrpSpPr/>
          <p:nvPr/>
        </p:nvGrpSpPr>
        <p:grpSpPr>
          <a:xfrm>
            <a:off x="6702212" y="2403952"/>
            <a:ext cx="1151759" cy="879096"/>
            <a:chOff x="7608573" y="3087193"/>
            <a:chExt cx="1198732" cy="84711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584D79-7624-476D-9AEC-98346500F086}"/>
                </a:ext>
              </a:extLst>
            </p:cNvPr>
            <p:cNvSpPr txBox="1"/>
            <p:nvPr/>
          </p:nvSpPr>
          <p:spPr>
            <a:xfrm>
              <a:off x="7608573" y="3710279"/>
              <a:ext cx="1198732" cy="224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상품 가격정보 데이터</a:t>
              </a:r>
              <a:endParaRPr lang="en-US" altLang="ko-KR" sz="14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563A8AE-3D39-4EF5-A1D2-003155BB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297" y="3087193"/>
              <a:ext cx="587276" cy="587276"/>
            </a:xfrm>
            <a:prstGeom prst="rect">
              <a:avLst/>
            </a:prstGeom>
          </p:spPr>
        </p:pic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AE5E27A-4BF6-415F-9019-FBD7043D53B4}"/>
              </a:ext>
            </a:extLst>
          </p:cNvPr>
          <p:cNvCxnSpPr>
            <a:stCxn id="19" idx="1"/>
            <a:endCxn id="12" idx="3"/>
          </p:cNvCxnSpPr>
          <p:nvPr/>
        </p:nvCxnSpPr>
        <p:spPr bwMode="auto">
          <a:xfrm flipH="1">
            <a:off x="5406269" y="2708677"/>
            <a:ext cx="1589687" cy="507953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3D94BEB-E310-4E47-AD95-30A18117196D}"/>
              </a:ext>
            </a:extLst>
          </p:cNvPr>
          <p:cNvCxnSpPr>
            <a:stCxn id="15" idx="1"/>
            <a:endCxn id="12" idx="3"/>
          </p:cNvCxnSpPr>
          <p:nvPr/>
        </p:nvCxnSpPr>
        <p:spPr bwMode="auto">
          <a:xfrm flipH="1" flipV="1">
            <a:off x="5406269" y="3216630"/>
            <a:ext cx="1623772" cy="829749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462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73726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추가 속성값을 추가하는 경우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합치기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90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 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pd. merge(</a:t>
            </a:r>
            <a:r>
              <a:rPr lang="ko-KR" altLang="en-US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 </a:t>
            </a:r>
            <a:r>
              <a:rPr lang="en-US" altLang="ko-KR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left_on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=‘</a:t>
            </a: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조인 키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b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      </a:t>
            </a:r>
            <a:r>
              <a:rPr lang="en-US" altLang="ko-KR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right_on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=‘</a:t>
            </a: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조인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’, how = “left”)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3665C1-F38C-4C1C-A43D-C578CBBC0D27}"/>
              </a:ext>
            </a:extLst>
          </p:cNvPr>
          <p:cNvSpPr/>
          <p:nvPr/>
        </p:nvSpPr>
        <p:spPr>
          <a:xfrm>
            <a:off x="454643" y="2355726"/>
            <a:ext cx="4693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데이터 조인</a:t>
            </a:r>
          </a:p>
          <a:p>
            <a:r>
              <a:rPr lang="en-US" altLang="ko-KR">
                <a:solidFill>
                  <a:schemeClr val="tx1"/>
                </a:solidFill>
              </a:rPr>
              <a:t>pd.merge(selectExample, regionMasterData,\</a:t>
            </a:r>
          </a:p>
          <a:p>
            <a:r>
              <a:rPr lang="en-US" altLang="ko-KR">
                <a:solidFill>
                  <a:schemeClr val="tx1"/>
                </a:solidFill>
              </a:rPr>
              <a:t>        left_on="REGIONID", right_on = "REGIONID")\</a:t>
            </a:r>
          </a:p>
          <a:p>
            <a:r>
              <a:rPr lang="en-US" altLang="ko-KR">
                <a:solidFill>
                  <a:schemeClr val="tx1"/>
                </a:solidFill>
              </a:rPr>
              <a:t>[["REGIONID","REGIONNAME","PRODUCT","YEARWEEK","QTY"]]</a:t>
            </a:r>
          </a:p>
          <a:p>
            <a:r>
              <a:rPr lang="en-US" altLang="ko-KR">
                <a:solidFill>
                  <a:schemeClr val="tx1"/>
                </a:solidFill>
              </a:rPr>
              <a:t>mergeResult.head()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89CF87-771C-4C67-89D6-38F67C128BDA}"/>
              </a:ext>
            </a:extLst>
          </p:cNvPr>
          <p:cNvSpPr/>
          <p:nvPr/>
        </p:nvSpPr>
        <p:spPr>
          <a:xfrm>
            <a:off x="483369" y="4515966"/>
            <a:ext cx="74410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https://pandas.pydata.org/pandas-docs/stable/generated/pandas.DataFrame.merge.html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FD3A8-9FE8-4E6C-9455-88C241C59DFE}"/>
              </a:ext>
            </a:extLst>
          </p:cNvPr>
          <p:cNvSpPr txBox="1"/>
          <p:nvPr/>
        </p:nvSpPr>
        <p:spPr>
          <a:xfrm>
            <a:off x="660937" y="1910493"/>
            <a:ext cx="235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* how </a:t>
            </a:r>
            <a:r>
              <a:rPr lang="ko-KR" altLang="en-US" b="0"/>
              <a:t>파라미터 기본값은 </a:t>
            </a:r>
            <a:r>
              <a:rPr lang="en-US" altLang="ko-KR" b="0"/>
              <a:t>inner</a:t>
            </a:r>
            <a:endParaRPr lang="ko-KR" altLang="en-US" b="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847" y="1970668"/>
            <a:ext cx="3564380" cy="225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6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29297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동일한 컬럼 데이터를 합치는 경우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합치기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6404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내가 분석하는 데이터에 연관된 다른 속성 정보를 붙이고 싶을 때 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어떻게 해야 할까요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DD34B9-1EFA-4B51-BFB3-675006316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68" y="2317964"/>
            <a:ext cx="1856383" cy="220601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3A0852A-C7F9-442C-8762-D41B23B270AF}"/>
              </a:ext>
            </a:extLst>
          </p:cNvPr>
          <p:cNvSpPr/>
          <p:nvPr/>
        </p:nvSpPr>
        <p:spPr bwMode="auto">
          <a:xfrm>
            <a:off x="6035992" y="2299105"/>
            <a:ext cx="864096" cy="4168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분석 데이터</a:t>
            </a:r>
            <a:endParaRPr kumimoji="1" lang="ko-KR" altLang="en-US" sz="100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EBD232-2072-464B-B3C7-0226A63798DA}"/>
              </a:ext>
            </a:extLst>
          </p:cNvPr>
          <p:cNvSpPr/>
          <p:nvPr/>
        </p:nvSpPr>
        <p:spPr bwMode="auto">
          <a:xfrm>
            <a:off x="5211207" y="3352368"/>
            <a:ext cx="864096" cy="4168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조건 성립</a:t>
            </a:r>
            <a:endParaRPr lang="en-US" altLang="ko-KR" sz="1000" dirty="0">
              <a:solidFill>
                <a:schemeClr val="bg1"/>
              </a:solidFill>
              <a:latin typeface="돋움" pitchFamily="50" charset="-127"/>
              <a:ea typeface="돋움" pitchFamily="50" charset="-127"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  <a:cs typeface="HY견고딕" pitchFamily="18" charset="-127"/>
              </a:rPr>
              <a:t>로직</a:t>
            </a: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3455D62B-BC8B-411F-ABC5-5E4EE220337F}"/>
              </a:ext>
            </a:extLst>
          </p:cNvPr>
          <p:cNvSpPr/>
          <p:nvPr/>
        </p:nvSpPr>
        <p:spPr bwMode="auto">
          <a:xfrm>
            <a:off x="6271692" y="2887636"/>
            <a:ext cx="432048" cy="433105"/>
          </a:xfrm>
          <a:prstGeom prst="diamond">
            <a:avLst/>
          </a:prstGeom>
          <a:solidFill>
            <a:srgbClr val="FFC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F9BA76-260F-4524-B4C9-BB4787FCF9D4}"/>
              </a:ext>
            </a:extLst>
          </p:cNvPr>
          <p:cNvSpPr/>
          <p:nvPr/>
        </p:nvSpPr>
        <p:spPr bwMode="auto">
          <a:xfrm>
            <a:off x="6889003" y="3352368"/>
            <a:ext cx="864096" cy="4168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조건 부합</a:t>
            </a:r>
            <a:endParaRPr lang="en-US" altLang="ko-KR" sz="1000" dirty="0">
              <a:solidFill>
                <a:schemeClr val="bg1"/>
              </a:solidFill>
              <a:latin typeface="돋움" pitchFamily="50" charset="-127"/>
              <a:ea typeface="돋움" pitchFamily="50" charset="-127"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  <a:cs typeface="HY견고딕" pitchFamily="18" charset="-127"/>
              </a:rPr>
              <a:t>로직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A6DBAD-2A9B-4D63-82E0-A9DE938F4F50}"/>
              </a:ext>
            </a:extLst>
          </p:cNvPr>
          <p:cNvSpPr/>
          <p:nvPr/>
        </p:nvSpPr>
        <p:spPr bwMode="auto">
          <a:xfrm>
            <a:off x="6051002" y="4043383"/>
            <a:ext cx="864096" cy="4168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데이터 병합</a:t>
            </a:r>
            <a:endParaRPr kumimoji="1" lang="ko-KR" altLang="en-US" sz="100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48C7C4E-26ED-4DD3-8E6C-CB286A6F6B9F}"/>
              </a:ext>
            </a:extLst>
          </p:cNvPr>
          <p:cNvCxnSpPr>
            <a:cxnSpLocks/>
            <a:stCxn id="3" idx="2"/>
          </p:cNvCxnSpPr>
          <p:nvPr/>
        </p:nvCxnSpPr>
        <p:spPr bwMode="auto">
          <a:xfrm rot="16200000" flipH="1">
            <a:off x="6382188" y="2801784"/>
            <a:ext cx="171704" cy="0"/>
          </a:xfrm>
          <a:prstGeom prst="bentConnector3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E918BC8-A8B2-41C8-9DA2-D761A358626F}"/>
              </a:ext>
            </a:extLst>
          </p:cNvPr>
          <p:cNvCxnSpPr>
            <a:cxnSpLocks/>
            <a:stCxn id="4" idx="1"/>
            <a:endCxn id="11" idx="0"/>
          </p:cNvCxnSpPr>
          <p:nvPr/>
        </p:nvCxnSpPr>
        <p:spPr bwMode="auto">
          <a:xfrm rot="10800000" flipV="1">
            <a:off x="5643256" y="3104188"/>
            <a:ext cx="628437" cy="248179"/>
          </a:xfrm>
          <a:prstGeom prst="bentConnector2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29B0D2F-930C-4832-9DDF-BE1CAB642FB0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 bwMode="auto">
          <a:xfrm>
            <a:off x="6703740" y="3104189"/>
            <a:ext cx="617311" cy="248179"/>
          </a:xfrm>
          <a:prstGeom prst="bentConnector2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AFBF5DC-1810-4F4C-8EB3-6BBD012F7C6A}"/>
              </a:ext>
            </a:extLst>
          </p:cNvPr>
          <p:cNvCxnSpPr>
            <a:cxnSpLocks/>
            <a:stCxn id="11" idx="2"/>
            <a:endCxn id="14" idx="1"/>
          </p:cNvCxnSpPr>
          <p:nvPr/>
        </p:nvCxnSpPr>
        <p:spPr bwMode="auto">
          <a:xfrm rot="16200000" flipH="1">
            <a:off x="5605827" y="3806622"/>
            <a:ext cx="482602" cy="407747"/>
          </a:xfrm>
          <a:prstGeom prst="bentConnector2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EACA459-C9E1-4C0E-A5F2-3F86668AD98D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 bwMode="auto">
          <a:xfrm rot="5400000">
            <a:off x="6876774" y="3807520"/>
            <a:ext cx="482602" cy="405953"/>
          </a:xfrm>
          <a:prstGeom prst="bentConnector2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7A4006-2C3A-41CB-8EBB-A96189A35057}"/>
              </a:ext>
            </a:extLst>
          </p:cNvPr>
          <p:cNvSpPr/>
          <p:nvPr/>
        </p:nvSpPr>
        <p:spPr bwMode="auto">
          <a:xfrm>
            <a:off x="5171896" y="3955289"/>
            <a:ext cx="2581203" cy="63268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0FEDF3-D964-4031-AF97-AC3525E7C18F}"/>
              </a:ext>
            </a:extLst>
          </p:cNvPr>
          <p:cNvSpPr txBox="1"/>
          <p:nvPr/>
        </p:nvSpPr>
        <p:spPr>
          <a:xfrm>
            <a:off x="6852395" y="2462327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100</a:t>
            </a:r>
            <a:r>
              <a:rPr lang="ko-KR" altLang="en-US" b="0" dirty="0">
                <a:latin typeface="돋움" pitchFamily="50" charset="-127"/>
                <a:ea typeface="돋움" pitchFamily="50" charset="-127"/>
              </a:rPr>
              <a:t>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2C3F2E-3715-4B29-A9CF-828E1447E622}"/>
              </a:ext>
            </a:extLst>
          </p:cNvPr>
          <p:cNvSpPr txBox="1"/>
          <p:nvPr/>
        </p:nvSpPr>
        <p:spPr>
          <a:xfrm>
            <a:off x="4879670" y="301918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50</a:t>
            </a:r>
            <a:r>
              <a:rPr lang="ko-KR" altLang="en-US" b="0" dirty="0">
                <a:latin typeface="돋움" pitchFamily="50" charset="-127"/>
                <a:ea typeface="돋움" pitchFamily="50" charset="-127"/>
              </a:rPr>
              <a:t>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A81063-FEDD-47F7-8367-74F992085F15}"/>
              </a:ext>
            </a:extLst>
          </p:cNvPr>
          <p:cNvSpPr txBox="1"/>
          <p:nvPr/>
        </p:nvSpPr>
        <p:spPr>
          <a:xfrm>
            <a:off x="7438285" y="298750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50</a:t>
            </a:r>
            <a:r>
              <a:rPr lang="ko-KR" altLang="en-US" b="0" dirty="0">
                <a:latin typeface="돋움" pitchFamily="50" charset="-127"/>
                <a:ea typeface="돋움" pitchFamily="50" charset="-127"/>
              </a:rPr>
              <a:t>건</a:t>
            </a:r>
          </a:p>
        </p:txBody>
      </p:sp>
    </p:spTree>
    <p:extLst>
      <p:ext uri="{BB962C8B-B14F-4D97-AF65-F5344CB8AC3E}">
        <p14:creationId xmlns:p14="http://schemas.microsoft.com/office/powerpoint/2010/main" val="412122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29297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동일한 컬럼 데이터를 합치는 경우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합치기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90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 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pd. </a:t>
            </a:r>
            <a:r>
              <a:rPr lang="en-US" altLang="ko-KR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concat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([</a:t>
            </a:r>
            <a:r>
              <a:rPr lang="ko-KR" altLang="en-US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2])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3665C1-F38C-4C1C-A43D-C578CBBC0D27}"/>
              </a:ext>
            </a:extLst>
          </p:cNvPr>
          <p:cNvSpPr/>
          <p:nvPr/>
        </p:nvSpPr>
        <p:spPr>
          <a:xfrm>
            <a:off x="454643" y="1923678"/>
            <a:ext cx="46934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import </a:t>
            </a:r>
            <a:r>
              <a:rPr lang="en-US" altLang="ko-KR" dirty="0" err="1">
                <a:solidFill>
                  <a:schemeClr val="tx1"/>
                </a:solidFill>
              </a:rPr>
              <a:t>numpy</a:t>
            </a:r>
            <a:r>
              <a:rPr lang="en-US" altLang="ko-KR" dirty="0">
                <a:solidFill>
                  <a:schemeClr val="tx1"/>
                </a:solidFill>
              </a:rPr>
              <a:t> as np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 A01 </a:t>
            </a:r>
            <a:r>
              <a:rPr lang="ko-KR" altLang="en-US" dirty="0">
                <a:solidFill>
                  <a:srgbClr val="00B050"/>
                </a:solidFill>
              </a:rPr>
              <a:t>데이터 정제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a01data = </a:t>
            </a:r>
            <a:r>
              <a:rPr lang="en-US" altLang="ko-KR" dirty="0" err="1">
                <a:solidFill>
                  <a:schemeClr val="tx1"/>
                </a:solidFill>
              </a:rPr>
              <a:t>selectExample</a:t>
            </a:r>
            <a:r>
              <a:rPr lang="en-US" altLang="ko-KR" dirty="0">
                <a:solidFill>
                  <a:schemeClr val="tx1"/>
                </a:solidFill>
              </a:rPr>
              <a:t>[(</a:t>
            </a:r>
            <a:r>
              <a:rPr lang="en-US" altLang="ko-KR" dirty="0" err="1">
                <a:solidFill>
                  <a:schemeClr val="tx1"/>
                </a:solidFill>
              </a:rPr>
              <a:t>selectExample</a:t>
            </a:r>
            <a:r>
              <a:rPr lang="en-US" altLang="ko-KR" dirty="0">
                <a:solidFill>
                  <a:schemeClr val="tx1"/>
                </a:solidFill>
              </a:rPr>
              <a:t>['</a:t>
            </a:r>
            <a:r>
              <a:rPr lang="en-US" altLang="ko-KR" dirty="0" err="1">
                <a:solidFill>
                  <a:schemeClr val="tx1"/>
                </a:solidFill>
              </a:rPr>
              <a:t>regionid</a:t>
            </a:r>
            <a:r>
              <a:rPr lang="en-US" altLang="ko-KR" dirty="0">
                <a:solidFill>
                  <a:schemeClr val="tx1"/>
                </a:solidFill>
              </a:rPr>
              <a:t>']=='A01')]</a:t>
            </a:r>
          </a:p>
          <a:p>
            <a:r>
              <a:rPr lang="en-US" altLang="ko-KR">
                <a:solidFill>
                  <a:schemeClr val="tx1"/>
                </a:solidFill>
              </a:rPr>
              <a:t>print(len(a01data))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 A71 </a:t>
            </a:r>
            <a:r>
              <a:rPr lang="ko-KR" altLang="en-US" dirty="0">
                <a:solidFill>
                  <a:srgbClr val="00B050"/>
                </a:solidFill>
              </a:rPr>
              <a:t>데이터 정제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a71data = </a:t>
            </a:r>
            <a:r>
              <a:rPr lang="en-US" altLang="ko-KR" dirty="0" err="1">
                <a:solidFill>
                  <a:schemeClr val="tx1"/>
                </a:solidFill>
              </a:rPr>
              <a:t>selectExample</a:t>
            </a:r>
            <a:r>
              <a:rPr lang="en-US" altLang="ko-KR" dirty="0">
                <a:solidFill>
                  <a:schemeClr val="tx1"/>
                </a:solidFill>
              </a:rPr>
              <a:t>[(</a:t>
            </a:r>
            <a:r>
              <a:rPr lang="en-US" altLang="ko-KR" dirty="0" err="1">
                <a:solidFill>
                  <a:schemeClr val="tx1"/>
                </a:solidFill>
              </a:rPr>
              <a:t>selectExample</a:t>
            </a:r>
            <a:r>
              <a:rPr lang="en-US" altLang="ko-KR" dirty="0">
                <a:solidFill>
                  <a:schemeClr val="tx1"/>
                </a:solidFill>
              </a:rPr>
              <a:t>['</a:t>
            </a:r>
            <a:r>
              <a:rPr lang="en-US" altLang="ko-KR" dirty="0" err="1">
                <a:solidFill>
                  <a:schemeClr val="tx1"/>
                </a:solidFill>
              </a:rPr>
              <a:t>regionid</a:t>
            </a:r>
            <a:r>
              <a:rPr lang="en-US" altLang="ko-KR" dirty="0">
                <a:solidFill>
                  <a:schemeClr val="tx1"/>
                </a:solidFill>
              </a:rPr>
              <a:t>']=='A71')]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a71data['qty'] = </a:t>
            </a:r>
            <a:r>
              <a:rPr lang="en-US" altLang="ko-KR" dirty="0" err="1">
                <a:solidFill>
                  <a:schemeClr val="tx1"/>
                </a:solidFill>
              </a:rPr>
              <a:t>np.where</a:t>
            </a:r>
            <a:r>
              <a:rPr lang="en-US" altLang="ko-KR" dirty="0">
                <a:solidFill>
                  <a:schemeClr val="tx1"/>
                </a:solidFill>
              </a:rPr>
              <a:t>(a71data['qty'] &lt; 500,500,a71data['qty'])</a:t>
            </a:r>
          </a:p>
          <a:p>
            <a:r>
              <a:rPr lang="en-US" altLang="ko-KR">
                <a:solidFill>
                  <a:schemeClr val="tx1"/>
                </a:solidFill>
              </a:rPr>
              <a:t>print(len(a71data))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데이터 결과 값 </a:t>
            </a:r>
            <a:r>
              <a:rPr lang="en-US" altLang="ko-KR" dirty="0">
                <a:solidFill>
                  <a:srgbClr val="00B050"/>
                </a:solidFill>
              </a:rPr>
              <a:t>MERGE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mergedata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pd.concat</a:t>
            </a:r>
            <a:r>
              <a:rPr lang="en-US" altLang="ko-KR" dirty="0">
                <a:solidFill>
                  <a:schemeClr val="tx1"/>
                </a:solidFill>
              </a:rPr>
              <a:t>([a01data, </a:t>
            </a:r>
            <a:r>
              <a:rPr lang="en-US" altLang="ko-KR">
                <a:solidFill>
                  <a:schemeClr val="tx1"/>
                </a:solidFill>
              </a:rPr>
              <a:t>a71data], axis=0)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print(len(mergedata))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46CC1B-346C-4950-9A39-B56671FF5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869" y="1924926"/>
            <a:ext cx="3157846" cy="297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4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304478" y="937126"/>
            <a:ext cx="8541138" cy="3823845"/>
          </a:xfrm>
          <a:prstGeom prst="roundRect">
            <a:avLst>
              <a:gd name="adj" fmla="val 2917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rgbClr val="EEEEEE"/>
              </a:gs>
            </a:gsLst>
            <a:lin ang="270000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/>
                </a:gs>
              </a:gsLst>
              <a:lin ang="5400000" scaled="0"/>
            </a:gradFill>
            <a:prstDash val="solid"/>
          </a:ln>
          <a:effectLst>
            <a:outerShdw blurRad="63500" algn="ctr" rotWithShape="0">
              <a:prstClr val="black">
                <a:alpha val="52000"/>
              </a:prstClr>
            </a:outerShdw>
          </a:effectLst>
        </p:spPr>
        <p:txBody>
          <a:bodyPr anchor="ctr"/>
          <a:lstStyle/>
          <a:p>
            <a:pPr algn="ctr" defTabSz="1042846" latinLnBrk="0"/>
            <a:endParaRPr lang="ko-KR" altLang="en-US" sz="1800" kern="0" spc="-68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28" name="Picture 26" descr="그림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56468" y="773720"/>
            <a:ext cx="7397503" cy="49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 bwMode="auto">
          <a:xfrm>
            <a:off x="641117" y="830314"/>
            <a:ext cx="576096" cy="351528"/>
          </a:xfrm>
          <a:prstGeom prst="rect">
            <a:avLst/>
          </a:prstGeom>
          <a:noFill/>
        </p:spPr>
        <p:txBody>
          <a:bodyPr wrap="none" lIns="104287" tIns="52144" rIns="104287" bIns="52144">
            <a:spAutoFit/>
          </a:bodyPr>
          <a:lstStyle/>
          <a:p>
            <a:pPr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요약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1" name="그룹 52"/>
          <p:cNvGrpSpPr/>
          <p:nvPr/>
        </p:nvGrpSpPr>
        <p:grpSpPr>
          <a:xfrm>
            <a:off x="645209" y="1410156"/>
            <a:ext cx="7959239" cy="527603"/>
            <a:chOff x="1049186" y="1449928"/>
            <a:chExt cx="11971129" cy="690655"/>
          </a:xfrm>
        </p:grpSpPr>
        <p:sp>
          <p:nvSpPr>
            <p:cNvPr id="87" name="직사각형 86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8" name="그룹 65"/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90" name="그룹 76"/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92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 bwMode="auto">
              <a:xfrm>
                <a:off x="1163065" y="4973818"/>
                <a:ext cx="944252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2463248" y="1555083"/>
              <a:ext cx="7363688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데이터를 불러온 후 원하는 데이터로 조작하는 방법을 기억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6" name="그룹 88"/>
          <p:cNvGrpSpPr/>
          <p:nvPr/>
        </p:nvGrpSpPr>
        <p:grpSpPr>
          <a:xfrm>
            <a:off x="645211" y="2095922"/>
            <a:ext cx="7959237" cy="527316"/>
            <a:chOff x="1049187" y="2349884"/>
            <a:chExt cx="11971129" cy="690279"/>
          </a:xfrm>
        </p:grpSpPr>
        <p:sp>
          <p:nvSpPr>
            <p:cNvPr id="79" name="직사각형 78"/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0" name="그룹 90"/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82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84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 bwMode="auto">
              <a:xfrm>
                <a:off x="1163063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1" name="직사각형 80"/>
            <p:cNvSpPr/>
            <p:nvPr/>
          </p:nvSpPr>
          <p:spPr>
            <a:xfrm>
              <a:off x="2463247" y="2458648"/>
              <a:ext cx="9912122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외부데이터의 속성 연계방법 및 데이터 분석 중 조건 분기 후 합치는 방법을 기억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04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05085" y="1798525"/>
            <a:ext cx="1749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400" kern="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</p:spTree>
    <p:extLst>
      <p:ext uri="{BB962C8B-B14F-4D97-AF65-F5344CB8AC3E}">
        <p14:creationId xmlns:p14="http://schemas.microsoft.com/office/powerpoint/2010/main" val="348466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시작하기 전에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9" name="그룹 9">
            <a:extLst>
              <a:ext uri="{FF2B5EF4-FFF2-40B4-BE49-F238E27FC236}">
                <a16:creationId xmlns:a16="http://schemas.microsoft.com/office/drawing/2014/main" id="{481009CC-8B02-402F-AB33-71143E38F773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20" name="Picture 26" descr="그림2">
              <a:extLst>
                <a:ext uri="{FF2B5EF4-FFF2-40B4-BE49-F238E27FC236}">
                  <a16:creationId xmlns:a16="http://schemas.microsoft.com/office/drawing/2014/main" id="{4433C9AB-6D47-44C8-9799-73611E74B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58A88CA-36B1-4B06-B6E0-7F95C45F5E15}"/>
                </a:ext>
              </a:extLst>
            </p:cNvPr>
            <p:cNvSpPr/>
            <p:nvPr/>
          </p:nvSpPr>
          <p:spPr>
            <a:xfrm>
              <a:off x="911746" y="2055249"/>
              <a:ext cx="157930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설명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0FA0F2-6C90-48A2-AB7D-6160F0BCE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602055"/>
              </p:ext>
            </p:extLst>
          </p:nvPr>
        </p:nvGraphicFramePr>
        <p:xfrm>
          <a:off x="456468" y="2499742"/>
          <a:ext cx="841770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954">
                  <a:extLst>
                    <a:ext uri="{9D8B030D-6E8A-4147-A177-3AD203B41FA5}">
                      <a16:colId xmlns:a16="http://schemas.microsoft.com/office/drawing/2014/main" val="272648431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78263088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0067073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81096415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51282555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1768489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8035972"/>
                    </a:ext>
                  </a:extLst>
                </a:gridCol>
              </a:tblGrid>
              <a:tr h="42657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Name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Type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</a:t>
                      </a:r>
                    </a:p>
                    <a:p>
                      <a:pPr algn="ctr" latinLnBrk="1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description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NULL </a:t>
                      </a:r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허용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05490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CUSTID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고객번호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40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63233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AVGPRICE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NUMBER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평균가격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428730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EMI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NUMBER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무이자할부 이용건수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340674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DEVICECOUNT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NUMBER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상품 이용건수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61644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PRODUCTAGE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NUMBER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평균 상품 지속년도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549947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CUSTTYPE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고객타입정보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02654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516DDF9-CA33-4319-B3BD-02CDE32AA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263970"/>
            <a:ext cx="3322687" cy="118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18155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원하는 데이터 조회하기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vl="0"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중 필요한 조건 내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필요한 속성 값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조회하기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CA6F5-B9CC-45EF-8EB2-EE87B77D67BA}"/>
              </a:ext>
            </a:extLst>
          </p:cNvPr>
          <p:cNvSpPr txBox="1"/>
          <p:nvPr/>
        </p:nvSpPr>
        <p:spPr>
          <a:xfrm>
            <a:off x="2584442" y="2174128"/>
            <a:ext cx="3889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내가 </a:t>
            </a:r>
            <a:r>
              <a:rPr lang="ko-KR" altLang="en-US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분석할 데이터의 열과 컬럼만 가지고오기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DD34B9-1EFA-4B51-BFB3-675006316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831" y="2931790"/>
            <a:ext cx="1014338" cy="120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2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628012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기본 데이터 조작방법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grpSp>
        <p:nvGrpSpPr>
          <p:cNvPr id="13" name="그룹 52">
            <a:extLst>
              <a:ext uri="{FF2B5EF4-FFF2-40B4-BE49-F238E27FC236}">
                <a16:creationId xmlns:a16="http://schemas.microsoft.com/office/drawing/2014/main" id="{4D7939C7-8969-466B-9DE1-60FB6CAFE89E}"/>
              </a:ext>
            </a:extLst>
          </p:cNvPr>
          <p:cNvGrpSpPr/>
          <p:nvPr/>
        </p:nvGrpSpPr>
        <p:grpSpPr>
          <a:xfrm>
            <a:off x="643211" y="1410156"/>
            <a:ext cx="4072805" cy="409829"/>
            <a:chOff x="1049186" y="1449928"/>
            <a:chExt cx="11971129" cy="69065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12A4C87-FEA3-481A-B304-EF93B9E787E1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5" name="그룹 65">
              <a:extLst>
                <a:ext uri="{FF2B5EF4-FFF2-40B4-BE49-F238E27FC236}">
                  <a16:creationId xmlns:a16="http://schemas.microsoft.com/office/drawing/2014/main" id="{FC462452-89D7-431F-95A7-2A53CF4DF5AE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18" name="그룹 76">
                <a:extLst>
                  <a:ext uri="{FF2B5EF4-FFF2-40B4-BE49-F238E27FC236}">
                    <a16:creationId xmlns:a16="http://schemas.microsoft.com/office/drawing/2014/main" id="{EDE5F5E0-AF15-4D42-AE39-B38AC69D7E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20" name="모서리가 둥근 직사각형 69">
                  <a:extLst>
                    <a:ext uri="{FF2B5EF4-FFF2-40B4-BE49-F238E27FC236}">
                      <a16:creationId xmlns:a16="http://schemas.microsoft.com/office/drawing/2014/main" id="{ED769D14-EFEB-4D1E-B5CB-28A9D2F82B2A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모서리가 둥근 직사각형 70">
                  <a:extLst>
                    <a:ext uri="{FF2B5EF4-FFF2-40B4-BE49-F238E27FC236}">
                      <a16:creationId xmlns:a16="http://schemas.microsoft.com/office/drawing/2014/main" id="{2A92FD43-ED95-4719-8E6A-185CA87D2F00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자유형 16">
                  <a:extLst>
                    <a:ext uri="{FF2B5EF4-FFF2-40B4-BE49-F238E27FC236}">
                      <a16:creationId xmlns:a16="http://schemas.microsoft.com/office/drawing/2014/main" id="{E9894E7E-B859-4732-8456-51EC0AF63C1D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446005-BC42-4891-89C0-D0D9603FAF75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79E5993-304C-4445-A801-D3FA046AE1E4}"/>
                </a:ext>
              </a:extLst>
            </p:cNvPr>
            <p:cNvSpPr/>
            <p:nvPr/>
          </p:nvSpPr>
          <p:spPr>
            <a:xfrm>
              <a:off x="2463249" y="1555083"/>
              <a:ext cx="5706787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원하는 행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조회하기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3" name="그룹 88">
            <a:extLst>
              <a:ext uri="{FF2B5EF4-FFF2-40B4-BE49-F238E27FC236}">
                <a16:creationId xmlns:a16="http://schemas.microsoft.com/office/drawing/2014/main" id="{02800880-C1A0-4256-9A47-7454E31D75CD}"/>
              </a:ext>
            </a:extLst>
          </p:cNvPr>
          <p:cNvGrpSpPr/>
          <p:nvPr/>
        </p:nvGrpSpPr>
        <p:grpSpPr>
          <a:xfrm>
            <a:off x="643212" y="2938473"/>
            <a:ext cx="4072804" cy="409606"/>
            <a:chOff x="1049187" y="2349884"/>
            <a:chExt cx="11971129" cy="69027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600AD56-3C56-4184-9B59-C6CA05D171D3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5" name="그룹 90">
              <a:extLst>
                <a:ext uri="{FF2B5EF4-FFF2-40B4-BE49-F238E27FC236}">
                  <a16:creationId xmlns:a16="http://schemas.microsoft.com/office/drawing/2014/main" id="{984C332D-34D8-4850-825B-2E559BA05B8B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27" name="그룹 73">
                <a:extLst>
                  <a:ext uri="{FF2B5EF4-FFF2-40B4-BE49-F238E27FC236}">
                    <a16:creationId xmlns:a16="http://schemas.microsoft.com/office/drawing/2014/main" id="{2816B142-E119-4C91-8367-01F8EFE44F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31" name="모서리가 둥근 직사각형 69">
                  <a:extLst>
                    <a:ext uri="{FF2B5EF4-FFF2-40B4-BE49-F238E27FC236}">
                      <a16:creationId xmlns:a16="http://schemas.microsoft.com/office/drawing/2014/main" id="{50F87036-DA09-487A-B49F-77BF40253D0C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모서리가 둥근 직사각형 70">
                  <a:extLst>
                    <a:ext uri="{FF2B5EF4-FFF2-40B4-BE49-F238E27FC236}">
                      <a16:creationId xmlns:a16="http://schemas.microsoft.com/office/drawing/2014/main" id="{D90FA386-8DE9-45AC-85AD-4F1122DFDEA1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자유형 22">
                  <a:extLst>
                    <a:ext uri="{FF2B5EF4-FFF2-40B4-BE49-F238E27FC236}">
                      <a16:creationId xmlns:a16="http://schemas.microsoft.com/office/drawing/2014/main" id="{E90FAD4C-C42C-4D25-8CC0-75534CF6A566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1F21DAF-9553-4F54-9A75-D20D27C73A10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4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A405A8A-A6E4-4722-B9E4-7B5BE5C8A5DB}"/>
                </a:ext>
              </a:extLst>
            </p:cNvPr>
            <p:cNvSpPr/>
            <p:nvPr/>
          </p:nvSpPr>
          <p:spPr>
            <a:xfrm>
              <a:off x="2463247" y="2458649"/>
              <a:ext cx="4396940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이상 데이터 정제하기</a:t>
              </a:r>
              <a:endParaRPr lang="en-US" altLang="ko-KR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6" name="그룹 97">
            <a:extLst>
              <a:ext uri="{FF2B5EF4-FFF2-40B4-BE49-F238E27FC236}">
                <a16:creationId xmlns:a16="http://schemas.microsoft.com/office/drawing/2014/main" id="{EC7E9DF1-CF88-4C8B-AB11-702736D32D93}"/>
              </a:ext>
            </a:extLst>
          </p:cNvPr>
          <p:cNvGrpSpPr/>
          <p:nvPr/>
        </p:nvGrpSpPr>
        <p:grpSpPr>
          <a:xfrm>
            <a:off x="641117" y="3447689"/>
            <a:ext cx="4074899" cy="409746"/>
            <a:chOff x="1043031" y="3230975"/>
            <a:chExt cx="11977284" cy="69051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2BA0914-AC1C-4C21-BD6C-BCFEEAA3A714}"/>
                </a:ext>
              </a:extLst>
            </p:cNvPr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8" name="그룹 99">
              <a:extLst>
                <a:ext uri="{FF2B5EF4-FFF2-40B4-BE49-F238E27FC236}">
                  <a16:creationId xmlns:a16="http://schemas.microsoft.com/office/drawing/2014/main" id="{BE211CA1-8F42-4EE4-B483-F11502E0DF37}"/>
                </a:ext>
              </a:extLst>
            </p:cNvPr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40" name="그룹 77">
                <a:extLst>
                  <a:ext uri="{FF2B5EF4-FFF2-40B4-BE49-F238E27FC236}">
                    <a16:creationId xmlns:a16="http://schemas.microsoft.com/office/drawing/2014/main" id="{CCBA800F-FC56-4562-B7BD-6A7556DEFB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43" name="모서리가 둥근 직사각형 69">
                  <a:extLst>
                    <a:ext uri="{FF2B5EF4-FFF2-40B4-BE49-F238E27FC236}">
                      <a16:creationId xmlns:a16="http://schemas.microsoft.com/office/drawing/2014/main" id="{F0B3D018-E076-4A20-82A9-FF0E6C87F7ED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모서리가 둥근 직사각형 70">
                  <a:extLst>
                    <a:ext uri="{FF2B5EF4-FFF2-40B4-BE49-F238E27FC236}">
                      <a16:creationId xmlns:a16="http://schemas.microsoft.com/office/drawing/2014/main" id="{190CC367-20F5-4E98-8F73-42F204F21553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자유형 28">
                  <a:extLst>
                    <a:ext uri="{FF2B5EF4-FFF2-40B4-BE49-F238E27FC236}">
                      <a16:creationId xmlns:a16="http://schemas.microsoft.com/office/drawing/2014/main" id="{26439A1C-78DA-4C09-9FFC-CBFF88981CC9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D6228F0-F3BC-4FA9-BBE8-EB77173F3752}"/>
                  </a:ext>
                </a:extLst>
              </p:cNvPr>
              <p:cNvSpPr txBox="1"/>
              <p:nvPr/>
            </p:nvSpPr>
            <p:spPr bwMode="auto">
              <a:xfrm>
                <a:off x="1157400" y="6075760"/>
                <a:ext cx="944252" cy="36245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5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E175AEF-A7F7-4245-BF67-0D38FF4BF228}"/>
                </a:ext>
              </a:extLst>
            </p:cNvPr>
            <p:cNvSpPr/>
            <p:nvPr/>
          </p:nvSpPr>
          <p:spPr>
            <a:xfrm>
              <a:off x="2463249" y="3331568"/>
              <a:ext cx="3482875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정렬하기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8" name="그룹 106">
            <a:extLst>
              <a:ext uri="{FF2B5EF4-FFF2-40B4-BE49-F238E27FC236}">
                <a16:creationId xmlns:a16="http://schemas.microsoft.com/office/drawing/2014/main" id="{D3F6EC46-36B8-4930-91A4-6F3DBF41EBCD}"/>
              </a:ext>
            </a:extLst>
          </p:cNvPr>
          <p:cNvGrpSpPr/>
          <p:nvPr/>
        </p:nvGrpSpPr>
        <p:grpSpPr>
          <a:xfrm>
            <a:off x="643212" y="3957045"/>
            <a:ext cx="4072804" cy="409606"/>
            <a:chOff x="1049187" y="4115184"/>
            <a:chExt cx="11971129" cy="690279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030876F-7AB9-4566-930D-782B1A3F000F}"/>
                </a:ext>
              </a:extLst>
            </p:cNvPr>
            <p:cNvSpPr/>
            <p:nvPr/>
          </p:nvSpPr>
          <p:spPr>
            <a:xfrm>
              <a:off x="1678229" y="4168452"/>
              <a:ext cx="11342087" cy="6009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0" name="그룹 108">
              <a:extLst>
                <a:ext uri="{FF2B5EF4-FFF2-40B4-BE49-F238E27FC236}">
                  <a16:creationId xmlns:a16="http://schemas.microsoft.com/office/drawing/2014/main" id="{D29F951D-BFA3-4CB5-9D7D-FDB9641948AD}"/>
                </a:ext>
              </a:extLst>
            </p:cNvPr>
            <p:cNvGrpSpPr/>
            <p:nvPr/>
          </p:nvGrpSpPr>
          <p:grpSpPr>
            <a:xfrm>
              <a:off x="1049187" y="4115184"/>
              <a:ext cx="1271321" cy="690279"/>
              <a:chOff x="977756" y="5443670"/>
              <a:chExt cx="1271321" cy="511997"/>
            </a:xfrm>
          </p:grpSpPr>
          <p:grpSp>
            <p:nvGrpSpPr>
              <p:cNvPr id="52" name="그룹 73">
                <a:extLst>
                  <a:ext uri="{FF2B5EF4-FFF2-40B4-BE49-F238E27FC236}">
                    <a16:creationId xmlns:a16="http://schemas.microsoft.com/office/drawing/2014/main" id="{48B44B5F-02CC-400B-8CE9-1CB7C47D84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54" name="모서리가 둥근 직사각형 69">
                  <a:extLst>
                    <a:ext uri="{FF2B5EF4-FFF2-40B4-BE49-F238E27FC236}">
                      <a16:creationId xmlns:a16="http://schemas.microsoft.com/office/drawing/2014/main" id="{607FDB3B-B3EB-4456-A37B-2E60C5EA440F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모서리가 둥근 직사각형 70">
                  <a:extLst>
                    <a:ext uri="{FF2B5EF4-FFF2-40B4-BE49-F238E27FC236}">
                      <a16:creationId xmlns:a16="http://schemas.microsoft.com/office/drawing/2014/main" id="{1D73C15E-3878-4FE4-9176-54C40B790EFA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자유형 22">
                  <a:extLst>
                    <a:ext uri="{FF2B5EF4-FFF2-40B4-BE49-F238E27FC236}">
                      <a16:creationId xmlns:a16="http://schemas.microsoft.com/office/drawing/2014/main" id="{C2C2081E-2304-4437-93B1-0E07D9436204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ED32EC3-CCFF-4C9D-8272-CE64DBD7840A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6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B582B25-854D-4A9D-BFF6-4EADD08EAD0F}"/>
                </a:ext>
              </a:extLst>
            </p:cNvPr>
            <p:cNvSpPr/>
            <p:nvPr/>
          </p:nvSpPr>
          <p:spPr>
            <a:xfrm>
              <a:off x="2463247" y="4235135"/>
              <a:ext cx="4293283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요약분석하기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7" name="그룹 115">
            <a:extLst>
              <a:ext uri="{FF2B5EF4-FFF2-40B4-BE49-F238E27FC236}">
                <a16:creationId xmlns:a16="http://schemas.microsoft.com/office/drawing/2014/main" id="{E34D569E-DC9D-4751-9F53-31D95E48866D}"/>
              </a:ext>
            </a:extLst>
          </p:cNvPr>
          <p:cNvGrpSpPr/>
          <p:nvPr/>
        </p:nvGrpSpPr>
        <p:grpSpPr>
          <a:xfrm>
            <a:off x="641117" y="4466259"/>
            <a:ext cx="4074899" cy="409747"/>
            <a:chOff x="1043031" y="4996275"/>
            <a:chExt cx="11977284" cy="690514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7F205B7-EC2D-4B17-9E21-EC63566949E7}"/>
                </a:ext>
              </a:extLst>
            </p:cNvPr>
            <p:cNvSpPr/>
            <p:nvPr/>
          </p:nvSpPr>
          <p:spPr>
            <a:xfrm>
              <a:off x="1678231" y="5043459"/>
              <a:ext cx="11342084" cy="6009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9" name="그룹 117">
              <a:extLst>
                <a:ext uri="{FF2B5EF4-FFF2-40B4-BE49-F238E27FC236}">
                  <a16:creationId xmlns:a16="http://schemas.microsoft.com/office/drawing/2014/main" id="{A27DB74C-DBD0-4E2D-BD62-756D94C1850F}"/>
                </a:ext>
              </a:extLst>
            </p:cNvPr>
            <p:cNvGrpSpPr/>
            <p:nvPr/>
          </p:nvGrpSpPr>
          <p:grpSpPr>
            <a:xfrm>
              <a:off x="1043031" y="4996275"/>
              <a:ext cx="1272307" cy="690514"/>
              <a:chOff x="971600" y="6000903"/>
              <a:chExt cx="1272307" cy="512171"/>
            </a:xfrm>
          </p:grpSpPr>
          <p:grpSp>
            <p:nvGrpSpPr>
              <p:cNvPr id="61" name="그룹 77">
                <a:extLst>
                  <a:ext uri="{FF2B5EF4-FFF2-40B4-BE49-F238E27FC236}">
                    <a16:creationId xmlns:a16="http://schemas.microsoft.com/office/drawing/2014/main" id="{B9516828-0F79-4C61-A459-2E5A12C67C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63" name="모서리가 둥근 직사각형 69">
                  <a:extLst>
                    <a:ext uri="{FF2B5EF4-FFF2-40B4-BE49-F238E27FC236}">
                      <a16:creationId xmlns:a16="http://schemas.microsoft.com/office/drawing/2014/main" id="{E0899705-A3D3-4C67-AF4B-F902BD8E73BE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모서리가 둥근 직사각형 70">
                  <a:extLst>
                    <a:ext uri="{FF2B5EF4-FFF2-40B4-BE49-F238E27FC236}">
                      <a16:creationId xmlns:a16="http://schemas.microsoft.com/office/drawing/2014/main" id="{F897E92F-C16B-4D30-BE46-511E9142C9E2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자유형 28">
                  <a:extLst>
                    <a:ext uri="{FF2B5EF4-FFF2-40B4-BE49-F238E27FC236}">
                      <a16:creationId xmlns:a16="http://schemas.microsoft.com/office/drawing/2014/main" id="{CE100BD9-F5BA-47C7-9226-88795874F2F1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CAD57F9-40F0-4E26-B1A1-BBA5B0F65072}"/>
                  </a:ext>
                </a:extLst>
              </p:cNvPr>
              <p:cNvSpPr txBox="1"/>
              <p:nvPr/>
            </p:nvSpPr>
            <p:spPr bwMode="auto">
              <a:xfrm>
                <a:off x="1157400" y="6075760"/>
                <a:ext cx="944252" cy="36245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7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A74B592-7763-4162-98AC-5B77A75C9D7C}"/>
                </a:ext>
              </a:extLst>
            </p:cNvPr>
            <p:cNvSpPr/>
            <p:nvPr/>
          </p:nvSpPr>
          <p:spPr>
            <a:xfrm>
              <a:off x="2463249" y="5096871"/>
              <a:ext cx="4241457" cy="4668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 명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 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변경하기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6" name="그룹 52">
            <a:extLst>
              <a:ext uri="{FF2B5EF4-FFF2-40B4-BE49-F238E27FC236}">
                <a16:creationId xmlns:a16="http://schemas.microsoft.com/office/drawing/2014/main" id="{18E1E8A3-2C2A-4900-8ED7-32016E8E0CC9}"/>
              </a:ext>
            </a:extLst>
          </p:cNvPr>
          <p:cNvGrpSpPr/>
          <p:nvPr/>
        </p:nvGrpSpPr>
        <p:grpSpPr>
          <a:xfrm>
            <a:off x="657570" y="2429034"/>
            <a:ext cx="4072805" cy="409829"/>
            <a:chOff x="1049186" y="1449928"/>
            <a:chExt cx="11971129" cy="6906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C3703A2-69C8-4ECB-9EB5-DD56A739089A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68" name="그룹 65">
              <a:extLst>
                <a:ext uri="{FF2B5EF4-FFF2-40B4-BE49-F238E27FC236}">
                  <a16:creationId xmlns:a16="http://schemas.microsoft.com/office/drawing/2014/main" id="{93849827-18AC-49F1-B967-BA2A2E5FDC60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70" name="그룹 76">
                <a:extLst>
                  <a:ext uri="{FF2B5EF4-FFF2-40B4-BE49-F238E27FC236}">
                    <a16:creationId xmlns:a16="http://schemas.microsoft.com/office/drawing/2014/main" id="{DB0AB8DC-595B-4C39-BCCF-E2C804FFC3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72" name="모서리가 둥근 직사각형 69">
                  <a:extLst>
                    <a:ext uri="{FF2B5EF4-FFF2-40B4-BE49-F238E27FC236}">
                      <a16:creationId xmlns:a16="http://schemas.microsoft.com/office/drawing/2014/main" id="{3276E093-1D7A-47FF-B940-F400FED5F05D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모서리가 둥근 직사각형 70">
                  <a:extLst>
                    <a:ext uri="{FF2B5EF4-FFF2-40B4-BE49-F238E27FC236}">
                      <a16:creationId xmlns:a16="http://schemas.microsoft.com/office/drawing/2014/main" id="{2A83ABC9-EDF9-402B-83F6-14F48B697C79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자유형 16">
                  <a:extLst>
                    <a:ext uri="{FF2B5EF4-FFF2-40B4-BE49-F238E27FC236}">
                      <a16:creationId xmlns:a16="http://schemas.microsoft.com/office/drawing/2014/main" id="{115EAF56-D3F1-49A2-953E-238B4D9B1603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1A45B1D-0D8F-4533-90FC-150BF82060D8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B3E3C5B-34AF-4764-B1E8-218A469EC60A}"/>
                </a:ext>
              </a:extLst>
            </p:cNvPr>
            <p:cNvSpPr/>
            <p:nvPr/>
          </p:nvSpPr>
          <p:spPr>
            <a:xfrm>
              <a:off x="2463249" y="1555083"/>
              <a:ext cx="5301583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인덱스 활용하여 조회하기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5" name="그룹 52">
            <a:extLst>
              <a:ext uri="{FF2B5EF4-FFF2-40B4-BE49-F238E27FC236}">
                <a16:creationId xmlns:a16="http://schemas.microsoft.com/office/drawing/2014/main" id="{6E0175B3-64F8-49B4-ADDF-AF91CB7AD02D}"/>
              </a:ext>
            </a:extLst>
          </p:cNvPr>
          <p:cNvGrpSpPr/>
          <p:nvPr/>
        </p:nvGrpSpPr>
        <p:grpSpPr>
          <a:xfrm>
            <a:off x="641117" y="1919595"/>
            <a:ext cx="4072805" cy="409829"/>
            <a:chOff x="1049186" y="1449928"/>
            <a:chExt cx="11971129" cy="69065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A42D7DE-64B7-4C3B-969E-9970E6E7FDB2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7" name="그룹 65">
              <a:extLst>
                <a:ext uri="{FF2B5EF4-FFF2-40B4-BE49-F238E27FC236}">
                  <a16:creationId xmlns:a16="http://schemas.microsoft.com/office/drawing/2014/main" id="{FF892E2C-44CD-48D6-9648-C605B3628495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79" name="그룹 76">
                <a:extLst>
                  <a:ext uri="{FF2B5EF4-FFF2-40B4-BE49-F238E27FC236}">
                    <a16:creationId xmlns:a16="http://schemas.microsoft.com/office/drawing/2014/main" id="{F0ECC583-4F4F-4BEE-A4D7-1B9BF96C94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81" name="모서리가 둥근 직사각형 69">
                  <a:extLst>
                    <a:ext uri="{FF2B5EF4-FFF2-40B4-BE49-F238E27FC236}">
                      <a16:creationId xmlns:a16="http://schemas.microsoft.com/office/drawing/2014/main" id="{5C05D883-AB6D-4F21-AC57-AB58E4EEBB7B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모서리가 둥근 직사각형 70">
                  <a:extLst>
                    <a:ext uri="{FF2B5EF4-FFF2-40B4-BE49-F238E27FC236}">
                      <a16:creationId xmlns:a16="http://schemas.microsoft.com/office/drawing/2014/main" id="{920BC211-5785-4D0E-882E-55117BF95600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자유형 16">
                  <a:extLst>
                    <a:ext uri="{FF2B5EF4-FFF2-40B4-BE49-F238E27FC236}">
                      <a16:creationId xmlns:a16="http://schemas.microsoft.com/office/drawing/2014/main" id="{EE38885F-81A1-435B-93D0-46C479DCA0B2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B293BE9-AB6A-4528-8281-EA97F2086798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250F040-D46D-4AB3-94F2-F285B5080581}"/>
                </a:ext>
              </a:extLst>
            </p:cNvPr>
            <p:cNvSpPr/>
            <p:nvPr/>
          </p:nvSpPr>
          <p:spPr>
            <a:xfrm>
              <a:off x="2463249" y="1555083"/>
              <a:ext cx="4396939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원하는 컬럼 조회하기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324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73510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원하는 행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조회하기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90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[(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#1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)&amp;(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#2)]</a:t>
            </a:r>
          </a:p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.query(‘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조건식‘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3665C1-F38C-4C1C-A43D-C578CBBC0D27}"/>
              </a:ext>
            </a:extLst>
          </p:cNvPr>
          <p:cNvSpPr/>
          <p:nvPr/>
        </p:nvSpPr>
        <p:spPr>
          <a:xfrm>
            <a:off x="454642" y="1857618"/>
            <a:ext cx="69809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# PANDAS </a:t>
            </a:r>
            <a:r>
              <a:rPr lang="ko-KR" altLang="en-US">
                <a:solidFill>
                  <a:srgbClr val="00B050"/>
                </a:solidFill>
              </a:rPr>
              <a:t>패키지 불러오기</a:t>
            </a:r>
          </a:p>
          <a:p>
            <a:r>
              <a:rPr lang="en-US" altLang="ko-KR"/>
              <a:t>import pandas as pd</a:t>
            </a:r>
          </a:p>
          <a:p>
            <a:r>
              <a:rPr lang="en-US" altLang="ko-KR"/>
              <a:t> </a:t>
            </a:r>
          </a:p>
          <a:p>
            <a:r>
              <a:rPr lang="en-US" altLang="ko-KR">
                <a:solidFill>
                  <a:srgbClr val="00B050"/>
                </a:solidFill>
              </a:rPr>
              <a:t># CSV </a:t>
            </a:r>
            <a:r>
              <a:rPr lang="ko-KR" altLang="en-US">
                <a:solidFill>
                  <a:srgbClr val="00B050"/>
                </a:solidFill>
              </a:rPr>
              <a:t>파일을 읽어 </a:t>
            </a:r>
            <a:r>
              <a:rPr lang="en-US" altLang="ko-KR">
                <a:solidFill>
                  <a:srgbClr val="00B050"/>
                </a:solidFill>
              </a:rPr>
              <a:t>Data Frame </a:t>
            </a:r>
            <a:r>
              <a:rPr lang="ko-KR" altLang="en-US">
                <a:solidFill>
                  <a:srgbClr val="00B050"/>
                </a:solidFill>
              </a:rPr>
              <a:t>변수에 저장하기</a:t>
            </a:r>
          </a:p>
          <a:p>
            <a:r>
              <a:rPr lang="en-US" altLang="ko-KR"/>
              <a:t>customerData = pd.read_csv("../dataset/customerdata.csv</a:t>
            </a:r>
            <a:r>
              <a:rPr lang="en-US" altLang="ko-KR" smtClean="0"/>
              <a:t>")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컬럼해더 재정의</a:t>
            </a:r>
          </a:p>
          <a:p>
            <a:r>
              <a:rPr lang="en-US" altLang="ko-KR"/>
              <a:t>customerData.columns = ['CUSTID','AVGPRICE','EMI','DEVICECOUNT','PRODUCTAGE','CUSTTYPE']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00B050"/>
                </a:solidFill>
              </a:rPr>
              <a:t>## </a:t>
            </a:r>
            <a:r>
              <a:rPr lang="ko-KR" altLang="en-US">
                <a:solidFill>
                  <a:srgbClr val="00B050"/>
                </a:solidFill>
              </a:rPr>
              <a:t>데이터프레임 생성</a:t>
            </a:r>
          </a:p>
          <a:p>
            <a:r>
              <a:rPr lang="en-US" altLang="ko-KR"/>
              <a:t>customerData = pd.DataFrame(customerData)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00B050"/>
                </a:solidFill>
              </a:rPr>
              <a:t>## </a:t>
            </a:r>
            <a:r>
              <a:rPr lang="ko-KR" altLang="en-US">
                <a:solidFill>
                  <a:srgbClr val="00B050"/>
                </a:solidFill>
              </a:rPr>
              <a:t>조건 설정</a:t>
            </a:r>
            <a:endParaRPr lang="en-US" altLang="ko-KR">
              <a:solidFill>
                <a:srgbClr val="00B050"/>
              </a:solidFill>
            </a:endParaRPr>
          </a:p>
          <a:p>
            <a:r>
              <a:rPr lang="en-US" altLang="ko-KR"/>
              <a:t>answer1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customerData[ (customerData.EMI==3) &amp; (customerData.DEVICECOUNT&gt;5) ]</a:t>
            </a:r>
          </a:p>
          <a:p>
            <a:r>
              <a:rPr lang="en-US" altLang="ko-KR"/>
              <a:t>answer2 = customerData.query('EMI == 3 &amp; DEVICECOUNT &gt; 5')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4BB4B2-379B-4DE6-9776-B8CD9A97B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1950194"/>
            <a:ext cx="3167828" cy="22355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54034" y="990349"/>
            <a:ext cx="239681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0" smtClean="0">
                <a:latin typeface="돋움" pitchFamily="50" charset="-127"/>
                <a:ea typeface="돋움" pitchFamily="50" charset="-127"/>
              </a:rPr>
              <a:t>조회 후 변수에 대입하여야한다</a:t>
            </a:r>
            <a:r>
              <a:rPr lang="en-US" altLang="ko-KR" b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r>
              <a:rPr lang="en-US" altLang="ko-KR" b="0" smtClean="0">
                <a:latin typeface="돋움" pitchFamily="50" charset="-127"/>
                <a:ea typeface="돋움" pitchFamily="50" charset="-127"/>
              </a:rPr>
              <a:t>inplace </a:t>
            </a:r>
            <a:r>
              <a:rPr lang="ko-KR" altLang="en-US" b="0" smtClean="0">
                <a:latin typeface="돋움" pitchFamily="50" charset="-127"/>
                <a:ea typeface="돋움" pitchFamily="50" charset="-127"/>
              </a:rPr>
              <a:t>적용이 안되기떄문</a:t>
            </a:r>
            <a:endParaRPr lang="en-US" altLang="ko-KR" b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5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73510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원하는 행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조회하기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90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[(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#1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)&amp;(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#2)]</a:t>
            </a:r>
          </a:p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.query(‘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조건식‘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1FC046-741A-4B06-9392-4B763AF2A1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17" t="49074"/>
          <a:stretch/>
        </p:blipFill>
        <p:spPr>
          <a:xfrm>
            <a:off x="454411" y="1908881"/>
            <a:ext cx="4037808" cy="144078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2BDCA52-1D7C-4AB9-8794-670B5A60C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219" y="3305637"/>
            <a:ext cx="4464496" cy="15481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54034" y="990349"/>
            <a:ext cx="239681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0" smtClean="0">
                <a:latin typeface="돋움" pitchFamily="50" charset="-127"/>
                <a:ea typeface="돋움" pitchFamily="50" charset="-127"/>
              </a:rPr>
              <a:t>조회 후 변수에 대입하여야한다</a:t>
            </a:r>
            <a:r>
              <a:rPr lang="en-US" altLang="ko-KR" b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r>
              <a:rPr lang="en-US" altLang="ko-KR" b="0" smtClean="0">
                <a:latin typeface="돋움" pitchFamily="50" charset="-127"/>
                <a:ea typeface="돋움" pitchFamily="50" charset="-127"/>
              </a:rPr>
              <a:t>inplace </a:t>
            </a:r>
            <a:r>
              <a:rPr lang="ko-KR" altLang="en-US" b="0" smtClean="0">
                <a:latin typeface="돋움" pitchFamily="50" charset="-127"/>
                <a:ea typeface="돋움" pitchFamily="50" charset="-127"/>
              </a:rPr>
              <a:t>적용이 안되기떄문</a:t>
            </a:r>
            <a:endParaRPr lang="en-US" altLang="ko-KR" b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92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kopo_customerdata </a:t>
            </a:r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데이터 에서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gender == male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이면서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email &gt; 0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인 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데이터를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추출하세요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08251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75256</TotalTime>
  <Words>1323</Words>
  <Application>Microsoft Office PowerPoint</Application>
  <PresentationFormat>화면 슬라이드 쇼(16:9)</PresentationFormat>
  <Paragraphs>321</Paragraphs>
  <Slides>35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나눔바른고딕</vt:lpstr>
      <vt:lpstr>맑은 고딕</vt:lpstr>
      <vt:lpstr>돋움</vt:lpstr>
      <vt:lpstr>Wingdings</vt:lpstr>
      <vt:lpstr>Times New Roman</vt:lpstr>
      <vt:lpstr>Arial</vt:lpstr>
      <vt:lpstr>HY견고딕</vt:lpstr>
      <vt:lpstr>HY헤드라인M</vt:lpstr>
      <vt:lpstr>굴림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김효관</cp:lastModifiedBy>
  <cp:revision>9758</cp:revision>
  <dcterms:created xsi:type="dcterms:W3CDTF">2008-04-23T04:36:31Z</dcterms:created>
  <dcterms:modified xsi:type="dcterms:W3CDTF">2018-12-20T08:26:34Z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