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1130" r:id="rId2"/>
    <p:sldId id="1167" r:id="rId3"/>
    <p:sldId id="1221" r:id="rId4"/>
    <p:sldId id="1245" r:id="rId5"/>
    <p:sldId id="1253" r:id="rId6"/>
    <p:sldId id="1254" r:id="rId7"/>
    <p:sldId id="1256" r:id="rId8"/>
    <p:sldId id="1259" r:id="rId9"/>
    <p:sldId id="1255" r:id="rId10"/>
    <p:sldId id="1260" r:id="rId11"/>
    <p:sldId id="1226" r:id="rId12"/>
    <p:sldId id="1224" r:id="rId13"/>
    <p:sldId id="1227" r:id="rId14"/>
    <p:sldId id="1229" r:id="rId15"/>
    <p:sldId id="1231" r:id="rId16"/>
    <p:sldId id="126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1" r:id="rId26"/>
    <p:sldId id="1244" r:id="rId27"/>
    <p:sldId id="1262" r:id="rId28"/>
    <p:sldId id="1182" r:id="rId29"/>
    <p:sldId id="1153" r:id="rId30"/>
  </p:sldIdLst>
  <p:sldSz cx="9144000" cy="5143500" type="screen16x9"/>
  <p:notesSz cx="6807200" cy="9939338"/>
  <p:embeddedFontLst>
    <p:embeddedFont>
      <p:font typeface="Malgun Gothic Semilight" panose="020B0502040204020203" pitchFamily="50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9BDA"/>
    <a:srgbClr val="000000"/>
    <a:srgbClr val="9FA1A0"/>
    <a:srgbClr val="F95135"/>
    <a:srgbClr val="0B6C97"/>
    <a:srgbClr val="00347F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3" autoAdjust="0"/>
    <p:restoredTop sz="96439" autoAdjust="0"/>
  </p:normalViewPr>
  <p:slideViewPr>
    <p:cSldViewPr showGuides="1">
      <p:cViewPr varScale="1">
        <p:scale>
          <a:sx n="111" d="100"/>
          <a:sy n="111" d="100"/>
        </p:scale>
        <p:origin x="701" y="67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50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46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2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0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19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1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476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4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44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2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102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96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88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227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666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966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1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45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65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6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2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75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48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72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78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771550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8799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어노테이션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어노테이션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48506" y="1779662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필요 라이브러리 정의</a:t>
            </a:r>
          </a:p>
          <a:p>
            <a:r>
              <a:rPr lang="en-US" altLang="ko-KR">
                <a:solidFill>
                  <a:srgbClr val="00B050"/>
                </a:solidFill>
              </a:rPr>
              <a:t>import matplotlib.pyplot as </a:t>
            </a:r>
            <a:r>
              <a:rPr lang="en-US" altLang="ko-KR" smtClean="0">
                <a:solidFill>
                  <a:srgbClr val="00B050"/>
                </a:solidFill>
              </a:rPr>
              <a:t>plt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rgbClr val="00B050"/>
                </a:solidFill>
              </a:rPr>
              <a:t>%matplotlib </a:t>
            </a:r>
            <a:r>
              <a:rPr lang="en-US" altLang="ko-KR" smtClean="0">
                <a:solidFill>
                  <a:srgbClr val="00B050"/>
                </a:solidFill>
              </a:rPr>
              <a:t>inline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x=list(range(0,100,5))</a:t>
            </a:r>
          </a:p>
          <a:p>
            <a:r>
              <a:rPr lang="en-US" altLang="ko-KR">
                <a:solidFill>
                  <a:srgbClr val="00B050"/>
                </a:solidFill>
              </a:rPr>
              <a:t>y = [i**2 for i in x]</a:t>
            </a:r>
          </a:p>
          <a:p>
            <a:r>
              <a:rPr lang="en-US" altLang="ko-KR">
                <a:solidFill>
                  <a:srgbClr val="00B050"/>
                </a:solidFill>
              </a:rPr>
              <a:t>y2 = [i**2.2 for i in x]</a:t>
            </a:r>
          </a:p>
          <a:p>
            <a:r>
              <a:rPr lang="en-US" altLang="ko-KR">
                <a:solidFill>
                  <a:srgbClr val="00B050"/>
                </a:solidFill>
              </a:rPr>
              <a:t>plt.plot(x,y)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차트 꾸미기</a:t>
            </a:r>
          </a:p>
          <a:p>
            <a:r>
              <a:rPr lang="en-US" altLang="ko-KR">
                <a:solidFill>
                  <a:srgbClr val="00B050"/>
                </a:solidFill>
              </a:rPr>
              <a:t>plt.plot(x,y, "b--", label="first") #</a:t>
            </a:r>
            <a:r>
              <a:rPr lang="ko-KR" altLang="en-US">
                <a:solidFill>
                  <a:srgbClr val="00B050"/>
                </a:solidFill>
              </a:rPr>
              <a:t>차트 선색 및 크기설정</a:t>
            </a:r>
          </a:p>
          <a:p>
            <a:r>
              <a:rPr lang="en-US" altLang="ko-KR">
                <a:solidFill>
                  <a:srgbClr val="00B050"/>
                </a:solidFill>
              </a:rPr>
              <a:t>plt.plot(x,y2, "r--", label="second") #</a:t>
            </a:r>
            <a:r>
              <a:rPr lang="ko-KR" altLang="en-US">
                <a:solidFill>
                  <a:srgbClr val="00B050"/>
                </a:solidFill>
              </a:rPr>
              <a:t>차트 선색 및 크기설정</a:t>
            </a:r>
          </a:p>
          <a:p>
            <a:r>
              <a:rPr lang="en-US" altLang="ko-KR">
                <a:solidFill>
                  <a:srgbClr val="00B050"/>
                </a:solidFill>
              </a:rPr>
              <a:t>plt.legend(loc=1)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# </a:t>
            </a:r>
            <a:r>
              <a:rPr lang="ko-KR" altLang="en-US">
                <a:solidFill>
                  <a:schemeClr val="accent1"/>
                </a:solidFill>
              </a:rPr>
              <a:t>화살표 시작지점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plt.annotate('</a:t>
            </a:r>
            <a:r>
              <a:rPr lang="ko-KR" altLang="en-US">
                <a:solidFill>
                  <a:schemeClr val="accent1"/>
                </a:solidFill>
              </a:rPr>
              <a:t>분리지점</a:t>
            </a:r>
            <a:r>
              <a:rPr lang="en-US" altLang="ko-KR">
                <a:solidFill>
                  <a:schemeClr val="accent1"/>
                </a:solidFill>
              </a:rPr>
              <a:t>',xy=(2,3), xytext=(3,3000),arrowprops=dict(color="blue", width=2))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885" y="1886014"/>
            <a:ext cx="3745750" cy="24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371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차트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Subplot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033135"/>
            <a:ext cx="809134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#</a:t>
            </a:r>
            <a:r>
              <a:rPr lang="ko-KR" altLang="en-US" sz="1000" smtClean="0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# </a:t>
            </a:r>
            <a:r>
              <a:rPr lang="ko-KR" altLang="en-US" sz="1000" smtClean="0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y = [i**2 for i in x]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y2 = [i**2.2 for i in x]</a:t>
            </a:r>
          </a:p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accent1"/>
                </a:solidFill>
              </a:rPr>
              <a:t>#</a:t>
            </a:r>
            <a:r>
              <a:rPr lang="ko-KR" altLang="en-US" sz="1000" smtClean="0">
                <a:solidFill>
                  <a:schemeClr val="accent1"/>
                </a:solidFill>
              </a:rPr>
              <a:t>첫번째 컬럼자료를 첫번째</a:t>
            </a:r>
            <a:r>
              <a:rPr lang="en-US" altLang="ko-KR" sz="1000" smtClean="0">
                <a:solidFill>
                  <a:schemeClr val="accent1"/>
                </a:solidFill>
              </a:rPr>
              <a:t>(</a:t>
            </a:r>
            <a:r>
              <a:rPr lang="ko-KR" altLang="en-US" sz="1000" smtClean="0">
                <a:solidFill>
                  <a:schemeClr val="accent1"/>
                </a:solidFill>
              </a:rPr>
              <a:t>왼쪽</a:t>
            </a:r>
            <a:r>
              <a:rPr lang="en-US" altLang="ko-KR" sz="1000" smtClean="0">
                <a:solidFill>
                  <a:schemeClr val="accent1"/>
                </a:solidFill>
              </a:rPr>
              <a:t>) </a:t>
            </a:r>
            <a:r>
              <a:rPr lang="ko-KR" altLang="en-US" sz="1000" smtClean="0">
                <a:solidFill>
                  <a:schemeClr val="accent1"/>
                </a:solidFill>
              </a:rPr>
              <a:t>축에 대응하여 그림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fig, ax1 = plt.subplots()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plt.plot(</a:t>
            </a:r>
            <a:r>
              <a:rPr lang="en-US" altLang="ko-KR" sz="1000" smtClean="0">
                <a:solidFill>
                  <a:schemeClr val="accent1"/>
                </a:solidFill>
              </a:rPr>
              <a:t>x,</a:t>
            </a:r>
            <a:r>
              <a:rPr lang="en-US" altLang="ko-KR" sz="1000" smtClean="0">
                <a:solidFill>
                  <a:schemeClr val="accent1"/>
                </a:solidFill>
              </a:rPr>
              <a:t>y</a:t>
            </a:r>
            <a:r>
              <a:rPr lang="en-US" altLang="ko-KR" sz="1000" smtClean="0">
                <a:solidFill>
                  <a:schemeClr val="accent1"/>
                </a:solidFill>
              </a:rPr>
              <a:t>, 'b', lw=1.5, label = '1st')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plt.plot(x,y</a:t>
            </a:r>
            <a:r>
              <a:rPr lang="en-US" altLang="ko-KR" sz="1000" smtClean="0">
                <a:solidFill>
                  <a:schemeClr val="accent1"/>
                </a:solidFill>
              </a:rPr>
              <a:t>, 'bo')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plt.grid(True)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plt.legend(loc=4)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plt.xlabel('index')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plt.ylabel('value 1st')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plt.title('A Simple Plot')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#</a:t>
            </a:r>
            <a:r>
              <a:rPr lang="ko-KR" altLang="en-US" sz="1000" smtClean="0">
                <a:solidFill>
                  <a:schemeClr val="accent1"/>
                </a:solidFill>
              </a:rPr>
              <a:t>두번째 컬럼자료를 두번쨰</a:t>
            </a:r>
            <a:r>
              <a:rPr lang="en-US" altLang="ko-KR" sz="1000" smtClean="0">
                <a:solidFill>
                  <a:schemeClr val="accent1"/>
                </a:solidFill>
              </a:rPr>
              <a:t>(</a:t>
            </a:r>
            <a:r>
              <a:rPr lang="ko-KR" altLang="en-US" sz="1000" smtClean="0">
                <a:solidFill>
                  <a:schemeClr val="accent1"/>
                </a:solidFill>
              </a:rPr>
              <a:t>오른쪽</a:t>
            </a:r>
            <a:r>
              <a:rPr lang="en-US" altLang="ko-KR" sz="1000" smtClean="0">
                <a:solidFill>
                  <a:schemeClr val="accent1"/>
                </a:solidFill>
              </a:rPr>
              <a:t>) </a:t>
            </a:r>
            <a:r>
              <a:rPr lang="ko-KR" altLang="en-US" sz="1000" smtClean="0">
                <a:solidFill>
                  <a:schemeClr val="accent1"/>
                </a:solidFill>
              </a:rPr>
              <a:t>축에 대응하여 그림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ax2 = ax1.twinx()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plt.plot(x,y2</a:t>
            </a:r>
            <a:r>
              <a:rPr lang="en-US" altLang="ko-KR" sz="1000" smtClean="0">
                <a:solidFill>
                  <a:schemeClr val="accent1"/>
                </a:solidFill>
              </a:rPr>
              <a:t>, 'g', lw=1.5, label = '2nd')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plt.plot(x, y2</a:t>
            </a:r>
            <a:r>
              <a:rPr lang="en-US" altLang="ko-KR" sz="1000" smtClean="0">
                <a:solidFill>
                  <a:schemeClr val="accent1"/>
                </a:solidFill>
              </a:rPr>
              <a:t>, 'go')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plt.legend(loc=0)</a:t>
            </a:r>
          </a:p>
          <a:p>
            <a:r>
              <a:rPr lang="en-US" altLang="ko-KR" sz="1000" smtClean="0">
                <a:solidFill>
                  <a:schemeClr val="accent1"/>
                </a:solidFill>
              </a:rPr>
              <a:t>plt.ylabel('value 2nd')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05071-A464-4218-A7E6-E30F5F13BD54}"/>
              </a:ext>
            </a:extLst>
          </p:cNvPr>
          <p:cNvSpPr txBox="1"/>
          <p:nvPr/>
        </p:nvSpPr>
        <p:spPr>
          <a:xfrm>
            <a:off x="2244202" y="2560300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행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열 차트에서 첫번쨰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563638"/>
            <a:ext cx="4430412" cy="2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97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차트 그리기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275606"/>
            <a:ext cx="809134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matplotlib.pyplot as </a:t>
            </a:r>
            <a:r>
              <a:rPr lang="en-US" altLang="ko-KR" sz="1000" smtClean="0">
                <a:solidFill>
                  <a:schemeClr val="tx1"/>
                </a:solidFill>
              </a:rPr>
              <a:t>plt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# </a:t>
            </a:r>
            <a:r>
              <a:rPr lang="ko-KR" altLang="en-US" sz="1000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y = [i**2 for i in x]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y2 = [i**2.2 for i in x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plt.figure(figsize=(20,5))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plt.subplot(121)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plt.plot(x,y, 'b',lw=1.5, label = '1st')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plt.plot(x,y, 'o')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plt.grid(True)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plt.legend(loc=0)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plt.ylabel('value')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plt.title('A Simple Plot')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plt.subplot(122)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plt.plot(x,y, 'g', lw=1.5, label='2nd')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plt.plot(x,y, 'go')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plt.grid(True)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plt.legend(loc=0)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plt.xlabel('index')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plt.ylabel('value')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2161630"/>
            <a:ext cx="5976664" cy="1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85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종류 변경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275606"/>
            <a:ext cx="80913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# </a:t>
            </a:r>
            <a:r>
              <a:rPr lang="ko-KR" altLang="en-US" sz="1000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y = [i**2 for i in x]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y2 = [i**2.2 for i in x]</a:t>
            </a:r>
          </a:p>
          <a:p>
            <a:endParaRPr lang="en-US" altLang="ko-KR" sz="1000">
              <a:solidFill>
                <a:srgbClr val="00B050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plt.figure(figsize=(7,5))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plt.xlabel('1st')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plt.ylabel('2nd')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plt.title('Scatter plt')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plt.scatter(x,y,marker='o', edgecolors='b')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08122"/>
            <a:ext cx="4011538" cy="30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518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차원추가 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(Scatter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275606"/>
            <a:ext cx="8091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#</a:t>
            </a:r>
            <a:r>
              <a:rPr lang="ko-KR" altLang="en-US" sz="1000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# </a:t>
            </a:r>
            <a:r>
              <a:rPr lang="ko-KR" altLang="en-US" sz="1000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y = [i**2 for i in x]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c= np.random.randint(0,10,len(y))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plt.figure(figsize=(7,5))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plt.scatter(x,y,marker='o',c=c)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plt.colorbar()</a:t>
            </a:r>
          </a:p>
          <a:p>
            <a:endParaRPr lang="en-US" altLang="ko-KR" sz="1000">
              <a:solidFill>
                <a:schemeClr val="accent1"/>
              </a:solidFill>
            </a:endParaRPr>
          </a:p>
          <a:p>
            <a:r>
              <a:rPr lang="en-US" altLang="ko-KR" sz="1000">
                <a:solidFill>
                  <a:schemeClr val="accent1"/>
                </a:solidFill>
              </a:rPr>
              <a:t>plt.xlabel('1st')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plt.ylabel('2nd')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plt.title('Scatter plt')</a:t>
            </a:r>
          </a:p>
          <a:p>
            <a:r>
              <a:rPr lang="en-US" altLang="ko-KR" sz="1000">
                <a:solidFill>
                  <a:schemeClr val="accent1"/>
                </a:solidFill>
              </a:rPr>
              <a:t>#plt.scatter?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94" y="1382805"/>
            <a:ext cx="4386795" cy="32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DFD440-7F2A-4BD6-BDF0-FA0B4116E85F}"/>
              </a:ext>
            </a:extLst>
          </p:cNvPr>
          <p:cNvSpPr txBox="1"/>
          <p:nvPr/>
        </p:nvSpPr>
        <p:spPr>
          <a:xfrm>
            <a:off x="539552" y="2067694"/>
            <a:ext cx="8219988" cy="201622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Linear Regression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결과 데이터를 활용하여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축에는 데이터프레임명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[＇WEEK＇].index</a:t>
            </a: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축에는 데이터프레임명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[‘PREDICT]</a:t>
            </a: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를 활용하여 차트를 그리세요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DFD440-7F2A-4BD6-BDF0-FA0B4116E85F}"/>
              </a:ext>
            </a:extLst>
          </p:cNvPr>
          <p:cNvSpPr txBox="1"/>
          <p:nvPr/>
        </p:nvSpPr>
        <p:spPr>
          <a:xfrm>
            <a:off x="539552" y="2067694"/>
            <a:ext cx="8219988" cy="201622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Linear Regression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결과 데이터를 활용하여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축에는 데이터프레임명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[＇WEEK＇].index</a:t>
            </a: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축에는 데이터프레임명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[‘PREDICT]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와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[“QTY”]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를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서브플롯으로 그리세요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Distplot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6363" y="1876977"/>
            <a:ext cx="8091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#pip install </a:t>
            </a:r>
            <a:r>
              <a:rPr lang="en-US" altLang="ko-KR" sz="1000" dirty="0" err="1">
                <a:solidFill>
                  <a:schemeClr val="tx1"/>
                </a:solidFill>
              </a:rPr>
              <a:t>seasborn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</a:rPr>
              <a:t>seaborn</a:t>
            </a:r>
            <a:r>
              <a:rPr lang="en-US" altLang="ko-KR" sz="1000" dirty="0">
                <a:solidFill>
                  <a:schemeClr val="tx1"/>
                </a:solidFill>
              </a:rPr>
              <a:t> as </a:t>
            </a:r>
            <a:r>
              <a:rPr lang="en-US" altLang="ko-KR" sz="1000" dirty="0" err="1">
                <a:solidFill>
                  <a:schemeClr val="tx1"/>
                </a:solidFill>
              </a:rPr>
              <a:t>sns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%</a:t>
            </a:r>
            <a:r>
              <a:rPr lang="en-US" altLang="ko-KR" sz="1000" dirty="0" err="1">
                <a:solidFill>
                  <a:schemeClr val="tx1"/>
                </a:solidFill>
              </a:rPr>
              <a:t>matplotlib</a:t>
            </a:r>
            <a:r>
              <a:rPr lang="en-US" altLang="ko-KR" sz="1000" dirty="0">
                <a:solidFill>
                  <a:schemeClr val="tx1"/>
                </a:solidFill>
              </a:rPr>
              <a:t> inline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tips = </a:t>
            </a:r>
            <a:r>
              <a:rPr lang="en-US" altLang="ko-KR" sz="1000" dirty="0" err="1">
                <a:solidFill>
                  <a:schemeClr val="tx1"/>
                </a:solidFill>
              </a:rPr>
              <a:t>sns.load_dataset</a:t>
            </a:r>
            <a:r>
              <a:rPr lang="en-US" altLang="ko-KR" sz="1000" dirty="0">
                <a:solidFill>
                  <a:schemeClr val="tx1"/>
                </a:solidFill>
              </a:rPr>
              <a:t>('tips')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tips.head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8ED01-F13E-4B76-8A9A-0015ACA09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71" y="1740751"/>
            <a:ext cx="3540541" cy="28651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60D74-E5B0-4C13-AF52-52B411DD2E8D}"/>
              </a:ext>
            </a:extLst>
          </p:cNvPr>
          <p:cNvSpPr/>
          <p:nvPr/>
        </p:nvSpPr>
        <p:spPr>
          <a:xfrm>
            <a:off x="483369" y="1347614"/>
            <a:ext cx="8091346" cy="349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컬럼 값의 분포도를 확인하기위한 차트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8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1773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Jointplot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854763"/>
            <a:ext cx="3440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sns.jointplot</a:t>
            </a:r>
            <a:r>
              <a:rPr lang="en-US" altLang="ko-KR" sz="1000" dirty="0">
                <a:solidFill>
                  <a:schemeClr val="tx1"/>
                </a:solidFill>
              </a:rPr>
              <a:t>(x= '</a:t>
            </a:r>
            <a:r>
              <a:rPr lang="en-US" altLang="ko-KR" sz="1000" dirty="0" err="1">
                <a:solidFill>
                  <a:schemeClr val="tx1"/>
                </a:solidFill>
              </a:rPr>
              <a:t>total_bill</a:t>
            </a:r>
            <a:r>
              <a:rPr lang="en-US" altLang="ko-KR" sz="1000" dirty="0">
                <a:solidFill>
                  <a:schemeClr val="tx1"/>
                </a:solidFill>
              </a:rPr>
              <a:t>', y = 'tip', data = tips)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35AA6-7D0E-4DB0-96E5-0771615F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661" y="1854763"/>
            <a:ext cx="2905062" cy="29496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45FF5-87A9-4254-A41B-6EE9A1CBACE7}"/>
              </a:ext>
            </a:extLst>
          </p:cNvPr>
          <p:cNvSpPr/>
          <p:nvPr/>
        </p:nvSpPr>
        <p:spPr>
          <a:xfrm>
            <a:off x="483369" y="1347614"/>
            <a:ext cx="8091346" cy="349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데이터셋에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대하여 특정 </a:t>
            </a:r>
            <a:r>
              <a: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값에 대하여 그래프형태로 표현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0D40C-D407-467F-82F6-C9EDA097EA1F}"/>
              </a:ext>
            </a:extLst>
          </p:cNvPr>
          <p:cNvSpPr txBox="1"/>
          <p:nvPr/>
        </p:nvSpPr>
        <p:spPr>
          <a:xfrm>
            <a:off x="502821" y="283512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금액대비 실제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tip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분포 및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각 카테고리별 분포도를 함께 볼수 있음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052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pairplot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539552" y="2067694"/>
            <a:ext cx="34405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sns.pairplot</a:t>
            </a:r>
            <a:r>
              <a:rPr lang="en-US" altLang="ko-KR" sz="1000" dirty="0">
                <a:solidFill>
                  <a:schemeClr val="tx1"/>
                </a:solidFill>
              </a:rPr>
              <a:t>(tips)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sns.pairplot</a:t>
            </a:r>
            <a:r>
              <a:rPr lang="en-US" altLang="ko-KR" sz="1000" dirty="0">
                <a:solidFill>
                  <a:schemeClr val="tx1"/>
                </a:solidFill>
              </a:rPr>
              <a:t>(tips, hue = 'sex</a:t>
            </a:r>
            <a:r>
              <a:rPr lang="en-US" altLang="ko-KR" sz="1000" dirty="0" smtClean="0">
                <a:solidFill>
                  <a:schemeClr val="tx1"/>
                </a:solidFill>
              </a:rPr>
              <a:t>')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#hue</a:t>
            </a:r>
            <a:r>
              <a:rPr lang="ko-KR" altLang="en-US" sz="10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그룹바이를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데이터의 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모든관계를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한눈에 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보기위한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차트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CDC63-BE96-4FEF-8F6D-393142874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54" y="1967966"/>
            <a:ext cx="2738729" cy="27613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D1646-5660-4E18-9398-4D1E5E1D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980792"/>
            <a:ext cx="3142742" cy="2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329449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불러와서 시각화하기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32576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 하기 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80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matplotlib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활용하여 데이터를 확인하고 정제하는 방법을 알 수 있다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5">
            <a:extLst>
              <a:ext uri="{FF2B5EF4-FFF2-40B4-BE49-F238E27FC236}">
                <a16:creationId xmlns:a16="http://schemas.microsoft.com/office/drawing/2014/main" id="{F398A08A-1761-4231-ABA8-C0F0427D7F3B}"/>
              </a:ext>
            </a:extLst>
          </p:cNvPr>
          <p:cNvSpPr/>
          <p:nvPr/>
        </p:nvSpPr>
        <p:spPr>
          <a:xfrm>
            <a:off x="708747" y="3764062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2" name="그룹 54">
            <a:extLst>
              <a:ext uri="{FF2B5EF4-FFF2-40B4-BE49-F238E27FC236}">
                <a16:creationId xmlns:a16="http://schemas.microsoft.com/office/drawing/2014/main" id="{9B78ED67-733D-4B1E-BBEB-EA0CD32DAC7B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3743668"/>
            <a:ext cx="539750" cy="479425"/>
            <a:chOff x="1328347" y="2337753"/>
            <a:chExt cx="541775" cy="535025"/>
          </a:xfrm>
        </p:grpSpPr>
        <p:sp>
          <p:nvSpPr>
            <p:cNvPr id="53" name="모서리가 둥근 직사각형 35">
              <a:extLst>
                <a:ext uri="{FF2B5EF4-FFF2-40B4-BE49-F238E27FC236}">
                  <a16:creationId xmlns:a16="http://schemas.microsoft.com/office/drawing/2014/main" id="{A97C50B6-F445-4216-BE15-CCF4C13E77B2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36">
              <a:extLst>
                <a:ext uri="{FF2B5EF4-FFF2-40B4-BE49-F238E27FC236}">
                  <a16:creationId xmlns:a16="http://schemas.microsoft.com/office/drawing/2014/main" id="{67125824-007F-4AD8-BE07-85C9BDE245AC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074D92-CB72-4F5D-8752-4C8AC7EAA6CF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38">
              <a:extLst>
                <a:ext uri="{FF2B5EF4-FFF2-40B4-BE49-F238E27FC236}">
                  <a16:creationId xmlns:a16="http://schemas.microsoft.com/office/drawing/2014/main" id="{26A9A0C7-B25A-4B6F-8882-A75AD2B1EE6D}"/>
                </a:ext>
              </a:extLst>
            </p:cNvPr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102249A-7285-4256-A0B0-ADCE44DD47A1}"/>
              </a:ext>
            </a:extLst>
          </p:cNvPr>
          <p:cNvSpPr txBox="1"/>
          <p:nvPr/>
        </p:nvSpPr>
        <p:spPr>
          <a:xfrm>
            <a:off x="764946" y="3737907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7A8785-DA97-4C0C-BBE8-71ACFD0860B5}"/>
              </a:ext>
            </a:extLst>
          </p:cNvPr>
          <p:cNvSpPr/>
          <p:nvPr/>
        </p:nvSpPr>
        <p:spPr>
          <a:xfrm>
            <a:off x="1263443" y="3743924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66144539-EEBD-45C2-87FF-1DB7887C6A55}"/>
              </a:ext>
            </a:extLst>
          </p:cNvPr>
          <p:cNvSpPr/>
          <p:nvPr/>
        </p:nvSpPr>
        <p:spPr>
          <a:xfrm>
            <a:off x="708747" y="3110515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17295A-7366-4BF3-8DE9-2A808EA29BDB}"/>
              </a:ext>
            </a:extLst>
          </p:cNvPr>
          <p:cNvSpPr/>
          <p:nvPr/>
        </p:nvSpPr>
        <p:spPr>
          <a:xfrm>
            <a:off x="1263443" y="3076459"/>
            <a:ext cx="1617751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6">
            <a:extLst>
              <a:ext uri="{FF2B5EF4-FFF2-40B4-BE49-F238E27FC236}">
                <a16:creationId xmlns:a16="http://schemas.microsoft.com/office/drawing/2014/main" id="{64B357D0-B171-424D-8B9D-0AE3530BD0B7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3086528"/>
            <a:ext cx="539750" cy="479425"/>
            <a:chOff x="1328347" y="2337753"/>
            <a:chExt cx="541775" cy="535025"/>
          </a:xfrm>
        </p:grpSpPr>
        <p:sp>
          <p:nvSpPr>
            <p:cNvPr id="37" name="모서리가 둥근 직사각형 23">
              <a:extLst>
                <a:ext uri="{FF2B5EF4-FFF2-40B4-BE49-F238E27FC236}">
                  <a16:creationId xmlns:a16="http://schemas.microsoft.com/office/drawing/2014/main" id="{09DD61E5-E5F4-45F3-B4D0-0BC23BB276C2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24">
              <a:extLst>
                <a:ext uri="{FF2B5EF4-FFF2-40B4-BE49-F238E27FC236}">
                  <a16:creationId xmlns:a16="http://schemas.microsoft.com/office/drawing/2014/main" id="{834F736A-ED79-443F-9DEE-D95AFE75E461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27236F4-CCC8-48DC-A38B-46D6C4C44338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0" name="자유형 26">
              <a:extLst>
                <a:ext uri="{FF2B5EF4-FFF2-40B4-BE49-F238E27FC236}">
                  <a16:creationId xmlns:a16="http://schemas.microsoft.com/office/drawing/2014/main" id="{CC5E4FA2-BF3F-49EB-BD31-7344CA9CF9F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9C320E1-F0F3-4964-B876-58DAF97AD94F}"/>
              </a:ext>
            </a:extLst>
          </p:cNvPr>
          <p:cNvSpPr txBox="1"/>
          <p:nvPr/>
        </p:nvSpPr>
        <p:spPr>
          <a:xfrm>
            <a:off x="764946" y="3081488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382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barplot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sns.barplot</a:t>
            </a:r>
            <a:r>
              <a:rPr lang="en-US" altLang="ko-KR" sz="1000" dirty="0">
                <a:solidFill>
                  <a:schemeClr val="tx1"/>
                </a:solidFill>
              </a:rPr>
              <a:t>(x='sex', y='</a:t>
            </a:r>
            <a:r>
              <a:rPr lang="en-US" altLang="ko-KR" sz="1000" dirty="0" err="1">
                <a:solidFill>
                  <a:schemeClr val="tx1"/>
                </a:solidFill>
              </a:rPr>
              <a:t>total_bill</a:t>
            </a:r>
            <a:r>
              <a:rPr lang="en-US" altLang="ko-KR" sz="1000" dirty="0">
                <a:solidFill>
                  <a:schemeClr val="tx1"/>
                </a:solidFill>
              </a:rPr>
              <a:t>', data = tips)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데이터에 대하여 구분하는 차트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7B519-DB7F-4B80-8982-03616154B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1" y="2336986"/>
            <a:ext cx="3389933" cy="23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882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countplot</a:t>
              </a: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sns.countplot</a:t>
            </a:r>
            <a:r>
              <a:rPr lang="en-US" altLang="ko-KR" sz="1000" dirty="0">
                <a:solidFill>
                  <a:schemeClr val="tx1"/>
                </a:solidFill>
              </a:rPr>
              <a:t>(x= 'sex', data = tips)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해당개수를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세어주는 </a:t>
            </a: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countplot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018C5-8390-4679-BB3B-79B65C3F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93" y="2062711"/>
            <a:ext cx="4183977" cy="28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8367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boxplot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구현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sns.boxplot</a:t>
            </a:r>
            <a:r>
              <a:rPr lang="en-US" altLang="ko-KR" sz="1000" dirty="0">
                <a:solidFill>
                  <a:schemeClr val="tx1"/>
                </a:solidFill>
              </a:rPr>
              <a:t>(x='day', y='</a:t>
            </a:r>
            <a:r>
              <a:rPr lang="en-US" altLang="ko-KR" sz="1000">
                <a:solidFill>
                  <a:schemeClr val="tx1"/>
                </a:solidFill>
              </a:rPr>
              <a:t>total_bill',data</a:t>
            </a:r>
            <a:r>
              <a:rPr lang="en-US" altLang="ko-KR" sz="1000" dirty="0">
                <a:solidFill>
                  <a:schemeClr val="tx1"/>
                </a:solidFill>
              </a:rPr>
              <a:t>=tips)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카테고리 기준에 어떤 범위의 분포를 보여주는지 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차트화함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B66A8-D282-4496-B0C2-512151AD1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85024"/>
            <a:ext cx="4095378" cy="27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79223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corr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tips.corr()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상관관계를 확인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5399E4-D6F5-4C43-A709-05297F6D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22" y="2139702"/>
            <a:ext cx="3819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5821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Heatmap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tc = tips.corr()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sns.heatmap(tc, annot = True)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자료에 대한 상관관계를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 map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표현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8702C-EA96-4724-ACE2-939C1718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415" y="1886857"/>
            <a:ext cx="4305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5821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Heatmap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3440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flights = sns.load_dataset('flights')</a:t>
            </a:r>
          </a:p>
          <a:p>
            <a:r>
              <a:rPr lang="en-US" altLang="ko-KR" sz="1000"/>
              <a:t>fp = flights.pivot_table(index='month', columns='year', values = 'passengers')</a:t>
            </a:r>
          </a:p>
          <a:p>
            <a:endParaRPr lang="en-US" altLang="ko-KR" sz="1000"/>
          </a:p>
          <a:p>
            <a:r>
              <a:rPr lang="en-US" altLang="ko-KR" sz="1000"/>
              <a:t>fp.head()</a:t>
            </a:r>
          </a:p>
          <a:p>
            <a:endParaRPr lang="en-US" altLang="ko-KR" sz="1000"/>
          </a:p>
          <a:p>
            <a:r>
              <a:rPr lang="en-US" altLang="ko-KR" sz="1000"/>
              <a:t>sns.heatmap(fp)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자료에 대한 상관관계를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heat map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표현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200BAC-65B8-42D4-B465-5623E3459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03" y="1857681"/>
            <a:ext cx="4608512" cy="2998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5DEB1F-C2EE-48C7-B447-2DD490F5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1" y="3507854"/>
            <a:ext cx="3440559" cy="120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8F574-8A02-48A1-8249-E063933DC164}"/>
              </a:ext>
            </a:extLst>
          </p:cNvPr>
          <p:cNvSpPr txBox="1"/>
          <p:nvPr/>
        </p:nvSpPr>
        <p:spPr>
          <a:xfrm>
            <a:off x="427513" y="3013891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연도가 증가함에 따라 승객수가 증가하고 있음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여름에 또 집중됨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2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825329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0863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lmplot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-Seaborn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27513" y="1857681"/>
            <a:ext cx="5800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sns.lmplot(x='total_bill', y = 'tip', data = tips )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sns.lmplot(x='total_bill', y = 'tip', data = tips, hue = 'sex', markers = ['o','v'] 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18103-5728-44C5-8474-558269D7AADD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데이터의 상관관계를 </a:t>
            </a:r>
            <a:r>
              <a: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linear</a:t>
            </a: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형태로 뽑아내는 차트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13D8A-CB18-4292-A81D-42F01BED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44" y="2463598"/>
            <a:ext cx="2460746" cy="2334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05AB78-CF59-46E2-A912-B9228E0B4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507" y="2463598"/>
            <a:ext cx="2813236" cy="23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DFD440-7F2A-4BD6-BDF0-FA0B4116E85F}"/>
              </a:ext>
            </a:extLst>
          </p:cNvPr>
          <p:cNvSpPr txBox="1"/>
          <p:nvPr/>
        </p:nvSpPr>
        <p:spPr>
          <a:xfrm>
            <a:off x="539552" y="2067694"/>
            <a:ext cx="8219988" cy="201622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customerData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를 활용하여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스캐터 플롯을 그리세요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8824757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matplotlib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활용하면 데이터 분석 작업 중 바로 시각화를 할 수 있다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10259306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시각화 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x,y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활용하여 시각화 후 </a:t>
              </a:r>
              <a:r>
                <a:rPr lang="ko-KR" altLang="en-US" sz="1600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선색상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 차트 시각화방법을 기억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9085145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시각화 시 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축을 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활용하거나 </a:t>
              </a:r>
              <a:r>
                <a:rPr lang="en-US" altLang="ko-KR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subplot</a:t>
              </a:r>
              <a:r>
                <a: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통해 시각화 가능하다</a:t>
              </a:r>
            </a:p>
          </p:txBody>
        </p:sp>
      </p:grpSp>
      <p:grpSp>
        <p:nvGrpSpPr>
          <p:cNvPr id="38" name="그룹 106"/>
          <p:cNvGrpSpPr/>
          <p:nvPr/>
        </p:nvGrpSpPr>
        <p:grpSpPr>
          <a:xfrm>
            <a:off x="645211" y="3442113"/>
            <a:ext cx="7959237" cy="527316"/>
            <a:chOff x="1049187" y="4115184"/>
            <a:chExt cx="11971129" cy="690279"/>
          </a:xfrm>
        </p:grpSpPr>
        <p:sp>
          <p:nvSpPr>
            <p:cNvPr id="63" name="직사각형 62"/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4" name="그룹 108"/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66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8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463247" y="4235135"/>
              <a:ext cx="691283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Scatter plot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차원을 </a:t>
              </a:r>
              <a:r>
                <a: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더 확장하여 표현 가능하다</a:t>
              </a:r>
            </a:p>
          </p:txBody>
        </p:sp>
      </p:grpSp>
      <p:grpSp>
        <p:nvGrpSpPr>
          <p:cNvPr id="45" name="그룹 106">
            <a:extLst>
              <a:ext uri="{FF2B5EF4-FFF2-40B4-BE49-F238E27FC236}">
                <a16:creationId xmlns:a16="http://schemas.microsoft.com/office/drawing/2014/main" id="{A75DA139-84B8-4953-AB3B-B89CD06FB07B}"/>
              </a:ext>
            </a:extLst>
          </p:cNvPr>
          <p:cNvGrpSpPr/>
          <p:nvPr/>
        </p:nvGrpSpPr>
        <p:grpSpPr>
          <a:xfrm>
            <a:off x="641117" y="4166762"/>
            <a:ext cx="7959237" cy="527316"/>
            <a:chOff x="1049187" y="4115184"/>
            <a:chExt cx="11971129" cy="6902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A0AAE6F-FBC4-49E8-82D8-264DB328C178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108">
              <a:extLst>
                <a:ext uri="{FF2B5EF4-FFF2-40B4-BE49-F238E27FC236}">
                  <a16:creationId xmlns:a16="http://schemas.microsoft.com/office/drawing/2014/main" id="{42A1B65E-D502-46BC-B2BD-CF3B164DDAE3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49" name="그룹 73">
                <a:extLst>
                  <a:ext uri="{FF2B5EF4-FFF2-40B4-BE49-F238E27FC236}">
                    <a16:creationId xmlns:a16="http://schemas.microsoft.com/office/drawing/2014/main" id="{C61E6139-9548-4E91-BA83-65343343F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1" name="모서리가 둥근 직사각형 69">
                  <a:extLst>
                    <a:ext uri="{FF2B5EF4-FFF2-40B4-BE49-F238E27FC236}">
                      <a16:creationId xmlns:a16="http://schemas.microsoft.com/office/drawing/2014/main" id="{2F8D3AB8-A6E9-4993-A040-DE49EF4A8033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모서리가 둥근 직사각형 70">
                  <a:extLst>
                    <a:ext uri="{FF2B5EF4-FFF2-40B4-BE49-F238E27FC236}">
                      <a16:creationId xmlns:a16="http://schemas.microsoft.com/office/drawing/2014/main" id="{11CEA830-AD20-49F5-9049-BF2E3DC8A02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자유형 22">
                  <a:extLst>
                    <a:ext uri="{FF2B5EF4-FFF2-40B4-BE49-F238E27FC236}">
                      <a16:creationId xmlns:a16="http://schemas.microsoft.com/office/drawing/2014/main" id="{D60B78C0-A90E-423E-8417-7C841707EEA7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2F1E18-35BF-4DE4-B89E-DC356590A642}"/>
                  </a:ext>
                </a:extLst>
              </p:cNvPr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FE28A4-F0CF-4714-8EAC-E0C88502AA72}"/>
                </a:ext>
              </a:extLst>
            </p:cNvPr>
            <p:cNvSpPr/>
            <p:nvPr/>
          </p:nvSpPr>
          <p:spPr>
            <a:xfrm>
              <a:off x="2463247" y="4235135"/>
              <a:ext cx="4518706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Seaborn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 방법을 기억한다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85227" y="1798525"/>
            <a:ext cx="158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40" y="2380730"/>
            <a:ext cx="3828985" cy="2436627"/>
          </a:xfrm>
          <a:prstGeom prst="rect">
            <a:avLst/>
          </a:prstGeom>
        </p:spPr>
      </p:pic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97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차트 그리기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축을 바탕으로 차트 시각화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64009C-2167-42E3-8786-C1B9F88FB5C1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2139702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#</a:t>
            </a:r>
            <a:r>
              <a:rPr lang="ko-KR" altLang="en-US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</a:t>
            </a:r>
            <a:r>
              <a:rPr lang="ko-KR" altLang="en-US" smtClean="0">
                <a:solidFill>
                  <a:schemeClr val="tx1"/>
                </a:solidFill>
              </a:rPr>
              <a:t>시</a:t>
            </a:r>
            <a:r>
              <a:rPr lang="ko-KR" altLang="en-US">
                <a:solidFill>
                  <a:schemeClr val="tx1"/>
                </a:solidFill>
              </a:rPr>
              <a:t>연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y=[]</a:t>
            </a:r>
          </a:p>
          <a:p>
            <a:r>
              <a:rPr lang="en-US" altLang="ko-KR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89281936-AF93-445D-BCC3-E6A6C29483CA}"/>
              </a:ext>
            </a:extLst>
          </p:cNvPr>
          <p:cNvSpPr/>
          <p:nvPr/>
        </p:nvSpPr>
        <p:spPr bwMode="auto">
          <a:xfrm>
            <a:off x="2376055" y="3723878"/>
            <a:ext cx="2367011" cy="328698"/>
          </a:xfrm>
          <a:prstGeom prst="wedgeRectCallout">
            <a:avLst>
              <a:gd name="adj1" fmla="val -29543"/>
              <a:gd name="adj2" fmla="val -408165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차트 용 라이브러리 호출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297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차트 꾸미기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차트의 색 및 내용 채우기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F1F758-BF2B-4ECD-91B9-9EC7876DBC81}"/>
              </a:ext>
            </a:extLst>
          </p:cNvPr>
          <p:cNvSpPr/>
          <p:nvPr/>
        </p:nvSpPr>
        <p:spPr>
          <a:xfrm>
            <a:off x="483369" y="1930821"/>
            <a:ext cx="8091346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import matplotlib.pyplot as </a:t>
            </a:r>
            <a:r>
              <a:rPr lang="en-US" altLang="ko-KR" sz="1050" smtClean="0">
                <a:solidFill>
                  <a:schemeClr val="tx1"/>
                </a:solidFill>
              </a:rPr>
              <a:t>plt</a:t>
            </a:r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chemeClr val="tx1"/>
                </a:solidFill>
              </a:rPr>
              <a:t># </a:t>
            </a:r>
            <a:r>
              <a:rPr lang="ko-KR" altLang="en-US" sz="1050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y=[]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 sz="1050">
                <a:solidFill>
                  <a:schemeClr val="tx1"/>
                </a:solidFill>
              </a:rPr>
              <a:t>plt.plot(x,y)</a:t>
            </a:r>
          </a:p>
          <a:p>
            <a:endParaRPr lang="en-US" altLang="ko-KR" sz="1050">
              <a:solidFill>
                <a:srgbClr val="00B050"/>
              </a:solidFill>
            </a:endParaRPr>
          </a:p>
          <a:p>
            <a:r>
              <a:rPr lang="en-US" altLang="ko-KR" sz="1050">
                <a:solidFill>
                  <a:schemeClr val="accent1"/>
                </a:solidFill>
              </a:rPr>
              <a:t># </a:t>
            </a:r>
            <a:r>
              <a:rPr lang="ko-KR" altLang="en-US" sz="1050">
                <a:solidFill>
                  <a:schemeClr val="accent1"/>
                </a:solidFill>
              </a:rPr>
              <a:t>차트 꾸미기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plt.plot(x,y, 'b', lw=1.5) #</a:t>
            </a:r>
            <a:r>
              <a:rPr lang="ko-KR" altLang="en-US" sz="1050">
                <a:solidFill>
                  <a:schemeClr val="accent1"/>
                </a:solidFill>
              </a:rPr>
              <a:t>차트 선색 및 크기설정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plt.plot(x,y, 'bo', ) #</a:t>
            </a:r>
            <a:r>
              <a:rPr lang="ko-KR" altLang="en-US" sz="1050">
                <a:solidFill>
                  <a:schemeClr val="accent1"/>
                </a:solidFill>
              </a:rPr>
              <a:t>차트 내 </a:t>
            </a:r>
            <a:r>
              <a:rPr lang="en-US" altLang="ko-KR" sz="1050">
                <a:solidFill>
                  <a:schemeClr val="accent1"/>
                </a:solidFill>
              </a:rPr>
              <a:t>'bo' </a:t>
            </a:r>
            <a:r>
              <a:rPr lang="ko-KR" altLang="en-US" sz="1050">
                <a:solidFill>
                  <a:schemeClr val="accent1"/>
                </a:solidFill>
              </a:rPr>
              <a:t>표기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plt.grid(True) #</a:t>
            </a:r>
            <a:r>
              <a:rPr lang="ko-KR" altLang="en-US" sz="1050">
                <a:solidFill>
                  <a:schemeClr val="accent1"/>
                </a:solidFill>
              </a:rPr>
              <a:t>그리드 표기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plt.xlabel('index') # x</a:t>
            </a:r>
            <a:r>
              <a:rPr lang="ko-KR" altLang="en-US" sz="1050">
                <a:solidFill>
                  <a:schemeClr val="accent1"/>
                </a:solidFill>
              </a:rPr>
              <a:t>축 라벨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plt.ylabel('value') # y</a:t>
            </a:r>
            <a:r>
              <a:rPr lang="ko-KR" altLang="en-US" sz="1050">
                <a:solidFill>
                  <a:schemeClr val="accent1"/>
                </a:solidFill>
              </a:rPr>
              <a:t>축 라벨</a:t>
            </a:r>
          </a:p>
          <a:p>
            <a:r>
              <a:rPr lang="en-US" altLang="ko-KR" sz="1050">
                <a:solidFill>
                  <a:schemeClr val="accent1"/>
                </a:solidFill>
              </a:rPr>
              <a:t>plt.title('Simple plot') # </a:t>
            </a:r>
            <a:r>
              <a:rPr lang="ko-KR" altLang="en-US" sz="1050">
                <a:solidFill>
                  <a:schemeClr val="accent1"/>
                </a:solidFill>
              </a:rPr>
              <a:t>차트 제목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17C5F4-5FC8-464C-B31A-115E9CFF18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11" t="54105" r="11718" b="-715"/>
          <a:stretch/>
        </p:blipFill>
        <p:spPr>
          <a:xfrm>
            <a:off x="4572000" y="1915540"/>
            <a:ext cx="4026080" cy="28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09518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선색 및 크기설정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차트의 </a:t>
            </a:r>
            <a:r>
              <a:rPr lang="ko-KR" altLang="en-US" sz="16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선색</a:t>
            </a: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크기 설정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9FA88B-B5B7-47D3-AE13-19A70F1CF758}"/>
              </a:ext>
            </a:extLst>
          </p:cNvPr>
          <p:cNvGraphicFramePr>
            <a:graphicFrameLocks noGrp="1"/>
          </p:cNvGraphicFramePr>
          <p:nvPr/>
        </p:nvGraphicFramePr>
        <p:xfrm>
          <a:off x="6078437" y="2114177"/>
          <a:ext cx="249627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726730646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186813687"/>
                    </a:ext>
                  </a:extLst>
                </a:gridCol>
              </a:tblGrid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character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color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59293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“b”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blue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6254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“g”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green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60877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“r”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red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13857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“c”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cyan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1738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“m”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magenta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50006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“y”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yellow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2179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“k”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black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100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“w”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white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9107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43932" y="1825123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y=[]</a:t>
            </a:r>
          </a:p>
          <a:p>
            <a:r>
              <a:rPr lang="en-US" altLang="ko-KR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# </a:t>
            </a:r>
            <a:r>
              <a:rPr lang="ko-KR" altLang="en-US">
                <a:solidFill>
                  <a:schemeClr val="accent1"/>
                </a:solidFill>
              </a:rPr>
              <a:t>차트 꾸미기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plt.plot(x,y, 'b', lw=2.5) #</a:t>
            </a:r>
            <a:r>
              <a:rPr lang="ko-KR" altLang="en-US">
                <a:solidFill>
                  <a:schemeClr val="accent1"/>
                </a:solidFill>
              </a:rPr>
              <a:t>차트 선색 및 크기설정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8843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 종류 변경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 종류 변경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43932" y="2189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y=[]</a:t>
            </a:r>
          </a:p>
          <a:p>
            <a:r>
              <a:rPr lang="en-US" altLang="ko-KR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plt.plot(x,y, ":" ) #</a:t>
            </a:r>
            <a:r>
              <a:rPr lang="ko-KR" altLang="en-US">
                <a:solidFill>
                  <a:schemeClr val="tx1"/>
                </a:solidFill>
              </a:rPr>
              <a:t>차트 내 </a:t>
            </a:r>
            <a:r>
              <a:rPr lang="en-US" altLang="ko-KR" smtClean="0">
                <a:solidFill>
                  <a:schemeClr val="tx1"/>
                </a:solidFill>
              </a:rPr>
              <a:t>dotted </a:t>
            </a:r>
            <a:r>
              <a:rPr lang="ko-KR" altLang="en-US">
                <a:solidFill>
                  <a:schemeClr val="tx1"/>
                </a:solidFill>
              </a:rPr>
              <a:t>표기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93385-6AFB-4E30-9E2F-E55B35414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43369"/>
              </p:ext>
            </p:extLst>
          </p:nvPr>
        </p:nvGraphicFramePr>
        <p:xfrm>
          <a:off x="6078437" y="2114177"/>
          <a:ext cx="249627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726730646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186813687"/>
                    </a:ext>
                  </a:extLst>
                </a:gridCol>
              </a:tblGrid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character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description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59293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“_”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solid line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6254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“_ _”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dashed line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60877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“:”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dotted line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13857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“.”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pixel marker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1738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“o”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circle marker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50006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“v”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triangle_down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2179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…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…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100"/>
                  </a:ext>
                </a:extLst>
              </a:tr>
              <a:tr h="24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…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…</a:t>
                      </a:r>
                      <a:endParaRPr lang="ko-KR" altLang="en-US" sz="12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910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AF5759-3298-4D86-ABDD-4CA5FC025876}"/>
              </a:ext>
            </a:extLst>
          </p:cNvPr>
          <p:cNvSpPr txBox="1"/>
          <p:nvPr/>
        </p:nvSpPr>
        <p:spPr>
          <a:xfrm>
            <a:off x="5148064" y="4633313"/>
            <a:ext cx="286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색상과 섞을때는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b–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형태로 사용해야함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6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8215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라벨과 제목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라벨과 제목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77689" y="191422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y=[]</a:t>
            </a:r>
          </a:p>
          <a:p>
            <a:r>
              <a:rPr lang="en-US" altLang="ko-KR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# </a:t>
            </a:r>
            <a:r>
              <a:rPr lang="ko-KR" altLang="en-US">
                <a:solidFill>
                  <a:schemeClr val="accent1"/>
                </a:solidFill>
              </a:rPr>
              <a:t>차트 꾸미기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plt.xlabel('index') # x</a:t>
            </a:r>
            <a:r>
              <a:rPr lang="ko-KR" altLang="en-US">
                <a:solidFill>
                  <a:schemeClr val="accent1"/>
                </a:solidFill>
              </a:rPr>
              <a:t>축 라벨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plt.ylabel('value') # y</a:t>
            </a:r>
            <a:r>
              <a:rPr lang="ko-KR" altLang="en-US">
                <a:solidFill>
                  <a:schemeClr val="accent1"/>
                </a:solidFill>
              </a:rPr>
              <a:t>축 라벨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plt.title('Simple plot') # </a:t>
            </a:r>
            <a:r>
              <a:rPr lang="ko-KR" altLang="en-US">
                <a:solidFill>
                  <a:schemeClr val="accent1"/>
                </a:solidFill>
              </a:rPr>
              <a:t>차트 제목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17" y="2106981"/>
            <a:ext cx="3572561" cy="24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98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특정구간 확대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특정구간 확대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43932" y="187852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#</a:t>
            </a:r>
            <a:r>
              <a:rPr lang="ko-KR" altLang="en-US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y=[]</a:t>
            </a:r>
          </a:p>
          <a:p>
            <a:r>
              <a:rPr lang="en-US" altLang="ko-KR">
                <a:solidFill>
                  <a:schemeClr val="tx1"/>
                </a:solidFill>
              </a:rPr>
              <a:t>for i in x:</a:t>
            </a:r>
          </a:p>
          <a:p>
            <a:r>
              <a:rPr lang="en-US" altLang="ko-KR">
                <a:solidFill>
                  <a:schemeClr val="tx1"/>
                </a:solidFill>
              </a:rPr>
              <a:t>    y.append(i**2)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</a:p>
          <a:p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# </a:t>
            </a:r>
            <a:r>
              <a:rPr lang="ko-KR" altLang="en-US">
                <a:solidFill>
                  <a:schemeClr val="accent1"/>
                </a:solidFill>
              </a:rPr>
              <a:t>차트 꾸미기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plt.plot(x,y, "b--") #</a:t>
            </a:r>
            <a:r>
              <a:rPr lang="ko-KR" altLang="en-US">
                <a:solidFill>
                  <a:schemeClr val="accent1"/>
                </a:solidFill>
              </a:rPr>
              <a:t>차트 선색 및 크기설정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plt.xlim(20,40)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plt.ylim(500,2000)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7" y="1995687"/>
            <a:ext cx="4650787" cy="29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8215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 꾸미기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실습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레전드 설정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시각화하기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961BE-8C2D-42FE-949C-1D95CECA6236}"/>
              </a:ext>
            </a:extLst>
          </p:cNvPr>
          <p:cNvSpPr/>
          <p:nvPr/>
        </p:nvSpPr>
        <p:spPr>
          <a:xfrm>
            <a:off x="483369" y="1347614"/>
            <a:ext cx="8091346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vl="0"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레전드 설정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7B7B13-25BC-4BAF-BAE3-E17E026986D6}"/>
              </a:ext>
            </a:extLst>
          </p:cNvPr>
          <p:cNvSpPr/>
          <p:nvPr/>
        </p:nvSpPr>
        <p:spPr>
          <a:xfrm>
            <a:off x="443932" y="19626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#</a:t>
            </a:r>
            <a:r>
              <a:rPr lang="ko-KR" altLang="en-US">
                <a:solidFill>
                  <a:schemeClr val="tx1"/>
                </a:solidFill>
              </a:rPr>
              <a:t>필요 라이브러리 정의</a:t>
            </a:r>
          </a:p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# </a:t>
            </a:r>
            <a:r>
              <a:rPr lang="ko-KR" altLang="en-US">
                <a:solidFill>
                  <a:schemeClr val="tx1"/>
                </a:solidFill>
              </a:rPr>
              <a:t>커맨드뷰에서 차트 시여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x=list(range(0,100,5))</a:t>
            </a:r>
          </a:p>
          <a:p>
            <a:r>
              <a:rPr lang="en-US" altLang="ko-KR">
                <a:solidFill>
                  <a:schemeClr val="tx1"/>
                </a:solidFill>
              </a:rPr>
              <a:t>y = [i**2 for i in x]</a:t>
            </a:r>
          </a:p>
          <a:p>
            <a:r>
              <a:rPr lang="en-US" altLang="ko-KR">
                <a:solidFill>
                  <a:schemeClr val="tx1"/>
                </a:solidFill>
              </a:rPr>
              <a:t>y2 = [i**2.2 for i in x]</a:t>
            </a:r>
          </a:p>
          <a:p>
            <a:r>
              <a:rPr lang="en-US" altLang="ko-KR">
                <a:solidFill>
                  <a:schemeClr val="tx1"/>
                </a:solidFill>
              </a:rPr>
              <a:t>plt.plot(x,y)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# </a:t>
            </a:r>
            <a:r>
              <a:rPr lang="ko-KR" altLang="en-US">
                <a:solidFill>
                  <a:schemeClr val="accent1"/>
                </a:solidFill>
              </a:rPr>
              <a:t>차트 꾸미기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plt.plot(x,y, "b--", label="first") #</a:t>
            </a:r>
            <a:r>
              <a:rPr lang="ko-KR" altLang="en-US">
                <a:solidFill>
                  <a:schemeClr val="accent1"/>
                </a:solidFill>
              </a:rPr>
              <a:t>차트 선색 및 크기설정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plt.plot(x,y2, "r--", label="second") #</a:t>
            </a:r>
            <a:r>
              <a:rPr lang="ko-KR" altLang="en-US">
                <a:solidFill>
                  <a:schemeClr val="accent1"/>
                </a:solidFill>
              </a:rPr>
              <a:t>차트 선색 및 크기설정</a:t>
            </a:r>
          </a:p>
          <a:p>
            <a:r>
              <a:rPr lang="en-US" altLang="ko-KR">
                <a:solidFill>
                  <a:schemeClr val="accent1"/>
                </a:solidFill>
              </a:rPr>
              <a:t>plt.legend(loc=1)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57C842E-B584-43B2-A430-3E49E17D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2333"/>
              </p:ext>
            </p:extLst>
          </p:nvPr>
        </p:nvGraphicFramePr>
        <p:xfrm>
          <a:off x="7324000" y="1878527"/>
          <a:ext cx="177810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54">
                  <a:extLst>
                    <a:ext uri="{9D8B030D-6E8A-4147-A177-3AD203B41FA5}">
                      <a16:colId xmlns:a16="http://schemas.microsoft.com/office/drawing/2014/main" val="726730646"/>
                    </a:ext>
                  </a:extLst>
                </a:gridCol>
                <a:gridCol w="889054">
                  <a:extLst>
                    <a:ext uri="{9D8B030D-6E8A-4147-A177-3AD203B41FA5}">
                      <a16:colId xmlns:a16="http://schemas.microsoft.com/office/drawing/2014/main" val="1186813687"/>
                    </a:ext>
                  </a:extLst>
                </a:gridCol>
              </a:tblGrid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character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description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59293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“upper</a:t>
                      </a:r>
                      <a:r>
                        <a:rPr lang="ko-KR" altLang="en-US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left”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6254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“center left”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6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60877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“lower left”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3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13857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“best”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0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1738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“upper center”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9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50006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“center”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10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2179"/>
                  </a:ext>
                </a:extLst>
              </a:tr>
              <a:tr h="3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“lower center”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8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100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“upper right”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1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91076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center right”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7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51562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“lower right”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4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69694"/>
                  </a:ext>
                </a:extLst>
              </a:tr>
              <a:tr h="223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“right”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5</a:t>
                      </a:r>
                      <a:endParaRPr lang="ko-KR" altLang="en-US" sz="100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3507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962636"/>
            <a:ext cx="3017415" cy="19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73230</TotalTime>
  <Words>1554</Words>
  <Application>Microsoft Office PowerPoint</Application>
  <PresentationFormat>화면 슬라이드 쇼(16:9)</PresentationFormat>
  <Paragraphs>390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Times New Roman</vt:lpstr>
      <vt:lpstr>Arial</vt:lpstr>
      <vt:lpstr>Malgun Gothic Semilight</vt:lpstr>
      <vt:lpstr>HY견고딕</vt:lpstr>
      <vt:lpstr>HY헤드라인M</vt:lpstr>
      <vt:lpstr>굴림</vt:lpstr>
      <vt:lpstr>나눔바른고딕</vt:lpstr>
      <vt:lpstr>맑은 고딕</vt:lpstr>
      <vt:lpstr>돋움</vt:lpstr>
      <vt:lpstr>Wingdings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9769</cp:revision>
  <dcterms:created xsi:type="dcterms:W3CDTF">2008-04-23T04:36:31Z</dcterms:created>
  <dcterms:modified xsi:type="dcterms:W3CDTF">2018-11-15T03:36:22Z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