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445" r:id="rId4"/>
    <p:sldId id="420" r:id="rId5"/>
    <p:sldId id="421" r:id="rId6"/>
    <p:sldId id="423" r:id="rId7"/>
    <p:sldId id="439" r:id="rId8"/>
    <p:sldId id="443" r:id="rId9"/>
    <p:sldId id="446" r:id="rId10"/>
    <p:sldId id="426" r:id="rId11"/>
    <p:sldId id="427" r:id="rId12"/>
    <p:sldId id="448" r:id="rId13"/>
    <p:sldId id="429" r:id="rId14"/>
    <p:sldId id="430" r:id="rId15"/>
    <p:sldId id="431" r:id="rId16"/>
    <p:sldId id="432" r:id="rId17"/>
    <p:sldId id="433" r:id="rId18"/>
    <p:sldId id="442" r:id="rId19"/>
    <p:sldId id="436" r:id="rId20"/>
    <p:sldId id="437" r:id="rId21"/>
    <p:sldId id="438" r:id="rId22"/>
  </p:sldIdLst>
  <p:sldSz cx="12192000" cy="6858000"/>
  <p:notesSz cx="6858000" cy="9144000"/>
  <p:embeddedFontLst>
    <p:embeddedFont>
      <p:font typeface="나눔바른고딕" panose="020B0600000101010101" charset="-127"/>
      <p:regular r:id="rId24"/>
      <p:bold r:id="rId25"/>
    </p:embeddedFont>
    <p:embeddedFont>
      <p:font typeface="나눔스퀘어라운드 Bold" panose="020B0600000101010101" charset="-127"/>
      <p:bold r:id="rId26"/>
    </p:embeddedFont>
    <p:embeddedFont>
      <p:font typeface="나눔스퀘어라운드 ExtraBold" panose="020B0600000101010101" charset="-127"/>
      <p:bold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휴먼고딕" panose="02010504000101010101" pitchFamily="2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487FC-542B-4728-A802-825F7A0B6341}" v="359" dt="2019-05-01T11:45:54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1A40D-4655-4E1F-A02D-B95CF69F3553}" type="datetimeFigureOut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60AA0-7007-4B96-A904-87A98B7760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3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5D76D-8695-46DC-A6E5-38F15B53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E961FC-2CFB-4DFA-B1F3-EA1A5DEE4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A934-623F-476D-993A-6BED3D32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3972-4124-4274-B356-C42351EFD80F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4E73-406B-495F-AAF6-CE71E9B2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8F4CC-2AB5-48A9-B638-9F96D220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3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2F221-F632-4846-84B5-920494BE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699E3-0AE1-4ED0-9B0E-C28686F63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67FB4-4E41-4617-9C3D-ABEDB0A4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30C7-282E-47EE-B6AC-557BE2921A54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66994-2D56-41DD-BE9D-4F469E7F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5140D-2EE0-464B-AA4D-27B5EABC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28D8D2-497F-4FBB-8368-DB9A920C6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881C6F-51E2-45D2-BE49-63C8B880F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9B148-F8D7-4897-A53C-80864A7E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8A71-13EE-416B-82DB-DDD643AFF4B1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6B384-C883-444E-B310-60A533C7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B088F-FFA9-4822-A76C-74687ED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6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97595-3120-4338-807F-532BD55C5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E4A63D-6767-468C-A487-74C0897F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09F6C-0A0A-4520-8D79-42CD427D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BD92-FFA2-48CA-B79B-D21C157D2CDD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73016-E1A9-404A-9E34-D046DF9A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64C38-D188-42F6-ADDC-29D4A0B0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13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8195-9089-4440-9CD2-1426AD46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C02AD-9F27-4475-9AEF-D75751FCB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F1577-24DB-4171-9A39-85154CA5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92EA-4EA4-4DE5-8929-5C847AD4023F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FE69E-64F6-4146-B5B7-7BF94583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970A7-45BC-4642-AD96-138DFF26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3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091F0-C404-46F5-9C09-97AA03F5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09B1E-FD4C-4CA0-A4CF-5F550BC4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9380D-E2C2-48DC-B6CE-7B93826B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435-948E-4CD6-8502-7B85C5E542FD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17466-5A8E-443B-ACDA-76080254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A8E49-BBBF-4A3E-A3C0-D28C2354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0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A3F1B-7D96-40F0-82FE-FF693C1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7AE5D-1E48-43E0-8B38-DF65E5FBA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F88DA1-B333-4458-A934-FB25645AD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2C5F7-ACC4-4A46-AA2F-1BADAF20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69BD-87B3-430E-8D62-EA057557B15C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2CC0E-5950-40ED-BBCE-39261BF1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851BB-F13C-4274-8990-9F1E3E06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9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9665-A40A-493D-B970-93C20B00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B2000-5508-47F6-A737-39CE89A06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6DC5A-E7BA-4E03-91FD-43032C47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400F0-B3D0-4493-9FEF-CE25AE7A4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1F0AE2-877D-4CF5-BFA5-94BA03503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8B7E48-ABA1-469D-B7E4-47D8F924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461-B4BC-494C-AC49-EE15197B6E3A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BD80E5-AD60-441E-89A2-7F0FFF56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CEF4EB-65C0-4D98-917B-625E3FC4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5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CBEF1-6213-4B91-9A8F-497DA57C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6B54F0-9070-4DC8-84CE-31607376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F697-949F-44E9-9887-DD6D6687C3C7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07B07-66B3-4ABA-BC6F-FA713BE3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C07A98-5CE7-42E7-9F9F-D4F9F46C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465A0F-D0D0-47A0-A9E5-B59086B5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8863-EF1A-471F-8ADB-185B062B38BB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74C57A-7D37-44C4-836A-E2C2BF34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1AE9C-0804-4376-B28E-BF08F9D4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38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ABCE-998D-444D-997B-521FAC2A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BB04D-18FF-41DE-89E5-B3213A1C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F13AF-BFEA-4795-A993-A8552787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F4358-C61A-4B40-8184-E92F250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576B-D425-4108-95FC-09825F65F54C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A89E6-C9AF-4149-B649-AA42A245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1051F-F350-47F4-9F0E-56984B64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3CE1E-05E9-4769-8957-0ED7D9CF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45160"/>
            <a:ext cx="11826240" cy="8169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5422-D26E-4B74-BBC6-1395A30A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48917"/>
            <a:ext cx="11343640" cy="440690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 marL="685800" indent="-22860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2000"/>
            </a:lvl4pPr>
            <a:lvl5pPr marL="2057400" indent="-228600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E5816-5F6D-490A-AF75-D08D8DF2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96B0-39B1-4029-87EC-BC27B8BCA103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407D1-83C4-41F0-BB46-A10C0CFB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C62C5-3B0E-40D8-8519-1A069C15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7751F5-0157-424A-9404-126F154ED32A}"/>
              </a:ext>
            </a:extLst>
          </p:cNvPr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54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6AD0-CF10-4ED7-B48F-82C18250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42190-31A3-4801-9AB3-8F0674E8E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36F6D4-B3FD-4A83-88DC-EA1DFFBAA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3B3E3-08DC-4715-B764-29D01793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E052-10ED-4EF3-9AF0-8A23D791A4B0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517780-CC26-41B2-9278-9D38F232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A67AFA-B238-43B3-A16A-CC2C38C5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14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0391A-EBB5-4DBC-98AA-0941B00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5C89B-8B54-45DC-8CA3-56D22C1E6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44D56-A75F-48C0-90B3-97ABC8CE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C24D-C60E-4939-97AB-F54A52A07F9A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40ADD-AEBB-40B0-AF5C-7C0764E5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C6CB8-6A3C-4272-B92E-6938CD7A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4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BBE83-4C40-438E-B482-C401F426C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8E1D62-9B95-4E1F-9959-4C097603F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3058F-9375-4A80-B79B-7FFE98DF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B572-4D07-4F5F-B92A-C928878B5D53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38DBF-DFBF-40C2-ACB0-5ECC70D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2BDBD-461C-4833-8B49-FACF9A1F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21F4-5CAF-4032-BAAF-E627F6E5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BA8D3-205F-47D0-9638-4D842419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EEBA-E608-42C2-8D6C-7E8CA12C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5625-3AD2-4B47-8DA4-CA4D6068F015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D2CB3-37CC-4C1E-804C-5B20F72A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FF386-80AB-46BE-8B1A-81BD1B89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4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3119-5E14-44EE-8D0B-FACB26C7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F31D6-0EBA-413F-A6C4-E6B979C31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08978-1110-4637-AB81-D2E776CE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C2DBF-6180-431D-93CC-F40C9E1A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4BE5-3619-4FC7-8485-1249DC9CC6CE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555DC-CBCA-461E-A049-5587A0CD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1AAF4-4A02-495F-8D52-6A7B22B3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D6F06-CA6E-4712-A4F5-FE145DE0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475A3-11DF-4F07-BC0C-75AB8585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2BC18-A53D-4AD3-BEA4-62B9B14E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ED935-4F08-462C-BD5D-3CA04C691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9021B-4D13-4451-97E6-2F9D2BDEF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B5A7B9-9CC8-492A-8BA2-CE3E9D0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B34B-4422-4291-9295-54FEC6FD40BB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DB0D13-BA39-4889-A164-7870770E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BB220-7255-4CCB-A7C2-50FF75D7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4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8F33-BA48-47A2-9BA7-DE1D72C3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9BB9BD-AB47-4D50-B9D1-63DB648A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FBAB-3FF1-4EB4-AE5A-D92A0472FE07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0050C-63D4-4BEA-90E4-9F303193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19D63-78A1-477A-BEBD-35134566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5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E7001-574E-44AD-8033-12FDFA85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F2A-AB76-4F63-800E-06D48147B639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7A74E-B926-4AE0-8D1B-55DAE528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5A5DC-44AE-4C0A-8030-20A00FB8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5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6DD4A-24E3-4700-B55E-C5ECB19A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101B6-004B-4801-9BEA-B33A6624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A81B1-EDAE-491D-8F40-68E5435B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61C5D-95F1-4C44-A4DD-46C4FA43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7B8C-EB64-42FB-82C8-890FA2DB0A01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BB241-8BB3-45F7-9B6A-1D501AAB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DAA98-5E5F-4370-A56C-31D3332F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8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20B5-4860-4D9E-B747-8AD5F2B2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B663A7-CB52-4945-8D62-6ABB9C32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5DA4DF-1FBD-4805-BC30-A1F59CB6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6104D-C0AD-4536-9FD6-F825738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F8C7-929E-4C5C-A83A-28878FFB90DE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9E375-A032-4D46-A891-742BACB3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44143-9621-44C6-8E23-273B4997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8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F2A3A-DE20-47FB-92E5-4F86C7AA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962B5-AF21-4264-96A3-8A0BFDED0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24423-8331-484E-94D5-1CC8AFB9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E14B-76AE-48DF-B539-7CC1CA3C4294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60B97-A55D-483A-8B59-2F7B1D8AE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90A54-467B-4B20-9888-4D9DD5D6E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4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DCB6A7-7159-42BB-9402-850FA4FC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884BB-A93A-4538-B6FF-0A47474D4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68949-CCF5-4737-B4FD-7093D568E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9A7C-7E0F-4D7D-AF10-388188400D5C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07D9C-DD93-421A-AB34-4A6FAB207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32212-8C23-4154-945C-EE6E93BA8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mogaha.go.k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F9FE7-1989-411C-80C7-9CF080E9AC1D}"/>
              </a:ext>
            </a:extLst>
          </p:cNvPr>
          <p:cNvSpPr/>
          <p:nvPr/>
        </p:nvSpPr>
        <p:spPr>
          <a:xfrm>
            <a:off x="0" y="1864311"/>
            <a:ext cx="12192000" cy="206849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789EF-DF0C-45D5-9516-0C60435338F3}"/>
              </a:ext>
            </a:extLst>
          </p:cNvPr>
          <p:cNvSpPr txBox="1"/>
          <p:nvPr/>
        </p:nvSpPr>
        <p:spPr>
          <a:xfrm>
            <a:off x="0" y="1864312"/>
            <a:ext cx="12192000" cy="206849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미니프로젝트</a:t>
            </a:r>
            <a:endParaRPr lang="en-US" altLang="ko-KR" sz="48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2CA49-762F-4A6C-A009-14360549F54E}"/>
              </a:ext>
            </a:extLst>
          </p:cNvPr>
          <p:cNvSpPr txBox="1"/>
          <p:nvPr/>
        </p:nvSpPr>
        <p:spPr>
          <a:xfrm>
            <a:off x="5137479" y="4601439"/>
            <a:ext cx="211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2019. 05. 02(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木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2CA49-762F-4A6C-A009-14360549F54E}"/>
              </a:ext>
            </a:extLst>
          </p:cNvPr>
          <p:cNvSpPr txBox="1"/>
          <p:nvPr/>
        </p:nvSpPr>
        <p:spPr>
          <a:xfrm>
            <a:off x="5006834" y="5070438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accent5">
                    <a:lumMod val="7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최수찬</a:t>
            </a:r>
            <a:r>
              <a:rPr lang="en-US" altLang="ko-KR" sz="4400" b="1" dirty="0">
                <a:solidFill>
                  <a:schemeClr val="accent5">
                    <a:lumMod val="7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4400" b="1" dirty="0">
                <a:solidFill>
                  <a:schemeClr val="accent5">
                    <a:lumMod val="7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조</a:t>
            </a:r>
            <a:endParaRPr lang="en-US" altLang="ko-KR" sz="4400" b="1" dirty="0">
              <a:solidFill>
                <a:schemeClr val="accent5">
                  <a:lumMod val="7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51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1291134" y="1427480"/>
            <a:ext cx="9361626" cy="4928870"/>
          </a:xfrm>
          <a:prstGeom prst="roundRect">
            <a:avLst>
              <a:gd name="adj" fmla="val 366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46860" y="2321560"/>
            <a:ext cx="2966720" cy="39712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XML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11040" y="2315210"/>
            <a:ext cx="3124200" cy="3971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Python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51420" y="2321560"/>
            <a:ext cx="2967990" cy="3971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DB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상세 모형 설계 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계절성 지수 산출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7" name="그림 6" descr="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81480"/>
            <a:ext cx="876300" cy="780267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35432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전처리</a:t>
            </a:r>
          </a:p>
        </p:txBody>
      </p:sp>
      <p:sp>
        <p:nvSpPr>
          <p:cNvPr id="10" name="타원 9"/>
          <p:cNvSpPr/>
          <p:nvPr/>
        </p:nvSpPr>
        <p:spPr>
          <a:xfrm>
            <a:off x="5267852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A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15" name="그림 14" descr="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74111" y="1681480"/>
            <a:ext cx="876300" cy="7802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8838" y="2489954"/>
            <a:ext cx="463589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포털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1263775" y="2489954"/>
            <a:ext cx="70724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출력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09448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06628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358640" y="1651000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Raw</a:t>
            </a:r>
          </a:p>
          <a:p>
            <a:pPr algn="ctr"/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Data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7222389" y="1651000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전처리된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데이터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834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BAC6C-EE5B-4C15-A21A-78F39142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45160"/>
            <a:ext cx="3420291" cy="816928"/>
          </a:xfrm>
        </p:spPr>
        <p:txBody>
          <a:bodyPr/>
          <a:lstStyle/>
          <a:p>
            <a:r>
              <a:rPr lang="en-US" altLang="ko-KR" dirty="0"/>
              <a:t>XML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F28DF1-A535-4F95-8206-A80C2375D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62088"/>
            <a:ext cx="3327593" cy="46975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BAB517-5C35-404E-BE19-B11D38187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161" y="1414326"/>
            <a:ext cx="3907080" cy="382388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FF3EF6D3-1B29-461E-A945-3FB6242D5978}"/>
              </a:ext>
            </a:extLst>
          </p:cNvPr>
          <p:cNvSpPr txBox="1">
            <a:spLocks/>
          </p:cNvSpPr>
          <p:nvPr/>
        </p:nvSpPr>
        <p:spPr>
          <a:xfrm>
            <a:off x="4171406" y="643096"/>
            <a:ext cx="3420291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10942F6-EEC1-4CB6-8A92-FF6A429DE1D7}"/>
              </a:ext>
            </a:extLst>
          </p:cNvPr>
          <p:cNvSpPr txBox="1">
            <a:spLocks/>
          </p:cNvSpPr>
          <p:nvPr/>
        </p:nvSpPr>
        <p:spPr>
          <a:xfrm>
            <a:off x="8556172" y="643096"/>
            <a:ext cx="3420291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CSV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4614D0-861E-4E64-9EE2-1F8ACB387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409" y="1460024"/>
            <a:ext cx="8968887" cy="503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7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21310"/>
            <a:ext cx="11826240" cy="816928"/>
          </a:xfrm>
        </p:spPr>
        <p:txBody>
          <a:bodyPr/>
          <a:lstStyle/>
          <a:p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시각화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8EDC42-67B3-41BD-843E-0C3058031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94" y="958331"/>
            <a:ext cx="6058051" cy="55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486362"/>
            <a:ext cx="1651177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추진 내역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13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2845855"/>
            <a:ext cx="4879975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4.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추진 내역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구축 방법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 구성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WBS + R&amp;R</a:t>
            </a: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일정표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산출물 목록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73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프로젝트 </a:t>
            </a:r>
            <a:r>
              <a:rPr lang="ko-KR" altLang="en-US" dirty="0" err="1">
                <a:latin typeface="나눔스퀘어라운드 ExtraBold" pitchFamily="50" charset="-127"/>
                <a:ea typeface="나눔스퀘어라운드 ExtraBold" pitchFamily="50" charset="-127"/>
              </a:rPr>
              <a:t>구축방법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14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DD24DD-0D9C-4683-8B3D-116CAFEBC68D}"/>
              </a:ext>
            </a:extLst>
          </p:cNvPr>
          <p:cNvSpPr txBox="1"/>
          <p:nvPr/>
        </p:nvSpPr>
        <p:spPr>
          <a:xfrm>
            <a:off x="1343038" y="260525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 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5C0F6-F305-4401-858E-4F49761D7BBE}"/>
              </a:ext>
            </a:extLst>
          </p:cNvPr>
          <p:cNvSpPr txBox="1"/>
          <p:nvPr/>
        </p:nvSpPr>
        <p:spPr>
          <a:xfrm>
            <a:off x="3974758" y="260525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 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265EA-960D-43B7-9887-646F1F543CD4}"/>
              </a:ext>
            </a:extLst>
          </p:cNvPr>
          <p:cNvSpPr txBox="1"/>
          <p:nvPr/>
        </p:nvSpPr>
        <p:spPr>
          <a:xfrm>
            <a:off x="6617063" y="260525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 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F5A66A-FF48-465C-8384-782D365CC378}"/>
              </a:ext>
            </a:extLst>
          </p:cNvPr>
          <p:cNvSpPr txBox="1"/>
          <p:nvPr/>
        </p:nvSpPr>
        <p:spPr>
          <a:xfrm>
            <a:off x="8982926" y="261712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종료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1709CC-843A-4766-85D5-0C7397ACA5C1}"/>
              </a:ext>
            </a:extLst>
          </p:cNvPr>
          <p:cNvSpPr/>
          <p:nvPr/>
        </p:nvSpPr>
        <p:spPr>
          <a:xfrm>
            <a:off x="1060713" y="3623065"/>
            <a:ext cx="1227009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 정의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053DAA-96F2-4D50-88B0-EC366285DF3A}"/>
              </a:ext>
            </a:extLst>
          </p:cNvPr>
          <p:cNvSpPr/>
          <p:nvPr/>
        </p:nvSpPr>
        <p:spPr>
          <a:xfrm>
            <a:off x="3490098" y="3623065"/>
            <a:ext cx="1631680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분석모델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설계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09F646-2BF0-4394-A569-172CC1D1AAD0}"/>
              </a:ext>
            </a:extLst>
          </p:cNvPr>
          <p:cNvSpPr/>
          <p:nvPr/>
        </p:nvSpPr>
        <p:spPr>
          <a:xfrm>
            <a:off x="6222864" y="3623065"/>
            <a:ext cx="1450758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개발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C1F981-F722-4C38-BE2C-37A12D9FD087}"/>
              </a:ext>
            </a:extLst>
          </p:cNvPr>
          <p:cNvSpPr/>
          <p:nvPr/>
        </p:nvSpPr>
        <p:spPr>
          <a:xfrm>
            <a:off x="9075762" y="3634940"/>
            <a:ext cx="1316662" cy="520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 보고</a:t>
            </a:r>
          </a:p>
        </p:txBody>
      </p:sp>
    </p:spTree>
    <p:extLst>
      <p:ext uri="{BB962C8B-B14F-4D97-AF65-F5344CB8AC3E}">
        <p14:creationId xmlns:p14="http://schemas.microsoft.com/office/powerpoint/2010/main" val="5885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팀 구성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15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20" name="그룹 11">
            <a:extLst>
              <a:ext uri="{FF2B5EF4-FFF2-40B4-BE49-F238E27FC236}">
                <a16:creationId xmlns:a16="http://schemas.microsoft.com/office/drawing/2014/main" id="{7B0B64DE-5A77-4D3F-B06A-D693D0CB7AB4}"/>
              </a:ext>
            </a:extLst>
          </p:cNvPr>
          <p:cNvGrpSpPr/>
          <p:nvPr/>
        </p:nvGrpSpPr>
        <p:grpSpPr>
          <a:xfrm>
            <a:off x="4624173" y="2059674"/>
            <a:ext cx="2153604" cy="1111336"/>
            <a:chOff x="4797612" y="2674491"/>
            <a:chExt cx="2153604" cy="1111336"/>
          </a:xfrm>
        </p:grpSpPr>
        <p:grpSp>
          <p:nvGrpSpPr>
            <p:cNvPr id="21" name="그룹 9">
              <a:extLst>
                <a:ext uri="{FF2B5EF4-FFF2-40B4-BE49-F238E27FC236}">
                  <a16:creationId xmlns:a16="http://schemas.microsoft.com/office/drawing/2014/main" id="{245C8D39-E9AC-48EE-A463-A0E18A20CC5C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315548C-714B-46ED-A214-CDEC06D17216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D3B845A-3E32-488F-B2B1-C4D1D2DE9052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Project Manager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26D5FD-B8CF-4D29-958F-AEF0D4B34700}"/>
                </a:ext>
              </a:extLst>
            </p:cNvPr>
            <p:cNvSpPr txBox="1"/>
            <p:nvPr/>
          </p:nvSpPr>
          <p:spPr>
            <a:xfrm>
              <a:off x="4797612" y="3081792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Bold" pitchFamily="50" charset="-127"/>
                  <a:ea typeface="나눔스퀘어라운드 Bold" pitchFamily="50" charset="-127"/>
                </a:rPr>
                <a:t>최수찬</a:t>
              </a:r>
              <a:endParaRPr lang="en-US" altLang="ko-KR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25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1276413" y="3598655"/>
            <a:ext cx="2153604" cy="1111336"/>
            <a:chOff x="4797612" y="2674491"/>
            <a:chExt cx="2153604" cy="1111336"/>
          </a:xfrm>
        </p:grpSpPr>
        <p:grpSp>
          <p:nvGrpSpPr>
            <p:cNvPr id="26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나눔스퀘어라운드 Bold" pitchFamily="50" charset="-127"/>
                    <a:ea typeface="나눔스퀘어라운드 Bold" pitchFamily="50" charset="-127"/>
                  </a:rPr>
                  <a:t>개발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85861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나눔스퀘어라운드 Bold" pitchFamily="50" charset="-127"/>
                  <a:ea typeface="나눔스퀘어라운드 Bold" pitchFamily="50" charset="-127"/>
                </a:rPr>
                <a:t>공현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30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4619688" y="3598655"/>
            <a:ext cx="2153604" cy="1111336"/>
            <a:chOff x="4797612" y="2674491"/>
            <a:chExt cx="2153604" cy="1111336"/>
          </a:xfrm>
        </p:grpSpPr>
        <p:grpSp>
          <p:nvGrpSpPr>
            <p:cNvPr id="31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나눔스퀘어라운드 Bold" pitchFamily="50" charset="-127"/>
                    <a:ea typeface="나눔스퀘어라운드 Bold" pitchFamily="50" charset="-127"/>
                  </a:rPr>
                  <a:t>시각화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나눔스퀘어라운드 Bold" pitchFamily="50" charset="-127"/>
                  <a:ea typeface="나눔스퀘어라운드 Bold" pitchFamily="50" charset="-127"/>
                </a:rPr>
                <a:t>정형석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35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7962963" y="3598655"/>
            <a:ext cx="2153604" cy="1111336"/>
            <a:chOff x="4797612" y="2674491"/>
            <a:chExt cx="2153604" cy="1111336"/>
          </a:xfrm>
        </p:grpSpPr>
        <p:grpSp>
          <p:nvGrpSpPr>
            <p:cNvPr id="36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PT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Bold" pitchFamily="50" charset="-127"/>
                  <a:ea typeface="나눔스퀘어라운드 Bold" pitchFamily="50" charset="-127"/>
                </a:rPr>
                <a:t>권슬기</a:t>
              </a:r>
            </a:p>
          </p:txBody>
        </p:sp>
      </p:grpSp>
      <p:grpSp>
        <p:nvGrpSpPr>
          <p:cNvPr id="40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1276413" y="4951205"/>
            <a:ext cx="2153604" cy="1111336"/>
            <a:chOff x="4797612" y="2674491"/>
            <a:chExt cx="2153604" cy="1111336"/>
          </a:xfrm>
        </p:grpSpPr>
        <p:grpSp>
          <p:nvGrpSpPr>
            <p:cNvPr id="41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나눔스퀘어라운드 Bold" pitchFamily="50" charset="-127"/>
                    <a:ea typeface="나눔스퀘어라운드 Bold" pitchFamily="50" charset="-127"/>
                  </a:rPr>
                  <a:t>개발 </a:t>
                </a:r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sub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85861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나눔스퀘어라운드 Bold" pitchFamily="50" charset="-127"/>
                  <a:ea typeface="나눔스퀘어라운드 Bold" pitchFamily="50" charset="-127"/>
                </a:rPr>
                <a:t>지배욱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cxnSp>
        <p:nvCxnSpPr>
          <p:cNvPr id="55" name="직선 연결선 54"/>
          <p:cNvCxnSpPr>
            <a:stCxn id="28" idx="2"/>
            <a:endCxn id="44" idx="0"/>
          </p:cNvCxnSpPr>
          <p:nvPr/>
        </p:nvCxnSpPr>
        <p:spPr>
          <a:xfrm>
            <a:off x="2352357" y="4709991"/>
            <a:ext cx="3462" cy="24121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29" idx="0"/>
            <a:endCxn id="23" idx="2"/>
          </p:cNvCxnSpPr>
          <p:nvPr/>
        </p:nvCxnSpPr>
        <p:spPr>
          <a:xfrm rot="5400000" flipH="1" flipV="1">
            <a:off x="3814146" y="1712684"/>
            <a:ext cx="427645" cy="3344298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3" idx="2"/>
            <a:endCxn id="39" idx="0"/>
          </p:cNvCxnSpPr>
          <p:nvPr/>
        </p:nvCxnSpPr>
        <p:spPr>
          <a:xfrm rot="16200000" flipH="1">
            <a:off x="7157421" y="1713706"/>
            <a:ext cx="427645" cy="334225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23" idx="2"/>
            <a:endCxn id="34" idx="0"/>
          </p:cNvCxnSpPr>
          <p:nvPr/>
        </p:nvCxnSpPr>
        <p:spPr>
          <a:xfrm flipH="1">
            <a:off x="5699094" y="3171010"/>
            <a:ext cx="1023" cy="4276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69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3. WBS + R&amp;R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16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494072"/>
              </p:ext>
            </p:extLst>
          </p:nvPr>
        </p:nvGraphicFramePr>
        <p:xfrm>
          <a:off x="798904" y="2154203"/>
          <a:ext cx="10594191" cy="336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1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분석과제 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요구사항 정의서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최수찬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기존내용 리뷰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기존 소스코드 리뷰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로직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분석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공현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데이터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I/F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데이터 정의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데이터 수정의서 작성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공현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지배욱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 시나리오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알고리즘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지배욱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0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모듈별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테스트 정의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정형석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권슬기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1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모델 시각화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Tableau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시각화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정형석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개발 테스트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QA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단위별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통합 테스트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권슬기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테스트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산출물 관리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테스트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최종 산출물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최수찬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77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자동화 </a:t>
            </a:r>
            <a:r>
              <a:rPr lang="en-US" altLang="ko-KR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(Option)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17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21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695918"/>
            <a:ext cx="1733233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Lessons Learned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18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400487"/>
            <a:ext cx="487997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5.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4202863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70732" y="1657783"/>
            <a:ext cx="5950423" cy="4985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05168" y="3268452"/>
            <a:ext cx="5423980" cy="1655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5167" y="2072247"/>
            <a:ext cx="5423981" cy="11498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0896" y="1657783"/>
            <a:ext cx="5557744" cy="4985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385" y="1966256"/>
            <a:ext cx="4296410" cy="43814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416119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Lesson Learned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5167" y="2101762"/>
            <a:ext cx="3139440" cy="44069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의사소통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320" y="2475909"/>
            <a:ext cx="5243943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규칙적인 회의 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상세내용 재확인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8320" y="3371837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팀원의 참여도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78" y="3868415"/>
            <a:ext cx="3006090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프로젝트의 이해도 높이기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코드리뷰 프레젠테이션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새로운 기술 공유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대각선 방향의 모서리가 둥근 사각형 12"/>
          <p:cNvSpPr/>
          <p:nvPr/>
        </p:nvSpPr>
        <p:spPr>
          <a:xfrm>
            <a:off x="6651211" y="1401546"/>
            <a:ext cx="1899920" cy="487509"/>
          </a:xfrm>
          <a:prstGeom prst="round2DiagRect">
            <a:avLst/>
          </a:prstGeom>
          <a:solidFill>
            <a:srgbClr val="FF5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Pain Point</a:t>
            </a:r>
            <a:endParaRPr lang="ko-KR" altLang="en-US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6761730" y="2474588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업무배분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2366" y="2852770"/>
            <a:ext cx="355017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팀원의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R&amp;R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더욱 세분화하기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대각선 방향의 모서리가 둥근 사각형 16"/>
          <p:cNvSpPr/>
          <p:nvPr/>
        </p:nvSpPr>
        <p:spPr>
          <a:xfrm>
            <a:off x="539637" y="1401546"/>
            <a:ext cx="1727200" cy="487509"/>
          </a:xfrm>
          <a:prstGeom prst="round2DiagRect">
            <a:avLst/>
          </a:prstGeom>
          <a:solidFill>
            <a:srgbClr val="1CB5F3"/>
          </a:solidFill>
          <a:ln w="28575">
            <a:solidFill>
              <a:srgbClr val="1CB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Strength</a:t>
            </a:r>
            <a:endParaRPr lang="ko-KR" alt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52366" y="3694809"/>
            <a:ext cx="4034344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최종적으로 </a:t>
            </a:r>
            <a:r>
              <a:rPr lang="ko-KR" altLang="en-US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달성해야하는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목적치를 분명히 결정하기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6752366" y="3331201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목적의 명확화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30227C-99E6-4F17-9097-359D69DF8018}"/>
              </a:ext>
            </a:extLst>
          </p:cNvPr>
          <p:cNvSpPr txBox="1"/>
          <p:nvPr/>
        </p:nvSpPr>
        <p:spPr>
          <a:xfrm>
            <a:off x="6752366" y="4781568"/>
            <a:ext cx="4034344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요구사항을 확실히 파악하여 효율적인 작업 진행하기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58BA7A8D-2C42-4966-B250-28F61E4FC575}"/>
              </a:ext>
            </a:extLst>
          </p:cNvPr>
          <p:cNvSpPr txBox="1">
            <a:spLocks/>
          </p:cNvSpPr>
          <p:nvPr/>
        </p:nvSpPr>
        <p:spPr>
          <a:xfrm>
            <a:off x="6752366" y="441796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요구사항 파악의 명확화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모서리가 둥근 직사각형 20">
            <a:extLst>
              <a:ext uri="{FF2B5EF4-FFF2-40B4-BE49-F238E27FC236}">
                <a16:creationId xmlns:a16="http://schemas.microsoft.com/office/drawing/2014/main" id="{77B0B87C-1C98-41CD-848E-26977985E7B5}"/>
              </a:ext>
            </a:extLst>
          </p:cNvPr>
          <p:cNvSpPr/>
          <p:nvPr/>
        </p:nvSpPr>
        <p:spPr>
          <a:xfrm>
            <a:off x="405167" y="4979356"/>
            <a:ext cx="5423981" cy="11498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2C86CA1E-21E3-4A73-9189-134632AD9B2E}"/>
              </a:ext>
            </a:extLst>
          </p:cNvPr>
          <p:cNvSpPr txBox="1">
            <a:spLocks/>
          </p:cNvSpPr>
          <p:nvPr/>
        </p:nvSpPr>
        <p:spPr>
          <a:xfrm>
            <a:off x="405167" y="4979376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6159F743-A818-437B-9695-16634858D528}"/>
              </a:ext>
            </a:extLst>
          </p:cNvPr>
          <p:cNvSpPr txBox="1">
            <a:spLocks/>
          </p:cNvSpPr>
          <p:nvPr/>
        </p:nvSpPr>
        <p:spPr>
          <a:xfrm>
            <a:off x="559656" y="5129091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기술적 향상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FE1DD9-8737-4A13-AF46-C5E0EEF8C91C}"/>
              </a:ext>
            </a:extLst>
          </p:cNvPr>
          <p:cNvSpPr txBox="1"/>
          <p:nvPr/>
        </p:nvSpPr>
        <p:spPr>
          <a:xfrm>
            <a:off x="535714" y="5625669"/>
            <a:ext cx="300609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API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이해도 향상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29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321501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2.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서비스 구성도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 txBox="1">
            <a:spLocks/>
          </p:cNvSpPr>
          <p:nvPr/>
        </p:nvSpPr>
        <p:spPr>
          <a:xfrm>
            <a:off x="152400" y="426085"/>
            <a:ext cx="1182624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Contents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6656C-BE8F-4661-94DE-E20FF1F83541}"/>
              </a:ext>
            </a:extLst>
          </p:cNvPr>
          <p:cNvSpPr txBox="1"/>
          <p:nvPr/>
        </p:nvSpPr>
        <p:spPr>
          <a:xfrm>
            <a:off x="688072" y="1568450"/>
            <a:ext cx="11081018" cy="3407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28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800" b="1" dirty="0">
                <a:latin typeface="나눔스퀘어라운드 ExtraBold" pitchFamily="50" charset="-127"/>
                <a:ea typeface="나눔스퀘어라운드 ExtraBold" pitchFamily="50" charset="-127"/>
              </a:rPr>
              <a:t>프로젝트 개요</a:t>
            </a:r>
            <a:endParaRPr lang="en-US" altLang="ko-KR" sz="28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800" b="1" dirty="0">
                <a:latin typeface="나눔스퀘어라운드 ExtraBold" pitchFamily="50" charset="-127"/>
                <a:ea typeface="나눔스퀘어라운드 ExtraBold" pitchFamily="50" charset="-127"/>
              </a:rPr>
              <a:t>서비스 구성도 </a:t>
            </a:r>
            <a:endParaRPr lang="en-US" altLang="ko-KR" sz="28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800" b="1" dirty="0">
                <a:latin typeface="나눔스퀘어라운드 ExtraBold" pitchFamily="50" charset="-127"/>
                <a:ea typeface="나눔스퀘어라운드 ExtraBold" pitchFamily="50" charset="-127"/>
              </a:rPr>
              <a:t>세부 구현 방법 </a:t>
            </a:r>
            <a:endParaRPr lang="en-US" altLang="ko-KR" sz="28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800" b="1" dirty="0">
                <a:latin typeface="나눔스퀘어라운드 ExtraBold" pitchFamily="50" charset="-127"/>
                <a:ea typeface="나눔스퀘어라운드 ExtraBold" pitchFamily="50" charset="-127"/>
              </a:rPr>
              <a:t>프로젝트 추진 내역 </a:t>
            </a:r>
            <a:endParaRPr lang="en-US" altLang="ko-KR" sz="28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2800" b="1" dirty="0">
                <a:latin typeface="나눔스퀘어라운드 ExtraBold" pitchFamily="50" charset="-127"/>
                <a:ea typeface="나눔스퀘어라운드 ExtraBold" pitchFamily="50" charset="-127"/>
              </a:rPr>
              <a:t>Lessons Learned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500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848436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감사합니다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20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25815" y="4082534"/>
            <a:ext cx="334658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End of Document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2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2834542"/>
            <a:ext cx="175577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285910"/>
            <a:ext cx="487997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개요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82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06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프로젝트 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1565473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목 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4" y="1510287"/>
            <a:ext cx="9265976" cy="980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공공 데이터 포털</a:t>
            </a:r>
            <a:r>
              <a:rPr lang="en-US" altLang="ko-KR" dirty="0">
                <a:latin typeface="+mn-ea"/>
              </a:rPr>
              <a:t>(www.data.go.kr)</a:t>
            </a:r>
            <a:r>
              <a:rPr lang="ko-KR" altLang="en-US" dirty="0">
                <a:latin typeface="+mn-ea"/>
              </a:rPr>
              <a:t>에서  </a:t>
            </a:r>
            <a:r>
              <a:rPr lang="en-US" altLang="ko-KR" dirty="0">
                <a:latin typeface="+mn-ea"/>
              </a:rPr>
              <a:t>xml</a:t>
            </a:r>
            <a:r>
              <a:rPr lang="ko-KR" altLang="en-US" dirty="0">
                <a:latin typeface="+mn-ea"/>
              </a:rPr>
              <a:t>파일로 작성된 건축인허가 정보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데이터를 활용 가능한 형태로 추출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10000"/>
              </a:lnSpc>
            </a:pPr>
            <a:r>
              <a:rPr lang="en-US" altLang="ko-KR" dirty="0">
                <a:latin typeface="+mn-ea"/>
              </a:rPr>
              <a:t>      -</a:t>
            </a:r>
            <a:r>
              <a:rPr lang="ko-KR" altLang="en-US" dirty="0">
                <a:latin typeface="+mn-ea"/>
              </a:rPr>
              <a:t> 전국의 </a:t>
            </a:r>
            <a:r>
              <a:rPr lang="ko-KR" altLang="en-US" dirty="0" err="1">
                <a:latin typeface="+mn-ea"/>
              </a:rPr>
              <a:t>법정동</a:t>
            </a:r>
            <a:r>
              <a:rPr lang="ko-KR" altLang="en-US" dirty="0">
                <a:latin typeface="+mn-ea"/>
              </a:rPr>
              <a:t> 및 </a:t>
            </a:r>
            <a:r>
              <a:rPr lang="ko-KR" altLang="en-US" dirty="0" err="1">
                <a:latin typeface="+mn-ea"/>
              </a:rPr>
              <a:t>시군구</a:t>
            </a:r>
            <a:r>
              <a:rPr lang="ko-KR" altLang="en-US" dirty="0">
                <a:latin typeface="+mn-ea"/>
              </a:rPr>
              <a:t> 코드별로 자료를 취합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2860336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기본 전제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3941579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자료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4957938"/>
            <a:ext cx="1437640" cy="71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프로젝트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범위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3" y="2987379"/>
            <a:ext cx="8523027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행정표준코드관리시스템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latin typeface="+mn-ea"/>
                <a:hlinkClick r:id="rId2"/>
              </a:rPr>
              <a:t>https://code.mogaha.go.kr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</a:t>
            </a:r>
            <a:r>
              <a:rPr lang="ko-KR" altLang="en-US" dirty="0" err="1">
                <a:latin typeface="+mn-ea"/>
              </a:rPr>
              <a:t>법정동코드</a:t>
            </a:r>
            <a:r>
              <a:rPr lang="ko-KR" altLang="en-US" dirty="0">
                <a:latin typeface="+mn-ea"/>
              </a:rPr>
              <a:t> 활용</a:t>
            </a:r>
            <a:endParaRPr lang="en-US" altLang="ko-KR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4" y="4065983"/>
            <a:ext cx="7865616" cy="3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데이터 분석을 위한 </a:t>
            </a:r>
            <a:r>
              <a:rPr lang="en-US" altLang="ko-KR" dirty="0">
                <a:latin typeface="+mn-ea"/>
              </a:rPr>
              <a:t>CSV </a:t>
            </a:r>
            <a:r>
              <a:rPr lang="ko-KR" altLang="en-US" dirty="0">
                <a:latin typeface="+mn-ea"/>
              </a:rPr>
              <a:t>데이터 제공</a:t>
            </a:r>
            <a:endParaRPr lang="en-US" altLang="ko-KR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3" y="5090295"/>
            <a:ext cx="7865616" cy="3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법정동</a:t>
            </a:r>
            <a:r>
              <a:rPr lang="ko-KR" altLang="en-US" dirty="0">
                <a:latin typeface="+mn-ea"/>
              </a:rPr>
              <a:t> 코드 상에 </a:t>
            </a:r>
            <a:r>
              <a:rPr lang="ko-KR" altLang="en-US" dirty="0" err="1">
                <a:latin typeface="+mn-ea"/>
              </a:rPr>
              <a:t>명시되어있는</a:t>
            </a:r>
            <a:r>
              <a:rPr lang="ko-KR" altLang="en-US" dirty="0">
                <a:latin typeface="+mn-ea"/>
              </a:rPr>
              <a:t> 전국의 </a:t>
            </a:r>
            <a:r>
              <a:rPr lang="ko-KR" altLang="en-US" dirty="0" err="1">
                <a:latin typeface="+mn-ea"/>
              </a:rPr>
              <a:t>시군구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768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055522"/>
            <a:ext cx="149415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서비스 구성도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Appendix: tableau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매뉴얼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179230"/>
            <a:ext cx="5240655" cy="134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서비스 구성도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 Modeling</a:t>
            </a:r>
          </a:p>
        </p:txBody>
      </p:sp>
    </p:spTree>
    <p:extLst>
      <p:ext uri="{BB962C8B-B14F-4D97-AF65-F5344CB8AC3E}">
        <p14:creationId xmlns:p14="http://schemas.microsoft.com/office/powerpoint/2010/main" val="428794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데이터 구성도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23856BC-685F-48A9-8EE2-06DBCC54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86251"/>
              </p:ext>
            </p:extLst>
          </p:nvPr>
        </p:nvGraphicFramePr>
        <p:xfrm>
          <a:off x="533399" y="2448492"/>
          <a:ext cx="1082040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615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218555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1223158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972395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934587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979491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119801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1878403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  <a:gridCol w="17283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저장타입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크기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획득주기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컬럼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비고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xxxxxyyyyy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대한민국 주소코드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Excel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csv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2mb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x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법정동코드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, 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법정동명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, 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폐지여부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법정동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3F595CC-F1B0-4272-BEED-AB2DCFFCC7BA}"/>
              </a:ext>
            </a:extLst>
          </p:cNvPr>
          <p:cNvSpPr txBox="1"/>
          <p:nvPr/>
        </p:nvSpPr>
        <p:spPr>
          <a:xfrm>
            <a:off x="520700" y="1958340"/>
            <a:ext cx="102463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인바운드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F595CC-F1B0-4272-BEED-AB2DCFFCC7BA}"/>
              </a:ext>
            </a:extLst>
          </p:cNvPr>
          <p:cNvSpPr txBox="1"/>
          <p:nvPr/>
        </p:nvSpPr>
        <p:spPr>
          <a:xfrm>
            <a:off x="520700" y="4076343"/>
            <a:ext cx="123463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아웃바운드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B51166D-84F3-47F3-8A46-C6A7A955E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0078"/>
              </p:ext>
            </p:extLst>
          </p:nvPr>
        </p:nvGraphicFramePr>
        <p:xfrm>
          <a:off x="533399" y="4607645"/>
          <a:ext cx="1082040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615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2441713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972395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934587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2099292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878403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  <a:gridCol w="17283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저장타입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획득주기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컬럼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비고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24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건축인허가정보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Excel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csv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 day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Excel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건축 인허가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법정동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Tableau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twb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 day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Excel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시각화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47946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건축인허가정보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Postgres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database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 day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DB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Database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591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50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56 -0.11235 L -0.88403 -0.188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74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23457E-7 L 3.33333E-6 1.728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56 -0.11235 L -0.88403 -0.1885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74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23457E-7 L 3.33333E-6 1.7284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데이터 구성도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21501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2.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서비스 구성도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B8DF9FE-3A43-40E1-A677-CF6D0C9C1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56048"/>
              </p:ext>
            </p:extLst>
          </p:nvPr>
        </p:nvGraphicFramePr>
        <p:xfrm>
          <a:off x="944879" y="2176851"/>
          <a:ext cx="10302241" cy="3940745"/>
        </p:xfrm>
        <a:graphic>
          <a:graphicData uri="http://schemas.openxmlformats.org/drawingml/2006/table">
            <a:tbl>
              <a:tblPr/>
              <a:tblGrid>
                <a:gridCol w="360231">
                  <a:extLst>
                    <a:ext uri="{9D8B030D-6E8A-4147-A177-3AD203B41FA5}">
                      <a16:colId xmlns:a16="http://schemas.microsoft.com/office/drawing/2014/main" val="1231406898"/>
                    </a:ext>
                  </a:extLst>
                </a:gridCol>
                <a:gridCol w="1388910">
                  <a:extLst>
                    <a:ext uri="{9D8B030D-6E8A-4147-A177-3AD203B41FA5}">
                      <a16:colId xmlns:a16="http://schemas.microsoft.com/office/drawing/2014/main" val="4162428376"/>
                    </a:ext>
                  </a:extLst>
                </a:gridCol>
                <a:gridCol w="1749142">
                  <a:extLst>
                    <a:ext uri="{9D8B030D-6E8A-4147-A177-3AD203B41FA5}">
                      <a16:colId xmlns:a16="http://schemas.microsoft.com/office/drawing/2014/main" val="363455395"/>
                    </a:ext>
                  </a:extLst>
                </a:gridCol>
                <a:gridCol w="1813419">
                  <a:extLst>
                    <a:ext uri="{9D8B030D-6E8A-4147-A177-3AD203B41FA5}">
                      <a16:colId xmlns:a16="http://schemas.microsoft.com/office/drawing/2014/main" val="2648369404"/>
                    </a:ext>
                  </a:extLst>
                </a:gridCol>
                <a:gridCol w="1170638">
                  <a:extLst>
                    <a:ext uri="{9D8B030D-6E8A-4147-A177-3AD203B41FA5}">
                      <a16:colId xmlns:a16="http://schemas.microsoft.com/office/drawing/2014/main" val="737492484"/>
                    </a:ext>
                  </a:extLst>
                </a:gridCol>
                <a:gridCol w="2391924">
                  <a:extLst>
                    <a:ext uri="{9D8B030D-6E8A-4147-A177-3AD203B41FA5}">
                      <a16:colId xmlns:a16="http://schemas.microsoft.com/office/drawing/2014/main" val="4252197600"/>
                    </a:ext>
                  </a:extLst>
                </a:gridCol>
                <a:gridCol w="1427977">
                  <a:extLst>
                    <a:ext uri="{9D8B030D-6E8A-4147-A177-3AD203B41FA5}">
                      <a16:colId xmlns:a16="http://schemas.microsoft.com/office/drawing/2014/main" val="789871359"/>
                    </a:ext>
                  </a:extLst>
                </a:gridCol>
              </a:tblGrid>
              <a:tr h="37781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항목명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영문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)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항목명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국문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항목크기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항목구분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샘플데이터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항목설명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038087"/>
                  </a:ext>
                </a:extLst>
              </a:tr>
              <a:tr h="30903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Items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1..n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881706"/>
                  </a:ext>
                </a:extLst>
              </a:tr>
              <a:tr h="3653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rnum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순번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NUMBER(8)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0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1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순번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889229"/>
                  </a:ext>
                </a:extLst>
              </a:tr>
              <a:tr h="4898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platPlc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대지위치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VARCHAR2(200)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1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서울특별시 강남구 개포동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12-4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번지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대지위치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622708"/>
                  </a:ext>
                </a:extLst>
              </a:tr>
              <a:tr h="4898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sigunguCd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시군구코드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VARCHAR2(5)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1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11680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행정표준코드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793774"/>
                  </a:ext>
                </a:extLst>
              </a:tr>
              <a:tr h="4898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bjdongCd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법정동코드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VARCHAR2(5)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1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10300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행정표준코드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7370"/>
                  </a:ext>
                </a:extLst>
              </a:tr>
              <a:tr h="4898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platGbCd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대지구분코드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CHAR(1)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0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0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0: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대지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1: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2: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블록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254852"/>
                  </a:ext>
                </a:extLst>
              </a:tr>
              <a:tr h="3090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bun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번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VARCHAR2(4)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0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0012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번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990909"/>
                  </a:ext>
                </a:extLst>
              </a:tr>
              <a:tr h="1547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ji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지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VARCHAR2(4)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0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0004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지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35006"/>
                  </a:ext>
                </a:extLst>
              </a:tr>
              <a:tr h="1547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46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96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5207F-724D-4660-80BB-6D3C1952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Modeling</a:t>
            </a:r>
            <a:endParaRPr lang="ko-KR" altLang="en-US" dirty="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FC342B06-A6BA-4F30-9453-E7DD8319F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84" y="1462088"/>
            <a:ext cx="6623761" cy="5025899"/>
          </a:xfrm>
        </p:spPr>
      </p:pic>
    </p:spTree>
    <p:extLst>
      <p:ext uri="{BB962C8B-B14F-4D97-AF65-F5344CB8AC3E}">
        <p14:creationId xmlns:p14="http://schemas.microsoft.com/office/powerpoint/2010/main" val="56843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276502"/>
            <a:ext cx="149415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세부 구현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2864905"/>
            <a:ext cx="4879975" cy="134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세부 구현 방법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상세 모형 설계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16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611</Words>
  <Application>Microsoft Office PowerPoint</Application>
  <PresentationFormat>와이드스크린</PresentationFormat>
  <Paragraphs>272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맑은 고딕</vt:lpstr>
      <vt:lpstr>나눔스퀘어라운드 Bold</vt:lpstr>
      <vt:lpstr>나눔스퀘어 Bold</vt:lpstr>
      <vt:lpstr>Arial</vt:lpstr>
      <vt:lpstr>나눔바른고딕</vt:lpstr>
      <vt:lpstr>Wingdings</vt:lpstr>
      <vt:lpstr>나눔스퀘어라운드 ExtraBold</vt:lpstr>
      <vt:lpstr>휴먼고딕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1. 프로젝트 개요</vt:lpstr>
      <vt:lpstr>PowerPoint 프레젠테이션</vt:lpstr>
      <vt:lpstr>2. 데이터 구성도</vt:lpstr>
      <vt:lpstr>2. 데이터 구성도</vt:lpstr>
      <vt:lpstr>Data Modeling</vt:lpstr>
      <vt:lpstr>PowerPoint 프레젠테이션</vt:lpstr>
      <vt:lpstr>1. 상세 모형 설계 (계절성 지수 산출)</vt:lpstr>
      <vt:lpstr>XML</vt:lpstr>
      <vt:lpstr>2. 시각화</vt:lpstr>
      <vt:lpstr>PowerPoint 프레젠테이션</vt:lpstr>
      <vt:lpstr>1. 프로젝트 구축방법</vt:lpstr>
      <vt:lpstr>2. 팀 구성</vt:lpstr>
      <vt:lpstr>3. WBS + R&amp;R</vt:lpstr>
      <vt:lpstr>PowerPoint 프레젠테이션</vt:lpstr>
      <vt:lpstr>PowerPoint 프레젠테이션</vt:lpstr>
      <vt:lpstr>Lesson Learned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김효관</dc:creator>
  <cp:lastModifiedBy>Choi SC</cp:lastModifiedBy>
  <cp:revision>312</cp:revision>
  <dcterms:created xsi:type="dcterms:W3CDTF">2018-04-17T23:22:18Z</dcterms:created>
  <dcterms:modified xsi:type="dcterms:W3CDTF">2019-05-02T06:15:44Z</dcterms:modified>
</cp:coreProperties>
</file>