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7"/>
  </p:notesMasterIdLst>
  <p:sldIdLst>
    <p:sldId id="453" r:id="rId3"/>
    <p:sldId id="420" r:id="rId4"/>
    <p:sldId id="440" r:id="rId5"/>
    <p:sldId id="441" r:id="rId6"/>
    <p:sldId id="423" r:id="rId7"/>
    <p:sldId id="424" r:id="rId8"/>
    <p:sldId id="439" r:id="rId9"/>
    <p:sldId id="443" r:id="rId10"/>
    <p:sldId id="426" r:id="rId11"/>
    <p:sldId id="427" r:id="rId12"/>
    <p:sldId id="448" r:id="rId13"/>
    <p:sldId id="447" r:id="rId14"/>
    <p:sldId id="452" r:id="rId15"/>
    <p:sldId id="449" r:id="rId16"/>
    <p:sldId id="429" r:id="rId17"/>
    <p:sldId id="451" r:id="rId18"/>
    <p:sldId id="430" r:id="rId19"/>
    <p:sldId id="431" r:id="rId20"/>
    <p:sldId id="432" r:id="rId21"/>
    <p:sldId id="433" r:id="rId22"/>
    <p:sldId id="435" r:id="rId23"/>
    <p:sldId id="436" r:id="rId24"/>
    <p:sldId id="437" r:id="rId25"/>
    <p:sldId id="438" r:id="rId26"/>
  </p:sldIdLst>
  <p:sldSz cx="12192000" cy="6858000"/>
  <p:notesSz cx="6807200" cy="9939338"/>
  <p:embeddedFontLst>
    <p:embeddedFont>
      <p:font typeface="나눔바른고딕" panose="020B0600000101010101" charset="-127"/>
      <p:regular r:id="rId28"/>
      <p:bold r:id="rId29"/>
    </p:embeddedFont>
    <p:embeddedFont>
      <p:font typeface="나눔스퀘어 Bold" panose="020B0600000101010101" charset="-127"/>
      <p:bold r:id="rId30"/>
    </p:embeddedFont>
    <p:embeddedFont>
      <p:font typeface="나눔스퀘어라운드 Bold" panose="020B0600000101010101" charset="-127"/>
      <p:bold r:id="rId31"/>
    </p:embeddedFont>
    <p:embeddedFont>
      <p:font typeface="나눔스퀘어라운드 ExtraBold" panose="020B0600000101010101" charset="-127"/>
      <p:bold r:id="rId32"/>
    </p:embeddedFont>
    <p:embeddedFont>
      <p:font typeface="양재블럭체" panose="0202060302010102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sun Park" initials="JP" lastIdx="1" clrIdx="0">
    <p:extLst>
      <p:ext uri="{19B8F6BF-5375-455C-9EA6-DF929625EA0E}">
        <p15:presenceInfo xmlns:p15="http://schemas.microsoft.com/office/powerpoint/2012/main" userId="9956ebca01d3e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487FC-542B-4728-A802-825F7A0B6341}" v="359" dt="2019-05-01T11:45:54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4C8FE-5309-4363-AA64-B5631E27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C916B-CE7D-43B5-82CB-B2969BB5CCC2}"/>
              </a:ext>
            </a:extLst>
          </p:cNvPr>
          <p:cNvSpPr txBox="1"/>
          <p:nvPr/>
        </p:nvSpPr>
        <p:spPr>
          <a:xfrm>
            <a:off x="0" y="1905903"/>
            <a:ext cx="12192000" cy="159929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미니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64140-CD73-42EF-8F8D-C290612F175E}"/>
              </a:ext>
            </a:extLst>
          </p:cNvPr>
          <p:cNvSpPr txBox="1"/>
          <p:nvPr/>
        </p:nvSpPr>
        <p:spPr>
          <a:xfrm>
            <a:off x="1895475" y="4295560"/>
            <a:ext cx="8401050" cy="10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2019.05.02</a:t>
            </a:r>
          </a:p>
          <a:p>
            <a:pPr algn="ctr">
              <a:lnSpc>
                <a:spcPct val="130000"/>
              </a:lnSpc>
            </a:pPr>
            <a:r>
              <a:rPr lang="ko-KR" altLang="en-US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김동준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400" b="1" dirty="0" err="1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박종선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임선영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400" b="1" dirty="0" err="1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조태엽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최성욱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400" b="1" dirty="0" err="1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김예근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송진우</a:t>
            </a:r>
            <a:endParaRPr lang="en-US" altLang="ko-KR" sz="2400" b="1" dirty="0">
              <a:solidFill>
                <a:schemeClr val="tx2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91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291134" y="1427480"/>
            <a:ext cx="936162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46860" y="2321560"/>
            <a:ext cx="2966720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11040" y="2315210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1420" y="2321560"/>
            <a:ext cx="2967990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설계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81480"/>
            <a:ext cx="876300" cy="78026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35432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sp>
        <p:nvSpPr>
          <p:cNvPr id="10" name="타원 9"/>
          <p:cNvSpPr/>
          <p:nvPr/>
        </p:nvSpPr>
        <p:spPr>
          <a:xfrm>
            <a:off x="526785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5" name="그림 14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11" y="1681480"/>
            <a:ext cx="876300" cy="7802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8838" y="2489954"/>
            <a:ext cx="46358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포털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1263775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9448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06628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58640" y="16510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Raw</a:t>
            </a:r>
          </a:p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Data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222389" y="1651000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전처리된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85E2B-5907-4B6A-BE73-F9F7D8149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54" y="3323512"/>
            <a:ext cx="1810231" cy="287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725657-0317-416A-A516-C8F7BEA2B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t="-1" b="-1053"/>
          <a:stretch/>
        </p:blipFill>
        <p:spPr>
          <a:xfrm>
            <a:off x="4640824" y="2726690"/>
            <a:ext cx="2850197" cy="33791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AB2EE9-42DF-4C64-8DB9-0737BC0732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9" b="52472"/>
          <a:stretch/>
        </p:blipFill>
        <p:spPr>
          <a:xfrm>
            <a:off x="2552800" y="2390309"/>
            <a:ext cx="1897841" cy="13529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4731BF0-F241-443F-B20E-AC28EA5059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1" b="-16626"/>
          <a:stretch/>
        </p:blipFill>
        <p:spPr>
          <a:xfrm>
            <a:off x="7579363" y="2617565"/>
            <a:ext cx="2844387" cy="12833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CBA8870-DFBA-4792-9D80-D7ADEEFBBD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5" b="-3357"/>
          <a:stretch/>
        </p:blipFill>
        <p:spPr>
          <a:xfrm>
            <a:off x="7593645" y="4012518"/>
            <a:ext cx="2844387" cy="179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XML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예제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74B1D5-FD73-4560-BD7E-5B5AEC433352}"/>
              </a:ext>
            </a:extLst>
          </p:cNvPr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9A9705-3ADF-42FF-9A50-AD7D75A73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60" y="1004824"/>
            <a:ext cx="3494405" cy="5543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EA01F4-8849-4008-B1DC-CF4C4B993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48" y="1133960"/>
            <a:ext cx="4709715" cy="54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3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1A83DA9-E496-48C7-A95E-99372647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97" y="872125"/>
            <a:ext cx="4260297" cy="5987252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세부 구성도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C65ECB-123F-43B9-974B-9FF8E84CF0E1}"/>
              </a:ext>
            </a:extLst>
          </p:cNvPr>
          <p:cNvSpPr/>
          <p:nvPr/>
        </p:nvSpPr>
        <p:spPr>
          <a:xfrm>
            <a:off x="524510" y="1398933"/>
            <a:ext cx="1994964" cy="593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1. Record </a:t>
            </a:r>
            <a:r>
              <a:rPr lang="en-US" altLang="ko-KR" sz="1600" dirty="0" err="1">
                <a:solidFill>
                  <a:schemeClr val="tx1"/>
                </a:solidFill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293614-0E3E-41A0-8C2B-CD51684A3A69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521992" y="1992023"/>
            <a:ext cx="0" cy="4313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74B1D5-FD73-4560-BD7E-5B5AEC433352}"/>
              </a:ext>
            </a:extLst>
          </p:cNvPr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E1A832-C2E6-4104-A41E-747250C9AE44}"/>
              </a:ext>
            </a:extLst>
          </p:cNvPr>
          <p:cNvSpPr/>
          <p:nvPr/>
        </p:nvSpPr>
        <p:spPr>
          <a:xfrm>
            <a:off x="622118" y="3214806"/>
            <a:ext cx="1788382" cy="43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중복검사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시간단축용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A2A51E-EE1D-413E-B34D-195B1E371548}"/>
              </a:ext>
            </a:extLst>
          </p:cNvPr>
          <p:cNvSpPr/>
          <p:nvPr/>
        </p:nvSpPr>
        <p:spPr>
          <a:xfrm>
            <a:off x="622118" y="5175194"/>
            <a:ext cx="1788382" cy="879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Leveling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Tag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Level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column</a:t>
            </a:r>
            <a:r>
              <a:rPr lang="ko-KR" altLang="en-US" sz="1000" dirty="0">
                <a:solidFill>
                  <a:schemeClr val="tx1"/>
                </a:solidFill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Tag name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value</a:t>
            </a:r>
            <a:r>
              <a:rPr lang="ko-KR" altLang="en-US" sz="1000" dirty="0">
                <a:solidFill>
                  <a:schemeClr val="tx1"/>
                </a:solidFill>
              </a:rPr>
              <a:t>로 지정한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Dictionary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2FB90C-D388-4A25-B87D-94EC0510C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2" y="876300"/>
            <a:ext cx="2518246" cy="5804249"/>
          </a:xfrm>
          <a:prstGeom prst="rect">
            <a:avLst/>
          </a:prstGeom>
        </p:spPr>
      </p:pic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FC205B82-9DB0-4C0C-9A9A-F3A38D1E3B8B}"/>
              </a:ext>
            </a:extLst>
          </p:cNvPr>
          <p:cNvSpPr/>
          <p:nvPr/>
        </p:nvSpPr>
        <p:spPr>
          <a:xfrm>
            <a:off x="1430013" y="4014520"/>
            <a:ext cx="182158" cy="1749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272280-7EEE-4B77-906E-4C221B629490}"/>
              </a:ext>
            </a:extLst>
          </p:cNvPr>
          <p:cNvSpPr txBox="1"/>
          <p:nvPr/>
        </p:nvSpPr>
        <p:spPr>
          <a:xfrm>
            <a:off x="1656316" y="3958674"/>
            <a:ext cx="193554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if </a:t>
            </a:r>
            <a:r>
              <a:rPr lang="ko-KR" altLang="en-US" sz="900" dirty="0"/>
              <a:t>중복인 값이 있을 때 </a:t>
            </a:r>
            <a:r>
              <a:rPr lang="en-US" altLang="ko-KR" sz="900" dirty="0"/>
              <a:t>: continue</a:t>
            </a:r>
            <a:endParaRPr lang="ko-KR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6F9A67-E39F-4410-91E9-C8BE371C1D01}"/>
              </a:ext>
            </a:extLst>
          </p:cNvPr>
          <p:cNvSpPr txBox="1"/>
          <p:nvPr/>
        </p:nvSpPr>
        <p:spPr>
          <a:xfrm>
            <a:off x="887775" y="4774641"/>
            <a:ext cx="14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else </a:t>
            </a:r>
            <a:r>
              <a:rPr lang="ko-KR" altLang="en-US" sz="900" dirty="0"/>
              <a:t>중복된 값이 없을 때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B75D061-E403-4B88-997B-6DEDEE3A5D05}"/>
              </a:ext>
            </a:extLst>
          </p:cNvPr>
          <p:cNvSpPr/>
          <p:nvPr/>
        </p:nvSpPr>
        <p:spPr>
          <a:xfrm>
            <a:off x="622118" y="2332275"/>
            <a:ext cx="1788382" cy="43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for (</a:t>
            </a:r>
            <a:r>
              <a:rPr lang="ko-KR" altLang="en-US" sz="1100" dirty="0">
                <a:solidFill>
                  <a:schemeClr val="tx1"/>
                </a:solidFill>
              </a:rPr>
              <a:t>전체 </a:t>
            </a:r>
            <a:r>
              <a:rPr lang="en-US" altLang="ko-KR" sz="1100" dirty="0" err="1">
                <a:solidFill>
                  <a:schemeClr val="tx1"/>
                </a:solidFill>
              </a:rPr>
              <a:t>TagName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수집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CB6C167-0583-420D-9673-6F9C98D9E908}"/>
              </a:ext>
            </a:extLst>
          </p:cNvPr>
          <p:cNvCxnSpPr>
            <a:cxnSpLocks/>
            <a:stCxn id="58" idx="3"/>
            <a:endCxn id="65" idx="3"/>
          </p:cNvCxnSpPr>
          <p:nvPr/>
        </p:nvCxnSpPr>
        <p:spPr>
          <a:xfrm flipH="1" flipV="1">
            <a:off x="2410500" y="2547596"/>
            <a:ext cx="1181360" cy="1526494"/>
          </a:xfrm>
          <a:prstGeom prst="bentConnector3">
            <a:avLst>
              <a:gd name="adj1" fmla="val -193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E0B844A-9EEA-4FE4-82BA-E9538AE209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5520" y="4004377"/>
            <a:ext cx="3101400" cy="8559"/>
          </a:xfrm>
          <a:prstGeom prst="bentConnector4">
            <a:avLst>
              <a:gd name="adj1" fmla="val -683"/>
              <a:gd name="adj2" fmla="val 187611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56594DC-060B-4B57-AFD7-03B990819D52}"/>
              </a:ext>
            </a:extLst>
          </p:cNvPr>
          <p:cNvSpPr/>
          <p:nvPr/>
        </p:nvSpPr>
        <p:spPr>
          <a:xfrm>
            <a:off x="622118" y="6273167"/>
            <a:ext cx="1788382" cy="43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완성된 </a:t>
            </a:r>
            <a:r>
              <a:rPr lang="en-US" altLang="ko-KR" sz="1100" dirty="0" err="1">
                <a:solidFill>
                  <a:schemeClr val="tx1"/>
                </a:solidFill>
              </a:rPr>
              <a:t>recordDict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A464D63-5FEF-4926-A36A-2EE1134385D8}"/>
              </a:ext>
            </a:extLst>
          </p:cNvPr>
          <p:cNvCxnSpPr>
            <a:cxnSpLocks/>
          </p:cNvCxnSpPr>
          <p:nvPr/>
        </p:nvCxnSpPr>
        <p:spPr>
          <a:xfrm>
            <a:off x="2410500" y="6488487"/>
            <a:ext cx="7640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2BF9011-532D-4FBE-9C33-EC012BD0C350}"/>
              </a:ext>
            </a:extLst>
          </p:cNvPr>
          <p:cNvSpPr/>
          <p:nvPr/>
        </p:nvSpPr>
        <p:spPr>
          <a:xfrm>
            <a:off x="10173363" y="876300"/>
            <a:ext cx="1939600" cy="580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A7202D84-B705-4771-9827-B81C813C7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39" y="350509"/>
            <a:ext cx="3996387" cy="521616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9928EF0-3649-46C3-9CA8-7CC8E09A4599}"/>
              </a:ext>
            </a:extLst>
          </p:cNvPr>
          <p:cNvSpPr/>
          <p:nvPr/>
        </p:nvSpPr>
        <p:spPr>
          <a:xfrm>
            <a:off x="5359433" y="309626"/>
            <a:ext cx="3996386" cy="562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0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세부 구성도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C65ECB-123F-43B9-974B-9FF8E84CF0E1}"/>
              </a:ext>
            </a:extLst>
          </p:cNvPr>
          <p:cNvSpPr/>
          <p:nvPr/>
        </p:nvSpPr>
        <p:spPr>
          <a:xfrm>
            <a:off x="534891" y="1394395"/>
            <a:ext cx="2753988" cy="593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en-US" altLang="ko-KR" sz="1400" dirty="0" err="1">
                <a:solidFill>
                  <a:schemeClr val="tx1"/>
                </a:solidFill>
              </a:rPr>
              <a:t>ItemList</a:t>
            </a:r>
            <a:r>
              <a:rPr lang="en-US" altLang="ko-KR" sz="1400" dirty="0">
                <a:solidFill>
                  <a:schemeClr val="tx1"/>
                </a:solidFill>
              </a:rPr>
              <a:t>, separator tag </a:t>
            </a:r>
            <a:r>
              <a:rPr lang="ko-KR" altLang="en-US" sz="1400" dirty="0">
                <a:solidFill>
                  <a:schemeClr val="tx1"/>
                </a:solidFill>
              </a:rPr>
              <a:t>판단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293614-0E3E-41A0-8C2B-CD51684A3A69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98799" y="1991062"/>
            <a:ext cx="4786" cy="351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74B1D5-FD73-4560-BD7E-5B5AEC433352}"/>
              </a:ext>
            </a:extLst>
          </p:cNvPr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E1A832-C2E6-4104-A41E-747250C9AE44}"/>
              </a:ext>
            </a:extLst>
          </p:cNvPr>
          <p:cNvSpPr/>
          <p:nvPr/>
        </p:nvSpPr>
        <p:spPr>
          <a:xfrm>
            <a:off x="932610" y="3934335"/>
            <a:ext cx="1932378" cy="43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maxKey</a:t>
            </a:r>
            <a:r>
              <a:rPr lang="ko-KR" altLang="en-US" sz="1100" dirty="0">
                <a:solidFill>
                  <a:schemeClr val="tx1"/>
                </a:solidFill>
              </a:rPr>
              <a:t>의 </a:t>
            </a:r>
            <a:r>
              <a:rPr lang="en-US" altLang="ko-KR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= </a:t>
            </a:r>
            <a:r>
              <a:rPr lang="en-US" altLang="ko-KR" sz="1100" dirty="0" err="1">
                <a:solidFill>
                  <a:schemeClr val="tx1"/>
                </a:solidFill>
              </a:rPr>
              <a:t>itemList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B75D061-E403-4B88-997B-6DEDEE3A5D05}"/>
              </a:ext>
            </a:extLst>
          </p:cNvPr>
          <p:cNvSpPr/>
          <p:nvPr/>
        </p:nvSpPr>
        <p:spPr>
          <a:xfrm>
            <a:off x="904916" y="2530268"/>
            <a:ext cx="1932379" cy="43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value</a:t>
            </a:r>
            <a:r>
              <a:rPr lang="ko-KR" altLang="en-US" sz="1100" dirty="0">
                <a:solidFill>
                  <a:schemeClr val="tx1"/>
                </a:solidFill>
              </a:rPr>
              <a:t>가 가장 많은 </a:t>
            </a:r>
            <a:r>
              <a:rPr lang="en-US" altLang="ko-KR" sz="1100" dirty="0">
                <a:solidFill>
                  <a:schemeClr val="tx1"/>
                </a:solidFill>
              </a:rPr>
              <a:t>key </a:t>
            </a:r>
            <a:r>
              <a:rPr lang="ko-KR" altLang="en-US" sz="1100" dirty="0">
                <a:solidFill>
                  <a:schemeClr val="tx1"/>
                </a:solidFill>
              </a:rPr>
              <a:t>찾기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= </a:t>
            </a:r>
            <a:r>
              <a:rPr lang="en-US" altLang="ko-KR" sz="1100" dirty="0" err="1">
                <a:solidFill>
                  <a:schemeClr val="tx1"/>
                </a:solidFill>
              </a:rPr>
              <a:t>maxKey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2BF9011-532D-4FBE-9C33-EC012BD0C350}"/>
              </a:ext>
            </a:extLst>
          </p:cNvPr>
          <p:cNvSpPr/>
          <p:nvPr/>
        </p:nvSpPr>
        <p:spPr>
          <a:xfrm>
            <a:off x="10000047" y="876300"/>
            <a:ext cx="1939600" cy="580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BD9184-004D-4FBC-986C-84AD564E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t="37735"/>
          <a:stretch/>
        </p:blipFill>
        <p:spPr>
          <a:xfrm>
            <a:off x="4549758" y="2646403"/>
            <a:ext cx="4886636" cy="27700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6DF98-9E4C-45B6-8D0C-E32B23EE9ADF}"/>
              </a:ext>
            </a:extLst>
          </p:cNvPr>
          <p:cNvSpPr/>
          <p:nvPr/>
        </p:nvSpPr>
        <p:spPr>
          <a:xfrm>
            <a:off x="844036" y="5506701"/>
            <a:ext cx="2109526" cy="43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itemList</a:t>
            </a:r>
            <a:r>
              <a:rPr lang="ko-KR" altLang="en-US" sz="900" dirty="0">
                <a:solidFill>
                  <a:schemeClr val="tx1"/>
                </a:solidFill>
              </a:rPr>
              <a:t>의 상위 태그 중 유일한 태그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= </a:t>
            </a:r>
            <a:r>
              <a:rPr lang="en-US" altLang="ko-KR" sz="1100" dirty="0" err="1">
                <a:solidFill>
                  <a:schemeClr val="tx1"/>
                </a:solidFill>
              </a:rPr>
              <a:t>seperator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tag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D87D8A-9826-4E2A-B64A-BFC319A0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709" y="876300"/>
            <a:ext cx="1704068" cy="5804249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31CD77A-8C6F-4081-B2FC-A96AC0364ECA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2837295" y="986118"/>
            <a:ext cx="7158544" cy="1759471"/>
          </a:xfrm>
          <a:prstGeom prst="bentConnector3">
            <a:avLst>
              <a:gd name="adj1" fmla="val 1376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1F18DF7-5959-469C-B40D-A85B9FBE4900}"/>
              </a:ext>
            </a:extLst>
          </p:cNvPr>
          <p:cNvCxnSpPr>
            <a:cxnSpLocks/>
          </p:cNvCxnSpPr>
          <p:nvPr/>
        </p:nvCxnSpPr>
        <p:spPr>
          <a:xfrm flipV="1">
            <a:off x="2850375" y="1535953"/>
            <a:ext cx="7261126" cy="2608257"/>
          </a:xfrm>
          <a:prstGeom prst="bentConnector3">
            <a:avLst>
              <a:gd name="adj1" fmla="val 1773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55BF652-A786-45DC-AC0F-9DB235BB82A1}"/>
              </a:ext>
            </a:extLst>
          </p:cNvPr>
          <p:cNvCxnSpPr>
            <a:cxnSpLocks/>
          </p:cNvCxnSpPr>
          <p:nvPr/>
        </p:nvCxnSpPr>
        <p:spPr>
          <a:xfrm>
            <a:off x="2961904" y="5722022"/>
            <a:ext cx="7162677" cy="666825"/>
          </a:xfrm>
          <a:prstGeom prst="bentConnector3">
            <a:avLst>
              <a:gd name="adj1" fmla="val 1528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7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세부 구성도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C65ECB-123F-43B9-974B-9FF8E84CF0E1}"/>
              </a:ext>
            </a:extLst>
          </p:cNvPr>
          <p:cNvSpPr/>
          <p:nvPr/>
        </p:nvSpPr>
        <p:spPr>
          <a:xfrm>
            <a:off x="534891" y="1394395"/>
            <a:ext cx="2753988" cy="593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en-US" altLang="ko-KR" sz="1400" dirty="0" err="1">
                <a:solidFill>
                  <a:schemeClr val="tx1"/>
                </a:solidFill>
              </a:rPr>
              <a:t>resultDict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만들고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dirty="0">
                <a:solidFill>
                  <a:schemeClr val="tx1"/>
                </a:solidFill>
              </a:rPr>
              <a:t> 씌우기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293614-0E3E-41A0-8C2B-CD51684A3A69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98799" y="1991062"/>
            <a:ext cx="4786" cy="351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74B1D5-FD73-4560-BD7E-5B5AEC433352}"/>
              </a:ext>
            </a:extLst>
          </p:cNvPr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E1A832-C2E6-4104-A41E-747250C9AE44}"/>
              </a:ext>
            </a:extLst>
          </p:cNvPr>
          <p:cNvSpPr/>
          <p:nvPr/>
        </p:nvSpPr>
        <p:spPr>
          <a:xfrm>
            <a:off x="534890" y="3567995"/>
            <a:ext cx="2753989" cy="630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separator tag</a:t>
            </a:r>
            <a:r>
              <a:rPr lang="ko-KR" altLang="en-US" sz="1100" dirty="0">
                <a:solidFill>
                  <a:schemeClr val="tx1"/>
                </a:solidFill>
              </a:rPr>
              <a:t>를 이용해 찾은 </a:t>
            </a:r>
            <a:r>
              <a:rPr lang="en-US" altLang="ko-KR" sz="1100" dirty="0">
                <a:solidFill>
                  <a:schemeClr val="tx1"/>
                </a:solidFill>
              </a:rPr>
              <a:t>data</a:t>
            </a:r>
            <a:r>
              <a:rPr lang="ko-KR" altLang="en-US" sz="1100" dirty="0">
                <a:solidFill>
                  <a:schemeClr val="tx1"/>
                </a:solidFill>
              </a:rPr>
              <a:t>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Key</a:t>
            </a:r>
            <a:r>
              <a:rPr lang="ko-KR" altLang="en-US" sz="1100" dirty="0">
                <a:solidFill>
                  <a:schemeClr val="tx1"/>
                </a:solidFill>
              </a:rPr>
              <a:t>로 검색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B75D061-E403-4B88-997B-6DEDEE3A5D05}"/>
              </a:ext>
            </a:extLst>
          </p:cNvPr>
          <p:cNvSpPr/>
          <p:nvPr/>
        </p:nvSpPr>
        <p:spPr>
          <a:xfrm>
            <a:off x="904916" y="2530268"/>
            <a:ext cx="1932379" cy="43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itemList</a:t>
            </a:r>
            <a:r>
              <a:rPr lang="en-US" altLang="ko-KR" sz="1100" dirty="0">
                <a:solidFill>
                  <a:schemeClr val="tx1"/>
                </a:solidFill>
              </a:rPr>
              <a:t> = Key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6DF98-9E4C-45B6-8D0C-E32B23EE9ADF}"/>
              </a:ext>
            </a:extLst>
          </p:cNvPr>
          <p:cNvSpPr/>
          <p:nvPr/>
        </p:nvSpPr>
        <p:spPr>
          <a:xfrm>
            <a:off x="844036" y="5506701"/>
            <a:ext cx="2109526" cy="630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완성된 </a:t>
            </a:r>
            <a:r>
              <a:rPr lang="en-US" altLang="ko-KR" sz="900" dirty="0" err="1">
                <a:solidFill>
                  <a:schemeClr val="tx1"/>
                </a:solidFill>
              </a:rPr>
              <a:t>resultDict</a:t>
            </a:r>
            <a:r>
              <a:rPr lang="ko-KR" altLang="en-US" sz="900" dirty="0">
                <a:solidFill>
                  <a:schemeClr val="tx1"/>
                </a:solidFill>
              </a:rPr>
              <a:t>를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DataFrame</a:t>
            </a:r>
            <a:r>
              <a:rPr lang="ko-KR" altLang="en-US" sz="900" dirty="0">
                <a:solidFill>
                  <a:schemeClr val="tx1"/>
                </a:solidFill>
              </a:rPr>
              <a:t>으로 만든다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finalResult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B50A6-9E46-471A-AD72-3CB73E5F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44" y="1116773"/>
            <a:ext cx="5210902" cy="498227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2BF9011-532D-4FBE-9C33-EC012BD0C350}"/>
              </a:ext>
            </a:extLst>
          </p:cNvPr>
          <p:cNvSpPr/>
          <p:nvPr/>
        </p:nvSpPr>
        <p:spPr>
          <a:xfrm>
            <a:off x="8811138" y="795417"/>
            <a:ext cx="3380862" cy="59768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806D1A-23D6-47B7-A5FC-5835434D4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3" r="13619" b="3012"/>
          <a:stretch/>
        </p:blipFill>
        <p:spPr>
          <a:xfrm>
            <a:off x="8836763" y="795417"/>
            <a:ext cx="3297555" cy="5893292"/>
          </a:xfrm>
          <a:prstGeom prst="rect">
            <a:avLst/>
          </a:prstGeom>
        </p:spPr>
      </p:pic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EED4E84B-9CEB-4FF9-93AF-294CF45CA4B1}"/>
              </a:ext>
            </a:extLst>
          </p:cNvPr>
          <p:cNvSpPr/>
          <p:nvPr/>
        </p:nvSpPr>
        <p:spPr>
          <a:xfrm>
            <a:off x="1807720" y="4445784"/>
            <a:ext cx="182158" cy="1749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1FD23-9D8D-471E-A65B-A51F1FE53DBC}"/>
              </a:ext>
            </a:extLst>
          </p:cNvPr>
          <p:cNvSpPr txBox="1"/>
          <p:nvPr/>
        </p:nvSpPr>
        <p:spPr>
          <a:xfrm>
            <a:off x="352733" y="4467239"/>
            <a:ext cx="1454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/>
              <a:t>if</a:t>
            </a:r>
          </a:p>
          <a:p>
            <a:pPr algn="r"/>
            <a:r>
              <a:rPr lang="ko-KR" altLang="en-US" sz="800" dirty="0"/>
              <a:t>값이 있으면 </a:t>
            </a:r>
            <a:r>
              <a:rPr lang="en-US" altLang="ko-KR" sz="800" dirty="0"/>
              <a:t>Value</a:t>
            </a:r>
            <a:r>
              <a:rPr lang="ko-KR" altLang="en-US" sz="800" dirty="0"/>
              <a:t>에 추가</a:t>
            </a:r>
            <a:endParaRPr lang="en-US" altLang="ko-KR" sz="800" dirty="0"/>
          </a:p>
          <a:p>
            <a:pPr algn="r"/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8B7AC-AFE3-490D-BF29-02E08048BE8C}"/>
              </a:ext>
            </a:extLst>
          </p:cNvPr>
          <p:cNvSpPr txBox="1"/>
          <p:nvPr/>
        </p:nvSpPr>
        <p:spPr>
          <a:xfrm>
            <a:off x="2014969" y="4467239"/>
            <a:ext cx="14549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else</a:t>
            </a:r>
          </a:p>
          <a:p>
            <a:r>
              <a:rPr lang="ko-KR" altLang="en-US" sz="800" dirty="0"/>
              <a:t>값이 없으면 </a:t>
            </a:r>
            <a:r>
              <a:rPr lang="en-US" altLang="ko-KR" sz="800" dirty="0"/>
              <a:t>“ “ </a:t>
            </a:r>
            <a:r>
              <a:rPr lang="ko-KR" altLang="en-US" sz="800" dirty="0"/>
              <a:t>공백 추가</a:t>
            </a:r>
            <a:endParaRPr lang="en-US" altLang="ko-KR" sz="8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44E9536-D9C8-400B-BB67-ED5EBD85F7EA}"/>
              </a:ext>
            </a:extLst>
          </p:cNvPr>
          <p:cNvCxnSpPr>
            <a:cxnSpLocks/>
          </p:cNvCxnSpPr>
          <p:nvPr/>
        </p:nvCxnSpPr>
        <p:spPr>
          <a:xfrm>
            <a:off x="2953562" y="5903688"/>
            <a:ext cx="5768484" cy="721969"/>
          </a:xfrm>
          <a:prstGeom prst="bentConnector3">
            <a:avLst>
              <a:gd name="adj1" fmla="val 638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779005-0311-4CC2-BFDA-3C4FD9EB43FF}"/>
              </a:ext>
            </a:extLst>
          </p:cNvPr>
          <p:cNvSpPr/>
          <p:nvPr/>
        </p:nvSpPr>
        <p:spPr>
          <a:xfrm>
            <a:off x="8944311" y="2342776"/>
            <a:ext cx="701713" cy="143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rgbClr val="FF0000"/>
                </a:solidFill>
              </a:rPr>
              <a:t>결측값</a:t>
            </a:r>
            <a:r>
              <a:rPr lang="en-US" altLang="ko-KR" sz="600" dirty="0">
                <a:solidFill>
                  <a:srgbClr val="FF0000"/>
                </a:solidFill>
              </a:rPr>
              <a:t>=</a:t>
            </a:r>
            <a:r>
              <a:rPr lang="ko-KR" altLang="en-US" sz="600" dirty="0">
                <a:solidFill>
                  <a:srgbClr val="FF0000"/>
                </a:solidFill>
              </a:rPr>
              <a:t>공백</a:t>
            </a:r>
          </a:p>
        </p:txBody>
      </p:sp>
    </p:spTree>
    <p:extLst>
      <p:ext uri="{BB962C8B-B14F-4D97-AF65-F5344CB8AC3E}">
        <p14:creationId xmlns:p14="http://schemas.microsoft.com/office/powerpoint/2010/main" val="105685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21310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시각화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2" name="slide2">
            <a:extLst>
              <a:ext uri="{FF2B5EF4-FFF2-40B4-BE49-F238E27FC236}">
                <a16:creationId xmlns:a16="http://schemas.microsoft.com/office/drawing/2014/main" id="{60578B95-64AC-4653-95A7-F7F5A0393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"/>
          <a:stretch/>
        </p:blipFill>
        <p:spPr>
          <a:xfrm>
            <a:off x="590371" y="1845469"/>
            <a:ext cx="6048351" cy="3167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9505B-E4DB-4B62-8CC0-770772AE4982}"/>
              </a:ext>
            </a:extLst>
          </p:cNvPr>
          <p:cNvSpPr txBox="1"/>
          <p:nvPr/>
        </p:nvSpPr>
        <p:spPr>
          <a:xfrm>
            <a:off x="1056276" y="5350429"/>
            <a:ext cx="4626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최근 </a:t>
            </a:r>
            <a:r>
              <a:rPr lang="en-US" altLang="ko-KR" sz="1400" b="1" dirty="0"/>
              <a:t>15</a:t>
            </a:r>
            <a:r>
              <a:rPr lang="ko-KR" altLang="en-US" sz="1400" b="1" dirty="0"/>
              <a:t>년간 지가 변동률의 평균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dirty="0"/>
              <a:t>: </a:t>
            </a:r>
            <a:r>
              <a:rPr lang="ko-KR" altLang="en-US" sz="1400" dirty="0"/>
              <a:t>대부분 양수 값이다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지가는 항상 오르고 있고</a:t>
            </a:r>
            <a:r>
              <a:rPr lang="en-US" altLang="ko-KR" sz="1400" dirty="0"/>
              <a:t>,</a:t>
            </a:r>
            <a:r>
              <a:rPr lang="ko-KR" altLang="en-US" sz="1400" dirty="0"/>
              <a:t> 잠깐 떨어진 지금</a:t>
            </a:r>
            <a:r>
              <a:rPr lang="en-US" altLang="ko-KR" sz="1400" dirty="0"/>
              <a:t>,,</a:t>
            </a:r>
            <a:r>
              <a:rPr lang="ko-KR" altLang="en-US" sz="1400" dirty="0"/>
              <a:t> </a:t>
            </a:r>
            <a:r>
              <a:rPr lang="ko-KR" altLang="en-US" sz="1400" dirty="0">
                <a:latin typeface="양재블럭체" panose="02020603020101020101" pitchFamily="18" charset="-127"/>
                <a:ea typeface="양재블럭체" panose="02020603020101020101" pitchFamily="18" charset="-127"/>
              </a:rPr>
              <a:t>구매 찬스</a:t>
            </a:r>
            <a:r>
              <a:rPr lang="en-US" altLang="ko-KR" sz="1400" dirty="0">
                <a:latin typeface="양재블럭체" panose="02020603020101020101" pitchFamily="18" charset="-127"/>
                <a:ea typeface="양재블럭체" panose="02020603020101020101" pitchFamily="18" charset="-127"/>
              </a:rPr>
              <a:t>!</a:t>
            </a:r>
            <a:endParaRPr lang="ko-KR" altLang="en-US" sz="1400" dirty="0">
              <a:latin typeface="양재블럭체" panose="02020603020101020101" pitchFamily="18" charset="-127"/>
              <a:ea typeface="양재블럭체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E5809-7553-46C4-9662-722BE2B3E7DD}"/>
              </a:ext>
            </a:extLst>
          </p:cNvPr>
          <p:cNvSpPr txBox="1"/>
          <p:nvPr/>
        </p:nvSpPr>
        <p:spPr>
          <a:xfrm>
            <a:off x="7093337" y="5484121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서울시 지역별 </a:t>
            </a:r>
            <a:r>
              <a:rPr lang="ko-KR" altLang="en-US" sz="1400" b="1" dirty="0" err="1"/>
              <a:t>지가변동률의</a:t>
            </a:r>
            <a:r>
              <a:rPr lang="ko-KR" altLang="en-US" sz="1400" b="1" dirty="0"/>
              <a:t> 평균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dirty="0"/>
              <a:t>: ‘HOT’</a:t>
            </a:r>
            <a:r>
              <a:rPr lang="ko-KR" altLang="en-US" sz="1400" dirty="0"/>
              <a:t>한 지역의 지표가 됨</a:t>
            </a:r>
            <a:endParaRPr lang="en-US" altLang="ko-KR" sz="1400" dirty="0"/>
          </a:p>
        </p:txBody>
      </p:sp>
      <p:pic>
        <p:nvPicPr>
          <p:cNvPr id="15" name="slide2">
            <a:extLst>
              <a:ext uri="{FF2B5EF4-FFF2-40B4-BE49-F238E27FC236}">
                <a16:creationId xmlns:a16="http://schemas.microsoft.com/office/drawing/2014/main" id="{B6867130-F94E-4648-AF83-2829CDF8E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54" y="1149922"/>
            <a:ext cx="4525010" cy="42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21310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시각화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slide2">
            <a:extLst>
              <a:ext uri="{FF2B5EF4-FFF2-40B4-BE49-F238E27FC236}">
                <a16:creationId xmlns:a16="http://schemas.microsoft.com/office/drawing/2014/main" id="{1F225E09-C0D4-4FD5-90E3-5728EE3F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 r="-1018"/>
          <a:stretch/>
        </p:blipFill>
        <p:spPr>
          <a:xfrm>
            <a:off x="2034390" y="1149922"/>
            <a:ext cx="7903359" cy="4319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B666C3-6959-498E-895D-BD091E7E3107}"/>
              </a:ext>
            </a:extLst>
          </p:cNvPr>
          <p:cNvSpPr txBox="1"/>
          <p:nvPr/>
        </p:nvSpPr>
        <p:spPr>
          <a:xfrm>
            <a:off x="2455597" y="5732906"/>
            <a:ext cx="643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&lt;‘HOT’</a:t>
            </a:r>
            <a:r>
              <a:rPr lang="ko-KR" altLang="en-US" sz="1400" b="1" dirty="0"/>
              <a:t>한 지역들</a:t>
            </a:r>
            <a:r>
              <a:rPr lang="en-US" altLang="ko-KR" sz="1400" b="1" dirty="0"/>
              <a:t>&gt;</a:t>
            </a:r>
          </a:p>
          <a:p>
            <a:r>
              <a:rPr lang="ko-KR" altLang="en-US" sz="1400" dirty="0"/>
              <a:t>그 중 건물연령이 </a:t>
            </a:r>
            <a:r>
              <a:rPr lang="en-US" altLang="ko-KR" sz="1400" dirty="0"/>
              <a:t>30</a:t>
            </a:r>
            <a:r>
              <a:rPr lang="ko-KR" altLang="en-US" sz="1400" dirty="0"/>
              <a:t>년 이상인 지역은 재개발 가능성이 높다</a:t>
            </a:r>
            <a:r>
              <a:rPr lang="en-US" altLang="ko-KR" sz="1400" dirty="0"/>
              <a:t>. </a:t>
            </a:r>
            <a:r>
              <a:rPr lang="ko-KR" altLang="en-US" sz="1400" dirty="0">
                <a:latin typeface="양재블럭체" panose="02020603020101020101" pitchFamily="18" charset="-127"/>
                <a:ea typeface="양재블럭체" panose="02020603020101020101" pitchFamily="18" charset="-127"/>
              </a:rPr>
              <a:t>지금 투자하세요</a:t>
            </a:r>
            <a:r>
              <a:rPr lang="en-US" altLang="ko-KR" sz="1400" dirty="0">
                <a:latin typeface="양재블럭체" panose="02020603020101020101" pitchFamily="18" charset="-127"/>
                <a:ea typeface="양재블럭체" panose="02020603020101020101" pitchFamily="18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5A6A11-75C6-453D-A4E2-3F74EAC5EC83}"/>
              </a:ext>
            </a:extLst>
          </p:cNvPr>
          <p:cNvSpPr/>
          <p:nvPr/>
        </p:nvSpPr>
        <p:spPr>
          <a:xfrm>
            <a:off x="6624765" y="1238462"/>
            <a:ext cx="3312983" cy="3725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3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73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</p:spTree>
    <p:extLst>
      <p:ext uri="{BB962C8B-B14F-4D97-AF65-F5344CB8AC3E}">
        <p14:creationId xmlns:p14="http://schemas.microsoft.com/office/powerpoint/2010/main" val="5885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팀 구성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5389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팀 구성은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7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명으로 이루어짐</a:t>
            </a:r>
          </a:p>
        </p:txBody>
      </p:sp>
      <p:grpSp>
        <p:nvGrpSpPr>
          <p:cNvPr id="20" name="그룹 11">
            <a:extLst>
              <a:ext uri="{FF2B5EF4-FFF2-40B4-BE49-F238E27FC236}">
                <a16:creationId xmlns:a16="http://schemas.microsoft.com/office/drawing/2014/main" id="{7B0B64DE-5A77-4D3F-B06A-D693D0CB7AB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245C8D39-E9AC-48EE-A463-A0E18A20CC5C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15548C-714B-46ED-A214-CDEC06D1721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3B845A-3E32-488F-B2B1-C4D1D2DE9052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Project Manager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6D5FD-B8CF-4D29-958F-AEF0D4B34700}"/>
                </a:ext>
              </a:extLst>
            </p:cNvPr>
            <p:cNvSpPr txBox="1"/>
            <p:nvPr/>
          </p:nvSpPr>
          <p:spPr>
            <a:xfrm>
              <a:off x="4797612" y="3081792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김동준</a:t>
              </a:r>
              <a:endParaRPr lang="en-US" altLang="ko-KR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3598655"/>
            <a:ext cx="2153604" cy="1111336"/>
            <a:chOff x="4797612" y="2674491"/>
            <a:chExt cx="2153604" cy="1111336"/>
          </a:xfrm>
        </p:grpSpPr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PPT </a:t>
                </a:r>
                <a:r>
                  <a:rPr lang="ko-KR" altLang="en-US" dirty="0">
                    <a:latin typeface="나눔스퀘어라운드 Bold" pitchFamily="50" charset="-127"/>
                    <a:ea typeface="나눔스퀘어라운드 Bold" pitchFamily="50" charset="-127"/>
                  </a:rPr>
                  <a:t>제작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itchFamily="50" charset="-127"/>
                  <a:ea typeface="나눔스퀘어라운드 Bold" pitchFamily="50" charset="-127"/>
                </a:rPr>
                <a:t>박종선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4619688" y="3598655"/>
            <a:ext cx="2153604" cy="1111336"/>
            <a:chOff x="4797612" y="2674491"/>
            <a:chExt cx="2153604" cy="1111336"/>
          </a:xfrm>
        </p:grpSpPr>
        <p:grpSp>
          <p:nvGrpSpPr>
            <p:cNvPr id="3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스퀘어라운드 Bold" pitchFamily="50" charset="-127"/>
                    <a:ea typeface="나눔스퀘어라운드 Bold" pitchFamily="50" charset="-127"/>
                  </a:rPr>
                  <a:t>데이터 시각화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itchFamily="50" charset="-127"/>
                  <a:ea typeface="나눔스퀘어라운드 Bold" pitchFamily="50" charset="-127"/>
                </a:rPr>
                <a:t>조태엽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7962963" y="3598655"/>
            <a:ext cx="2153604" cy="1111336"/>
            <a:chOff x="4797612" y="2674491"/>
            <a:chExt cx="2153604" cy="1111336"/>
          </a:xfrm>
        </p:grpSpPr>
        <p:grpSp>
          <p:nvGrpSpPr>
            <p:cNvPr id="3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스퀘어라운드 Bold" pitchFamily="50" charset="-127"/>
                    <a:ea typeface="나눔스퀘어라운드 Bold" pitchFamily="50" charset="-127"/>
                  </a:rPr>
                  <a:t>발표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최성욱</a:t>
              </a:r>
            </a:p>
          </p:txBody>
        </p:sp>
      </p:grpSp>
      <p:grpSp>
        <p:nvGrpSpPr>
          <p:cNvPr id="4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4951205"/>
            <a:ext cx="2153604" cy="1111336"/>
            <a:chOff x="4797612" y="2674491"/>
            <a:chExt cx="2153604" cy="1111336"/>
          </a:xfrm>
        </p:grpSpPr>
        <p:grpSp>
          <p:nvGrpSpPr>
            <p:cNvPr id="4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PPT </a:t>
                </a:r>
                <a:r>
                  <a:rPr lang="ko-KR" altLang="en-US" dirty="0">
                    <a:latin typeface="나눔스퀘어라운드 Bold" pitchFamily="50" charset="-127"/>
                    <a:ea typeface="나눔스퀘어라운드 Bold" pitchFamily="50" charset="-127"/>
                  </a:rPr>
                  <a:t>제작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임선영</a:t>
              </a:r>
            </a:p>
          </p:txBody>
        </p:sp>
      </p:grpSp>
      <p:cxnSp>
        <p:nvCxnSpPr>
          <p:cNvPr id="55" name="직선 연결선 54"/>
          <p:cNvCxnSpPr>
            <a:stCxn id="28" idx="2"/>
            <a:endCxn id="44" idx="0"/>
          </p:cNvCxnSpPr>
          <p:nvPr/>
        </p:nvCxnSpPr>
        <p:spPr>
          <a:xfrm>
            <a:off x="2352357" y="4709991"/>
            <a:ext cx="3462" cy="24121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9" idx="0"/>
            <a:endCxn id="23" idx="2"/>
          </p:cNvCxnSpPr>
          <p:nvPr/>
        </p:nvCxnSpPr>
        <p:spPr>
          <a:xfrm rot="5400000" flipH="1" flipV="1">
            <a:off x="3814146" y="1712684"/>
            <a:ext cx="427645" cy="334429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2"/>
            <a:endCxn id="39" idx="0"/>
          </p:cNvCxnSpPr>
          <p:nvPr/>
        </p:nvCxnSpPr>
        <p:spPr>
          <a:xfrm rot="16200000" flipH="1">
            <a:off x="7157421" y="1713706"/>
            <a:ext cx="427645" cy="33422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3" idx="2"/>
            <a:endCxn id="34" idx="0"/>
          </p:cNvCxnSpPr>
          <p:nvPr/>
        </p:nvCxnSpPr>
        <p:spPr>
          <a:xfrm flipH="1">
            <a:off x="5699094" y="3171010"/>
            <a:ext cx="1023" cy="4276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12">
            <a:extLst>
              <a:ext uri="{FF2B5EF4-FFF2-40B4-BE49-F238E27FC236}">
                <a16:creationId xmlns:a16="http://schemas.microsoft.com/office/drawing/2014/main" id="{B5EDC920-247C-4B38-8D6F-FAD56F1A924C}"/>
              </a:ext>
            </a:extLst>
          </p:cNvPr>
          <p:cNvGrpSpPr/>
          <p:nvPr/>
        </p:nvGrpSpPr>
        <p:grpSpPr>
          <a:xfrm>
            <a:off x="4614481" y="4951205"/>
            <a:ext cx="2153604" cy="1111336"/>
            <a:chOff x="4797612" y="2674491"/>
            <a:chExt cx="2153604" cy="1111336"/>
          </a:xfrm>
        </p:grpSpPr>
        <p:grpSp>
          <p:nvGrpSpPr>
            <p:cNvPr id="47" name="그룹 13">
              <a:extLst>
                <a:ext uri="{FF2B5EF4-FFF2-40B4-BE49-F238E27FC236}">
                  <a16:creationId xmlns:a16="http://schemas.microsoft.com/office/drawing/2014/main" id="{8384F396-6430-4268-B3D9-49D252844EA5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BB28BB9-5C68-406F-BD24-1D2F3143D08C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A73E603-5684-47D4-A762-3F7F7B30D1DA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스퀘어라운드 Bold" pitchFamily="50" charset="-127"/>
                    <a:ea typeface="나눔스퀘어라운드 Bold" pitchFamily="50" charset="-127"/>
                  </a:rPr>
                  <a:t>구성도 설계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ECE84A-4C3A-4F76-AF8E-96DD779F1718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송진우</a:t>
              </a:r>
            </a:p>
          </p:txBody>
        </p:sp>
      </p:grpSp>
      <p:grpSp>
        <p:nvGrpSpPr>
          <p:cNvPr id="51" name="그룹 12">
            <a:extLst>
              <a:ext uri="{FF2B5EF4-FFF2-40B4-BE49-F238E27FC236}">
                <a16:creationId xmlns:a16="http://schemas.microsoft.com/office/drawing/2014/main" id="{6D641CAF-3414-4ECE-A514-118A1F5B8ECF}"/>
              </a:ext>
            </a:extLst>
          </p:cNvPr>
          <p:cNvGrpSpPr/>
          <p:nvPr/>
        </p:nvGrpSpPr>
        <p:grpSpPr>
          <a:xfrm>
            <a:off x="7962963" y="4956457"/>
            <a:ext cx="2153604" cy="1111336"/>
            <a:chOff x="4797612" y="2674491"/>
            <a:chExt cx="2153604" cy="1111336"/>
          </a:xfrm>
        </p:grpSpPr>
        <p:grpSp>
          <p:nvGrpSpPr>
            <p:cNvPr id="52" name="그룹 13">
              <a:extLst>
                <a:ext uri="{FF2B5EF4-FFF2-40B4-BE49-F238E27FC236}">
                  <a16:creationId xmlns:a16="http://schemas.microsoft.com/office/drawing/2014/main" id="{BF39041E-827E-4261-B390-5A863B3D92BF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9645481-8FC0-4652-8367-6C783394F01E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91270BD-1223-41BA-8334-6B925197C701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Total</a:t>
                </a:r>
                <a:r>
                  <a:rPr lang="ko-KR" altLang="en-US" dirty="0">
                    <a:latin typeface="나눔스퀘어라운드 Bold" pitchFamily="50" charset="-127"/>
                    <a:ea typeface="나눔스퀘어라운드 Bold" pitchFamily="50" charset="-127"/>
                  </a:rPr>
                  <a:t> </a:t>
                </a:r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Assist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44AC0DD-E29B-4AD3-A9D1-3FB95DAB40AC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itchFamily="50" charset="-127"/>
                  <a:ea typeface="나눔스퀘어라운드 Bold" pitchFamily="50" charset="-127"/>
                </a:rPr>
                <a:t>김예근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26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개요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285910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3. WBS + R&amp;R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15047"/>
              </p:ext>
            </p:extLst>
          </p:nvPr>
        </p:nvGraphicFramePr>
        <p:xfrm>
          <a:off x="746596" y="1333647"/>
          <a:ext cx="10594191" cy="495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김동준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김동준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Code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흐름도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송진우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박종선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상세 함수 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Logic </a:t>
                      </a:r>
                      <a:r>
                        <a:rPr lang="ko-KR" altLang="en-US" sz="1600" b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김동준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박종선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발표보조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시각화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조태엽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발표보조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PPT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작성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박종선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임선영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발표보조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Total Assistance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김예근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최성욱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79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16560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산출물 목록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21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E52AEB-F99E-4D9E-820D-BB4FC450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50857"/>
              </p:ext>
            </p:extLst>
          </p:nvPr>
        </p:nvGraphicFramePr>
        <p:xfrm>
          <a:off x="838200" y="1872437"/>
          <a:ext cx="10720978" cy="43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COMPLETE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COMPLETE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학과 서버의 관련 산출물 폴더에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자료별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66336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695918"/>
            <a:ext cx="1733233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400487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5.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202863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884" y="4182852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167" y="2072247"/>
            <a:ext cx="5423981" cy="1416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0896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385" y="1966256"/>
            <a:ext cx="4296410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416119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Lessons Learned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67" y="2072267"/>
            <a:ext cx="3139440" cy="440690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의사소통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20" y="2475909"/>
            <a:ext cx="5243943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효율적인 의사결정과 방향수립은 회의에서 시작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규칙적인 회의 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상세내용 재확인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9109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참여도</a:t>
            </a:r>
          </a:p>
        </p:txBody>
      </p:sp>
      <p:pic>
        <p:nvPicPr>
          <p:cNvPr id="1026" name="Picture 2" descr="íì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0" y="4203917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5167" y="4914538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프로젝트의 이해도 높이기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코드리뷰 프레젠테이션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기술 공유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Pain Point</a:t>
            </a:r>
            <a:endParaRPr lang="ko-KR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637840" y="2072247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업무배분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5385" y="2450429"/>
            <a:ext cx="35501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R&amp;R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더욱 세분화하기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539637" y="1401546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Strength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385" y="3292468"/>
            <a:ext cx="4034344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버퍼 타임을 더욱 </a:t>
            </a:r>
            <a:r>
              <a:rPr lang="ko-KR" altLang="en-US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여유있게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설정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575385" y="29288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management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03917"/>
            <a:ext cx="2292341" cy="2122791"/>
          </a:xfrm>
          <a:prstGeom prst="rect">
            <a:avLst/>
          </a:prstGeom>
          <a:ln w="28575"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56" y="4203917"/>
            <a:ext cx="2510449" cy="2122791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21529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848436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25815" y="4082534"/>
            <a:ext cx="334658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End of Document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2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배경 및 목적</a:t>
            </a:r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73E39-A29C-4943-A9BA-A8DCCCCAE322}"/>
              </a:ext>
            </a:extLst>
          </p:cNvPr>
          <p:cNvSpPr txBox="1"/>
          <p:nvPr/>
        </p:nvSpPr>
        <p:spPr>
          <a:xfrm>
            <a:off x="3012557" y="3126748"/>
            <a:ext cx="5493949" cy="9994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기존 </a:t>
            </a:r>
            <a:r>
              <a:rPr kumimoji="1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태그명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 item,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비정형데이터 </a:t>
            </a:r>
            <a:r>
              <a:rPr kumimoji="1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태그명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다양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611092-E5DC-4051-8532-719B7AC9B9C1}"/>
              </a:ext>
            </a:extLst>
          </p:cNvPr>
          <p:cNvSpPr txBox="1"/>
          <p:nvPr/>
        </p:nvSpPr>
        <p:spPr>
          <a:xfrm>
            <a:off x="446988" y="4701544"/>
            <a:ext cx="2127923" cy="113735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kern="0" dirty="0" err="1">
                <a:solidFill>
                  <a:prstClr val="white"/>
                </a:solidFill>
              </a:rPr>
              <a:t>결측값</a:t>
            </a:r>
            <a:r>
              <a:rPr kumimoji="1" lang="ko-KR" altLang="en-US" sz="1400" b="1" kern="0" dirty="0">
                <a:solidFill>
                  <a:prstClr val="white"/>
                </a:solidFill>
              </a:rPr>
              <a:t> 문제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1C1BA1-13BB-40AB-B7C1-4B659B868D70}"/>
              </a:ext>
            </a:extLst>
          </p:cNvPr>
          <p:cNvSpPr/>
          <p:nvPr/>
        </p:nvSpPr>
        <p:spPr>
          <a:xfrm>
            <a:off x="495610" y="1347613"/>
            <a:ext cx="10813818" cy="84127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기준 태그명이 다양하고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결측값이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발견되어 오류가 발생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안정적인 데이터파일 생성 모델의 시스템화가 필요함</a:t>
            </a:r>
            <a:r>
              <a:rPr kumimoji="1" lang="en-US" altLang="ko-KR" sz="16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ko-KR" altLang="en-US" sz="160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6BA25B-B129-4E7E-9533-81CC825FC2B1}"/>
              </a:ext>
            </a:extLst>
          </p:cNvPr>
          <p:cNvSpPr txBox="1"/>
          <p:nvPr/>
        </p:nvSpPr>
        <p:spPr>
          <a:xfrm>
            <a:off x="495610" y="3126750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비정형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XML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데이터 관측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DAF61-7AED-4AEE-BC8C-9643143057DE}"/>
              </a:ext>
            </a:extLst>
          </p:cNvPr>
          <p:cNvSpPr txBox="1"/>
          <p:nvPr/>
        </p:nvSpPr>
        <p:spPr>
          <a:xfrm>
            <a:off x="2976604" y="4597764"/>
            <a:ext cx="5493950" cy="1290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첫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items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의 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item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이 불완전할 경우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, ‘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전체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’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 컬럼이 생성되지 않음</a:t>
            </a:r>
            <a:endParaRPr kumimoji="1" lang="en-US" altLang="ko-KR" sz="1400" b="1" kern="0" dirty="0">
              <a:solidFill>
                <a:prstClr val="black"/>
              </a:solidFill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따라서 데이터프레임으로 생성 시 오류 발생</a:t>
            </a:r>
            <a:endParaRPr kumimoji="1" lang="en-US" altLang="ko-KR" sz="1400" b="1" kern="0" dirty="0">
              <a:solidFill>
                <a:prstClr val="black"/>
              </a:solidFill>
            </a:endParaRP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kern="0" dirty="0">
                <a:solidFill>
                  <a:prstClr val="black"/>
                </a:solidFill>
              </a:rPr>
              <a:t>또한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, 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생성된 데이터에 </a:t>
            </a:r>
            <a:r>
              <a:rPr kumimoji="1" lang="ko-KR" altLang="en-US" sz="1400" b="1" kern="0" dirty="0" err="1">
                <a:solidFill>
                  <a:prstClr val="black"/>
                </a:solidFill>
              </a:rPr>
              <a:t>결측값이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 있으면 데이터의 왜곡 발생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C77A6F-0EE2-4D70-8022-1416A297DC51}"/>
              </a:ext>
            </a:extLst>
          </p:cNvPr>
          <p:cNvSpPr txBox="1"/>
          <p:nvPr/>
        </p:nvSpPr>
        <p:spPr>
          <a:xfrm>
            <a:off x="3819619" y="234193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Pain-Point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6E3346-1630-44B6-89A2-30D3C07359E7}"/>
              </a:ext>
            </a:extLst>
          </p:cNvPr>
          <p:cNvCxnSpPr>
            <a:cxnSpLocks/>
          </p:cNvCxnSpPr>
          <p:nvPr/>
        </p:nvCxnSpPr>
        <p:spPr bwMode="auto">
          <a:xfrm>
            <a:off x="495610" y="2772228"/>
            <a:ext cx="7974944" cy="0"/>
          </a:xfrm>
          <a:prstGeom prst="line">
            <a:avLst/>
          </a:prstGeom>
          <a:noFill/>
          <a:ln w="15875" cap="flat" cmpd="sng" algn="ctr">
            <a:solidFill>
              <a:srgbClr val="EEECE1">
                <a:lumMod val="75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B4130DE-D34E-43BC-940A-775B9928EC3E}"/>
              </a:ext>
            </a:extLst>
          </p:cNvPr>
          <p:cNvSpPr txBox="1"/>
          <p:nvPr/>
        </p:nvSpPr>
        <p:spPr>
          <a:xfrm>
            <a:off x="8658627" y="2772228"/>
            <a:ext cx="2979247" cy="3402067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추진목적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EB8635-9E14-4259-A00F-93FB9E664485}"/>
              </a:ext>
            </a:extLst>
          </p:cNvPr>
          <p:cNvSpPr txBox="1"/>
          <p:nvPr/>
        </p:nvSpPr>
        <p:spPr>
          <a:xfrm>
            <a:off x="8847021" y="3464812"/>
            <a:ext cx="2602780" cy="2502143"/>
          </a:xfrm>
          <a:prstGeom prst="roundRect">
            <a:avLst/>
          </a:prstGeom>
          <a:solidFill>
            <a:sysClr val="window" lastClr="FFFFFF"/>
          </a:solidFill>
        </p:spPr>
        <p:txBody>
          <a:bodyPr wrap="none" rtlCol="0" anchor="ctr" anchorCtr="0">
            <a:noAutofit/>
          </a:bodyPr>
          <a:lstStyle/>
          <a:p>
            <a:pPr marL="285750" lvl="0" indent="-285750" algn="ctr" fontAlgn="base" latinLnBrk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1" kern="0" dirty="0">
                <a:solidFill>
                  <a:prstClr val="black"/>
                </a:solidFill>
              </a:rPr>
              <a:t>level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별 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tag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를 수집하여</a:t>
            </a:r>
            <a:endParaRPr kumimoji="1" lang="en-US" altLang="ko-KR" sz="1400" b="1" kern="0" dirty="0">
              <a:solidFill>
                <a:prstClr val="black"/>
              </a:solidFill>
            </a:endParaRPr>
          </a:p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>
                <a:solidFill>
                  <a:prstClr val="black"/>
                </a:solidFill>
              </a:rPr>
              <a:t>     separator tag 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판단</a:t>
            </a:r>
            <a:endParaRPr kumimoji="1" lang="en-US" altLang="ko-KR" sz="1400" b="1" kern="0" dirty="0">
              <a:solidFill>
                <a:prstClr val="black"/>
              </a:solidFill>
            </a:endParaRPr>
          </a:p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b="1" kern="0" dirty="0">
              <a:solidFill>
                <a:prstClr val="black"/>
              </a:solidFill>
            </a:endParaRPr>
          </a:p>
          <a:p>
            <a:pPr marL="285750" lvl="0" indent="-285750" fontAlgn="base" latinLnBrk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400" b="1" kern="0" dirty="0">
                <a:solidFill>
                  <a:prstClr val="black"/>
                </a:solidFill>
              </a:rPr>
              <a:t>모든 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items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를 돌며</a:t>
            </a:r>
            <a:endParaRPr kumimoji="1" lang="en-US" altLang="ko-KR" sz="1400" b="1" kern="0" dirty="0">
              <a:solidFill>
                <a:prstClr val="black"/>
              </a:solidFill>
            </a:endParaRPr>
          </a:p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>
                <a:solidFill>
                  <a:prstClr val="black"/>
                </a:solidFill>
              </a:rPr>
              <a:t>    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모든 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tag name </a:t>
            </a:r>
            <a:r>
              <a:rPr kumimoji="1" lang="ko-KR" altLang="en-US" sz="1400" b="1" kern="0" dirty="0">
                <a:solidFill>
                  <a:prstClr val="black"/>
                </a:solidFill>
              </a:rPr>
              <a:t>수집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7A1C22-B433-4066-8F15-21C530B7BA31}"/>
              </a:ext>
            </a:extLst>
          </p:cNvPr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3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추진 전략</a:t>
            </a:r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EE893E-4434-451F-99E0-A94094C9D35B}"/>
              </a:ext>
            </a:extLst>
          </p:cNvPr>
          <p:cNvSpPr/>
          <p:nvPr/>
        </p:nvSpPr>
        <p:spPr>
          <a:xfrm>
            <a:off x="493084" y="1347614"/>
            <a:ext cx="11013607" cy="8568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오류를 발생시키는 비정형데이터가 가지고 있는 태그를 직접 수집하여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수집된 태그명을 통해 올바른 데이터프레임을 산출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5B9018-C689-4372-AEFB-9F1D1B37931B}"/>
              </a:ext>
            </a:extLst>
          </p:cNvPr>
          <p:cNvSpPr txBox="1"/>
          <p:nvPr/>
        </p:nvSpPr>
        <p:spPr>
          <a:xfrm>
            <a:off x="456465" y="3256858"/>
            <a:ext cx="11050223" cy="1024731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FB4F8CB-2C1A-4504-A2F0-D0033675434A}"/>
              </a:ext>
            </a:extLst>
          </p:cNvPr>
          <p:cNvGrpSpPr/>
          <p:nvPr/>
        </p:nvGrpSpPr>
        <p:grpSpPr>
          <a:xfrm>
            <a:off x="1026585" y="2384388"/>
            <a:ext cx="2744401" cy="2744401"/>
            <a:chOff x="947323" y="2109299"/>
            <a:chExt cx="2016224" cy="20162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BC999B3-6B29-4700-A6E7-D398944C6864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1E6F7FD-1971-4544-9398-7C256C4B943E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kern="0" dirty="0">
                  <a:solidFill>
                    <a:schemeClr val="accent1"/>
                  </a:solidFill>
                  <a:cs typeface="HY견고딕" pitchFamily="18" charset="-127"/>
                </a:rPr>
                <a:t>Level </a:t>
              </a:r>
              <a:r>
                <a:rPr kumimoji="1" lang="en-US" altLang="ko-KR" sz="2000" b="1" kern="0" dirty="0" err="1">
                  <a:solidFill>
                    <a:schemeClr val="accent1"/>
                  </a:solidFill>
                  <a:cs typeface="HY견고딕" pitchFamily="18" charset="-127"/>
                </a:rPr>
                <a:t>Dict</a:t>
              </a:r>
              <a:endParaRPr kumimoji="1" lang="en-US" altLang="ko-KR" sz="2000" b="1" kern="0" dirty="0">
                <a:solidFill>
                  <a:schemeClr val="accent1"/>
                </a:solidFill>
                <a:cs typeface="HY견고딕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40AC9FE-E8D3-4A41-97C2-5AF84CA1023E}"/>
              </a:ext>
            </a:extLst>
          </p:cNvPr>
          <p:cNvGrpSpPr/>
          <p:nvPr/>
        </p:nvGrpSpPr>
        <p:grpSpPr>
          <a:xfrm>
            <a:off x="4669638" y="2406684"/>
            <a:ext cx="2744401" cy="2744401"/>
            <a:chOff x="947323" y="2109299"/>
            <a:chExt cx="2016224" cy="201622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8D6FE88-FC50-4569-9CAF-95E79A466B61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6B2A2E0-2A8A-4C2A-9C1B-368FF7761409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Item List,</a:t>
              </a: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1" kern="0" dirty="0">
                  <a:solidFill>
                    <a:schemeClr val="accent1"/>
                  </a:solidFill>
                  <a:cs typeface="HY견고딕" pitchFamily="18" charset="-127"/>
                </a:rPr>
                <a:t>Separator tag</a:t>
              </a:r>
              <a:endParaRPr kumimoji="1" lang="ko-KR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D8C83EC-D5D2-4A3D-A22D-A1C6BC6B7312}"/>
              </a:ext>
            </a:extLst>
          </p:cNvPr>
          <p:cNvGrpSpPr/>
          <p:nvPr/>
        </p:nvGrpSpPr>
        <p:grpSpPr>
          <a:xfrm>
            <a:off x="8312690" y="2384388"/>
            <a:ext cx="2744401" cy="2744401"/>
            <a:chOff x="947323" y="2109299"/>
            <a:chExt cx="2016224" cy="201622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42FFDA1-A037-4501-A07F-55645564E65D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B756475-D118-410C-AE53-A9275795233B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Final Result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FBC63B6-B902-4F2D-9E90-F2419EB53903}"/>
              </a:ext>
            </a:extLst>
          </p:cNvPr>
          <p:cNvSpPr txBox="1"/>
          <p:nvPr/>
        </p:nvSpPr>
        <p:spPr>
          <a:xfrm>
            <a:off x="8312690" y="5247081"/>
            <a:ext cx="3117310" cy="61061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1200" b="1" kern="0" dirty="0">
                <a:solidFill>
                  <a:srgbClr val="000000"/>
                </a:solidFill>
              </a:rPr>
              <a:t>Item List</a:t>
            </a:r>
            <a:r>
              <a:rPr kumimoji="1" lang="ko-KR" altLang="en-US" sz="1200" b="1" kern="0" dirty="0">
                <a:solidFill>
                  <a:srgbClr val="000000"/>
                </a:solidFill>
              </a:rPr>
              <a:t>와 </a:t>
            </a:r>
            <a:r>
              <a:rPr kumimoji="1" lang="en-US" altLang="ko-KR" sz="1200" b="1" kern="0" dirty="0">
                <a:solidFill>
                  <a:srgbClr val="000000"/>
                </a:solidFill>
              </a:rPr>
              <a:t>Separator tag</a:t>
            </a:r>
            <a:r>
              <a:rPr kumimoji="1" lang="ko-KR" altLang="en-US" sz="1200" b="1" kern="0" dirty="0">
                <a:solidFill>
                  <a:srgbClr val="000000"/>
                </a:solidFill>
              </a:rPr>
              <a:t>를 이용하여</a:t>
            </a:r>
            <a:endParaRPr kumimoji="1" lang="en-US" altLang="ko-KR" sz="1200" b="1" kern="0" dirty="0">
              <a:solidFill>
                <a:srgbClr val="000000"/>
              </a:solidFill>
            </a:endParaRPr>
          </a:p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최종 결과 도출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C59E31-9C18-407F-863C-49F814CB9943}"/>
              </a:ext>
            </a:extLst>
          </p:cNvPr>
          <p:cNvSpPr txBox="1"/>
          <p:nvPr/>
        </p:nvSpPr>
        <p:spPr>
          <a:xfrm>
            <a:off x="4427359" y="5228351"/>
            <a:ext cx="3538148" cy="88761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1200" b="1" kern="0" dirty="0">
                <a:solidFill>
                  <a:srgbClr val="000000"/>
                </a:solidFill>
              </a:rPr>
              <a:t>Value</a:t>
            </a:r>
            <a:r>
              <a:rPr kumimoji="1" lang="ko-KR" altLang="en-US" sz="1200" b="1" kern="0" dirty="0">
                <a:solidFill>
                  <a:srgbClr val="000000"/>
                </a:solidFill>
              </a:rPr>
              <a:t>값이 가장 많은 </a:t>
            </a:r>
            <a:r>
              <a:rPr kumimoji="1" lang="en-US" altLang="ko-KR" sz="1200" b="1" kern="0" dirty="0">
                <a:solidFill>
                  <a:srgbClr val="000000"/>
                </a:solidFill>
              </a:rPr>
              <a:t>Key </a:t>
            </a:r>
            <a:r>
              <a:rPr kumimoji="1" lang="ko-KR" altLang="en-US" sz="1200" b="1" kern="0" dirty="0">
                <a:solidFill>
                  <a:srgbClr val="000000"/>
                </a:solidFill>
              </a:rPr>
              <a:t>찾기</a:t>
            </a:r>
            <a:endParaRPr kumimoji="1" lang="en-US" altLang="ko-KR" sz="1200" b="1" kern="0" dirty="0">
              <a:solidFill>
                <a:srgbClr val="000000"/>
              </a:solidFill>
            </a:endParaRPr>
          </a:p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1200" b="1" kern="0" dirty="0">
                <a:solidFill>
                  <a:srgbClr val="000000"/>
                </a:solidFill>
              </a:rPr>
              <a:t>Value = Item List</a:t>
            </a:r>
          </a:p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200" b="1" kern="0" dirty="0">
                <a:solidFill>
                  <a:srgbClr val="000000"/>
                </a:solidFill>
              </a:rPr>
              <a:t>해당 </a:t>
            </a:r>
            <a:r>
              <a:rPr kumimoji="1" lang="en-US" altLang="ko-KR" sz="1200" b="1" kern="0" dirty="0">
                <a:solidFill>
                  <a:srgbClr val="000000"/>
                </a:solidFill>
              </a:rPr>
              <a:t>Key</a:t>
            </a:r>
            <a:r>
              <a:rPr kumimoji="1" lang="ko-KR" altLang="en-US" sz="1200" b="1" kern="0" dirty="0">
                <a:solidFill>
                  <a:srgbClr val="000000"/>
                </a:solidFill>
              </a:rPr>
              <a:t>의 상위레벨에서 </a:t>
            </a:r>
            <a:r>
              <a:rPr kumimoji="1" lang="en-US" altLang="ko-KR" sz="1200" b="1" kern="0" dirty="0">
                <a:solidFill>
                  <a:srgbClr val="000000"/>
                </a:solidFill>
              </a:rPr>
              <a:t>Separator tag </a:t>
            </a:r>
            <a:r>
              <a:rPr kumimoji="1" lang="ko-KR" altLang="en-US" sz="1200" b="1" kern="0" dirty="0">
                <a:solidFill>
                  <a:srgbClr val="000000"/>
                </a:solidFill>
              </a:rPr>
              <a:t>찾기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082C8-DC4D-4402-A464-F2652DA93E10}"/>
              </a:ext>
            </a:extLst>
          </p:cNvPr>
          <p:cNvSpPr txBox="1"/>
          <p:nvPr/>
        </p:nvSpPr>
        <p:spPr>
          <a:xfrm>
            <a:off x="546617" y="5205078"/>
            <a:ext cx="3400290" cy="61061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전체 태그의 구조를 파악하는 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딕셔너리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생성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1200" b="1" kern="0" dirty="0">
                <a:solidFill>
                  <a:srgbClr val="000000"/>
                </a:solidFill>
              </a:rPr>
              <a:t>Key = Tag Level / Value = Tag Name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6B0373-38D4-4C53-8D5A-A12F3EDE3F51}"/>
              </a:ext>
            </a:extLst>
          </p:cNvPr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6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05552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312920" y="3166647"/>
            <a:ext cx="524065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4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49749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아래의 구성 중 오류가 발생한 </a:t>
            </a:r>
            <a:r>
              <a:rPr lang="ko-KR" altLang="en-US" b="1" dirty="0">
                <a:latin typeface="나눔스퀘어라운드 Bold" pitchFamily="50" charset="-127"/>
                <a:ea typeface="나눔스퀘어라운드 Bold" pitchFamily="50" charset="-127"/>
              </a:rPr>
              <a:t>수집 및 저장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단계를 보완한다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DAE9065-6C4C-4731-9F09-CAE1D6AFCAD1}"/>
              </a:ext>
            </a:extLst>
          </p:cNvPr>
          <p:cNvSpPr/>
          <p:nvPr/>
        </p:nvSpPr>
        <p:spPr>
          <a:xfrm>
            <a:off x="283845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48895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9F529599-FD70-4540-87A6-2397AA4E4615}"/>
              </a:ext>
            </a:extLst>
          </p:cNvPr>
          <p:cNvSpPr/>
          <p:nvPr/>
        </p:nvSpPr>
        <p:spPr>
          <a:xfrm>
            <a:off x="6940550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8991600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298468" y="4131229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공간융합정보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4553568" y="384333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추출 및 정제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필요 시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8582345" y="39429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결과데이터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1076D876-1502-45CF-BAAF-00F668AC091C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포털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6B84C60-CD00-48C2-B112-CBB7ECF4D857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B4072989-62B1-4D75-9AD5-D2BF4118C22E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local_pc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postgre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전체 구성도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321E37-FFB0-4866-BBF0-C02C1BC1E539}"/>
              </a:ext>
            </a:extLst>
          </p:cNvPr>
          <p:cNvSpPr/>
          <p:nvPr/>
        </p:nvSpPr>
        <p:spPr>
          <a:xfrm>
            <a:off x="391160" y="2057340"/>
            <a:ext cx="4117341" cy="2247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23946-444F-454B-8D92-E77E0728E9E2}"/>
              </a:ext>
            </a:extLst>
          </p:cNvPr>
          <p:cNvSpPr/>
          <p:nvPr/>
        </p:nvSpPr>
        <p:spPr>
          <a:xfrm>
            <a:off x="4511251" y="2029983"/>
            <a:ext cx="6442074" cy="2277006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3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데이터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아웃바운드 데이터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상세 내역 정의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45788"/>
              </p:ext>
            </p:extLst>
          </p:nvPr>
        </p:nvGraphicFramePr>
        <p:xfrm>
          <a:off x="533399" y="2448492"/>
          <a:ext cx="105537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1643862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3147342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XML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Google docx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XML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URL,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서비스키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공간융합정보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1958340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05431"/>
              </p:ext>
            </p:extLst>
          </p:nvPr>
        </p:nvGraphicFramePr>
        <p:xfrm>
          <a:off x="533399" y="4899592"/>
          <a:ext cx="1055369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21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94550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61618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130207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1427584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3092936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XML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비정형 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xml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자동화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XML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Tag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종류가 가장 많은 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Level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의 </a:t>
                      </a:r>
                      <a:r>
                        <a:rPr lang="en-US" altLang="ko-KR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TagName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4409440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</p:spTree>
    <p:extLst>
      <p:ext uri="{BB962C8B-B14F-4D97-AF65-F5344CB8AC3E}">
        <p14:creationId xmlns:p14="http://schemas.microsoft.com/office/powerpoint/2010/main" val="25875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수집된 데이터 테이블 정의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664B5F8-835E-4454-973C-73804824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14510"/>
              </p:ext>
            </p:extLst>
          </p:nvPr>
        </p:nvGraphicFramePr>
        <p:xfrm>
          <a:off x="496564" y="2214732"/>
          <a:ext cx="10857236" cy="3982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4395">
                  <a:extLst>
                    <a:ext uri="{9D8B030D-6E8A-4147-A177-3AD203B41FA5}">
                      <a16:colId xmlns:a16="http://schemas.microsoft.com/office/drawing/2014/main" val="1737007256"/>
                    </a:ext>
                  </a:extLst>
                </a:gridCol>
                <a:gridCol w="1806337">
                  <a:extLst>
                    <a:ext uri="{9D8B030D-6E8A-4147-A177-3AD203B41FA5}">
                      <a16:colId xmlns:a16="http://schemas.microsoft.com/office/drawing/2014/main" val="1536976979"/>
                    </a:ext>
                  </a:extLst>
                </a:gridCol>
                <a:gridCol w="1537308">
                  <a:extLst>
                    <a:ext uri="{9D8B030D-6E8A-4147-A177-3AD203B41FA5}">
                      <a16:colId xmlns:a16="http://schemas.microsoft.com/office/drawing/2014/main" val="2143892937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3013002085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1574713055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2407806257"/>
                    </a:ext>
                  </a:extLst>
                </a:gridCol>
                <a:gridCol w="2113798">
                  <a:extLst>
                    <a:ext uri="{9D8B030D-6E8A-4147-A177-3AD203B41FA5}">
                      <a16:colId xmlns:a16="http://schemas.microsoft.com/office/drawing/2014/main" val="3039413335"/>
                    </a:ext>
                  </a:extLst>
                </a:gridCol>
              </a:tblGrid>
              <a:tr h="29540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칼럼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칼럼 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데이터 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여부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길 이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01014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u="none" strike="noStrike" dirty="0">
                          <a:effectLst/>
                        </a:rPr>
                        <a:t>기준년도</a:t>
                      </a:r>
                      <a:endParaRPr lang="en-US" sz="14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기준년도</a:t>
                      </a:r>
                      <a:endParaRPr lang="ko-KR" altLang="en-US" sz="14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20473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기준월</a:t>
                      </a:r>
                      <a:endParaRPr lang="en-US" sz="14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기준월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597887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시도코드</a:t>
                      </a:r>
                      <a:endParaRPr lang="en-US" sz="14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시도코드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037120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 err="1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시도명</a:t>
                      </a:r>
                      <a:endParaRPr lang="en-US" sz="14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시도명</a:t>
                      </a:r>
                      <a:endParaRPr lang="ko-KR" altLang="en-US" sz="14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VARCHAR2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77901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시군구코드</a:t>
                      </a:r>
                      <a:endParaRPr 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시군구코드</a:t>
                      </a:r>
                      <a:endParaRPr lang="ko-KR" alt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011610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시군구명</a:t>
                      </a:r>
                      <a:endParaRPr 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시군구명</a:t>
                      </a:r>
                      <a:endParaRPr lang="ko-KR" alt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VARCHAR2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66373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읍면동리코드</a:t>
                      </a:r>
                      <a:endParaRPr 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읍면동리코드</a:t>
                      </a:r>
                      <a:endParaRPr lang="ko-KR" alt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4033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읍면동리명</a:t>
                      </a:r>
                      <a:endParaRPr 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읍면동리명</a:t>
                      </a:r>
                      <a:endParaRPr lang="ko-KR" alt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VARCHAR2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852895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지역범위</a:t>
                      </a:r>
                      <a:endParaRPr 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지역범위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FLOAT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42144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지가지수</a:t>
                      </a:r>
                      <a:endParaRPr 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지가지수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FLOAT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475863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지가변동률</a:t>
                      </a:r>
                      <a:endParaRPr 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지가변동률</a:t>
                      </a:r>
                      <a:endParaRPr lang="ko-KR" altLang="en-US" sz="1400" b="1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FLOAT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82892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 err="1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누계지가변동률</a:t>
                      </a:r>
                      <a:endParaRPr lang="en-US" sz="14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 err="1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누계지가변동률</a:t>
                      </a:r>
                      <a:endParaRPr lang="ko-KR" altLang="en-US" sz="14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FLOAT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29422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데이터기준일자</a:t>
                      </a:r>
                      <a:endParaRPr lang="en-US" sz="14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데이터기준일자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VARCHAR2</a:t>
                      </a:r>
                      <a:endParaRPr lang="en-US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314322</a:t>
                      </a:r>
                      <a:endParaRPr lang="en-US" altLang="ko-KR" sz="14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5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9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64905"/>
            <a:ext cx="487997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모형 설계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1086</Words>
  <Application>Microsoft Office PowerPoint</Application>
  <PresentationFormat>와이드스크린</PresentationFormat>
  <Paragraphs>445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양재블럭체</vt:lpstr>
      <vt:lpstr>나눔바른고딕</vt:lpstr>
      <vt:lpstr>맑은 고딕</vt:lpstr>
      <vt:lpstr>돋움</vt:lpstr>
      <vt:lpstr>굴림체</vt:lpstr>
      <vt:lpstr>Times New Roman</vt:lpstr>
      <vt:lpstr>굴림</vt:lpstr>
      <vt:lpstr>Arial</vt:lpstr>
      <vt:lpstr>Wingdings</vt:lpstr>
      <vt:lpstr>나눔스퀘어라운드 Bold</vt:lpstr>
      <vt:lpstr>나눔스퀘어 Bold</vt:lpstr>
      <vt:lpstr>나눔스퀘어라운드 ExtraBold</vt:lpstr>
      <vt:lpstr>Office 테마</vt:lpstr>
      <vt:lpstr>디자인 사용자 지정</vt:lpstr>
      <vt:lpstr>PowerPoint 프레젠테이션</vt:lpstr>
      <vt:lpstr>PowerPoint 프레젠테이션</vt:lpstr>
      <vt:lpstr>프로젝트 개요 (배경 및 목적)</vt:lpstr>
      <vt:lpstr>프로젝트 개요 (추진 전략)</vt:lpstr>
      <vt:lpstr>PowerPoint 프레젠테이션</vt:lpstr>
      <vt:lpstr>PowerPoint 프레젠테이션</vt:lpstr>
      <vt:lpstr>2. 데이터 구성도</vt:lpstr>
      <vt:lpstr>2. 데이터 구성도</vt:lpstr>
      <vt:lpstr>PowerPoint 프레젠테이션</vt:lpstr>
      <vt:lpstr>상세 모형 설계</vt:lpstr>
      <vt:lpstr>PowerPoint 프레젠테이션</vt:lpstr>
      <vt:lpstr>PowerPoint 프레젠테이션</vt:lpstr>
      <vt:lpstr>PowerPoint 프레젠테이션</vt:lpstr>
      <vt:lpstr>PowerPoint 프레젠테이션</vt:lpstr>
      <vt:lpstr>2. 시각화</vt:lpstr>
      <vt:lpstr>2. 시각화</vt:lpstr>
      <vt:lpstr>PowerPoint 프레젠테이션</vt:lpstr>
      <vt:lpstr>1. 프로젝트 구축방법</vt:lpstr>
      <vt:lpstr>2. 팀 구성</vt:lpstr>
      <vt:lpstr>3. WBS + R&amp;R</vt:lpstr>
      <vt:lpstr>5. 산출물 목록</vt:lpstr>
      <vt:lpstr>PowerPoint 프레젠테이션</vt:lpstr>
      <vt:lpstr>Lessons Learned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Jongsun Park</cp:lastModifiedBy>
  <cp:revision>344</cp:revision>
  <cp:lastPrinted>2019-05-02T06:08:53Z</cp:lastPrinted>
  <dcterms:created xsi:type="dcterms:W3CDTF">2018-04-17T23:22:18Z</dcterms:created>
  <dcterms:modified xsi:type="dcterms:W3CDTF">2019-05-02T06:32:04Z</dcterms:modified>
</cp:coreProperties>
</file>