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420" r:id="rId4"/>
    <p:sldId id="257" r:id="rId5"/>
    <p:sldId id="423" r:id="rId6"/>
    <p:sldId id="424" r:id="rId7"/>
    <p:sldId id="447" r:id="rId8"/>
    <p:sldId id="439" r:id="rId9"/>
    <p:sldId id="426" r:id="rId10"/>
    <p:sldId id="427" r:id="rId11"/>
    <p:sldId id="449" r:id="rId12"/>
    <p:sldId id="450" r:id="rId13"/>
    <p:sldId id="451" r:id="rId14"/>
    <p:sldId id="452" r:id="rId15"/>
    <p:sldId id="453" r:id="rId16"/>
    <p:sldId id="454" r:id="rId17"/>
    <p:sldId id="462" r:id="rId18"/>
    <p:sldId id="455" r:id="rId19"/>
    <p:sldId id="456" r:id="rId20"/>
    <p:sldId id="457" r:id="rId21"/>
    <p:sldId id="463" r:id="rId22"/>
    <p:sldId id="458" r:id="rId23"/>
    <p:sldId id="459" r:id="rId24"/>
    <p:sldId id="460" r:id="rId25"/>
    <p:sldId id="461" r:id="rId26"/>
    <p:sldId id="464" r:id="rId27"/>
    <p:sldId id="470" r:id="rId28"/>
    <p:sldId id="465" r:id="rId29"/>
    <p:sldId id="466" r:id="rId30"/>
    <p:sldId id="467" r:id="rId31"/>
    <p:sldId id="468" r:id="rId32"/>
    <p:sldId id="432" r:id="rId33"/>
    <p:sldId id="469" r:id="rId34"/>
    <p:sldId id="435" r:id="rId35"/>
    <p:sldId id="442" r:id="rId36"/>
    <p:sldId id="437" r:id="rId37"/>
  </p:sldIdLst>
  <p:sldSz cx="12192000" cy="6858000"/>
  <p:notesSz cx="6858000" cy="9144000"/>
  <p:embeddedFontLst>
    <p:embeddedFont>
      <p:font typeface="나눔바른고딕" panose="020B0600000101010101" charset="-127"/>
      <p:regular r:id="rId39"/>
      <p:bold r:id="rId40"/>
    </p:embeddedFont>
    <p:embeddedFont>
      <p:font typeface="나눔스퀘어라운드 Bold" panose="020B0600000101010101" charset="-127"/>
      <p:bold r:id="rId41"/>
    </p:embeddedFont>
    <p:embeddedFont>
      <p:font typeface="나눔스퀘어라운드 ExtraBold" panose="020B0600000101010101" charset="-127"/>
      <p:bold r:id="rId42"/>
    </p:embeddedFont>
    <p:embeddedFont>
      <p:font typeface="나눔스퀘어 Bold" panose="020B0600000101010101" pitchFamily="50" charset="-127"/>
      <p:bold r:id="rId43"/>
    </p:embeddedFont>
    <p:embeddedFont>
      <p:font typeface="맑은 고딕" panose="020B0503020000020004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MART-04\Python_Fintech\Python_ST_EX\dataset\test3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MART-04\Python_Fintech\dataImport\data\outbound\342_&#44552;&#50997;&#49884;&#51109;&#46041;&#54693;\342_&#44552;&#50997;&#49884;&#51109;&#46041;&#54693;_190502_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MART-04\Python_Fintech\dataImport\data\outbound\342_&#44552;&#50997;&#49884;&#51109;&#46041;&#54693;\342_&#44552;&#50997;&#49884;&#51109;&#46041;&#54693;2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금융시장 동향</a:t>
            </a:r>
            <a:r>
              <a:rPr lang="en-US" altLang="ko-KR" dirty="0"/>
              <a:t>_0</a:t>
            </a:r>
          </a:p>
        </c:rich>
      </c:tx>
      <c:layout>
        <c:manualLayout>
          <c:xMode val="edge"/>
          <c:yMode val="edge"/>
          <c:x val="0.32081804171838385"/>
          <c:y val="5.55556989302811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test3!$A$2</c:f>
              <c:strCache>
                <c:ptCount val="1"/>
                <c:pt idx="0">
                  <c:v>KOSPI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test3!$B$2:$G$2</c:f>
              <c:numCache>
                <c:formatCode>#,##0</c:formatCode>
                <c:ptCount val="6"/>
                <c:pt idx="0">
                  <c:v>2041</c:v>
                </c:pt>
                <c:pt idx="1">
                  <c:v>2217</c:v>
                </c:pt>
                <c:pt idx="2">
                  <c:v>2221</c:v>
                </c:pt>
                <c:pt idx="3">
                  <c:v>2179</c:v>
                </c:pt>
                <c:pt idx="4">
                  <c:v>2216</c:v>
                </c:pt>
                <c:pt idx="5">
                  <c:v>2204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00-49C7-8484-D8D0F45A8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1766800"/>
        <c:axId val="321767456"/>
      </c:lineChart>
      <c:catAx>
        <c:axId val="3217668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767456"/>
        <c:crosses val="autoZero"/>
        <c:auto val="1"/>
        <c:lblAlgn val="ctr"/>
        <c:lblOffset val="100"/>
        <c:noMultiLvlLbl val="0"/>
      </c:catAx>
      <c:valAx>
        <c:axId val="32176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766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금융시장 동향</a:t>
            </a:r>
            <a:r>
              <a:rPr lang="en-US" altLang="ko-KR" dirty="0"/>
              <a:t>_1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'342_금융시장동향_190502_1'!$A$2</c:f>
              <c:strCache>
                <c:ptCount val="1"/>
                <c:pt idx="0">
                  <c:v>원/달러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'342_금융시장동향_190502_1'!$B$2:$E$2</c:f>
              <c:numCache>
                <c:formatCode>#,##0.00</c:formatCode>
                <c:ptCount val="4"/>
                <c:pt idx="0">
                  <c:v>1115.7</c:v>
                </c:pt>
                <c:pt idx="1">
                  <c:v>1141.8</c:v>
                </c:pt>
                <c:pt idx="2">
                  <c:v>1158.5</c:v>
                </c:pt>
                <c:pt idx="3">
                  <c:v>1168.2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4F-41B2-9426-09AE1A964E10}"/>
            </c:ext>
          </c:extLst>
        </c:ser>
        <c:ser>
          <c:idx val="1"/>
          <c:order val="1"/>
          <c:tx>
            <c:strRef>
              <c:f>'342_금융시장동향_190502_1'!$A$3</c:f>
              <c:strCache>
                <c:ptCount val="1"/>
                <c:pt idx="0">
                  <c:v>원/100엔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'342_금융시장동향_190502_1'!$B$3:$E$3</c:f>
              <c:numCache>
                <c:formatCode>#,##0.00</c:formatCode>
                <c:ptCount val="4"/>
                <c:pt idx="0">
                  <c:v>1017.1</c:v>
                </c:pt>
                <c:pt idx="1">
                  <c:v>1020.8</c:v>
                </c:pt>
                <c:pt idx="2">
                  <c:v>1036.5999999999999</c:v>
                </c:pt>
                <c:pt idx="3">
                  <c:v>1048.9000000000001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4F-41B2-9426-09AE1A964E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6004304"/>
        <c:axId val="326003976"/>
      </c:lineChart>
      <c:catAx>
        <c:axId val="3260043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6003976"/>
        <c:crosses val="autoZero"/>
        <c:auto val="1"/>
        <c:lblAlgn val="ctr"/>
        <c:lblOffset val="100"/>
        <c:noMultiLvlLbl val="0"/>
      </c:catAx>
      <c:valAx>
        <c:axId val="326003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600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금융시장 동향</a:t>
            </a:r>
            <a:r>
              <a:rPr lang="en-US" altLang="ko-KR"/>
              <a:t>_2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5.7389107611548557E-2"/>
          <c:y val="2.7708515602216391E-2"/>
          <c:w val="0.89816644794400702"/>
          <c:h val="0.36740522018081073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'342_금융시장동향2'!$A$2:$A$7</c:f>
              <c:strCache>
                <c:ptCount val="6"/>
                <c:pt idx="0">
                  <c:v>CD91일</c:v>
                </c:pt>
                <c:pt idx="1">
                  <c:v>국고3년</c:v>
                </c:pt>
                <c:pt idx="2">
                  <c:v>국고10년</c:v>
                </c:pt>
                <c:pt idx="3">
                  <c:v>회사채(AA-)</c:v>
                </c:pt>
                <c:pt idx="4">
                  <c:v>장단기스프레드</c:v>
                </c:pt>
                <c:pt idx="5">
                  <c:v>신용스프레드</c:v>
                </c:pt>
              </c:strCache>
            </c:strRef>
          </c:cat>
          <c:val>
            <c:numRef>
              <c:f>'342_금융시장동향2'!$B$2:$B$7</c:f>
              <c:numCache>
                <c:formatCode>General</c:formatCode>
                <c:ptCount val="6"/>
                <c:pt idx="0">
                  <c:v>1.93</c:v>
                </c:pt>
                <c:pt idx="1">
                  <c:v>1.8169999999999999</c:v>
                </c:pt>
                <c:pt idx="2">
                  <c:v>1.948</c:v>
                </c:pt>
                <c:pt idx="3">
                  <c:v>2.2869999999999999</c:v>
                </c:pt>
                <c:pt idx="4">
                  <c:v>13.1</c:v>
                </c:pt>
                <c:pt idx="5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52-491B-8FB1-81D1BD4436C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'342_금융시장동향2'!$A$2:$A$7</c:f>
              <c:strCache>
                <c:ptCount val="6"/>
                <c:pt idx="0">
                  <c:v>CD91일</c:v>
                </c:pt>
                <c:pt idx="1">
                  <c:v>국고3년</c:v>
                </c:pt>
                <c:pt idx="2">
                  <c:v>국고10년</c:v>
                </c:pt>
                <c:pt idx="3">
                  <c:v>회사채(AA-)</c:v>
                </c:pt>
                <c:pt idx="4">
                  <c:v>장단기스프레드</c:v>
                </c:pt>
                <c:pt idx="5">
                  <c:v>신용스프레드</c:v>
                </c:pt>
              </c:strCache>
            </c:strRef>
          </c:cat>
          <c:val>
            <c:numRef>
              <c:f>'342_금융시장동향2'!$C$2:$C$7</c:f>
              <c:numCache>
                <c:formatCode>General</c:formatCode>
                <c:ptCount val="6"/>
                <c:pt idx="0">
                  <c:v>1.85</c:v>
                </c:pt>
                <c:pt idx="1">
                  <c:v>1.768</c:v>
                </c:pt>
                <c:pt idx="2">
                  <c:v>1.923</c:v>
                </c:pt>
                <c:pt idx="3">
                  <c:v>2.238</c:v>
                </c:pt>
                <c:pt idx="4">
                  <c:v>15.5</c:v>
                </c:pt>
                <c:pt idx="5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52-491B-8FB1-81D1BD4436C3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'342_금융시장동향2'!$A$2:$A$7</c:f>
              <c:strCache>
                <c:ptCount val="6"/>
                <c:pt idx="0">
                  <c:v>CD91일</c:v>
                </c:pt>
                <c:pt idx="1">
                  <c:v>국고3년</c:v>
                </c:pt>
                <c:pt idx="2">
                  <c:v>국고10년</c:v>
                </c:pt>
                <c:pt idx="3">
                  <c:v>회사채(AA-)</c:v>
                </c:pt>
                <c:pt idx="4">
                  <c:v>장단기스프레드</c:v>
                </c:pt>
                <c:pt idx="5">
                  <c:v>신용스프레드</c:v>
                </c:pt>
              </c:strCache>
            </c:strRef>
          </c:cat>
          <c:val>
            <c:numRef>
              <c:f>'342_금융시장동향2'!$D$2:$D$7</c:f>
              <c:numCache>
                <c:formatCode>General</c:formatCode>
                <c:ptCount val="6"/>
                <c:pt idx="0">
                  <c:v>1.84</c:v>
                </c:pt>
                <c:pt idx="1">
                  <c:v>1.712</c:v>
                </c:pt>
                <c:pt idx="2">
                  <c:v>1.8640000000000001</c:v>
                </c:pt>
                <c:pt idx="3">
                  <c:v>2.1840000000000002</c:v>
                </c:pt>
                <c:pt idx="4">
                  <c:v>15.2</c:v>
                </c:pt>
                <c:pt idx="5">
                  <c:v>47.2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52-491B-8FB1-81D1BD4436C3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'342_금융시장동향2'!$A$2:$A$7</c:f>
              <c:strCache>
                <c:ptCount val="6"/>
                <c:pt idx="0">
                  <c:v>CD91일</c:v>
                </c:pt>
                <c:pt idx="1">
                  <c:v>국고3년</c:v>
                </c:pt>
                <c:pt idx="2">
                  <c:v>국고10년</c:v>
                </c:pt>
                <c:pt idx="3">
                  <c:v>회사채(AA-)</c:v>
                </c:pt>
                <c:pt idx="4">
                  <c:v>장단기스프레드</c:v>
                </c:pt>
                <c:pt idx="5">
                  <c:v>신용스프레드</c:v>
                </c:pt>
              </c:strCache>
            </c:strRef>
          </c:cat>
          <c:val>
            <c:numRef>
              <c:f>'342_금융시장동향2'!$E$2:$E$7</c:f>
              <c:numCache>
                <c:formatCode>General</c:formatCode>
                <c:ptCount val="6"/>
                <c:pt idx="0">
                  <c:v>1.84</c:v>
                </c:pt>
                <c:pt idx="1">
                  <c:v>1.6990000000000001</c:v>
                </c:pt>
                <c:pt idx="2">
                  <c:v>1.845</c:v>
                </c:pt>
                <c:pt idx="3">
                  <c:v>2.1709999999999998</c:v>
                </c:pt>
                <c:pt idx="4">
                  <c:v>14.6</c:v>
                </c:pt>
                <c:pt idx="5">
                  <c:v>47.2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052-491B-8FB1-81D1BD4436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2628712"/>
        <c:axId val="322630680"/>
      </c:lineChart>
      <c:catAx>
        <c:axId val="322628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2630680"/>
        <c:crosses val="autoZero"/>
        <c:auto val="1"/>
        <c:lblAlgn val="ctr"/>
        <c:lblOffset val="100"/>
        <c:noMultiLvlLbl val="0"/>
      </c:catAx>
      <c:valAx>
        <c:axId val="322630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2628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1A40D-4655-4E1F-A02D-B95CF69F3553}" type="datetimeFigureOut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60AA0-7007-4B96-A904-87A98B7760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3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60AA0-7007-4B96-A904-87A98B77606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88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60AA0-7007-4B96-A904-87A98B77606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97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5D76D-8695-46DC-A6E5-38F15B53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E961FC-2CFB-4DFA-B1F3-EA1A5DEE4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6A934-623F-476D-993A-6BED3D32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3972-4124-4274-B356-C42351EFD80F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04E73-406B-495F-AAF6-CE71E9B2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8F4CC-2AB5-48A9-B638-9F96D220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3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2F221-F632-4846-84B5-920494BE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699E3-0AE1-4ED0-9B0E-C28686F63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67FB4-4E41-4617-9C3D-ABEDB0A4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30C7-282E-47EE-B6AC-557BE2921A54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66994-2D56-41DD-BE9D-4F469E7F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5140D-2EE0-464B-AA4D-27B5EABC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28D8D2-497F-4FBB-8368-DB9A920C6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881C6F-51E2-45D2-BE49-63C8B880F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9B148-F8D7-4897-A53C-80864A7E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8A71-13EE-416B-82DB-DDD643AFF4B1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6B384-C883-444E-B310-60A533C7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B088F-FFA9-4822-A76C-74687ED6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61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97595-3120-4338-807F-532BD55C5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E4A63D-6767-468C-A487-74C0897F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09F6C-0A0A-4520-8D79-42CD427D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BD92-FFA2-48CA-B79B-D21C157D2CDD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73016-E1A9-404A-9E34-D046DF9A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64C38-D188-42F6-ADDC-29D4A0B0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13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B8195-9089-4440-9CD2-1426AD46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C02AD-9F27-4475-9AEF-D75751FCB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F1577-24DB-4171-9A39-85154CA5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92EA-4EA4-4DE5-8929-5C847AD4023F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FE69E-64F6-4146-B5B7-7BF94583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970A7-45BC-4642-AD96-138DFF26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37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091F0-C404-46F5-9C09-97AA03F5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09B1E-FD4C-4CA0-A4CF-5F550BC4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9380D-E2C2-48DC-B6CE-7B93826B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435-948E-4CD6-8502-7B85C5E542FD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17466-5A8E-443B-ACDA-76080254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A8E49-BBBF-4A3E-A3C0-D28C2354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0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A3F1B-7D96-40F0-82FE-FF693C1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7AE5D-1E48-43E0-8B38-DF65E5FBA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F88DA1-B333-4458-A934-FB25645AD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2C5F7-ACC4-4A46-AA2F-1BADAF20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69BD-87B3-430E-8D62-EA057557B15C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2CC0E-5950-40ED-BBCE-39261BF1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851BB-F13C-4274-8990-9F1E3E06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90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9665-A40A-493D-B970-93C20B00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B2000-5508-47F6-A737-39CE89A06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6DC5A-E7BA-4E03-91FD-43032C47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D400F0-B3D0-4493-9FEF-CE25AE7A4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1F0AE2-877D-4CF5-BFA5-94BA03503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8B7E48-ABA1-469D-B7E4-47D8F924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F461-B4BC-494C-AC49-EE15197B6E3A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BD80E5-AD60-441E-89A2-7F0FFF56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CEF4EB-65C0-4D98-917B-625E3FC4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5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CBEF1-6213-4B91-9A8F-497DA57C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6B54F0-9070-4DC8-84CE-31607376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F697-949F-44E9-9887-DD6D6687C3C7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A07B07-66B3-4ABA-BC6F-FA713BE3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C07A98-5CE7-42E7-9F9F-D4F9F46C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465A0F-D0D0-47A0-A9E5-B59086B5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8863-EF1A-471F-8ADB-185B062B38BB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74C57A-7D37-44C4-836A-E2C2BF34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51AE9C-0804-4376-B28E-BF08F9D4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38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4ABCE-998D-444D-997B-521FAC2A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BB04D-18FF-41DE-89E5-B3213A1CF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F13AF-BFEA-4795-A993-A85527879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F4358-C61A-4B40-8184-E92F250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576B-D425-4108-95FC-09825F65F54C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A89E6-C9AF-4149-B649-AA42A245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F1051F-F350-47F4-9F0E-56984B64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7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3CE1E-05E9-4769-8957-0ED7D9CF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45160"/>
            <a:ext cx="11826240" cy="8169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5422-D26E-4B74-BBC6-1395A30A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48917"/>
            <a:ext cx="11343640" cy="440690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 marL="685800" indent="-228600">
              <a:buFont typeface="Wingdings" panose="05000000000000000000" pitchFamily="2" charset="2"/>
              <a:buChar char="§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2000"/>
            </a:lvl4pPr>
            <a:lvl5pPr marL="2057400" indent="-228600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E5816-5F6D-490A-AF75-D08D8DF2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96B0-39B1-4029-87EC-BC27B8BCA103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407D1-83C4-41F0-BB46-A10C0CFB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C62C5-3B0E-40D8-8519-1A069C15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7751F5-0157-424A-9404-126F154ED32A}"/>
              </a:ext>
            </a:extLst>
          </p:cNvPr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54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D6AD0-CF10-4ED7-B48F-82C18250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42190-31A3-4801-9AB3-8F0674E8E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36F6D4-B3FD-4A83-88DC-EA1DFFBAA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3B3E3-08DC-4715-B764-29D01793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E052-10ED-4EF3-9AF0-8A23D791A4B0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517780-CC26-41B2-9278-9D38F232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A67AFA-B238-43B3-A16A-CC2C38C5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14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0391A-EBB5-4DBC-98AA-0941B00A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E5C89B-8B54-45DC-8CA3-56D22C1E6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44D56-A75F-48C0-90B3-97ABC8CE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C24D-C60E-4939-97AB-F54A52A07F9A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40ADD-AEBB-40B0-AF5C-7C0764E5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C6CB8-6A3C-4272-B92E-6938CD7A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43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BBE83-4C40-438E-B482-C401F426C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8E1D62-9B95-4E1F-9959-4C097603F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3058F-9375-4A80-B79B-7FFE98DF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B572-4D07-4F5F-B92A-C928878B5D53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38DBF-DFBF-40C2-ACB0-5ECC70DF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2BDBD-461C-4833-8B49-FACF9A1F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0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921F4-5CAF-4032-BAAF-E627F6E5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BA8D3-205F-47D0-9638-4D842419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4EEBA-E608-42C2-8D6C-7E8CA12C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5625-3AD2-4B47-8DA4-CA4D6068F015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D2CB3-37CC-4C1E-804C-5B20F72A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FF386-80AB-46BE-8B1A-81BD1B89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4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03119-5E14-44EE-8D0B-FACB26C7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F31D6-0EBA-413F-A6C4-E6B979C31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08978-1110-4637-AB81-D2E776CEF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C2DBF-6180-431D-93CC-F40C9E1A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4BE5-3619-4FC7-8485-1249DC9CC6CE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D555DC-CBCA-461E-A049-5587A0CD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41AAF4-4A02-495F-8D52-6A7B22B3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7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D6F06-CA6E-4712-A4F5-FE145DE0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475A3-11DF-4F07-BC0C-75AB8585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2BC18-A53D-4AD3-BEA4-62B9B14E9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ED935-4F08-462C-BD5D-3CA04C691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9021B-4D13-4451-97E6-2F9D2BDEF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B5A7B9-9CC8-492A-8BA2-CE3E9D0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B34B-4422-4291-9295-54FEC6FD40BB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DB0D13-BA39-4889-A164-7870770E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ABB220-7255-4CCB-A7C2-50FF75D7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4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08F33-BA48-47A2-9BA7-DE1D72C3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9BB9BD-AB47-4D50-B9D1-63DB648A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FBAB-3FF1-4EB4-AE5A-D92A0472FE07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30050C-63D4-4BEA-90E4-9F303193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F19D63-78A1-477A-BEBD-35134566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5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3E7001-574E-44AD-8033-12FDFA85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F2A-AB76-4F63-800E-06D48147B639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7A74E-B926-4AE0-8D1B-55DAE528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5A5DC-44AE-4C0A-8030-20A00FB8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5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6DD4A-24E3-4700-B55E-C5ECB19A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101B6-004B-4801-9BEA-B33A66247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A81B1-EDAE-491D-8F40-68E5435B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61C5D-95F1-4C44-A4DD-46C4FA43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7B8C-EB64-42FB-82C8-890FA2DB0A01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BB241-8BB3-45F7-9B6A-1D501AAB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DAA98-5E5F-4370-A56C-31D3332F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8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20B5-4860-4D9E-B747-8AD5F2B2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B663A7-CB52-4945-8D62-6ABB9C323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5DA4DF-1FBD-4805-BC30-A1F59CB66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6104D-C0AD-4536-9FD6-F825738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F8C7-929E-4C5C-A83A-28878FFB90DE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9E375-A032-4D46-A891-742BACB3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C44143-9621-44C6-8E23-273B4997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8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F2A3A-DE20-47FB-92E5-4F86C7AA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962B5-AF21-4264-96A3-8A0BFDED0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24423-8331-484E-94D5-1CC8AFB9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E14B-76AE-48DF-B539-7CC1CA3C4294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60B97-A55D-483A-8B59-2F7B1D8AE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90A54-467B-4B20-9888-4D9DD5D6E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94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DCB6A7-7159-42BB-9402-850FA4FC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884BB-A93A-4538-B6FF-0A47474D4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68949-CCF5-4737-B4FD-7093D568E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29A7C-7E0F-4D7D-AF10-388188400D5C}" type="datetime1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07D9C-DD93-421A-AB34-4A6FAB207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32212-8C23-4154-945C-EE6E93BA8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08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F9FE7-1989-411C-80C7-9CF080E9AC1D}"/>
              </a:ext>
            </a:extLst>
          </p:cNvPr>
          <p:cNvSpPr/>
          <p:nvPr/>
        </p:nvSpPr>
        <p:spPr>
          <a:xfrm>
            <a:off x="0" y="1864311"/>
            <a:ext cx="12192000" cy="206849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789EF-DF0C-45D5-9516-0C60435338F3}"/>
              </a:ext>
            </a:extLst>
          </p:cNvPr>
          <p:cNvSpPr txBox="1"/>
          <p:nvPr/>
        </p:nvSpPr>
        <p:spPr>
          <a:xfrm>
            <a:off x="0" y="1864312"/>
            <a:ext cx="12192000" cy="206849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PDF </a:t>
            </a:r>
            <a:r>
              <a:rPr lang="ko-KR" altLang="en-US" sz="4800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조</a:t>
            </a:r>
            <a:endParaRPr lang="en-US" altLang="ko-KR" sz="48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B768D-68C6-4066-9CD8-303A0390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</a:t>
            </a:fld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2CA49-762F-4A6C-A009-14360549F54E}"/>
              </a:ext>
            </a:extLst>
          </p:cNvPr>
          <p:cNvSpPr txBox="1"/>
          <p:nvPr/>
        </p:nvSpPr>
        <p:spPr>
          <a:xfrm>
            <a:off x="5137479" y="4601439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2019. 05. 02(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Thur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2CA49-762F-4A6C-A009-14360549F54E}"/>
              </a:ext>
            </a:extLst>
          </p:cNvPr>
          <p:cNvSpPr txBox="1"/>
          <p:nvPr/>
        </p:nvSpPr>
        <p:spPr>
          <a:xfrm>
            <a:off x="5454747" y="5058639"/>
            <a:ext cx="13965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5">
                    <a:lumMod val="7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04</a:t>
            </a:r>
            <a:r>
              <a:rPr lang="ko-KR" altLang="en-US" sz="4400" b="1" dirty="0">
                <a:solidFill>
                  <a:schemeClr val="accent5">
                    <a:lumMod val="7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조</a:t>
            </a:r>
            <a:endParaRPr lang="en-US" altLang="ko-KR" sz="4400" b="1" dirty="0">
              <a:solidFill>
                <a:schemeClr val="accent5">
                  <a:lumMod val="7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51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3 – 1) 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주요 라이브러리 설명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10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20277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9F73A3-FFED-4202-A0BC-5ECED103AEC7}"/>
              </a:ext>
            </a:extLst>
          </p:cNvPr>
          <p:cNvSpPr txBox="1"/>
          <p:nvPr/>
        </p:nvSpPr>
        <p:spPr>
          <a:xfrm>
            <a:off x="538351" y="1437964"/>
            <a:ext cx="7263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ko-KR" altLang="en-US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태그를 </a:t>
            </a:r>
            <a:r>
              <a:rPr lang="en-US" altLang="ko-KR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parsing</a:t>
            </a:r>
            <a:r>
              <a:rPr lang="ko-KR" altLang="en-US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하기 위해서 사용하는 모듈</a:t>
            </a:r>
            <a:r>
              <a:rPr lang="en-US" altLang="ko-KR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from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lxml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import html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from bs4 import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BeautifulSoup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6D658B-D49A-4A36-96A5-A99AB6D65545}"/>
              </a:ext>
            </a:extLst>
          </p:cNvPr>
          <p:cNvSpPr txBox="1"/>
          <p:nvPr/>
        </p:nvSpPr>
        <p:spPr>
          <a:xfrm>
            <a:off x="531618" y="3315542"/>
            <a:ext cx="110678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Table / pdf</a:t>
            </a:r>
            <a:r>
              <a:rPr lang="ko-KR" altLang="en-US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Table</a:t>
            </a:r>
            <a:r>
              <a:rPr lang="ko-KR" altLang="en-US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다루기 위해서 사용하는 모듈</a:t>
            </a:r>
            <a:endParaRPr lang="en-US" altLang="ko-KR" sz="24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tabula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from tabula import wrapper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BC4D98-0503-4BFE-9859-A635E0C8E567}"/>
              </a:ext>
            </a:extLst>
          </p:cNvPr>
          <p:cNvSpPr txBox="1"/>
          <p:nvPr/>
        </p:nvSpPr>
        <p:spPr>
          <a:xfrm>
            <a:off x="531618" y="5180594"/>
            <a:ext cx="11067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시간을 다루기 위해서 사용하는 모듈</a:t>
            </a:r>
            <a:endParaRPr lang="en-US" altLang="ko-KR" sz="24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from datetime import datetime</a:t>
            </a:r>
          </a:p>
        </p:txBody>
      </p:sp>
    </p:spTree>
    <p:extLst>
      <p:ext uri="{BB962C8B-B14F-4D97-AF65-F5344CB8AC3E}">
        <p14:creationId xmlns:p14="http://schemas.microsoft.com/office/powerpoint/2010/main" val="351258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3 – 2) </a:t>
            </a:r>
            <a:r>
              <a:rPr lang="en-US" altLang="ko-KR" sz="2800" dirty="0" err="1">
                <a:latin typeface="나눔스퀘어라운드 ExtraBold" pitchFamily="50" charset="-127"/>
                <a:ea typeface="나눔스퀘어라운드 ExtraBold" pitchFamily="50" charset="-127"/>
              </a:rPr>
              <a:t>pdfProcess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 (</a:t>
            </a:r>
            <a:r>
              <a:rPr lang="en-US" altLang="ko-KR" sz="2800" dirty="0" err="1">
                <a:latin typeface="나눔스퀘어라운드 ExtraBold" pitchFamily="50" charset="-127"/>
                <a:ea typeface="나눔스퀘어라운드 ExtraBold" pitchFamily="50" charset="-127"/>
              </a:rPr>
              <a:t>inputFolder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en-US" altLang="ko-KR" sz="2800" dirty="0" err="1">
                <a:latin typeface="나눔스퀘어라운드 ExtraBold" pitchFamily="50" charset="-127"/>
                <a:ea typeface="나눔스퀘어라운드 ExtraBold" pitchFamily="50" charset="-127"/>
              </a:rPr>
              <a:t>url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) 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인자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11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20277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20CF6C-FEA3-4F8A-989F-2AEA192AD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78" y="2876794"/>
            <a:ext cx="8437881" cy="29540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E120C1E-C86D-46F1-9A43-BB7B03020E19}"/>
              </a:ext>
            </a:extLst>
          </p:cNvPr>
          <p:cNvSpPr/>
          <p:nvPr/>
        </p:nvSpPr>
        <p:spPr>
          <a:xfrm>
            <a:off x="3356125" y="635979"/>
            <a:ext cx="3595819" cy="522679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A97E1B3-D428-4422-B1BB-790AA9A1DCB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276793" y="1158658"/>
            <a:ext cx="1503412" cy="920952"/>
          </a:xfrm>
          <a:prstGeom prst="straightConnector1">
            <a:avLst/>
          </a:prstGeom>
          <a:ln w="34925">
            <a:solidFill>
              <a:srgbClr val="FF0000"/>
            </a:solidFill>
            <a:headEnd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82E2F4-EA38-4B0C-AC32-C0B0F843A702}"/>
              </a:ext>
            </a:extLst>
          </p:cNvPr>
          <p:cNvSpPr txBox="1"/>
          <p:nvPr/>
        </p:nvSpPr>
        <p:spPr>
          <a:xfrm>
            <a:off x="6780205" y="1879555"/>
            <a:ext cx="3771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파라미터 부분은 추후 설명</a:t>
            </a:r>
          </a:p>
        </p:txBody>
      </p:sp>
    </p:spTree>
    <p:extLst>
      <p:ext uri="{BB962C8B-B14F-4D97-AF65-F5344CB8AC3E}">
        <p14:creationId xmlns:p14="http://schemas.microsoft.com/office/powerpoint/2010/main" val="3334494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3 – 3) 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주요 코드 설명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12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20277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9F73A3-FFED-4202-A0BC-5ECED103AEC7}"/>
              </a:ext>
            </a:extLst>
          </p:cNvPr>
          <p:cNvSpPr txBox="1"/>
          <p:nvPr/>
        </p:nvSpPr>
        <p:spPr>
          <a:xfrm>
            <a:off x="538351" y="1437964"/>
            <a:ext cx="726373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. 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pdf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파일의 일련 번호를 가져옴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E37AD5-CDB8-4DFA-9886-04A9537D9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58" y="2949379"/>
            <a:ext cx="11035066" cy="314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76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3 – 4) 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주요 코드 설명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(html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parsing)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13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20277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9F73A3-FFED-4202-A0BC-5ECED103AEC7}"/>
              </a:ext>
            </a:extLst>
          </p:cNvPr>
          <p:cNvSpPr txBox="1"/>
          <p:nvPr/>
        </p:nvSpPr>
        <p:spPr>
          <a:xfrm>
            <a:off x="478975" y="1469353"/>
            <a:ext cx="72637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</a:t>
            </a:r>
            <a:r>
              <a:rPr lang="en-US" altLang="ko-KR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Resp, html</a:t>
            </a:r>
            <a:r>
              <a:rPr lang="ko-KR" altLang="en-US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형태</a:t>
            </a:r>
            <a:endParaRPr lang="en-US" altLang="ko-KR" sz="24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3CDABD-2112-4B42-9E65-805992228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9" y="2073877"/>
            <a:ext cx="11458406" cy="464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5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3 – 4) 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주요 코드 설명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 (html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parsing)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14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20277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9F73A3-FFED-4202-A0BC-5ECED103AEC7}"/>
              </a:ext>
            </a:extLst>
          </p:cNvPr>
          <p:cNvSpPr txBox="1"/>
          <p:nvPr/>
        </p:nvSpPr>
        <p:spPr>
          <a:xfrm>
            <a:off x="538351" y="1437964"/>
            <a:ext cx="726373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BeautifulSoup</a:t>
            </a:r>
            <a:r>
              <a:rPr lang="ko-KR" altLang="en-US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활용한 </a:t>
            </a:r>
            <a:r>
              <a:rPr lang="en-US" altLang="ko-KR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ko-KR" altLang="en-US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형태 변형 </a:t>
            </a:r>
            <a:endParaRPr lang="en-US" altLang="ko-KR" sz="24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93061E-8A68-412E-82EB-4226D151A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8182"/>
            <a:ext cx="12192000" cy="464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77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3 – 4) 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주요 코드 설명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 (html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parsing)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15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20277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6BD9D6-F951-4B4B-8CBD-A2A8FCA841CD}"/>
              </a:ext>
            </a:extLst>
          </p:cNvPr>
          <p:cNvSpPr txBox="1"/>
          <p:nvPr/>
        </p:nvSpPr>
        <p:spPr>
          <a:xfrm>
            <a:off x="356735" y="1250446"/>
            <a:ext cx="72637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우리가 원하는 태그에 접근하는 과정 </a:t>
            </a:r>
            <a:r>
              <a:rPr lang="en-US" altLang="ko-KR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(0)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87779F-2E1B-46AF-A2EB-2DE241A03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" y="1778696"/>
            <a:ext cx="10575684" cy="507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5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3 – 4) 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주요 코드 설명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 (html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parsing)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16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20277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9F73A3-FFED-4202-A0BC-5ECED103AEC7}"/>
              </a:ext>
            </a:extLst>
          </p:cNvPr>
          <p:cNvSpPr txBox="1"/>
          <p:nvPr/>
        </p:nvSpPr>
        <p:spPr>
          <a:xfrm>
            <a:off x="538351" y="1437964"/>
            <a:ext cx="72637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E5942E-E8FB-489F-B70C-F60DB16C8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" y="1981695"/>
            <a:ext cx="4300847" cy="4686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8BC9F4D-99D3-4759-9900-4387FE256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743" y="1905504"/>
            <a:ext cx="7871361" cy="49165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6BD9D6-F951-4B4B-8CBD-A2A8FCA841CD}"/>
              </a:ext>
            </a:extLst>
          </p:cNvPr>
          <p:cNvSpPr txBox="1"/>
          <p:nvPr/>
        </p:nvSpPr>
        <p:spPr>
          <a:xfrm>
            <a:off x="538351" y="1437964"/>
            <a:ext cx="726373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우리가 원하는 태그에 접근하는 과정 </a:t>
            </a:r>
            <a:r>
              <a:rPr lang="en-US" altLang="ko-KR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34444B-1533-4C24-9E6D-C30909D57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79" y="5633624"/>
            <a:ext cx="2981325" cy="111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90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3 – 4) 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주요 코드 설명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 (html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parsing)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17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20277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9F73A3-FFED-4202-A0BC-5ECED103AEC7}"/>
              </a:ext>
            </a:extLst>
          </p:cNvPr>
          <p:cNvSpPr txBox="1"/>
          <p:nvPr/>
        </p:nvSpPr>
        <p:spPr>
          <a:xfrm>
            <a:off x="538351" y="1437964"/>
            <a:ext cx="72637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우리가 원하는 태그에 접근하는 과정 </a:t>
            </a:r>
            <a:r>
              <a:rPr lang="en-US" altLang="ko-KR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E5ED2A-0E33-4ADC-B3D2-B1840407E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6" y="2004667"/>
            <a:ext cx="12156374" cy="1495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89B759-3EA7-4686-AC35-86B20D699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523" y="3500067"/>
            <a:ext cx="6942113" cy="3357933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D8A7F3B-083F-4C2B-9E70-4D199CEC0644}"/>
              </a:ext>
            </a:extLst>
          </p:cNvPr>
          <p:cNvCxnSpPr>
            <a:cxnSpLocks/>
          </p:cNvCxnSpPr>
          <p:nvPr/>
        </p:nvCxnSpPr>
        <p:spPr>
          <a:xfrm>
            <a:off x="3253840" y="3194462"/>
            <a:ext cx="3966357" cy="1282535"/>
          </a:xfrm>
          <a:prstGeom prst="straightConnector1">
            <a:avLst/>
          </a:prstGeom>
          <a:ln w="34925">
            <a:solidFill>
              <a:srgbClr val="FF0000"/>
            </a:solidFill>
            <a:headEnd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F9C27F-9369-4466-92EA-4A3E13FF8958}"/>
              </a:ext>
            </a:extLst>
          </p:cNvPr>
          <p:cNvSpPr/>
          <p:nvPr/>
        </p:nvSpPr>
        <p:spPr>
          <a:xfrm>
            <a:off x="1301858" y="2644923"/>
            <a:ext cx="2278250" cy="549539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7AF752-EE72-4550-94EB-0FEE3EF50666}"/>
              </a:ext>
            </a:extLst>
          </p:cNvPr>
          <p:cNvSpPr/>
          <p:nvPr/>
        </p:nvSpPr>
        <p:spPr>
          <a:xfrm>
            <a:off x="11189777" y="2743201"/>
            <a:ext cx="416516" cy="527709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6C047B-13BA-4A74-888E-D6D084B6E944}"/>
              </a:ext>
            </a:extLst>
          </p:cNvPr>
          <p:cNvSpPr/>
          <p:nvPr/>
        </p:nvSpPr>
        <p:spPr>
          <a:xfrm>
            <a:off x="11684645" y="2805193"/>
            <a:ext cx="416516" cy="527709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3FBA30-4F57-49E9-A5BE-461A8056398D}"/>
              </a:ext>
            </a:extLst>
          </p:cNvPr>
          <p:cNvCxnSpPr>
            <a:cxnSpLocks/>
          </p:cNvCxnSpPr>
          <p:nvPr/>
        </p:nvCxnSpPr>
        <p:spPr>
          <a:xfrm flipH="1">
            <a:off x="6697685" y="3275405"/>
            <a:ext cx="4559136" cy="2391387"/>
          </a:xfrm>
          <a:prstGeom prst="straightConnector1">
            <a:avLst/>
          </a:prstGeom>
          <a:ln w="34925">
            <a:solidFill>
              <a:srgbClr val="FF0000"/>
            </a:solidFill>
            <a:headEnd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F0DE0EB-D6F7-41FD-8C94-5FAC2FAF8F65}"/>
              </a:ext>
            </a:extLst>
          </p:cNvPr>
          <p:cNvCxnSpPr>
            <a:cxnSpLocks/>
          </p:cNvCxnSpPr>
          <p:nvPr/>
        </p:nvCxnSpPr>
        <p:spPr>
          <a:xfrm flipH="1">
            <a:off x="6872538" y="3332902"/>
            <a:ext cx="5020365" cy="2820595"/>
          </a:xfrm>
          <a:prstGeom prst="straightConnector1">
            <a:avLst/>
          </a:prstGeom>
          <a:ln w="34925">
            <a:solidFill>
              <a:srgbClr val="FF0000"/>
            </a:solidFill>
            <a:headEnd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425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3 – 4) 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주요 코드 설명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 (html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parsing)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18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20277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9F73A3-FFED-4202-A0BC-5ECED103AEC7}"/>
              </a:ext>
            </a:extLst>
          </p:cNvPr>
          <p:cNvSpPr txBox="1"/>
          <p:nvPr/>
        </p:nvSpPr>
        <p:spPr>
          <a:xfrm>
            <a:off x="538351" y="1437964"/>
            <a:ext cx="72637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6BD9D6-F951-4B4B-8CBD-A2A8FCA841CD}"/>
              </a:ext>
            </a:extLst>
          </p:cNvPr>
          <p:cNvSpPr txBox="1"/>
          <p:nvPr/>
        </p:nvSpPr>
        <p:spPr>
          <a:xfrm>
            <a:off x="538351" y="1437964"/>
            <a:ext cx="726373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우리가 원하는 태그에 접근하는 과정 </a:t>
            </a:r>
            <a:r>
              <a:rPr lang="en-US" altLang="ko-KR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E6B1D6-3FC0-483B-80BB-19A525EC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6941"/>
            <a:ext cx="12191999" cy="194600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67AE1C-125D-47F8-BBE3-65741ECB9F3E}"/>
              </a:ext>
            </a:extLst>
          </p:cNvPr>
          <p:cNvSpPr/>
          <p:nvPr/>
        </p:nvSpPr>
        <p:spPr>
          <a:xfrm>
            <a:off x="4556503" y="3626057"/>
            <a:ext cx="945396" cy="357954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69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3 – 4) 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주요 코드 설명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 (html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parsing)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19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20277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9F73A3-FFED-4202-A0BC-5ECED103AEC7}"/>
              </a:ext>
            </a:extLst>
          </p:cNvPr>
          <p:cNvSpPr txBox="1"/>
          <p:nvPr/>
        </p:nvSpPr>
        <p:spPr>
          <a:xfrm>
            <a:off x="538351" y="1437964"/>
            <a:ext cx="72637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6BD9D6-F951-4B4B-8CBD-A2A8FCA841CD}"/>
              </a:ext>
            </a:extLst>
          </p:cNvPr>
          <p:cNvSpPr txBox="1"/>
          <p:nvPr/>
        </p:nvSpPr>
        <p:spPr>
          <a:xfrm>
            <a:off x="538351" y="1437964"/>
            <a:ext cx="726373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고유식별 번호 추출</a:t>
            </a:r>
            <a:endParaRPr lang="en-US" altLang="ko-KR" sz="24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7DE737-8E25-4C21-A790-CB4DC3B2D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9" y="1966822"/>
            <a:ext cx="8602020" cy="199041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7F67F2A-020E-42DB-8971-2C1D266B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9" y="3988150"/>
            <a:ext cx="12191998" cy="28698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DBC6EA-3FEF-4593-9E44-EB210C2C351E}"/>
              </a:ext>
            </a:extLst>
          </p:cNvPr>
          <p:cNvSpPr/>
          <p:nvPr/>
        </p:nvSpPr>
        <p:spPr>
          <a:xfrm>
            <a:off x="9776847" y="5244097"/>
            <a:ext cx="1654443" cy="407033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D1D390-F452-4E49-B3AF-FABB66033909}"/>
              </a:ext>
            </a:extLst>
          </p:cNvPr>
          <p:cNvSpPr/>
          <p:nvPr/>
        </p:nvSpPr>
        <p:spPr>
          <a:xfrm>
            <a:off x="2632131" y="5244097"/>
            <a:ext cx="7023314" cy="42141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6EA001-BF2B-43F2-8893-4A432259D4A9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9718072" y="4215195"/>
            <a:ext cx="1009984" cy="1028904"/>
          </a:xfrm>
          <a:prstGeom prst="straightConnector1">
            <a:avLst/>
          </a:prstGeom>
          <a:ln w="34925">
            <a:solidFill>
              <a:srgbClr val="FF0000"/>
            </a:solidFill>
            <a:headEnd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3E5DC6E-D0E2-4353-8166-EAC2693CE238}"/>
              </a:ext>
            </a:extLst>
          </p:cNvPr>
          <p:cNvCxnSpPr>
            <a:cxnSpLocks/>
          </p:cNvCxnSpPr>
          <p:nvPr/>
        </p:nvCxnSpPr>
        <p:spPr>
          <a:xfrm>
            <a:off x="3781588" y="5674958"/>
            <a:ext cx="2495226" cy="521077"/>
          </a:xfrm>
          <a:prstGeom prst="straightConnector1">
            <a:avLst/>
          </a:prstGeom>
          <a:ln w="34925">
            <a:solidFill>
              <a:srgbClr val="00B050"/>
            </a:solidFill>
            <a:headEnd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20D422-3CC9-40A6-B1BD-7909F18B0812}"/>
              </a:ext>
            </a:extLst>
          </p:cNvPr>
          <p:cNvSpPr txBox="1"/>
          <p:nvPr/>
        </p:nvSpPr>
        <p:spPr>
          <a:xfrm>
            <a:off x="6254858" y="6070595"/>
            <a:ext cx="372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 docx</a:t>
            </a:r>
            <a:r>
              <a:rPr lang="ko-KR" altLang="en-US" sz="2000" b="1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적어야 하는</a:t>
            </a:r>
            <a:r>
              <a:rPr lang="en-US" altLang="ko-KR" sz="2000" b="1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URL</a:t>
            </a:r>
            <a:endParaRPr lang="ko-KR" altLang="en-US" sz="2000" b="1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E3B0A8-6CFE-452B-A4CF-B93418AE229A}"/>
              </a:ext>
            </a:extLst>
          </p:cNvPr>
          <p:cNvSpPr/>
          <p:nvPr/>
        </p:nvSpPr>
        <p:spPr>
          <a:xfrm>
            <a:off x="1619827" y="2489315"/>
            <a:ext cx="1234885" cy="357954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2CD087-8A67-474E-96E4-BA78B9207F5D}"/>
              </a:ext>
            </a:extLst>
          </p:cNvPr>
          <p:cNvSpPr txBox="1"/>
          <p:nvPr/>
        </p:nvSpPr>
        <p:spPr>
          <a:xfrm>
            <a:off x="7832344" y="3815085"/>
            <a:ext cx="3771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최신데이터 고유 식별번호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7E23DF5-ACA7-4843-B8B4-7BEF66BA31D9}"/>
              </a:ext>
            </a:extLst>
          </p:cNvPr>
          <p:cNvCxnSpPr>
            <a:cxnSpLocks/>
          </p:cNvCxnSpPr>
          <p:nvPr/>
        </p:nvCxnSpPr>
        <p:spPr>
          <a:xfrm>
            <a:off x="2821701" y="2813811"/>
            <a:ext cx="959887" cy="148216"/>
          </a:xfrm>
          <a:prstGeom prst="straightConnector1">
            <a:avLst/>
          </a:prstGeom>
          <a:ln w="34925">
            <a:solidFill>
              <a:srgbClr val="FF0000"/>
            </a:solidFill>
            <a:headEnd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4E9F3FC-32B8-4658-A0F4-CD24A29B5A4E}"/>
              </a:ext>
            </a:extLst>
          </p:cNvPr>
          <p:cNvCxnSpPr>
            <a:cxnSpLocks/>
          </p:cNvCxnSpPr>
          <p:nvPr/>
        </p:nvCxnSpPr>
        <p:spPr>
          <a:xfrm>
            <a:off x="5296829" y="3246961"/>
            <a:ext cx="3021981" cy="550539"/>
          </a:xfrm>
          <a:prstGeom prst="straightConnector1">
            <a:avLst/>
          </a:prstGeom>
          <a:ln w="34925">
            <a:solidFill>
              <a:srgbClr val="FF0000"/>
            </a:solidFill>
            <a:headEnd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70D209-7DAE-41A8-B51E-4C096481D74E}"/>
              </a:ext>
            </a:extLst>
          </p:cNvPr>
          <p:cNvSpPr/>
          <p:nvPr/>
        </p:nvSpPr>
        <p:spPr>
          <a:xfrm>
            <a:off x="3748577" y="2928855"/>
            <a:ext cx="1548252" cy="357954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4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2834542"/>
            <a:ext cx="175577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개요</a:t>
            </a:r>
            <a:endParaRPr lang="ko-KR" altLang="en-US" sz="40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285910"/>
            <a:ext cx="4879975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개요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820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3 – 5) 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주요 코드 설명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(pdf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파일 읽어 오기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20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20277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9F73A3-FFED-4202-A0BC-5ECED103AEC7}"/>
              </a:ext>
            </a:extLst>
          </p:cNvPr>
          <p:cNvSpPr txBox="1"/>
          <p:nvPr/>
        </p:nvSpPr>
        <p:spPr>
          <a:xfrm>
            <a:off x="538351" y="1393360"/>
            <a:ext cx="72637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wrapper.read_pdf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629957-1231-4E22-94DD-3F353B845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5" y="1868712"/>
            <a:ext cx="10590566" cy="49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79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3 – 6) 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주요 코드 설명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파일명 중복으로 인한 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Overwrite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문제 해결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21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20277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9F73A3-FFED-4202-A0BC-5ECED103AEC7}"/>
              </a:ext>
            </a:extLst>
          </p:cNvPr>
          <p:cNvSpPr txBox="1"/>
          <p:nvPr/>
        </p:nvSpPr>
        <p:spPr>
          <a:xfrm>
            <a:off x="538351" y="1393360"/>
            <a:ext cx="72637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datetime</a:t>
            </a:r>
            <a:r>
              <a:rPr lang="ko-KR" altLang="en-US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모듈을 활용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658CA0-9E9B-42E1-828C-955860212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52" y="2061202"/>
            <a:ext cx="10021090" cy="43057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5215480-D9C2-449C-95EA-D71F6A36EE51}"/>
              </a:ext>
            </a:extLst>
          </p:cNvPr>
          <p:cNvSpPr/>
          <p:nvPr/>
        </p:nvSpPr>
        <p:spPr>
          <a:xfrm>
            <a:off x="2344656" y="4247727"/>
            <a:ext cx="1781295" cy="424633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545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3 – 6) 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주요 코드 설명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파일명 중복으로 인한 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Overwrite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문제 해결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22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20277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9F73A3-FFED-4202-A0BC-5ECED103AEC7}"/>
              </a:ext>
            </a:extLst>
          </p:cNvPr>
          <p:cNvSpPr txBox="1"/>
          <p:nvPr/>
        </p:nvSpPr>
        <p:spPr>
          <a:xfrm>
            <a:off x="538351" y="1393360"/>
            <a:ext cx="72637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datetime</a:t>
            </a:r>
            <a:r>
              <a:rPr lang="ko-KR" altLang="en-US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모듈을 활용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E8453E-450B-4914-ADE4-87005105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51" y="1832010"/>
            <a:ext cx="6315559" cy="488946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925823-05FB-4AEE-9575-A72B18228DAD}"/>
              </a:ext>
            </a:extLst>
          </p:cNvPr>
          <p:cNvSpPr/>
          <p:nvPr/>
        </p:nvSpPr>
        <p:spPr>
          <a:xfrm>
            <a:off x="1431073" y="5294634"/>
            <a:ext cx="799171" cy="31443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F14D91-3957-4B62-B902-22324A210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345" y="3160278"/>
            <a:ext cx="4072055" cy="64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5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3 – 7) 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주요 코드 설명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각각의 표를 파일로 저장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23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20277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9F73A3-FFED-4202-A0BC-5ECED103AEC7}"/>
              </a:ext>
            </a:extLst>
          </p:cNvPr>
          <p:cNvSpPr txBox="1"/>
          <p:nvPr/>
        </p:nvSpPr>
        <p:spPr>
          <a:xfrm>
            <a:off x="538351" y="1393360"/>
            <a:ext cx="72637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활용한 파일 저장</a:t>
            </a:r>
            <a:r>
              <a:rPr lang="en-US" altLang="ko-KR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개의 표가 존재</a:t>
            </a:r>
            <a:r>
              <a:rPr lang="en-US" altLang="ko-KR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A3AD9-46BD-4597-B56C-EDD3ADB37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7" y="1929387"/>
            <a:ext cx="11826241" cy="19733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429D07-DF7B-423A-A74C-0C205A28C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97" y="3771871"/>
            <a:ext cx="11526645" cy="294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7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3 – 8) 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새로 구현한 </a:t>
            </a:r>
            <a:r>
              <a:rPr lang="en-US" altLang="ko-KR" sz="2800" dirty="0" err="1">
                <a:latin typeface="나눔스퀘어라운드 ExtraBold" pitchFamily="50" charset="-127"/>
                <a:ea typeface="나눔스퀘어라운드 ExtraBold" pitchFamily="50" charset="-127"/>
              </a:rPr>
              <a:t>pdfProcess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와 기존함수의 차이점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24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20277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909BA9A-CF5B-42E3-BF68-3FAC0FE935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3923" y="1500720"/>
          <a:ext cx="10949878" cy="48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131">
                  <a:extLst>
                    <a:ext uri="{9D8B030D-6E8A-4147-A177-3AD203B41FA5}">
                      <a16:colId xmlns:a16="http://schemas.microsoft.com/office/drawing/2014/main" val="192279143"/>
                    </a:ext>
                  </a:extLst>
                </a:gridCol>
                <a:gridCol w="4273804">
                  <a:extLst>
                    <a:ext uri="{9D8B030D-6E8A-4147-A177-3AD203B41FA5}">
                      <a16:colId xmlns:a16="http://schemas.microsoft.com/office/drawing/2014/main" val="733902576"/>
                    </a:ext>
                  </a:extLst>
                </a:gridCol>
                <a:gridCol w="4251943">
                  <a:extLst>
                    <a:ext uri="{9D8B030D-6E8A-4147-A177-3AD203B41FA5}">
                      <a16:colId xmlns:a16="http://schemas.microsoft.com/office/drawing/2014/main" val="1335434090"/>
                    </a:ext>
                  </a:extLst>
                </a:gridCol>
              </a:tblGrid>
              <a:tr h="1210960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20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기존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새로 구현한 </a:t>
                      </a:r>
                      <a:r>
                        <a:rPr lang="en-US" altLang="ko-KR" sz="2000" b="1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pdfProcess</a:t>
                      </a:r>
                      <a:endParaRPr lang="en-US" altLang="ko-KR" sz="20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14285"/>
                  </a:ext>
                </a:extLst>
              </a:tr>
              <a:tr h="1210960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저장되는 파일의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20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테이블 개수 </a:t>
                      </a:r>
                      <a:r>
                        <a:rPr lang="en-US" altLang="ko-KR" sz="20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= </a:t>
                      </a:r>
                      <a:r>
                        <a:rPr lang="ko-KR" altLang="en-US" sz="20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파일의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384251"/>
                  </a:ext>
                </a:extLst>
              </a:tr>
              <a:tr h="1210960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return </a:t>
                      </a:r>
                      <a:r>
                        <a:rPr lang="ko-KR" altLang="en-US" sz="20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값의 유무 </a:t>
                      </a:r>
                      <a:endParaRPr lang="en-US" altLang="ko-KR" sz="20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br>
                        <a:rPr lang="en-US" altLang="ko-KR" sz="20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ko-KR" altLang="en-US" sz="20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존재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존재하지 않음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45511"/>
                  </a:ext>
                </a:extLst>
              </a:tr>
              <a:tr h="1210960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파라미터의 수</a:t>
                      </a:r>
                      <a:endParaRPr lang="en-US" altLang="ko-KR" sz="20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20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sz="20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96034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2E74515-AEFB-4596-A12E-E4EB3F8C947A}"/>
              </a:ext>
            </a:extLst>
          </p:cNvPr>
          <p:cNvCxnSpPr>
            <a:cxnSpLocks/>
          </p:cNvCxnSpPr>
          <p:nvPr/>
        </p:nvCxnSpPr>
        <p:spPr>
          <a:xfrm>
            <a:off x="403923" y="1500720"/>
            <a:ext cx="2445748" cy="121742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748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3 – 9) DB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에 저장하기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en-US" altLang="ko-KR" sz="2800" dirty="0" err="1">
                <a:latin typeface="나눔스퀘어라운드 ExtraBold" pitchFamily="50" charset="-127"/>
                <a:ea typeface="나눔스퀘어라운드 ExtraBold" pitchFamily="50" charset="-127"/>
              </a:rPr>
              <a:t>postgres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25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20277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2E74515-AEFB-4596-A12E-E4EB3F8C947A}"/>
              </a:ext>
            </a:extLst>
          </p:cNvPr>
          <p:cNvCxnSpPr>
            <a:cxnSpLocks/>
          </p:cNvCxnSpPr>
          <p:nvPr/>
        </p:nvCxnSpPr>
        <p:spPr>
          <a:xfrm>
            <a:off x="403923" y="1506619"/>
            <a:ext cx="2445748" cy="121742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D6C1D0B-374B-490E-BF4B-0C555521A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81" y="1248691"/>
            <a:ext cx="5302429" cy="51082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71A3D49-C0CB-481A-8F95-2346C41B8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90" y="1860584"/>
            <a:ext cx="5948496" cy="1462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1BAAFA-AB68-4D19-89CF-8A4946CB6716}"/>
              </a:ext>
            </a:extLst>
          </p:cNvPr>
          <p:cNvSpPr txBox="1"/>
          <p:nvPr/>
        </p:nvSpPr>
        <p:spPr>
          <a:xfrm>
            <a:off x="201562" y="1439605"/>
            <a:ext cx="8065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sz="20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저장하기 위해 정규표현식을 통해 특수문자 제거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4EF4EA-9B42-4263-A772-368CE6A52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24" y="4678184"/>
            <a:ext cx="5868163" cy="11728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0999AE-772F-447F-8E0F-5D47F6078166}"/>
              </a:ext>
            </a:extLst>
          </p:cNvPr>
          <p:cNvSpPr txBox="1"/>
          <p:nvPr/>
        </p:nvSpPr>
        <p:spPr>
          <a:xfrm>
            <a:off x="175996" y="4106755"/>
            <a:ext cx="8065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반복문을 통한 </a:t>
            </a:r>
            <a:r>
              <a:rPr lang="en-US" altLang="ko-KR" sz="2000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postgres</a:t>
            </a:r>
            <a:r>
              <a:rPr lang="ko-KR" altLang="en-US" sz="20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253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21310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시각화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26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158884" y="309626"/>
            <a:ext cx="235131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 txBox="1">
            <a:spLocks/>
          </p:cNvSpPr>
          <p:nvPr/>
        </p:nvSpPr>
        <p:spPr>
          <a:xfrm>
            <a:off x="391160" y="1181100"/>
            <a:ext cx="11343640" cy="593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  <a:cs typeface="+mn-cs"/>
              </a:rPr>
              <a:t>DB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  <a:cs typeface="+mn-cs"/>
              </a:rPr>
              <a:t>의 데이터를</a:t>
            </a:r>
            <a:r>
              <a:rPr lang="ko-KR" altLang="en-US" sz="2000" dirty="0">
                <a:latin typeface="나눔스퀘어라운드 Bold" pitchFamily="50" charset="-127"/>
                <a:ea typeface="나눔스퀘어라운드 Bold" pitchFamily="50" charset="-127"/>
              </a:rPr>
              <a:t> 시각화</a:t>
            </a:r>
            <a:r>
              <a:rPr lang="en-US" altLang="ko-KR" sz="2000" dirty="0">
                <a:latin typeface="나눔스퀘어라운드 Bold" pitchFamily="50" charset="-127"/>
                <a:ea typeface="나눔스퀘어라운드 Bold" pitchFamily="50" charset="-127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라운드 Bold" pitchFamily="50" charset="-127"/>
              <a:ea typeface="나눔스퀘어라운드 Bold" pitchFamily="50" charset="-127"/>
              <a:cs typeface="+mn-cs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/>
        </p:nvGraphicFramePr>
        <p:xfrm>
          <a:off x="670456" y="1740360"/>
          <a:ext cx="4174946" cy="2324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/>
        </p:nvGraphicFramePr>
        <p:xfrm>
          <a:off x="5970573" y="16770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차트 14"/>
          <p:cNvGraphicFramePr>
            <a:graphicFrameLocks/>
          </p:cNvGraphicFramePr>
          <p:nvPr/>
        </p:nvGraphicFramePr>
        <p:xfrm>
          <a:off x="3284018" y="4420274"/>
          <a:ext cx="3942117" cy="2301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10964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486362"/>
            <a:ext cx="1651177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추진 내역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27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2845855"/>
            <a:ext cx="4879975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4.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추진 내역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구축 방법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 구성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WBS + R&amp;R</a:t>
            </a: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일정표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산출물 목록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583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38C64A-17E0-463F-964D-B4BA12C44689}"/>
              </a:ext>
            </a:extLst>
          </p:cNvPr>
          <p:cNvSpPr/>
          <p:nvPr/>
        </p:nvSpPr>
        <p:spPr>
          <a:xfrm>
            <a:off x="0" y="4999703"/>
            <a:ext cx="12192000" cy="18582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프로젝트 </a:t>
            </a:r>
            <a:r>
              <a:rPr lang="ko-KR" altLang="en-US" dirty="0" err="1">
                <a:latin typeface="나눔스퀘어라운드 ExtraBold" pitchFamily="50" charset="-127"/>
                <a:ea typeface="나눔스퀘어라운드 ExtraBold" pitchFamily="50" charset="-127"/>
              </a:rPr>
              <a:t>구축방법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28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02981" y="309626"/>
            <a:ext cx="2489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 txBox="1">
            <a:spLocks/>
          </p:cNvSpPr>
          <p:nvPr/>
        </p:nvSpPr>
        <p:spPr>
          <a:xfrm>
            <a:off x="391160" y="1353407"/>
            <a:ext cx="11343640" cy="593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아래의 각 단계에 따라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일정별로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프로젝트를 진행함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057DFF-A6D8-4550-A0F4-C102F8AAC94A}"/>
              </a:ext>
            </a:extLst>
          </p:cNvPr>
          <p:cNvSpPr txBox="1"/>
          <p:nvPr/>
        </p:nvSpPr>
        <p:spPr>
          <a:xfrm>
            <a:off x="558587" y="21742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착수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DD24DD-0D9C-4683-8B3D-116CAFEBC68D}"/>
              </a:ext>
            </a:extLst>
          </p:cNvPr>
          <p:cNvSpPr txBox="1"/>
          <p:nvPr/>
        </p:nvSpPr>
        <p:spPr>
          <a:xfrm>
            <a:off x="2637449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 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5C0F6-F305-4401-858E-4F49761D7BBE}"/>
              </a:ext>
            </a:extLst>
          </p:cNvPr>
          <p:cNvSpPr txBox="1"/>
          <p:nvPr/>
        </p:nvSpPr>
        <p:spPr>
          <a:xfrm>
            <a:off x="4457666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 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265EA-960D-43B7-9887-646F1F543CD4}"/>
              </a:ext>
            </a:extLst>
          </p:cNvPr>
          <p:cNvSpPr txBox="1"/>
          <p:nvPr/>
        </p:nvSpPr>
        <p:spPr>
          <a:xfrm>
            <a:off x="6436465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 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7A01E1-3D35-4155-850E-8D50A907689D}"/>
              </a:ext>
            </a:extLst>
          </p:cNvPr>
          <p:cNvSpPr txBox="1"/>
          <p:nvPr/>
        </p:nvSpPr>
        <p:spPr>
          <a:xfrm>
            <a:off x="8093548" y="217423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운영 이관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F5A66A-FF48-465C-8384-782D365CC378}"/>
              </a:ext>
            </a:extLst>
          </p:cNvPr>
          <p:cNvSpPr txBox="1"/>
          <p:nvPr/>
        </p:nvSpPr>
        <p:spPr>
          <a:xfrm>
            <a:off x="9702981" y="21742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종료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13130A-D88C-4D93-9265-D44CE1015C0F}"/>
              </a:ext>
            </a:extLst>
          </p:cNvPr>
          <p:cNvSpPr/>
          <p:nvPr/>
        </p:nvSpPr>
        <p:spPr>
          <a:xfrm>
            <a:off x="621730" y="2714236"/>
            <a:ext cx="127176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착수 준비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F32EA2-A8A2-4E75-8E76-021053213CE7}"/>
              </a:ext>
            </a:extLst>
          </p:cNvPr>
          <p:cNvSpPr/>
          <p:nvPr/>
        </p:nvSpPr>
        <p:spPr>
          <a:xfrm>
            <a:off x="626317" y="3441841"/>
            <a:ext cx="127176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계획 수립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8493BE-A6AC-4CF2-9588-12617EF5D922}"/>
              </a:ext>
            </a:extLst>
          </p:cNvPr>
          <p:cNvSpPr/>
          <p:nvPr/>
        </p:nvSpPr>
        <p:spPr>
          <a:xfrm>
            <a:off x="2331426" y="2714236"/>
            <a:ext cx="1227009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현황 분석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1709CC-843A-4766-85D5-0C7397ACA5C1}"/>
              </a:ext>
            </a:extLst>
          </p:cNvPr>
          <p:cNvSpPr/>
          <p:nvPr/>
        </p:nvSpPr>
        <p:spPr>
          <a:xfrm>
            <a:off x="2331426" y="3441841"/>
            <a:ext cx="1227009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 정의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90DD30-5808-4DE0-9F1C-8B2317159344}"/>
              </a:ext>
            </a:extLst>
          </p:cNvPr>
          <p:cNvSpPr/>
          <p:nvPr/>
        </p:nvSpPr>
        <p:spPr>
          <a:xfrm>
            <a:off x="3982784" y="2714236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아키텍쳐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정의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053DAA-96F2-4D50-88B0-EC366285DF3A}"/>
              </a:ext>
            </a:extLst>
          </p:cNvPr>
          <p:cNvSpPr/>
          <p:nvPr/>
        </p:nvSpPr>
        <p:spPr>
          <a:xfrm>
            <a:off x="3982784" y="3441841"/>
            <a:ext cx="1631680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분석모델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설계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83FE7E-A244-4F13-BC80-E27DEF3ECCA4}"/>
              </a:ext>
            </a:extLst>
          </p:cNvPr>
          <p:cNvSpPr/>
          <p:nvPr/>
        </p:nvSpPr>
        <p:spPr>
          <a:xfrm>
            <a:off x="3982784" y="4161841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설계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09F646-2BF0-4394-A569-172CC1D1AAD0}"/>
              </a:ext>
            </a:extLst>
          </p:cNvPr>
          <p:cNvSpPr/>
          <p:nvPr/>
        </p:nvSpPr>
        <p:spPr>
          <a:xfrm>
            <a:off x="6013054" y="2714236"/>
            <a:ext cx="1450758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 개발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001A0A-A7C5-4C9C-BF02-C31F32E84DC4}"/>
              </a:ext>
            </a:extLst>
          </p:cNvPr>
          <p:cNvSpPr/>
          <p:nvPr/>
        </p:nvSpPr>
        <p:spPr>
          <a:xfrm>
            <a:off x="6013054" y="3441841"/>
            <a:ext cx="1450758" cy="5207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 테스트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FE7140-CBD3-4440-8FBF-B8BA41E60C62}"/>
              </a:ext>
            </a:extLst>
          </p:cNvPr>
          <p:cNvSpPr/>
          <p:nvPr/>
        </p:nvSpPr>
        <p:spPr>
          <a:xfrm>
            <a:off x="6013054" y="4161841"/>
            <a:ext cx="1450758" cy="5207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통합 테스트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801921-A73D-4BB6-AB7A-AFB73E53C908}"/>
              </a:ext>
            </a:extLst>
          </p:cNvPr>
          <p:cNvSpPr/>
          <p:nvPr/>
        </p:nvSpPr>
        <p:spPr>
          <a:xfrm>
            <a:off x="7861354" y="2714236"/>
            <a:ext cx="155270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 이관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89BE2D-9EAD-40B5-9EBD-CD953D08DFD3}"/>
              </a:ext>
            </a:extLst>
          </p:cNvPr>
          <p:cNvSpPr/>
          <p:nvPr/>
        </p:nvSpPr>
        <p:spPr>
          <a:xfrm>
            <a:off x="7870290" y="3441841"/>
            <a:ext cx="155270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운영방안 수립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C1F981-F722-4C38-BE2C-37A12D9FD087}"/>
              </a:ext>
            </a:extLst>
          </p:cNvPr>
          <p:cNvSpPr/>
          <p:nvPr/>
        </p:nvSpPr>
        <p:spPr>
          <a:xfrm>
            <a:off x="9764352" y="2714236"/>
            <a:ext cx="1316662" cy="520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종료 보고</a:t>
            </a:r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7CB70335-175A-4C85-A228-E6953FA6B9B3}"/>
              </a:ext>
            </a:extLst>
          </p:cNvPr>
          <p:cNvSpPr txBox="1">
            <a:spLocks/>
          </p:cNvSpPr>
          <p:nvPr/>
        </p:nvSpPr>
        <p:spPr>
          <a:xfrm>
            <a:off x="385893" y="5135975"/>
            <a:ext cx="11343640" cy="1219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u="sng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 석</a:t>
            </a:r>
            <a:endParaRPr lang="en-US" altLang="ko-KR" u="sng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현황 분석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금융동향지수가 매일 업데이트 됨에 따라 데이터 누적 관리 필요성 대두 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 정의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1)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일별 업데이트 되는 금융동향지수 수집 및 저장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2)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 페이지 내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pdf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형식으로 존재하는 테이블 자료 추출 함수 개발</a:t>
            </a:r>
          </a:p>
        </p:txBody>
      </p:sp>
    </p:spTree>
    <p:extLst>
      <p:ext uri="{BB962C8B-B14F-4D97-AF65-F5344CB8AC3E}">
        <p14:creationId xmlns:p14="http://schemas.microsoft.com/office/powerpoint/2010/main" val="1978423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38C64A-17E0-463F-964D-B4BA12C44689}"/>
              </a:ext>
            </a:extLst>
          </p:cNvPr>
          <p:cNvSpPr/>
          <p:nvPr/>
        </p:nvSpPr>
        <p:spPr>
          <a:xfrm>
            <a:off x="0" y="4999703"/>
            <a:ext cx="12192000" cy="18582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프로젝트 </a:t>
            </a:r>
            <a:r>
              <a:rPr lang="ko-KR" altLang="en-US" dirty="0" err="1">
                <a:latin typeface="나눔스퀘어라운드 ExtraBold" pitchFamily="50" charset="-127"/>
                <a:ea typeface="나눔스퀘어라운드 ExtraBold" pitchFamily="50" charset="-127"/>
              </a:rPr>
              <a:t>구축방법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29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02981" y="309626"/>
            <a:ext cx="2489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 txBox="1">
            <a:spLocks/>
          </p:cNvSpPr>
          <p:nvPr/>
        </p:nvSpPr>
        <p:spPr>
          <a:xfrm>
            <a:off x="391160" y="1353407"/>
            <a:ext cx="11343640" cy="593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아래의 각 단계에 따라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일정별로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프로젝트를 진행함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057DFF-A6D8-4550-A0F4-C102F8AAC94A}"/>
              </a:ext>
            </a:extLst>
          </p:cNvPr>
          <p:cNvSpPr txBox="1"/>
          <p:nvPr/>
        </p:nvSpPr>
        <p:spPr>
          <a:xfrm>
            <a:off x="558587" y="21742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착수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DD24DD-0D9C-4683-8B3D-116CAFEBC68D}"/>
              </a:ext>
            </a:extLst>
          </p:cNvPr>
          <p:cNvSpPr txBox="1"/>
          <p:nvPr/>
        </p:nvSpPr>
        <p:spPr>
          <a:xfrm>
            <a:off x="2637449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 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5C0F6-F305-4401-858E-4F49761D7BBE}"/>
              </a:ext>
            </a:extLst>
          </p:cNvPr>
          <p:cNvSpPr txBox="1"/>
          <p:nvPr/>
        </p:nvSpPr>
        <p:spPr>
          <a:xfrm>
            <a:off x="4457666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 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265EA-960D-43B7-9887-646F1F543CD4}"/>
              </a:ext>
            </a:extLst>
          </p:cNvPr>
          <p:cNvSpPr txBox="1"/>
          <p:nvPr/>
        </p:nvSpPr>
        <p:spPr>
          <a:xfrm>
            <a:off x="6436465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 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7A01E1-3D35-4155-850E-8D50A907689D}"/>
              </a:ext>
            </a:extLst>
          </p:cNvPr>
          <p:cNvSpPr txBox="1"/>
          <p:nvPr/>
        </p:nvSpPr>
        <p:spPr>
          <a:xfrm>
            <a:off x="8093548" y="217423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운영 이관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F5A66A-FF48-465C-8384-782D365CC378}"/>
              </a:ext>
            </a:extLst>
          </p:cNvPr>
          <p:cNvSpPr txBox="1"/>
          <p:nvPr/>
        </p:nvSpPr>
        <p:spPr>
          <a:xfrm>
            <a:off x="9702981" y="21742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종료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13130A-D88C-4D93-9265-D44CE1015C0F}"/>
              </a:ext>
            </a:extLst>
          </p:cNvPr>
          <p:cNvSpPr/>
          <p:nvPr/>
        </p:nvSpPr>
        <p:spPr>
          <a:xfrm>
            <a:off x="621730" y="2714236"/>
            <a:ext cx="127176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착수 준비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F32EA2-A8A2-4E75-8E76-021053213CE7}"/>
              </a:ext>
            </a:extLst>
          </p:cNvPr>
          <p:cNvSpPr/>
          <p:nvPr/>
        </p:nvSpPr>
        <p:spPr>
          <a:xfrm>
            <a:off x="626317" y="3441841"/>
            <a:ext cx="127176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계획 수립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8493BE-A6AC-4CF2-9588-12617EF5D922}"/>
              </a:ext>
            </a:extLst>
          </p:cNvPr>
          <p:cNvSpPr/>
          <p:nvPr/>
        </p:nvSpPr>
        <p:spPr>
          <a:xfrm>
            <a:off x="2331426" y="2714236"/>
            <a:ext cx="1227009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현황 분석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1709CC-843A-4766-85D5-0C7397ACA5C1}"/>
              </a:ext>
            </a:extLst>
          </p:cNvPr>
          <p:cNvSpPr/>
          <p:nvPr/>
        </p:nvSpPr>
        <p:spPr>
          <a:xfrm>
            <a:off x="2331426" y="3441841"/>
            <a:ext cx="1227009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 정의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90DD30-5808-4DE0-9F1C-8B2317159344}"/>
              </a:ext>
            </a:extLst>
          </p:cNvPr>
          <p:cNvSpPr/>
          <p:nvPr/>
        </p:nvSpPr>
        <p:spPr>
          <a:xfrm>
            <a:off x="3982784" y="2714236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아키텍쳐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정의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053DAA-96F2-4D50-88B0-EC366285DF3A}"/>
              </a:ext>
            </a:extLst>
          </p:cNvPr>
          <p:cNvSpPr/>
          <p:nvPr/>
        </p:nvSpPr>
        <p:spPr>
          <a:xfrm>
            <a:off x="3982784" y="3441841"/>
            <a:ext cx="1631680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분석모델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설계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83FE7E-A244-4F13-BC80-E27DEF3ECCA4}"/>
              </a:ext>
            </a:extLst>
          </p:cNvPr>
          <p:cNvSpPr/>
          <p:nvPr/>
        </p:nvSpPr>
        <p:spPr>
          <a:xfrm>
            <a:off x="3982784" y="4161841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설계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09F646-2BF0-4394-A569-172CC1D1AAD0}"/>
              </a:ext>
            </a:extLst>
          </p:cNvPr>
          <p:cNvSpPr/>
          <p:nvPr/>
        </p:nvSpPr>
        <p:spPr>
          <a:xfrm>
            <a:off x="6013054" y="2714236"/>
            <a:ext cx="1450758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 개발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001A0A-A7C5-4C9C-BF02-C31F32E84DC4}"/>
              </a:ext>
            </a:extLst>
          </p:cNvPr>
          <p:cNvSpPr/>
          <p:nvPr/>
        </p:nvSpPr>
        <p:spPr>
          <a:xfrm>
            <a:off x="6013054" y="3441841"/>
            <a:ext cx="1450758" cy="5207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 테스트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FE7140-CBD3-4440-8FBF-B8BA41E60C62}"/>
              </a:ext>
            </a:extLst>
          </p:cNvPr>
          <p:cNvSpPr/>
          <p:nvPr/>
        </p:nvSpPr>
        <p:spPr>
          <a:xfrm>
            <a:off x="6013054" y="4161841"/>
            <a:ext cx="1450758" cy="5207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통합 테스트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801921-A73D-4BB6-AB7A-AFB73E53C908}"/>
              </a:ext>
            </a:extLst>
          </p:cNvPr>
          <p:cNvSpPr/>
          <p:nvPr/>
        </p:nvSpPr>
        <p:spPr>
          <a:xfrm>
            <a:off x="7861354" y="2714236"/>
            <a:ext cx="155270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 이관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89BE2D-9EAD-40B5-9EBD-CD953D08DFD3}"/>
              </a:ext>
            </a:extLst>
          </p:cNvPr>
          <p:cNvSpPr/>
          <p:nvPr/>
        </p:nvSpPr>
        <p:spPr>
          <a:xfrm>
            <a:off x="7870290" y="3441841"/>
            <a:ext cx="155270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운영방안 수립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C1F981-F722-4C38-BE2C-37A12D9FD087}"/>
              </a:ext>
            </a:extLst>
          </p:cNvPr>
          <p:cNvSpPr/>
          <p:nvPr/>
        </p:nvSpPr>
        <p:spPr>
          <a:xfrm>
            <a:off x="9764352" y="2714236"/>
            <a:ext cx="1316662" cy="520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종료 보고</a:t>
            </a:r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7CB70335-175A-4C85-A228-E6953FA6B9B3}"/>
              </a:ext>
            </a:extLst>
          </p:cNvPr>
          <p:cNvSpPr txBox="1">
            <a:spLocks/>
          </p:cNvSpPr>
          <p:nvPr/>
        </p:nvSpPr>
        <p:spPr>
          <a:xfrm>
            <a:off x="385893" y="5135975"/>
            <a:ext cx="11343640" cy="1219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u="sng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 계</a:t>
            </a:r>
            <a:endParaRPr lang="en-US" altLang="ko-KR" u="sng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분석모델 설계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 상의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pdf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읽기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 csv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및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DB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저장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4449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5" y="270494"/>
            <a:ext cx="11826240" cy="816928"/>
          </a:xfrm>
        </p:spPr>
        <p:txBody>
          <a:bodyPr/>
          <a:lstStyle/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/>
              <a:t>3</a:t>
            </a:fld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1565473"/>
            <a:ext cx="1437640" cy="6252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 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4" y="1510287"/>
            <a:ext cx="9407242" cy="99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공공데이터로 제공되는 국내 금융시장동향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환율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누적관리</a:t>
            </a:r>
            <a:r>
              <a:rPr lang="en-US" altLang="ko-KR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</a:t>
            </a:r>
            <a:r>
              <a:rPr lang="en-US" altLang="ko-KR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</a:t>
            </a:r>
            <a:endParaRPr lang="en-US" altLang="ko-KR" dirty="0">
              <a:solidFill>
                <a:srgbClr val="2E75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궁극적으로는 </a:t>
            </a:r>
            <a:r>
              <a:rPr lang="ko-KR" altLang="en-US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상에 존재하는 모든 </a:t>
            </a:r>
            <a:r>
              <a:rPr lang="en-US" altLang="ko-KR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PDF </a:t>
            </a:r>
            <a:r>
              <a:rPr lang="ko-KR" altLang="en-US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내 테이블 데이터에 적용</a:t>
            </a:r>
            <a:r>
              <a:rPr lang="en-US" altLang="ko-KR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재사용</a:t>
            </a:r>
            <a:r>
              <a:rPr lang="en-US" altLang="ko-KR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가능한 </a:t>
            </a:r>
            <a:r>
              <a:rPr lang="ko-KR" altLang="en-US" dirty="0" err="1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로직</a:t>
            </a:r>
            <a:r>
              <a:rPr lang="en-US" altLang="ko-KR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개발</a:t>
            </a:r>
            <a:endParaRPr lang="en-US" altLang="ko-KR" dirty="0">
              <a:solidFill>
                <a:srgbClr val="2E75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2860336"/>
            <a:ext cx="1437640" cy="6252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전제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3941579"/>
            <a:ext cx="1437640" cy="6252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4957938"/>
            <a:ext cx="1437640" cy="7119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3" y="2922932"/>
            <a:ext cx="8771105" cy="3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PDF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 존재하는 테이블 데이터 누적관리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화는  데이터 통합관리 및 분석에 유용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4" y="4065983"/>
            <a:ext cx="786561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분석을 위해 웹 상에 존재하는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pdf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제공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107633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3" y="4869231"/>
            <a:ext cx="9167168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 금융동향지수 </a:t>
            </a:r>
            <a:r>
              <a:rPr lang="en-US" altLang="ko-KR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PDF</a:t>
            </a:r>
            <a:r>
              <a:rPr lang="ko-KR" altLang="en-US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내 테이블 데이터를 </a:t>
            </a:r>
            <a:r>
              <a:rPr lang="ko-KR" altLang="en-US" dirty="0" err="1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주기별로</a:t>
            </a:r>
            <a:r>
              <a:rPr lang="ko-KR" altLang="en-US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추출</a:t>
            </a:r>
            <a:endParaRPr lang="en-US" altLang="ko-KR" dirty="0">
              <a:solidFill>
                <a:srgbClr val="2E75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 금융동향지수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PDF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 존재하는 </a:t>
            </a:r>
            <a:r>
              <a:rPr lang="en-US" altLang="ko-KR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테이블 데이터를 주제별</a:t>
            </a:r>
            <a:r>
              <a:rPr lang="en-US" altLang="ko-KR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주가</a:t>
            </a:r>
            <a:r>
              <a:rPr lang="en-US" altLang="ko-KR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환율</a:t>
            </a:r>
            <a:r>
              <a:rPr lang="en-US" altLang="ko-KR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금리</a:t>
            </a:r>
            <a:r>
              <a:rPr lang="en-US" altLang="ko-KR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각각의 </a:t>
            </a:r>
            <a:r>
              <a:rPr lang="en-US" altLang="ko-KR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</a:t>
            </a:r>
            <a:r>
              <a:rPr lang="ko-KR" altLang="en-US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 저장</a:t>
            </a:r>
            <a:endParaRPr lang="en-US" altLang="ko-KR" dirty="0">
              <a:solidFill>
                <a:srgbClr val="2E75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=&gt; </a:t>
            </a:r>
            <a:r>
              <a:rPr lang="ko-KR" altLang="en-US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상에 존재하는 모든 </a:t>
            </a:r>
            <a:r>
              <a:rPr lang="en-US" altLang="ko-KR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PDF</a:t>
            </a:r>
            <a:r>
              <a:rPr lang="ko-KR" altLang="en-US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 적용 가능</a:t>
            </a:r>
            <a:endParaRPr lang="en-US" altLang="ko-KR" dirty="0">
              <a:solidFill>
                <a:srgbClr val="2E75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870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38C64A-17E0-463F-964D-B4BA12C44689}"/>
              </a:ext>
            </a:extLst>
          </p:cNvPr>
          <p:cNvSpPr/>
          <p:nvPr/>
        </p:nvSpPr>
        <p:spPr>
          <a:xfrm>
            <a:off x="0" y="4999703"/>
            <a:ext cx="12192000" cy="18582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프로젝트 </a:t>
            </a:r>
            <a:r>
              <a:rPr lang="ko-KR" altLang="en-US" dirty="0" err="1">
                <a:latin typeface="나눔스퀘어라운드 ExtraBold" pitchFamily="50" charset="-127"/>
                <a:ea typeface="나눔스퀘어라운드 ExtraBold" pitchFamily="50" charset="-127"/>
              </a:rPr>
              <a:t>구축방법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30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02981" y="309626"/>
            <a:ext cx="2489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 txBox="1">
            <a:spLocks/>
          </p:cNvSpPr>
          <p:nvPr/>
        </p:nvSpPr>
        <p:spPr>
          <a:xfrm>
            <a:off x="391160" y="1353407"/>
            <a:ext cx="11343640" cy="593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아래의 각 단계에 따라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일정별로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프로젝트를 진행함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057DFF-A6D8-4550-A0F4-C102F8AAC94A}"/>
              </a:ext>
            </a:extLst>
          </p:cNvPr>
          <p:cNvSpPr txBox="1"/>
          <p:nvPr/>
        </p:nvSpPr>
        <p:spPr>
          <a:xfrm>
            <a:off x="558587" y="21742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착수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DD24DD-0D9C-4683-8B3D-116CAFEBC68D}"/>
              </a:ext>
            </a:extLst>
          </p:cNvPr>
          <p:cNvSpPr txBox="1"/>
          <p:nvPr/>
        </p:nvSpPr>
        <p:spPr>
          <a:xfrm>
            <a:off x="2637449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 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5C0F6-F305-4401-858E-4F49761D7BBE}"/>
              </a:ext>
            </a:extLst>
          </p:cNvPr>
          <p:cNvSpPr txBox="1"/>
          <p:nvPr/>
        </p:nvSpPr>
        <p:spPr>
          <a:xfrm>
            <a:off x="4457666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 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265EA-960D-43B7-9887-646F1F543CD4}"/>
              </a:ext>
            </a:extLst>
          </p:cNvPr>
          <p:cNvSpPr txBox="1"/>
          <p:nvPr/>
        </p:nvSpPr>
        <p:spPr>
          <a:xfrm>
            <a:off x="6436465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 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7A01E1-3D35-4155-850E-8D50A907689D}"/>
              </a:ext>
            </a:extLst>
          </p:cNvPr>
          <p:cNvSpPr txBox="1"/>
          <p:nvPr/>
        </p:nvSpPr>
        <p:spPr>
          <a:xfrm>
            <a:off x="8093548" y="217423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운영 이관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F5A66A-FF48-465C-8384-782D365CC378}"/>
              </a:ext>
            </a:extLst>
          </p:cNvPr>
          <p:cNvSpPr txBox="1"/>
          <p:nvPr/>
        </p:nvSpPr>
        <p:spPr>
          <a:xfrm>
            <a:off x="9702981" y="21742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종료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13130A-D88C-4D93-9265-D44CE1015C0F}"/>
              </a:ext>
            </a:extLst>
          </p:cNvPr>
          <p:cNvSpPr/>
          <p:nvPr/>
        </p:nvSpPr>
        <p:spPr>
          <a:xfrm>
            <a:off x="621730" y="2714236"/>
            <a:ext cx="127176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착수 준비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F32EA2-A8A2-4E75-8E76-021053213CE7}"/>
              </a:ext>
            </a:extLst>
          </p:cNvPr>
          <p:cNvSpPr/>
          <p:nvPr/>
        </p:nvSpPr>
        <p:spPr>
          <a:xfrm>
            <a:off x="626317" y="3441841"/>
            <a:ext cx="127176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계획 수립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8493BE-A6AC-4CF2-9588-12617EF5D922}"/>
              </a:ext>
            </a:extLst>
          </p:cNvPr>
          <p:cNvSpPr/>
          <p:nvPr/>
        </p:nvSpPr>
        <p:spPr>
          <a:xfrm>
            <a:off x="2331426" y="2714236"/>
            <a:ext cx="1227009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현황 분석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1709CC-843A-4766-85D5-0C7397ACA5C1}"/>
              </a:ext>
            </a:extLst>
          </p:cNvPr>
          <p:cNvSpPr/>
          <p:nvPr/>
        </p:nvSpPr>
        <p:spPr>
          <a:xfrm>
            <a:off x="2331426" y="3441841"/>
            <a:ext cx="1227009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 정의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90DD30-5808-4DE0-9F1C-8B2317159344}"/>
              </a:ext>
            </a:extLst>
          </p:cNvPr>
          <p:cNvSpPr/>
          <p:nvPr/>
        </p:nvSpPr>
        <p:spPr>
          <a:xfrm>
            <a:off x="3982784" y="2714236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아키텍쳐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정의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053DAA-96F2-4D50-88B0-EC366285DF3A}"/>
              </a:ext>
            </a:extLst>
          </p:cNvPr>
          <p:cNvSpPr/>
          <p:nvPr/>
        </p:nvSpPr>
        <p:spPr>
          <a:xfrm>
            <a:off x="3982784" y="3441841"/>
            <a:ext cx="1631680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분석모델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설계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83FE7E-A244-4F13-BC80-E27DEF3ECCA4}"/>
              </a:ext>
            </a:extLst>
          </p:cNvPr>
          <p:cNvSpPr/>
          <p:nvPr/>
        </p:nvSpPr>
        <p:spPr>
          <a:xfrm>
            <a:off x="3982784" y="4161841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설계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09F646-2BF0-4394-A569-172CC1D1AAD0}"/>
              </a:ext>
            </a:extLst>
          </p:cNvPr>
          <p:cNvSpPr/>
          <p:nvPr/>
        </p:nvSpPr>
        <p:spPr>
          <a:xfrm>
            <a:off x="6013054" y="2714236"/>
            <a:ext cx="1450758" cy="520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 개발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001A0A-A7C5-4C9C-BF02-C31F32E84DC4}"/>
              </a:ext>
            </a:extLst>
          </p:cNvPr>
          <p:cNvSpPr/>
          <p:nvPr/>
        </p:nvSpPr>
        <p:spPr>
          <a:xfrm>
            <a:off x="6013054" y="3441841"/>
            <a:ext cx="1450758" cy="5207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 테스트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FE7140-CBD3-4440-8FBF-B8BA41E60C62}"/>
              </a:ext>
            </a:extLst>
          </p:cNvPr>
          <p:cNvSpPr/>
          <p:nvPr/>
        </p:nvSpPr>
        <p:spPr>
          <a:xfrm>
            <a:off x="6013054" y="4161841"/>
            <a:ext cx="1450758" cy="5207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통합 테스트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801921-A73D-4BB6-AB7A-AFB73E53C908}"/>
              </a:ext>
            </a:extLst>
          </p:cNvPr>
          <p:cNvSpPr/>
          <p:nvPr/>
        </p:nvSpPr>
        <p:spPr>
          <a:xfrm>
            <a:off x="7861354" y="2714236"/>
            <a:ext cx="155270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 이관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89BE2D-9EAD-40B5-9EBD-CD953D08DFD3}"/>
              </a:ext>
            </a:extLst>
          </p:cNvPr>
          <p:cNvSpPr/>
          <p:nvPr/>
        </p:nvSpPr>
        <p:spPr>
          <a:xfrm>
            <a:off x="7870290" y="3441841"/>
            <a:ext cx="155270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운영방안 수립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C1F981-F722-4C38-BE2C-37A12D9FD087}"/>
              </a:ext>
            </a:extLst>
          </p:cNvPr>
          <p:cNvSpPr/>
          <p:nvPr/>
        </p:nvSpPr>
        <p:spPr>
          <a:xfrm>
            <a:off x="9764352" y="2714236"/>
            <a:ext cx="1316662" cy="520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종료 보고</a:t>
            </a:r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7CB70335-175A-4C85-A228-E6953FA6B9B3}"/>
              </a:ext>
            </a:extLst>
          </p:cNvPr>
          <p:cNvSpPr txBox="1">
            <a:spLocks/>
          </p:cNvSpPr>
          <p:nvPr/>
        </p:nvSpPr>
        <p:spPr>
          <a:xfrm>
            <a:off x="385893" y="5135975"/>
            <a:ext cx="11343640" cy="1219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u="sng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 축</a:t>
            </a:r>
            <a:endParaRPr lang="en-US" altLang="ko-KR" u="sng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 개발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python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활용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pdf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읽기 및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csv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저장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DB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 하는 함수 개발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49540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팀 구성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31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53893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팀 구성은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7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명으로 이루어짐</a:t>
            </a:r>
          </a:p>
        </p:txBody>
      </p:sp>
      <p:grpSp>
        <p:nvGrpSpPr>
          <p:cNvPr id="20" name="그룹 11">
            <a:extLst>
              <a:ext uri="{FF2B5EF4-FFF2-40B4-BE49-F238E27FC236}">
                <a16:creationId xmlns:a16="http://schemas.microsoft.com/office/drawing/2014/main" id="{7B0B64DE-5A77-4D3F-B06A-D693D0CB7AB4}"/>
              </a:ext>
            </a:extLst>
          </p:cNvPr>
          <p:cNvGrpSpPr/>
          <p:nvPr/>
        </p:nvGrpSpPr>
        <p:grpSpPr>
          <a:xfrm>
            <a:off x="5176833" y="1852054"/>
            <a:ext cx="1984413" cy="1059217"/>
            <a:chOff x="4797612" y="2684996"/>
            <a:chExt cx="2153604" cy="1100831"/>
          </a:xfrm>
        </p:grpSpPr>
        <p:grpSp>
          <p:nvGrpSpPr>
            <p:cNvPr id="21" name="그룹 9">
              <a:extLst>
                <a:ext uri="{FF2B5EF4-FFF2-40B4-BE49-F238E27FC236}">
                  <a16:creationId xmlns:a16="http://schemas.microsoft.com/office/drawing/2014/main" id="{245C8D39-E9AC-48EE-A463-A0E18A20CC5C}"/>
                </a:ext>
              </a:extLst>
            </p:cNvPr>
            <p:cNvGrpSpPr/>
            <p:nvPr/>
          </p:nvGrpSpPr>
          <p:grpSpPr>
            <a:xfrm>
              <a:off x="4797612" y="2684996"/>
              <a:ext cx="2153604" cy="1100831"/>
              <a:chOff x="4291584" y="2485748"/>
              <a:chExt cx="2153604" cy="1100831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315548C-714B-46ED-A214-CDEC06D17216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D3B845A-3E32-488F-B2B1-C4D1D2DE9052}"/>
                  </a:ext>
                </a:extLst>
              </p:cNvPr>
              <p:cNvSpPr/>
              <p:nvPr/>
            </p:nvSpPr>
            <p:spPr>
              <a:xfrm>
                <a:off x="4296792" y="2496886"/>
                <a:ext cx="2148396" cy="6199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Project Manager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26D5FD-B8CF-4D29-958F-AEF0D4B34700}"/>
                </a:ext>
              </a:extLst>
            </p:cNvPr>
            <p:cNvSpPr txBox="1"/>
            <p:nvPr/>
          </p:nvSpPr>
          <p:spPr>
            <a:xfrm>
              <a:off x="4801103" y="3378055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Bold" pitchFamily="50" charset="-127"/>
                  <a:ea typeface="나눔스퀘어라운드 Bold" pitchFamily="50" charset="-127"/>
                </a:rPr>
                <a:t>김해리</a:t>
              </a:r>
              <a:endParaRPr lang="en-US" altLang="ko-KR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25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1829073" y="3426227"/>
            <a:ext cx="1984413" cy="1024027"/>
            <a:chOff x="4797612" y="2674491"/>
            <a:chExt cx="2153604" cy="1111336"/>
          </a:xfrm>
        </p:grpSpPr>
        <p:grpSp>
          <p:nvGrpSpPr>
            <p:cNvPr id="26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Unit A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216718"/>
              <a:ext cx="2148397" cy="40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Bold" pitchFamily="50" charset="-127"/>
                  <a:ea typeface="나눔스퀘어라운드 Bold" pitchFamily="50" charset="-127"/>
                </a:rPr>
                <a:t>김성림</a:t>
              </a:r>
            </a:p>
          </p:txBody>
        </p:sp>
      </p:grpSp>
      <p:grpSp>
        <p:nvGrpSpPr>
          <p:cNvPr id="30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5172348" y="3426227"/>
            <a:ext cx="1984413" cy="1024027"/>
            <a:chOff x="4797612" y="2674491"/>
            <a:chExt cx="2153604" cy="1111336"/>
          </a:xfrm>
        </p:grpSpPr>
        <p:grpSp>
          <p:nvGrpSpPr>
            <p:cNvPr id="31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Unit B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218098"/>
              <a:ext cx="2148397" cy="40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Bold" pitchFamily="50" charset="-127"/>
                  <a:ea typeface="나눔스퀘어라운드 Bold" pitchFamily="50" charset="-127"/>
                </a:rPr>
                <a:t>고지인</a:t>
              </a:r>
            </a:p>
          </p:txBody>
        </p:sp>
      </p:grpSp>
      <p:grpSp>
        <p:nvGrpSpPr>
          <p:cNvPr id="35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8515623" y="3426227"/>
            <a:ext cx="1984413" cy="1024027"/>
            <a:chOff x="4797612" y="2674491"/>
            <a:chExt cx="2153604" cy="1111336"/>
          </a:xfrm>
        </p:grpSpPr>
        <p:grpSp>
          <p:nvGrpSpPr>
            <p:cNvPr id="36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Unit C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207192"/>
              <a:ext cx="2148397" cy="40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나눔스퀘어라운드 Bold" pitchFamily="50" charset="-127"/>
                  <a:ea typeface="나눔스퀘어라운드 Bold" pitchFamily="50" charset="-127"/>
                </a:rPr>
                <a:t>서보국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40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1829073" y="4778777"/>
            <a:ext cx="1984413" cy="1024027"/>
            <a:chOff x="4797612" y="2674491"/>
            <a:chExt cx="2153604" cy="1111336"/>
          </a:xfrm>
        </p:grpSpPr>
        <p:grpSp>
          <p:nvGrpSpPr>
            <p:cNvPr id="41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Unit A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227622"/>
              <a:ext cx="2148397" cy="40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나눔스퀘어라운드 Bold" pitchFamily="50" charset="-127"/>
                  <a:ea typeface="나눔스퀘어라운드 Bold" pitchFamily="50" charset="-127"/>
                </a:rPr>
                <a:t>임태현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cxnSp>
        <p:nvCxnSpPr>
          <p:cNvPr id="55" name="직선 연결선 54"/>
          <p:cNvCxnSpPr>
            <a:cxnSpLocks/>
            <a:stCxn id="28" idx="2"/>
            <a:endCxn id="44" idx="0"/>
          </p:cNvCxnSpPr>
          <p:nvPr/>
        </p:nvCxnSpPr>
        <p:spPr>
          <a:xfrm>
            <a:off x="2820489" y="4450254"/>
            <a:ext cx="3190" cy="328523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cxnSpLocks/>
            <a:stCxn id="29" idx="0"/>
            <a:endCxn id="23" idx="2"/>
          </p:cNvCxnSpPr>
          <p:nvPr/>
        </p:nvCxnSpPr>
        <p:spPr>
          <a:xfrm rot="5400000" flipH="1" flipV="1">
            <a:off x="4238486" y="1496464"/>
            <a:ext cx="514956" cy="334457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3" idx="2"/>
            <a:endCxn id="39" idx="0"/>
          </p:cNvCxnSpPr>
          <p:nvPr/>
        </p:nvCxnSpPr>
        <p:spPr>
          <a:xfrm rot="16200000" flipH="1">
            <a:off x="7581761" y="1497759"/>
            <a:ext cx="514956" cy="334198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23" idx="2"/>
            <a:endCxn id="34" idx="0"/>
          </p:cNvCxnSpPr>
          <p:nvPr/>
        </p:nvCxnSpPr>
        <p:spPr>
          <a:xfrm flipH="1">
            <a:off x="6166954" y="2911271"/>
            <a:ext cx="1295" cy="5149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12">
            <a:extLst>
              <a:ext uri="{FF2B5EF4-FFF2-40B4-BE49-F238E27FC236}">
                <a16:creationId xmlns:a16="http://schemas.microsoft.com/office/drawing/2014/main" id="{3F06F352-3160-47FE-B019-56D6975275C9}"/>
              </a:ext>
            </a:extLst>
          </p:cNvPr>
          <p:cNvGrpSpPr/>
          <p:nvPr/>
        </p:nvGrpSpPr>
        <p:grpSpPr>
          <a:xfrm>
            <a:off x="5175251" y="4810849"/>
            <a:ext cx="1984413" cy="1024027"/>
            <a:chOff x="4797612" y="2674491"/>
            <a:chExt cx="2153604" cy="1111336"/>
          </a:xfrm>
        </p:grpSpPr>
        <p:grpSp>
          <p:nvGrpSpPr>
            <p:cNvPr id="47" name="그룹 13">
              <a:extLst>
                <a:ext uri="{FF2B5EF4-FFF2-40B4-BE49-F238E27FC236}">
                  <a16:creationId xmlns:a16="http://schemas.microsoft.com/office/drawing/2014/main" id="{8A15C583-BB9F-4E4A-87FD-B2A9E778F54F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6B43A8C-77DA-4458-850C-73FED971E0C8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AB86BB1-BECF-4EFF-A37D-6D134E9D65D9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Unit B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224EF8C-8F9F-40A7-86A1-DDDB1F761018}"/>
                </a:ext>
              </a:extLst>
            </p:cNvPr>
            <p:cNvSpPr txBox="1"/>
            <p:nvPr/>
          </p:nvSpPr>
          <p:spPr>
            <a:xfrm>
              <a:off x="4797612" y="3227622"/>
              <a:ext cx="2148397" cy="40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나눔스퀘어라운드 Bold" pitchFamily="50" charset="-127"/>
                  <a:ea typeface="나눔스퀘어라운드 Bold" pitchFamily="50" charset="-127"/>
                </a:rPr>
                <a:t>김유림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F2F959C-40BA-4920-82ED-277FD32DD9EB}"/>
              </a:ext>
            </a:extLst>
          </p:cNvPr>
          <p:cNvCxnSpPr>
            <a:endCxn id="50" idx="0"/>
          </p:cNvCxnSpPr>
          <p:nvPr/>
        </p:nvCxnSpPr>
        <p:spPr>
          <a:xfrm>
            <a:off x="6166667" y="4482326"/>
            <a:ext cx="3190" cy="328523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12">
            <a:extLst>
              <a:ext uri="{FF2B5EF4-FFF2-40B4-BE49-F238E27FC236}">
                <a16:creationId xmlns:a16="http://schemas.microsoft.com/office/drawing/2014/main" id="{854CBE60-3213-4F5F-8348-CACFFB701748}"/>
              </a:ext>
            </a:extLst>
          </p:cNvPr>
          <p:cNvGrpSpPr/>
          <p:nvPr/>
        </p:nvGrpSpPr>
        <p:grpSpPr>
          <a:xfrm>
            <a:off x="8523038" y="4776439"/>
            <a:ext cx="1984413" cy="1024027"/>
            <a:chOff x="4797612" y="2674491"/>
            <a:chExt cx="2153604" cy="1111336"/>
          </a:xfrm>
        </p:grpSpPr>
        <p:grpSp>
          <p:nvGrpSpPr>
            <p:cNvPr id="75" name="그룹 13">
              <a:extLst>
                <a:ext uri="{FF2B5EF4-FFF2-40B4-BE49-F238E27FC236}">
                  <a16:creationId xmlns:a16="http://schemas.microsoft.com/office/drawing/2014/main" id="{73C75A2F-A954-40B1-9624-40A763B85528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8A1E6610-9651-4251-8D6F-2A41DA43BCAC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D86474F1-D597-406B-9C0C-320DC2DBEC4B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Unit C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EE4BC8-B48F-4877-9D9D-DA2F831F45FF}"/>
                </a:ext>
              </a:extLst>
            </p:cNvPr>
            <p:cNvSpPr txBox="1"/>
            <p:nvPr/>
          </p:nvSpPr>
          <p:spPr>
            <a:xfrm>
              <a:off x="4797612" y="3227622"/>
              <a:ext cx="2148397" cy="40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Bold" pitchFamily="50" charset="-127"/>
                  <a:ea typeface="나눔스퀘어라운드 Bold" pitchFamily="50" charset="-127"/>
                </a:rPr>
                <a:t>이형섭</a:t>
              </a:r>
            </a:p>
          </p:txBody>
        </p:sp>
      </p:grp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61620B6-5267-41EC-83C0-5C623B31C56C}"/>
              </a:ext>
            </a:extLst>
          </p:cNvPr>
          <p:cNvCxnSpPr>
            <a:endCxn id="78" idx="0"/>
          </p:cNvCxnSpPr>
          <p:nvPr/>
        </p:nvCxnSpPr>
        <p:spPr>
          <a:xfrm>
            <a:off x="9514454" y="4447916"/>
            <a:ext cx="3190" cy="328523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269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3. WBS + R&amp;R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32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28524"/>
              </p:ext>
            </p:extLst>
          </p:nvPr>
        </p:nvGraphicFramePr>
        <p:xfrm>
          <a:off x="746596" y="1333646"/>
          <a:ext cx="10760776" cy="4756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7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4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8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활동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현황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공공데이터 포털 내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pdf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형식의 데이터 파악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이형섭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서보국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0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기존의 내용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리뷰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pdf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파일 처리 기존 소스코드 리뷰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로직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분석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김성림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임태현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 시나리오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김해리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고지인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12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알고리즘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김해리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고지인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김성림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김유림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임태현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80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aseline="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알고리즘 수정 및 보완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이형섭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서보국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개발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latinLnBrk="1"/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pdf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파일 내 테이블 데이터 로드 모델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김해리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임태현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김유림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673663"/>
                  </a:ext>
                </a:extLst>
              </a:tr>
              <a:tr h="353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pdf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파일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DB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화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자동화 모델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서보국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06483"/>
                  </a:ext>
                </a:extLst>
              </a:tr>
              <a:tr h="40180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모델 시각화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matplotlib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시각화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김유림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1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종료보고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보고 사전 준비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발표용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ppt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이형섭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고지인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180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발표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준비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김성림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887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16560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4.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산출물 목록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33</a:t>
            </a:fld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1E52AEB-F99E-4D9E-820D-BB4FC450D8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1872437"/>
          <a:ext cx="10720978" cy="432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1154387700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1284688862"/>
                    </a:ext>
                  </a:extLst>
                </a:gridCol>
                <a:gridCol w="5091416">
                  <a:extLst>
                    <a:ext uri="{9D8B030D-6E8A-4147-A177-3AD203B41FA5}">
                      <a16:colId xmlns:a16="http://schemas.microsoft.com/office/drawing/2014/main" val="1586816142"/>
                    </a:ext>
                  </a:extLst>
                </a:gridCol>
                <a:gridCol w="1667162">
                  <a:extLst>
                    <a:ext uri="{9D8B030D-6E8A-4147-A177-3AD203B41FA5}">
                      <a16:colId xmlns:a16="http://schemas.microsoft.com/office/drawing/2014/main" val="1675762989"/>
                    </a:ext>
                  </a:extLst>
                </a:gridCol>
              </a:tblGrid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활동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산출물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제출시기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32779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착수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착수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계획서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55108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현황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요구사항 정의서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37753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24891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테이블목록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프로그램목록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사양서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화면목록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인터페이스 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참고자료목록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42933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소스코드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DB, </a:t>
                      </a:r>
                      <a:r>
                        <a:rPr lang="en-US" altLang="ko-KR" sz="20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csv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653959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단위테스트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통합테스트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모형테스트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340445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이행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안정화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사용자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운영 매뉴얼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18785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완료 보고서</a:t>
                      </a: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595596"/>
                  </a:ext>
                </a:extLst>
              </a:tr>
            </a:tbl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285875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학과 서버의 관련 산출물 폴더에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자료별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저장</a:t>
            </a:r>
          </a:p>
        </p:txBody>
      </p:sp>
    </p:spTree>
    <p:extLst>
      <p:ext uri="{BB962C8B-B14F-4D97-AF65-F5344CB8AC3E}">
        <p14:creationId xmlns:p14="http://schemas.microsoft.com/office/powerpoint/2010/main" val="663367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자동화 </a:t>
            </a:r>
            <a:r>
              <a:rPr lang="en-US" altLang="ko-KR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(Option)</a:t>
            </a:r>
            <a:endParaRPr lang="ko-KR" altLang="en-US" sz="40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34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E2C340-2C9A-4893-BFF3-4B1EB7AB8D3E}"/>
              </a:ext>
            </a:extLst>
          </p:cNvPr>
          <p:cNvSpPr txBox="1"/>
          <p:nvPr/>
        </p:nvSpPr>
        <p:spPr>
          <a:xfrm>
            <a:off x="5474826" y="3720755"/>
            <a:ext cx="300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성공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21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70732" y="1657783"/>
            <a:ext cx="5950423" cy="4985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5884" y="4182852"/>
            <a:ext cx="3170962" cy="1883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5167" y="2072247"/>
            <a:ext cx="5423981" cy="14160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26307" y="1657783"/>
            <a:ext cx="5557744" cy="4985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42822" y="1966257"/>
            <a:ext cx="4296410" cy="19215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416119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anose="020B0600000101010101" charset="-127"/>
                <a:ea typeface="나눔스퀘어라운드 ExtraBold" panose="020B0600000101010101" charset="-127"/>
              </a:rPr>
              <a:t>Lesson Learned</a:t>
            </a:r>
            <a:endParaRPr lang="ko-KR" altLang="en-US" dirty="0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5167" y="2072267"/>
            <a:ext cx="4921214" cy="44069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라이브러리에 대한 이해도 상승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320" y="2475909"/>
            <a:ext cx="5243943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Wrapper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Beautiful soup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29109" y="4417960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프로젝트 이해도 상승</a:t>
            </a:r>
          </a:p>
        </p:txBody>
      </p:sp>
      <p:pic>
        <p:nvPicPr>
          <p:cNvPr id="1026" name="Picture 2" descr="íì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040" y="4203917"/>
            <a:ext cx="2322480" cy="2058968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5167" y="4914538"/>
            <a:ext cx="3138132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배분의 중요성 인지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커뮤니케이션 및 코드 공유의 중요성 인지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대각선 방향의 모서리가 둥근 사각형 12"/>
          <p:cNvSpPr/>
          <p:nvPr/>
        </p:nvSpPr>
        <p:spPr>
          <a:xfrm>
            <a:off x="6651211" y="1401546"/>
            <a:ext cx="1899920" cy="487509"/>
          </a:xfrm>
          <a:prstGeom prst="round2DiagRect">
            <a:avLst/>
          </a:prstGeom>
          <a:solidFill>
            <a:srgbClr val="FF5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발전방향</a:t>
            </a: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6637840" y="2072247"/>
            <a:ext cx="359418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로직의 일반화의 간편화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대각선 방향의 모서리가 둥근 사각형 16"/>
          <p:cNvSpPr/>
          <p:nvPr/>
        </p:nvSpPr>
        <p:spPr>
          <a:xfrm>
            <a:off x="527838" y="1368452"/>
            <a:ext cx="1727200" cy="487509"/>
          </a:xfrm>
          <a:prstGeom prst="round2DiagRect">
            <a:avLst/>
          </a:prstGeom>
          <a:solidFill>
            <a:srgbClr val="1CB5F3"/>
          </a:solidFill>
          <a:ln w="28575">
            <a:solidFill>
              <a:srgbClr val="1CB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배운점</a:t>
            </a:r>
            <a:endParaRPr lang="ko-KR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174" y="4203917"/>
            <a:ext cx="2292341" cy="2122791"/>
          </a:xfrm>
          <a:prstGeom prst="rect">
            <a:avLst/>
          </a:prstGeom>
          <a:ln w="28575"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256" y="4203917"/>
            <a:ext cx="2510449" cy="2122791"/>
          </a:xfrm>
          <a:prstGeom prst="rect">
            <a:avLst/>
          </a:prstGeom>
          <a:ln w="28575">
            <a:noFill/>
          </a:ln>
        </p:spPr>
      </p:pic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484C7CD0-7B3D-410C-BCC8-5F1AC01A9929}"/>
              </a:ext>
            </a:extLst>
          </p:cNvPr>
          <p:cNvSpPr txBox="1">
            <a:spLocks/>
          </p:cNvSpPr>
          <p:nvPr/>
        </p:nvSpPr>
        <p:spPr>
          <a:xfrm>
            <a:off x="6651211" y="3002673"/>
            <a:ext cx="359418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9F763F-2CB4-444C-9687-4B373A6ECCC2}"/>
              </a:ext>
            </a:extLst>
          </p:cNvPr>
          <p:cNvSpPr txBox="1"/>
          <p:nvPr/>
        </p:nvSpPr>
        <p:spPr>
          <a:xfrm>
            <a:off x="6629174" y="2395764"/>
            <a:ext cx="4123707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재사용을 위하여 약간의 튜닝 필요함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113FB919-BCA6-4B11-BA16-95F942464B8D}"/>
              </a:ext>
            </a:extLst>
          </p:cNvPr>
          <p:cNvSpPr txBox="1">
            <a:spLocks/>
          </p:cNvSpPr>
          <p:nvPr/>
        </p:nvSpPr>
        <p:spPr>
          <a:xfrm>
            <a:off x="6651210" y="3256135"/>
            <a:ext cx="4188021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종료보고시 시간 배분에 대한 아쉬움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3C10CCC5-F5AA-4037-B157-C484DA1DD532}"/>
              </a:ext>
            </a:extLst>
          </p:cNvPr>
          <p:cNvSpPr txBox="1">
            <a:spLocks/>
          </p:cNvSpPr>
          <p:nvPr/>
        </p:nvSpPr>
        <p:spPr>
          <a:xfrm>
            <a:off x="6651210" y="2839348"/>
            <a:ext cx="4188021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사용상 편의성의 증대 필요성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29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055522"/>
            <a:ext cx="149415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서비스 구성도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Appendix: tableau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매뉴얼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4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355506" y="3055522"/>
            <a:ext cx="5240655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서비스 구성도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 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S/W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H/W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※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분석모형 구성도는 다음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chapter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94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291500"/>
            <a:ext cx="11343640" cy="59309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아래의 구성에 따라 웹 상의 금융지수동향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pdf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파일 내 테이블 데이터를 수집하여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csv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파일로 저장하여 누적관리 및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DB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화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5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2F1B196-2269-4C57-BA7D-FC1F53A0A5AF}"/>
              </a:ext>
            </a:extLst>
          </p:cNvPr>
          <p:cNvSpPr/>
          <p:nvPr/>
        </p:nvSpPr>
        <p:spPr>
          <a:xfrm>
            <a:off x="787400" y="250175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수집</a:t>
            </a:r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FDAE9065-6C4C-4731-9F09-CAE1D6AFCAD1}"/>
              </a:ext>
            </a:extLst>
          </p:cNvPr>
          <p:cNvSpPr/>
          <p:nvPr/>
        </p:nvSpPr>
        <p:spPr>
          <a:xfrm>
            <a:off x="2838450" y="2476668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저장</a:t>
            </a: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2107CB3A-9E9D-40F9-BB36-F6F2536958D8}"/>
              </a:ext>
            </a:extLst>
          </p:cNvPr>
          <p:cNvSpPr/>
          <p:nvPr/>
        </p:nvSpPr>
        <p:spPr>
          <a:xfrm>
            <a:off x="4889500" y="250175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처리</a:t>
            </a: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9F529599-FD70-4540-87A6-2397AA4E4615}"/>
              </a:ext>
            </a:extLst>
          </p:cNvPr>
          <p:cNvSpPr/>
          <p:nvPr/>
        </p:nvSpPr>
        <p:spPr>
          <a:xfrm>
            <a:off x="6940550" y="246238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분석</a:t>
            </a: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1E71B845-D118-46E2-8557-050DED21E5D7}"/>
              </a:ext>
            </a:extLst>
          </p:cNvPr>
          <p:cNvSpPr/>
          <p:nvPr/>
        </p:nvSpPr>
        <p:spPr>
          <a:xfrm>
            <a:off x="8991600" y="245730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활용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7874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소스 데이터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656A79-B2C1-4CE9-A231-AD2AEE608FA9}"/>
              </a:ext>
            </a:extLst>
          </p:cNvPr>
          <p:cNvSpPr/>
          <p:nvPr/>
        </p:nvSpPr>
        <p:spPr>
          <a:xfrm>
            <a:off x="41148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분석 플랫폼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03A4C3-492F-498D-9F41-6442BE02B1E5}"/>
              </a:ext>
            </a:extLst>
          </p:cNvPr>
          <p:cNvSpPr/>
          <p:nvPr/>
        </p:nvSpPr>
        <p:spPr>
          <a:xfrm>
            <a:off x="76835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활용 서비스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B2CD9-A5E3-424A-B9CF-DE8B36F2FF4F}"/>
              </a:ext>
            </a:extLst>
          </p:cNvPr>
          <p:cNvSpPr txBox="1"/>
          <p:nvPr/>
        </p:nvSpPr>
        <p:spPr>
          <a:xfrm>
            <a:off x="688212" y="3802432"/>
            <a:ext cx="186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금융시장동향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.pdf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63517A-8B9B-41F4-BC2E-5A3BCC4BB24A}"/>
              </a:ext>
            </a:extLst>
          </p:cNvPr>
          <p:cNvSpPr txBox="1"/>
          <p:nvPr/>
        </p:nvSpPr>
        <p:spPr>
          <a:xfrm>
            <a:off x="4553568" y="3843334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추출 및 정제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필요 시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A10409-5EE7-4527-B537-980C9D72E3F8}"/>
              </a:ext>
            </a:extLst>
          </p:cNvPr>
          <p:cNvSpPr txBox="1"/>
          <p:nvPr/>
        </p:nvSpPr>
        <p:spPr>
          <a:xfrm>
            <a:off x="8582345" y="384019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결과데이터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1076D876-1502-45CF-BAAF-00F668AC091C}"/>
              </a:ext>
            </a:extLst>
          </p:cNvPr>
          <p:cNvSpPr/>
          <p:nvPr/>
        </p:nvSpPr>
        <p:spPr>
          <a:xfrm>
            <a:off x="1679891" y="4591490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포털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5" name="순서도: 자기 디스크 34">
            <a:extLst>
              <a:ext uri="{FF2B5EF4-FFF2-40B4-BE49-F238E27FC236}">
                <a16:creationId xmlns:a16="http://schemas.microsoft.com/office/drawing/2014/main" id="{B6B84C60-CD00-48C2-B112-CBB7ECF4D857}"/>
              </a:ext>
            </a:extLst>
          </p:cNvPr>
          <p:cNvSpPr/>
          <p:nvPr/>
        </p:nvSpPr>
        <p:spPr>
          <a:xfrm>
            <a:off x="5051251" y="4599255"/>
            <a:ext cx="1311449" cy="84957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Python 3.7.1 /</a:t>
            </a:r>
          </a:p>
          <a:p>
            <a:pPr algn="ctr"/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Java 8.0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6" name="순서도: 자기 디스크 35">
            <a:extLst>
              <a:ext uri="{FF2B5EF4-FFF2-40B4-BE49-F238E27FC236}">
                <a16:creationId xmlns:a16="http://schemas.microsoft.com/office/drawing/2014/main" id="{B4072989-62B1-4D75-9AD5-D2BF4118C22E}"/>
              </a:ext>
            </a:extLst>
          </p:cNvPr>
          <p:cNvSpPr/>
          <p:nvPr/>
        </p:nvSpPr>
        <p:spPr>
          <a:xfrm>
            <a:off x="8631164" y="4604680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스퀘어라운드 Bold" pitchFamily="50" charset="-127"/>
                <a:ea typeface="나눔스퀘어라운드 Bold" pitchFamily="50" charset="-127"/>
              </a:rPr>
              <a:t>local_pc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</a:p>
          <a:p>
            <a:pPr algn="ctr"/>
            <a:r>
              <a:rPr lang="en-US" altLang="ko-KR" dirty="0" err="1">
                <a:latin typeface="나눔스퀘어라운드 Bold" pitchFamily="50" charset="-127"/>
                <a:ea typeface="나눔스퀘어라운드 Bold" pitchFamily="50" charset="-127"/>
              </a:rPr>
              <a:t>postgre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904808" y="5022800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6368558" y="5022800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 txBox="1">
            <a:spLocks/>
          </p:cNvSpPr>
          <p:nvPr/>
        </p:nvSpPr>
        <p:spPr>
          <a:xfrm>
            <a:off x="152400" y="426085"/>
            <a:ext cx="11826240" cy="816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전체 구성도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1501776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1225551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4921251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4645026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8483601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8207376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63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 txBox="1">
            <a:spLocks/>
          </p:cNvSpPr>
          <p:nvPr/>
        </p:nvSpPr>
        <p:spPr>
          <a:xfrm>
            <a:off x="82089" y="277184"/>
            <a:ext cx="11826240" cy="816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1-1.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세부 구성도</a:t>
            </a:r>
            <a:endParaRPr lang="en-US" altLang="ko-KR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670093" y="484453"/>
            <a:ext cx="2873707" cy="66144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PDF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자료수집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035047" y="1194579"/>
            <a:ext cx="2140085" cy="57364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</a:t>
            </a:r>
            <a:r>
              <a:rPr lang="ko-KR" altLang="en-US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파일로 저장</a:t>
            </a:r>
            <a:endParaRPr lang="ko-KR" altLang="en-US" sz="1400" dirty="0">
              <a:solidFill>
                <a:srgbClr val="4472C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55372" y="2132838"/>
            <a:ext cx="1790856" cy="64958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최신자료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download 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 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위한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html-parsing</a:t>
            </a:r>
            <a:endParaRPr lang="ko-KR" alt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013418" y="1175529"/>
            <a:ext cx="2120837" cy="57364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PDF </a:t>
            </a:r>
            <a:r>
              <a:rPr lang="ko-KR" altLang="en-US" dirty="0" err="1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데이터읽기</a:t>
            </a:r>
            <a:endParaRPr lang="en-US" altLang="ko-KR" dirty="0">
              <a:solidFill>
                <a:srgbClr val="4472C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7" name="직선 화살표 연결선 46"/>
          <p:cNvCxnSpPr>
            <a:endCxn id="51" idx="0"/>
          </p:cNvCxnSpPr>
          <p:nvPr/>
        </p:nvCxnSpPr>
        <p:spPr>
          <a:xfrm flipH="1">
            <a:off x="3046229" y="2782421"/>
            <a:ext cx="7585" cy="32479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295275" y="4145668"/>
            <a:ext cx="1511261" cy="64958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라운드 ExtraBold" pitchFamily="50" charset="-127"/>
                <a:ea typeface="나눔스퀘어라운드 ExtraBold" pitchFamily="50" charset="-127"/>
              </a:rPr>
              <a:t>함수에서 </a:t>
            </a:r>
            <a:endParaRPr lang="en-US" altLang="ko-KR" sz="1200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ko-KR" altLang="en-US" sz="1200" dirty="0">
                <a:latin typeface="나눔스퀘어라운드 ExtraBold" pitchFamily="50" charset="-127"/>
                <a:ea typeface="나눔스퀘어라운드 ExtraBold" pitchFamily="50" charset="-127"/>
              </a:rPr>
              <a:t>인자로 받는 </a:t>
            </a:r>
            <a:r>
              <a:rPr lang="en-US" altLang="ko-KR" sz="1200" dirty="0" err="1">
                <a:latin typeface="나눔스퀘어라운드 ExtraBold" pitchFamily="50" charset="-127"/>
                <a:ea typeface="나눔스퀘어라운드 ExtraBold" pitchFamily="50" charset="-127"/>
              </a:rPr>
              <a:t>url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9" name="꺾인 연결선 48"/>
          <p:cNvCxnSpPr>
            <a:endCxn id="39" idx="1"/>
          </p:cNvCxnSpPr>
          <p:nvPr/>
        </p:nvCxnSpPr>
        <p:spPr>
          <a:xfrm flipV="1">
            <a:off x="3955371" y="1481401"/>
            <a:ext cx="4079676" cy="4891965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3050800" y="1758830"/>
            <a:ext cx="0" cy="37400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2146229" y="3107212"/>
            <a:ext cx="1799999" cy="64958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최신자료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고유번호 추출</a:t>
            </a:r>
            <a:endParaRPr lang="ko-KR" alt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155372" y="4107568"/>
            <a:ext cx="1799999" cy="64958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구글 스프레드 시트에서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추출한 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결합</a:t>
            </a:r>
            <a:endParaRPr lang="en-US" altLang="ko-KR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080888" y="4757151"/>
            <a:ext cx="0" cy="2958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080888" y="3746664"/>
            <a:ext cx="0" cy="37400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155372" y="5035056"/>
            <a:ext cx="1799999" cy="64958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최신자료</a:t>
            </a:r>
            <a:endParaRPr lang="en-US" altLang="ko-KR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download </a:t>
            </a:r>
            <a:r>
              <a:rPr lang="en-US" altLang="ko-KR" sz="1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</a:t>
            </a:r>
            <a:endParaRPr lang="en-US" altLang="ko-KR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3080888" y="5714028"/>
            <a:ext cx="0" cy="2958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8" name="직선 연결선 57"/>
          <p:cNvCxnSpPr>
            <a:endCxn id="52" idx="1"/>
          </p:cNvCxnSpPr>
          <p:nvPr/>
        </p:nvCxnSpPr>
        <p:spPr>
          <a:xfrm>
            <a:off x="1809750" y="4432359"/>
            <a:ext cx="345622" cy="1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8185514" y="2142363"/>
            <a:ext cx="1790856" cy="64958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원하는</a:t>
            </a:r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 경로 설정</a:t>
            </a:r>
            <a:endParaRPr lang="ko-KR" alt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9083956" y="2791946"/>
            <a:ext cx="0" cy="2958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9092921" y="1781459"/>
            <a:ext cx="0" cy="37400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8185514" y="3106606"/>
            <a:ext cx="1799999" cy="64958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누적을 위한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당일 날짜 추출</a:t>
            </a: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8185514" y="4117093"/>
            <a:ext cx="1799999" cy="64958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파일로 저장할 데이터 파일명에 추출한 날짜 및 테이블 </a:t>
            </a:r>
            <a:endParaRPr lang="en-US" altLang="ko-KR" sz="10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 번호 결합</a:t>
            </a:r>
            <a:endParaRPr lang="ko-KR" altLang="en-US" sz="105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9111030" y="4766676"/>
            <a:ext cx="0" cy="2958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9111030" y="3756189"/>
            <a:ext cx="0" cy="37400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8185514" y="5062511"/>
            <a:ext cx="1799999" cy="64958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파일로 추출한 테이블의     수만큼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파일로 저장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ko-KR" alt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9111030" y="5723553"/>
            <a:ext cx="0" cy="2958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2201902" y="6004069"/>
            <a:ext cx="1799999" cy="64958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download </a:t>
            </a:r>
            <a:r>
              <a:rPr lang="en-US" altLang="ko-KR" sz="1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</a:t>
            </a:r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pdf </a:t>
            </a: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내용 추출</a:t>
            </a:r>
            <a:endParaRPr lang="en-US" altLang="ko-KR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8205089" y="6023118"/>
            <a:ext cx="1799999" cy="64958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축적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DB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</a:t>
            </a:r>
            <a:endParaRPr lang="ko-KR" alt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321501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2.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서비스 구성도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1" name="슬라이드 번호 개체 틀 5">
            <a:extLst>
              <a:ext uri="{FF2B5EF4-FFF2-40B4-BE49-F238E27FC236}">
                <a16:creationId xmlns:a16="http://schemas.microsoft.com/office/drawing/2014/main" id="{E2A63561-E0FE-46D2-B290-7C6982CD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6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00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데이터 구성도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0526"/>
            <a:ext cx="2743200" cy="365125"/>
          </a:xfrm>
        </p:spPr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7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321501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서비스 구성도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390650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분석모형 구현에 필요한 </a:t>
            </a:r>
            <a:r>
              <a:rPr lang="ko-KR" altLang="en-US" dirty="0" err="1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인바운드</a:t>
            </a:r>
            <a:r>
              <a:rPr lang="ko-KR" altLang="en-US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데이터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와 분석모형을 통해 산출되는 </a:t>
            </a:r>
            <a:r>
              <a:rPr lang="ko-KR" altLang="en-US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아웃바운드 데이터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상세 내역 정의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F595CC-F1B0-4272-BEED-AB2DCFFCC7BA}"/>
              </a:ext>
            </a:extLst>
          </p:cNvPr>
          <p:cNvSpPr txBox="1"/>
          <p:nvPr/>
        </p:nvSpPr>
        <p:spPr>
          <a:xfrm>
            <a:off x="520700" y="2023812"/>
            <a:ext cx="102463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인바운드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23856BC-685F-48A9-8EE2-06DBCC54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5292"/>
              </p:ext>
            </p:extLst>
          </p:nvPr>
        </p:nvGraphicFramePr>
        <p:xfrm>
          <a:off x="533399" y="3436128"/>
          <a:ext cx="10553701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028">
                  <a:extLst>
                    <a:ext uri="{9D8B030D-6E8A-4147-A177-3AD203B41FA5}">
                      <a16:colId xmlns:a16="http://schemas.microsoft.com/office/drawing/2014/main" val="1476726495"/>
                    </a:ext>
                  </a:extLst>
                </a:gridCol>
                <a:gridCol w="1173195">
                  <a:extLst>
                    <a:ext uri="{9D8B030D-6E8A-4147-A177-3AD203B41FA5}">
                      <a16:colId xmlns:a16="http://schemas.microsoft.com/office/drawing/2014/main" val="369788168"/>
                    </a:ext>
                  </a:extLst>
                </a:gridCol>
                <a:gridCol w="433042">
                  <a:extLst>
                    <a:ext uri="{9D8B030D-6E8A-4147-A177-3AD203B41FA5}">
                      <a16:colId xmlns:a16="http://schemas.microsoft.com/office/drawing/2014/main" val="1520376482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3363059326"/>
                    </a:ext>
                  </a:extLst>
                </a:gridCol>
                <a:gridCol w="1213330">
                  <a:extLst>
                    <a:ext uri="{9D8B030D-6E8A-4147-A177-3AD203B41FA5}">
                      <a16:colId xmlns:a16="http://schemas.microsoft.com/office/drawing/2014/main" val="4271703009"/>
                    </a:ext>
                  </a:extLst>
                </a:gridCol>
                <a:gridCol w="846666">
                  <a:extLst>
                    <a:ext uri="{9D8B030D-6E8A-4147-A177-3AD203B41FA5}">
                      <a16:colId xmlns:a16="http://schemas.microsoft.com/office/drawing/2014/main" val="1754314649"/>
                    </a:ext>
                  </a:extLst>
                </a:gridCol>
                <a:gridCol w="643467">
                  <a:extLst>
                    <a:ext uri="{9D8B030D-6E8A-4147-A177-3AD203B41FA5}">
                      <a16:colId xmlns:a16="http://schemas.microsoft.com/office/drawing/2014/main" val="3078071359"/>
                    </a:ext>
                  </a:extLst>
                </a:gridCol>
                <a:gridCol w="889931">
                  <a:extLst>
                    <a:ext uri="{9D8B030D-6E8A-4147-A177-3AD203B41FA5}">
                      <a16:colId xmlns:a16="http://schemas.microsoft.com/office/drawing/2014/main" val="2406828818"/>
                    </a:ext>
                  </a:extLst>
                </a:gridCol>
                <a:gridCol w="2027118">
                  <a:extLst>
                    <a:ext uri="{9D8B030D-6E8A-4147-A177-3AD203B41FA5}">
                      <a16:colId xmlns:a16="http://schemas.microsoft.com/office/drawing/2014/main" val="145546049"/>
                    </a:ext>
                  </a:extLst>
                </a:gridCol>
                <a:gridCol w="12725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7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식별자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저장타입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크기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생산주기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컬럼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비고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7658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PDF_TABLE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주가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-KOSPI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KOSDAQ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Index_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금융시장동향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_datetime_0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csv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1KB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전년도 말 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-1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주일 전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하루 전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당일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</a:t>
                      </a:r>
                      <a:r>
                        <a:rPr lang="ko-KR" altLang="en-US" sz="1300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전일비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</a:t>
                      </a:r>
                      <a:r>
                        <a:rPr lang="ko-KR" altLang="en-US" sz="1300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전주비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-18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년 </a:t>
                      </a:r>
                      <a:r>
                        <a:rPr lang="ko-KR" altLang="en-US" sz="1300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말비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일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2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회 생산되는 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경우도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0632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PDF_TABLE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환율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원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달러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원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/100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Index_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금융시장동향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_datetime_1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csv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1KB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070531"/>
                  </a:ext>
                </a:extLst>
              </a:tr>
              <a:tr h="4419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PDF_TABLE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금리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-CD9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일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국고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년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회사채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(AA-)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Index_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금융시장동향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_datetime_2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csv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1KB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428706"/>
                  </a:ext>
                </a:extLst>
              </a:tr>
              <a:tr h="441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장단기 스프레드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신용 스프레드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6085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F595CC-F1B0-4272-BEED-AB2DCFFCC7BA}"/>
              </a:ext>
            </a:extLst>
          </p:cNvPr>
          <p:cNvSpPr txBox="1"/>
          <p:nvPr/>
        </p:nvSpPr>
        <p:spPr>
          <a:xfrm>
            <a:off x="520700" y="2914336"/>
            <a:ext cx="123463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아웃바운드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B0B88-1A7C-48A7-B412-9FCE242C3CF5}"/>
              </a:ext>
            </a:extLst>
          </p:cNvPr>
          <p:cNvSpPr txBox="1"/>
          <p:nvPr/>
        </p:nvSpPr>
        <p:spPr>
          <a:xfrm>
            <a:off x="1545339" y="2018732"/>
            <a:ext cx="58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공공데이터포털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사이트 내 금융동향지수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pdf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7312CD-F7A7-4ADA-AF50-B07F70C91FD8}"/>
              </a:ext>
            </a:extLst>
          </p:cNvPr>
          <p:cNvSpPr txBox="1"/>
          <p:nvPr/>
        </p:nvSpPr>
        <p:spPr>
          <a:xfrm>
            <a:off x="1755332" y="2915860"/>
            <a:ext cx="830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DB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저장된 금융동향지수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환율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파일</a:t>
            </a:r>
          </a:p>
        </p:txBody>
      </p:sp>
    </p:spTree>
    <p:extLst>
      <p:ext uri="{BB962C8B-B14F-4D97-AF65-F5344CB8AC3E}">
        <p14:creationId xmlns:p14="http://schemas.microsoft.com/office/powerpoint/2010/main" val="258750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56 -0.11235 L -0.88403 -0.188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74" y="-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23457E-7 L 3.33333E-6 1.728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276502"/>
            <a:ext cx="149415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세부 구현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8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2864905"/>
            <a:ext cx="4879975" cy="134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세부 구현 방법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상세 모형 설계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16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1392327" y="1395730"/>
            <a:ext cx="9361626" cy="4928870"/>
          </a:xfrm>
          <a:prstGeom prst="roundRect">
            <a:avLst>
              <a:gd name="adj" fmla="val 3664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46860" y="2321560"/>
            <a:ext cx="2966720" cy="39712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511040" y="2315210"/>
            <a:ext cx="3124200" cy="39712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551420" y="2321560"/>
            <a:ext cx="2967990" cy="39712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상세 모형 설계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9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20277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7" name="그림 6" descr="s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81480"/>
            <a:ext cx="876300" cy="780267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354320" y="1877060"/>
            <a:ext cx="1483360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전처리</a:t>
            </a:r>
          </a:p>
        </p:txBody>
      </p:sp>
      <p:sp>
        <p:nvSpPr>
          <p:cNvPr id="10" name="타원 9"/>
          <p:cNvSpPr/>
          <p:nvPr/>
        </p:nvSpPr>
        <p:spPr>
          <a:xfrm>
            <a:off x="5267852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A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15" name="그림 14" descr="s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74111" y="1681480"/>
            <a:ext cx="876300" cy="7802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8838" y="2489954"/>
            <a:ext cx="463589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포털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1263775" y="2489954"/>
            <a:ext cx="70724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출력 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DB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094480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358640" y="1651000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Raw</a:t>
            </a:r>
          </a:p>
          <a:p>
            <a:pPr algn="ctr"/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Data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7021984" y="1651000"/>
            <a:ext cx="1143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Accumulated</a:t>
            </a:r>
          </a:p>
          <a:p>
            <a:pPr algn="ctr"/>
            <a:r>
              <a:rPr lang="en-US" altLang="ko-KR" sz="1200" dirty="0"/>
              <a:t>Data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FEE18C-6472-44E8-BE5C-A41BFB646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682" y="2489954"/>
            <a:ext cx="2610214" cy="368578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0CD68143-8A80-4FD5-AFA6-9234CABC7D37}"/>
              </a:ext>
            </a:extLst>
          </p:cNvPr>
          <p:cNvGrpSpPr/>
          <p:nvPr/>
        </p:nvGrpSpPr>
        <p:grpSpPr>
          <a:xfrm>
            <a:off x="7527864" y="2164320"/>
            <a:ext cx="3041650" cy="2395155"/>
            <a:chOff x="7477760" y="2558889"/>
            <a:chExt cx="3041650" cy="239515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98F5A20-733C-4FA8-9951-09930CED4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77760" y="2558889"/>
              <a:ext cx="3041650" cy="65403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5FF12FC-14BE-4E05-A619-58951E33BDD3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7760" y="3207357"/>
              <a:ext cx="3041650" cy="6480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6C7BAA3-3B72-49B7-A10E-57CABBAED0B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77760" y="3853092"/>
              <a:ext cx="3041650" cy="1100952"/>
            </a:xfrm>
            <a:prstGeom prst="rect">
              <a:avLst/>
            </a:prstGeom>
          </p:spPr>
        </p:pic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1A23A8E1-DE56-4B11-B55B-8BCC93C14D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4224" y="3902878"/>
            <a:ext cx="2070286" cy="672465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DFD7AB0-C503-460E-BCD6-05D495AC67E6}"/>
              </a:ext>
            </a:extLst>
          </p:cNvPr>
          <p:cNvCxnSpPr>
            <a:cxnSpLocks/>
          </p:cNvCxnSpPr>
          <p:nvPr/>
        </p:nvCxnSpPr>
        <p:spPr>
          <a:xfrm flipV="1">
            <a:off x="6445795" y="3378441"/>
            <a:ext cx="1174292" cy="558052"/>
          </a:xfrm>
          <a:prstGeom prst="straightConnector1">
            <a:avLst/>
          </a:prstGeom>
          <a:ln w="34925">
            <a:solidFill>
              <a:schemeClr val="tx1"/>
            </a:solidFill>
            <a:headEnd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6E2D6E7-B9CA-454C-9959-C73ECA404840}"/>
              </a:ext>
            </a:extLst>
          </p:cNvPr>
          <p:cNvCxnSpPr>
            <a:cxnSpLocks/>
          </p:cNvCxnSpPr>
          <p:nvPr/>
        </p:nvCxnSpPr>
        <p:spPr>
          <a:xfrm flipV="1">
            <a:off x="3974070" y="4469249"/>
            <a:ext cx="1139991" cy="548975"/>
          </a:xfrm>
          <a:prstGeom prst="straightConnector1">
            <a:avLst/>
          </a:prstGeom>
          <a:ln w="34925">
            <a:solidFill>
              <a:schemeClr val="tx1"/>
            </a:solidFill>
            <a:headEnd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2" name="그림 51">
            <a:extLst>
              <a:ext uri="{FF2B5EF4-FFF2-40B4-BE49-F238E27FC236}">
                <a16:creationId xmlns:a16="http://schemas.microsoft.com/office/drawing/2014/main" id="{66B4DD95-7AAC-45B2-8778-21FBCFD68A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7709" y="4706341"/>
            <a:ext cx="3041650" cy="1532523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40A75BF-706D-484D-AF37-E3DEA84E200D}"/>
              </a:ext>
            </a:extLst>
          </p:cNvPr>
          <p:cNvCxnSpPr>
            <a:cxnSpLocks/>
          </p:cNvCxnSpPr>
          <p:nvPr/>
        </p:nvCxnSpPr>
        <p:spPr>
          <a:xfrm>
            <a:off x="6462250" y="4500014"/>
            <a:ext cx="1141382" cy="690419"/>
          </a:xfrm>
          <a:prstGeom prst="straightConnector1">
            <a:avLst/>
          </a:prstGeom>
          <a:ln w="34925">
            <a:solidFill>
              <a:schemeClr val="tx1"/>
            </a:solidFill>
            <a:headEnd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964A19B-19EE-4F65-947F-6107A03E1EEC}"/>
              </a:ext>
            </a:extLst>
          </p:cNvPr>
          <p:cNvSpPr txBox="1"/>
          <p:nvPr/>
        </p:nvSpPr>
        <p:spPr>
          <a:xfrm>
            <a:off x="2076318" y="2223541"/>
            <a:ext cx="1875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원본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pdf DATA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283501-C98C-4B33-97FE-9E4E7A2B8ABE}"/>
              </a:ext>
            </a:extLst>
          </p:cNvPr>
          <p:cNvSpPr txBox="1"/>
          <p:nvPr/>
        </p:nvSpPr>
        <p:spPr>
          <a:xfrm>
            <a:off x="8266793" y="1925673"/>
            <a:ext cx="1875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형태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FFFF61-079C-4D48-A22B-BCC05E52DFE9}"/>
              </a:ext>
            </a:extLst>
          </p:cNvPr>
          <p:cNvSpPr txBox="1"/>
          <p:nvPr/>
        </p:nvSpPr>
        <p:spPr>
          <a:xfrm>
            <a:off x="7790927" y="4485345"/>
            <a:ext cx="2662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Postgres DB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066280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34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1635</Words>
  <Application>Microsoft Office PowerPoint</Application>
  <PresentationFormat>와이드스크린</PresentationFormat>
  <Paragraphs>528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나눔스퀘어라운드 ExtraBold</vt:lpstr>
      <vt:lpstr>나눔바른고딕</vt:lpstr>
      <vt:lpstr>Arial</vt:lpstr>
      <vt:lpstr>나눔스퀘어라운드 Bold</vt:lpstr>
      <vt:lpstr>나눔스퀘어 Bold</vt:lpstr>
      <vt:lpstr>맑은 고딕</vt:lpstr>
      <vt:lpstr>Wingdings</vt:lpstr>
      <vt:lpstr>Office 테마</vt:lpstr>
      <vt:lpstr>디자인 사용자 지정</vt:lpstr>
      <vt:lpstr>PowerPoint 프레젠테이션</vt:lpstr>
      <vt:lpstr>PowerPoint 프레젠테이션</vt:lpstr>
      <vt:lpstr>1. 프로젝트 개요</vt:lpstr>
      <vt:lpstr>PowerPoint 프레젠테이션</vt:lpstr>
      <vt:lpstr>PowerPoint 프레젠테이션</vt:lpstr>
      <vt:lpstr>PowerPoint 프레젠테이션</vt:lpstr>
      <vt:lpstr>2. 데이터 구성도</vt:lpstr>
      <vt:lpstr>PowerPoint 프레젠테이션</vt:lpstr>
      <vt:lpstr>1. 상세 모형 설계</vt:lpstr>
      <vt:lpstr>3 – 1) 주요 라이브러리 설명</vt:lpstr>
      <vt:lpstr>3 – 2) pdfProcess (inputFolder, url) 인자</vt:lpstr>
      <vt:lpstr>3 – 3) 주요 코드 설명</vt:lpstr>
      <vt:lpstr>3 – 4) 주요 코드 설명(html parsing)</vt:lpstr>
      <vt:lpstr>3 – 4) 주요 코드 설명 (html parsing)</vt:lpstr>
      <vt:lpstr>3 – 4) 주요 코드 설명 (html parsing)</vt:lpstr>
      <vt:lpstr>3 – 4) 주요 코드 설명 (html parsing)</vt:lpstr>
      <vt:lpstr>3 – 4) 주요 코드 설명 (html parsing)</vt:lpstr>
      <vt:lpstr>3 – 4) 주요 코드 설명 (html parsing)</vt:lpstr>
      <vt:lpstr>3 – 4) 주요 코드 설명 (html parsing)</vt:lpstr>
      <vt:lpstr>3 – 5) 주요 코드 설명(pdf파일 읽어 오기)</vt:lpstr>
      <vt:lpstr>3 – 6) 주요 코드 설명(파일명 중복으로 인한 Overwrite문제 해결)</vt:lpstr>
      <vt:lpstr>3 – 6) 주요 코드 설명(파일명 중복으로 인한 Overwrite문제 해결)</vt:lpstr>
      <vt:lpstr>3 – 7) 주요 코드 설명(각각의 표를 파일로 저장)</vt:lpstr>
      <vt:lpstr>3 – 8) 새로 구현한 pdfProcess와 기존함수의 차이점</vt:lpstr>
      <vt:lpstr>3 – 9) DB에 저장하기(postgres)</vt:lpstr>
      <vt:lpstr>2. 시각화</vt:lpstr>
      <vt:lpstr>PowerPoint 프레젠테이션</vt:lpstr>
      <vt:lpstr>1. 프로젝트 구축방법</vt:lpstr>
      <vt:lpstr>1. 프로젝트 구축방법</vt:lpstr>
      <vt:lpstr>1. 프로젝트 구축방법</vt:lpstr>
      <vt:lpstr>2. 팀 구성</vt:lpstr>
      <vt:lpstr>3. WBS + R&amp;R</vt:lpstr>
      <vt:lpstr>4. 산출물 목록</vt:lpstr>
      <vt:lpstr>PowerPoint 프레젠테이션</vt:lpstr>
      <vt:lpstr>Lesson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김효관</dc:creator>
  <cp:lastModifiedBy>이형섭</cp:lastModifiedBy>
  <cp:revision>332</cp:revision>
  <dcterms:created xsi:type="dcterms:W3CDTF">2018-04-17T23:22:18Z</dcterms:created>
  <dcterms:modified xsi:type="dcterms:W3CDTF">2019-05-02T06:32:10Z</dcterms:modified>
</cp:coreProperties>
</file>