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1130" r:id="rId2"/>
    <p:sldId id="1167" r:id="rId3"/>
    <p:sldId id="1257" r:id="rId4"/>
    <p:sldId id="1266" r:id="rId5"/>
    <p:sldId id="1269" r:id="rId6"/>
    <p:sldId id="1258" r:id="rId7"/>
    <p:sldId id="1268" r:id="rId8"/>
    <p:sldId id="1267" r:id="rId9"/>
    <p:sldId id="1259" r:id="rId10"/>
    <p:sldId id="1273" r:id="rId11"/>
    <p:sldId id="1271" r:id="rId12"/>
    <p:sldId id="1277" r:id="rId13"/>
    <p:sldId id="1278" r:id="rId14"/>
    <p:sldId id="1281" r:id="rId15"/>
    <p:sldId id="1282" r:id="rId16"/>
    <p:sldId id="1283" r:id="rId17"/>
    <p:sldId id="1286" r:id="rId18"/>
    <p:sldId id="1287" r:id="rId19"/>
    <p:sldId id="1288" r:id="rId20"/>
    <p:sldId id="1289" r:id="rId21"/>
    <p:sldId id="1290" r:id="rId22"/>
    <p:sldId id="1291" r:id="rId23"/>
    <p:sldId id="1292" r:id="rId24"/>
    <p:sldId id="1294" r:id="rId25"/>
    <p:sldId id="1261" r:id="rId26"/>
    <p:sldId id="1304" r:id="rId27"/>
    <p:sldId id="1307" r:id="rId28"/>
    <p:sldId id="1308" r:id="rId29"/>
    <p:sldId id="1311" r:id="rId30"/>
    <p:sldId id="1310" r:id="rId31"/>
    <p:sldId id="1309" r:id="rId32"/>
    <p:sldId id="1312" r:id="rId33"/>
    <p:sldId id="1313" r:id="rId34"/>
    <p:sldId id="1318" r:id="rId35"/>
    <p:sldId id="1314" r:id="rId36"/>
    <p:sldId id="1315" r:id="rId37"/>
    <p:sldId id="1319" r:id="rId38"/>
    <p:sldId id="1153" r:id="rId39"/>
  </p:sldIdLst>
  <p:sldSz cx="9144000" cy="5143500" type="screen16x9"/>
  <p:notesSz cx="6807200" cy="9939338"/>
  <p:embeddedFontLst>
    <p:embeddedFont>
      <p:font typeface="나눔바른고딕" panose="020B0600000101010101" charset="-127"/>
      <p:regular r:id="rId42"/>
      <p:bold r:id="rId43"/>
    </p:embeddedFont>
    <p:embeddedFont>
      <p:font typeface="HY견고딕" panose="02030600000101010101" pitchFamily="18" charset="-127"/>
      <p:regular r:id="rId44"/>
    </p:embeddedFont>
    <p:embeddedFont>
      <p:font typeface="HY헤드라인M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109BDA"/>
    <a:srgbClr val="000000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24767-3A8E-4A36-8527-E5A29908D30D}" v="155" dt="2019-06-21T01:56:09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8" autoAdjust="0"/>
    <p:restoredTop sz="85870" autoAdjust="0"/>
  </p:normalViewPr>
  <p:slideViewPr>
    <p:cSldViewPr showGuides="1">
      <p:cViewPr varScale="1">
        <p:scale>
          <a:sx n="111" d="100"/>
          <a:sy n="111" d="100"/>
        </p:scale>
        <p:origin x="102" y="132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54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2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97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27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9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07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15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7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866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2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44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39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1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84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59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47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608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449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16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47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99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86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79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52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234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170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20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08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8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4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08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49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0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finance.naver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kind.krx.co.kr/corpgeneral/corpList.do?method=loadInitPage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7297"/>
            <a:ext cx="441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파이썬을 활용하여 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금융데이터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분석하기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및 알아야할 항목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시장 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226726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분석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226726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정서 분석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231437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분석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628E05-2D59-4BB5-B5D2-588FAD1EC2BB}"/>
              </a:ext>
            </a:extLst>
          </p:cNvPr>
          <p:cNvSpPr txBox="1"/>
          <p:nvPr/>
        </p:nvSpPr>
        <p:spPr>
          <a:xfrm>
            <a:off x="5004048" y="1946056"/>
            <a:ext cx="3498835" cy="356579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과거 가격과 거래량의 변화를 분석하여 예측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70AB27-C7E9-4388-8C3D-F262959BB968}"/>
              </a:ext>
            </a:extLst>
          </p:cNvPr>
          <p:cNvSpPr txBox="1"/>
          <p:nvPr/>
        </p:nvSpPr>
        <p:spPr>
          <a:xfrm>
            <a:off x="4994961" y="2458743"/>
            <a:ext cx="3498835" cy="356579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투자 심리 분석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BD57EE-104F-4BB4-BB44-B461BCF97195}"/>
              </a:ext>
            </a:extLst>
          </p:cNvPr>
          <p:cNvSpPr txBox="1"/>
          <p:nvPr/>
        </p:nvSpPr>
        <p:spPr>
          <a:xfrm>
            <a:off x="5012258" y="1442105"/>
            <a:ext cx="3498835" cy="356579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마켓상황 분석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25311-0F60-47ED-8840-8C0DCDBE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25724"/>
              </p:ext>
            </p:extLst>
          </p:nvPr>
        </p:nvGraphicFramePr>
        <p:xfrm>
          <a:off x="410424" y="14634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재무제표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주가와 손익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사업동향 분석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분석을 위한 기초분석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DBA5F2-5546-405B-BA29-85A7B677279D}"/>
              </a:ext>
            </a:extLst>
          </p:cNvPr>
          <p:cNvSpPr txBox="1"/>
          <p:nvPr/>
        </p:nvSpPr>
        <p:spPr>
          <a:xfrm>
            <a:off x="395536" y="11315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CE5E04-5B1D-48B1-A60A-072CE8B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20263"/>
              </p:ext>
            </p:extLst>
          </p:nvPr>
        </p:nvGraphicFramePr>
        <p:xfrm>
          <a:off x="424707" y="329183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주관적이고 검증이 어렵다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D3584C-CDD2-4EFA-AFEB-3A211416F6E3}"/>
              </a:ext>
            </a:extLst>
          </p:cNvPr>
          <p:cNvSpPr txBox="1"/>
          <p:nvPr/>
        </p:nvSpPr>
        <p:spPr>
          <a:xfrm>
            <a:off x="409819" y="295997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25311-0F60-47ED-8840-8C0DCDBE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57758"/>
              </p:ext>
            </p:extLst>
          </p:nvPr>
        </p:nvGraphicFramePr>
        <p:xfrm>
          <a:off x="410424" y="14634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 데이터 활용하여 추세 예측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과거데이터를 활용하여 추세선을 그리고 예측하는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DBA5F2-5546-405B-BA29-85A7B677279D}"/>
              </a:ext>
            </a:extLst>
          </p:cNvPr>
          <p:cNvSpPr txBox="1"/>
          <p:nvPr/>
        </p:nvSpPr>
        <p:spPr>
          <a:xfrm>
            <a:off x="395536" y="11315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CE5E04-5B1D-48B1-A60A-072CE8B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19289"/>
              </p:ext>
            </p:extLst>
          </p:nvPr>
        </p:nvGraphicFramePr>
        <p:xfrm>
          <a:off x="424707" y="329183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가격은 모든 정보가 반영된 종속 변수이다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가격은 일정한 추세로 움직인다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D3584C-CDD2-4EFA-AFEB-3A211416F6E3}"/>
              </a:ext>
            </a:extLst>
          </p:cNvPr>
          <p:cNvSpPr txBox="1"/>
          <p:nvPr/>
        </p:nvSpPr>
        <p:spPr>
          <a:xfrm>
            <a:off x="409819" y="295997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3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정서분석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25311-0F60-47ED-8840-8C0DCDBE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8997"/>
              </p:ext>
            </p:extLst>
          </p:nvPr>
        </p:nvGraphicFramePr>
        <p:xfrm>
          <a:off x="410424" y="14634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자연어 처리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분석등을 통해 감성분석 후 정보를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DBA5F2-5546-405B-BA29-85A7B677279D}"/>
              </a:ext>
            </a:extLst>
          </p:cNvPr>
          <p:cNvSpPr txBox="1"/>
          <p:nvPr/>
        </p:nvSpPr>
        <p:spPr>
          <a:xfrm>
            <a:off x="395536" y="11315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CE5E04-5B1D-48B1-A60A-072CE8B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09556"/>
              </p:ext>
            </p:extLst>
          </p:nvPr>
        </p:nvGraphicFramePr>
        <p:xfrm>
          <a:off x="424707" y="329183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투자자들의 감성정보를 의사결정에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D3584C-CDD2-4EFA-AFEB-3A211416F6E3}"/>
              </a:ext>
            </a:extLst>
          </p:cNvPr>
          <p:cNvSpPr txBox="1"/>
          <p:nvPr/>
        </p:nvSpPr>
        <p:spPr>
          <a:xfrm>
            <a:off x="409819" y="295997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3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4899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네이버 금융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600">
                  <a:hlinkClick r:id="rId4"/>
                </a:rPr>
                <a:t>https://finance.naver.com/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09BDC-FA3D-4D2C-A36B-68F13B14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565" y="1347896"/>
            <a:ext cx="5657731" cy="35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파이낸스 심볼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CBDEE-A368-49FD-9ED4-4E5F6A08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24247"/>
              </p:ext>
            </p:extLst>
          </p:nvPr>
        </p:nvGraphicFramePr>
        <p:xfrm>
          <a:off x="410424" y="1679472"/>
          <a:ext cx="8147980" cy="89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미국시장에서는 종목을 식별하기 위해 영문알파벳 조합된 코드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야후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(yahoo.com),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포브스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(forbes.com)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모든 경제 사이트에서 사용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A45877-0C75-4681-9A21-37B10C8AF2F2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파이낸스 심볼 정의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F80878-C249-4199-9D88-C282DC02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1034"/>
              </p:ext>
            </p:extLst>
          </p:nvPr>
        </p:nvGraphicFramePr>
        <p:xfrm>
          <a:off x="410424" y="3053306"/>
          <a:ext cx="8147980" cy="107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포드 자동차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제너럴 일렉트릭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뱅크오브 아메리카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3A4FCA-A4FA-4D44-9F1A-11400F1A643A}"/>
              </a:ext>
            </a:extLst>
          </p:cNvPr>
          <p:cNvSpPr txBox="1"/>
          <p:nvPr/>
        </p:nvSpPr>
        <p:spPr>
          <a:xfrm>
            <a:off x="395536" y="2721448"/>
            <a:ext cx="34563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뉴욕증권거래소 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(NYSE, </a:t>
            </a:r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영문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7BF29D6-A78C-487C-AE2E-5126F96D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55308"/>
              </p:ext>
            </p:extLst>
          </p:nvPr>
        </p:nvGraphicFramePr>
        <p:xfrm>
          <a:off x="428906" y="4557870"/>
          <a:ext cx="8147980" cy="39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644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(Apple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GOOG(Google,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MSFT (Microsoft,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마이크로소프트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B230B7-6F6A-4020-B87D-1A75ABA18447}"/>
              </a:ext>
            </a:extLst>
          </p:cNvPr>
          <p:cNvSpPr txBox="1"/>
          <p:nvPr/>
        </p:nvSpPr>
        <p:spPr>
          <a:xfrm>
            <a:off x="414018" y="4226012"/>
            <a:ext cx="34563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나스닥 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(NASDAQ, </a:t>
            </a:r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영문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118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 거래소 종목 심볼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CBDEE-A368-49FD-9ED4-4E5F6A08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07025"/>
              </p:ext>
            </p:extLst>
          </p:nvPr>
        </p:nvGraphicFramePr>
        <p:xfrm>
          <a:off x="410424" y="1679472"/>
          <a:ext cx="8147980" cy="176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^KS11: KOSPI composite index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거래소 지수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&lt;-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증권거래소에 상장된 상장기업 주식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벤처회사를 제외한 주식들을 시가총액 가중평균방식을 통해 코스피에 상장된 전 주식을 평균화한 지수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^KQ11: KOSDAQ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composite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코스닥 지수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&lt;-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장외 주식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KOSPI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상장이 불가능한 벤처기업들을 시가총액 가중평균 방식으로 산출하여 평균화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A45877-0C75-4681-9A21-37B10C8AF2F2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국내지수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F80878-C249-4199-9D88-C282DC02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47729"/>
              </p:ext>
            </p:extLst>
          </p:nvPr>
        </p:nvGraphicFramePr>
        <p:xfrm>
          <a:off x="410424" y="3911720"/>
          <a:ext cx="8147980" cy="89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종목코드에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.KS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붙는다 예를들어 삼성전자의 심볼은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005930.KS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3A4FCA-A4FA-4D44-9F1A-11400F1A643A}"/>
              </a:ext>
            </a:extLst>
          </p:cNvPr>
          <p:cNvSpPr txBox="1"/>
          <p:nvPr/>
        </p:nvSpPr>
        <p:spPr>
          <a:xfrm>
            <a:off x="395536" y="3579862"/>
            <a:ext cx="1656184" cy="2658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종목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645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 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수정주가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(Adj Close)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CBDEE-A368-49FD-9ED4-4E5F6A08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26894"/>
              </p:ext>
            </p:extLst>
          </p:nvPr>
        </p:nvGraphicFramePr>
        <p:xfrm>
          <a:off x="410424" y="1347614"/>
          <a:ext cx="8147980" cy="347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01601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시가총액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회사가 발행한 전체 주식의 가치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100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100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수정주가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(Adjusted Closing Price): 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주가는 자본을 마련하기위해 새로 주식을 발행하거나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유상증자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주주에게 무료로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배포하는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무상증자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 또는 기존의 보유주를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배로 바꿔주기도한다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액면변경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이처럼 시시각각 변하는 상황에 과거의 주가를 지금의 주식수를 기준으로 바꾸어주는 것을 수정주가라고 한다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분할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배분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신주 발행이 반영된 주식 가격 데이터의 연속성을 보장하기 때문에 데이터 분석에는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수정주가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사용한다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907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주식정보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DD27EA-BA8C-4EE5-A297-2A91CA3F0058}"/>
              </a:ext>
            </a:extLst>
          </p:cNvPr>
          <p:cNvSpPr/>
          <p:nvPr/>
        </p:nvSpPr>
        <p:spPr>
          <a:xfrm>
            <a:off x="260648" y="1283206"/>
            <a:ext cx="819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import </a:t>
            </a:r>
            <a:r>
              <a:rPr lang="en-US" altLang="ko-KR" sz="900" dirty="0" err="1"/>
              <a:t>FinanceDataReader</a:t>
            </a:r>
            <a:r>
              <a:rPr lang="en-US" altLang="ko-KR" sz="900" dirty="0"/>
              <a:t> as web</a:t>
            </a:r>
          </a:p>
          <a:p>
            <a:r>
              <a:rPr lang="en-US" altLang="ko-KR" sz="900" dirty="0"/>
              <a:t>from datetime import date, </a:t>
            </a:r>
            <a:r>
              <a:rPr lang="en-US" altLang="ko-KR" sz="900" dirty="0" err="1"/>
              <a:t>timedelta</a:t>
            </a:r>
            <a:endParaRPr lang="en-US" altLang="ko-KR" sz="900" dirty="0"/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matplotlib.pyplot</a:t>
            </a:r>
            <a:r>
              <a:rPr lang="en-US" altLang="ko-KR" sz="900" dirty="0"/>
              <a:t> as </a:t>
            </a:r>
            <a:r>
              <a:rPr lang="en-US" altLang="ko-KR" sz="900" dirty="0" err="1"/>
              <a:t>plt</a:t>
            </a:r>
            <a:endParaRPr lang="en-US" altLang="ko-KR" sz="900" dirty="0"/>
          </a:p>
          <a:p>
            <a:r>
              <a:rPr lang="en-US" altLang="ko-KR" sz="900" dirty="0"/>
              <a:t>import datetime</a:t>
            </a:r>
          </a:p>
          <a:p>
            <a:endParaRPr lang="en-US" altLang="ko-KR" sz="900" dirty="0"/>
          </a:p>
          <a:p>
            <a:r>
              <a:rPr lang="en-US" altLang="ko-KR" sz="900" dirty="0"/>
              <a:t>%matplotlib inline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plt.figure</a:t>
            </a:r>
            <a:r>
              <a:rPr lang="en-US" altLang="ko-KR" sz="900" dirty="0"/>
              <a:t>(</a:t>
            </a:r>
            <a:r>
              <a:rPr lang="en-US" altLang="ko-KR" sz="900" dirty="0" err="1"/>
              <a:t>figsize</a:t>
            </a:r>
            <a:r>
              <a:rPr lang="en-US" altLang="ko-KR" sz="900" dirty="0"/>
              <a:t>=(15,9))</a:t>
            </a:r>
          </a:p>
          <a:p>
            <a:r>
              <a:rPr lang="en-US" altLang="ko-KR" sz="900" dirty="0"/>
              <a:t>from matplotlib import </a:t>
            </a:r>
            <a:r>
              <a:rPr lang="en-US" altLang="ko-KR" sz="900" dirty="0" err="1"/>
              <a:t>font_manager</a:t>
            </a:r>
            <a:r>
              <a:rPr lang="en-US" altLang="ko-KR" sz="900" dirty="0"/>
              <a:t>, </a:t>
            </a:r>
            <a:r>
              <a:rPr lang="en-US" altLang="ko-KR" sz="900" dirty="0" err="1"/>
              <a:t>rc</a:t>
            </a:r>
            <a:endParaRPr lang="en-US" altLang="ko-KR" sz="900" dirty="0"/>
          </a:p>
          <a:p>
            <a:r>
              <a:rPr lang="en-US" altLang="ko-KR" sz="900" dirty="0" err="1"/>
              <a:t>font_name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font_manager.FontProperties</a:t>
            </a:r>
            <a:r>
              <a:rPr lang="en-US" altLang="ko-KR" sz="900" dirty="0"/>
              <a:t>(</a:t>
            </a:r>
            <a:r>
              <a:rPr lang="en-US" altLang="ko-KR" sz="900" dirty="0" err="1"/>
              <a:t>fname</a:t>
            </a:r>
            <a:r>
              <a:rPr lang="en-US" altLang="ko-KR" sz="900" dirty="0"/>
              <a:t>="c:/Windows/Fonts/malgun.ttf").</a:t>
            </a:r>
            <a:r>
              <a:rPr lang="en-US" altLang="ko-KR" sz="900" dirty="0" err="1"/>
              <a:t>get_name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rc</a:t>
            </a:r>
            <a:r>
              <a:rPr lang="en-US" altLang="ko-KR" sz="900" dirty="0"/>
              <a:t>('font', family=</a:t>
            </a:r>
            <a:r>
              <a:rPr lang="en-US" altLang="ko-KR" sz="900" dirty="0" err="1"/>
              <a:t>font_name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today = </a:t>
            </a:r>
            <a:r>
              <a:rPr lang="en-US" altLang="ko-KR" sz="900" dirty="0" err="1"/>
              <a:t>date.today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startday</a:t>
            </a:r>
            <a:r>
              <a:rPr lang="en-US" altLang="ko-KR" sz="900" dirty="0"/>
              <a:t> = </a:t>
            </a:r>
            <a:r>
              <a:rPr lang="en-US" altLang="ko-KR" sz="900" dirty="0" err="1"/>
              <a:t>date.today</a:t>
            </a:r>
            <a:r>
              <a:rPr lang="en-US" altLang="ko-KR" sz="900" dirty="0"/>
              <a:t>() - </a:t>
            </a:r>
            <a:r>
              <a:rPr lang="en-US" altLang="ko-KR" sz="900" dirty="0" err="1"/>
              <a:t>timedelta</a:t>
            </a:r>
            <a:r>
              <a:rPr lang="en-US" altLang="ko-KR" sz="900" dirty="0"/>
              <a:t>(720)</a:t>
            </a:r>
          </a:p>
          <a:p>
            <a:r>
              <a:rPr lang="en-US" altLang="ko-KR" sz="900" dirty="0"/>
              <a:t>yesterday = </a:t>
            </a:r>
            <a:r>
              <a:rPr lang="en-US" altLang="ko-KR" sz="900" dirty="0" err="1"/>
              <a:t>date.today</a:t>
            </a:r>
            <a:r>
              <a:rPr lang="en-US" altLang="ko-KR" sz="900" dirty="0"/>
              <a:t>() - </a:t>
            </a:r>
            <a:r>
              <a:rPr lang="en-US" altLang="ko-KR" sz="900" dirty="0" err="1"/>
              <a:t>timedelta</a:t>
            </a:r>
            <a:r>
              <a:rPr lang="en-US" altLang="ko-KR" sz="900" dirty="0"/>
              <a:t>(1)</a:t>
            </a:r>
          </a:p>
          <a:p>
            <a:r>
              <a:rPr lang="en-US" altLang="ko-KR" sz="900" dirty="0"/>
              <a:t>#</a:t>
            </a:r>
            <a:r>
              <a:rPr lang="en-US" altLang="ko-KR" sz="900" dirty="0" err="1"/>
              <a:t>startday</a:t>
            </a:r>
            <a:r>
              <a:rPr lang="en-US" altLang="ko-KR" sz="900" dirty="0"/>
              <a:t> = '3/14/2014'</a:t>
            </a:r>
          </a:p>
          <a:p>
            <a:r>
              <a:rPr lang="en-US" altLang="ko-KR" sz="900" dirty="0"/>
              <a:t>#yesterday = '4/14/2016'</a:t>
            </a:r>
          </a:p>
          <a:p>
            <a:r>
              <a:rPr lang="en-US" altLang="ko-KR" sz="900" dirty="0"/>
              <a:t>print(yesterday)</a:t>
            </a:r>
          </a:p>
          <a:p>
            <a:endParaRPr lang="en-US" altLang="ko-KR" sz="900" dirty="0"/>
          </a:p>
          <a:p>
            <a:r>
              <a:rPr lang="en-US" altLang="ko-KR" sz="900" dirty="0"/>
              <a:t>SEC = </a:t>
            </a:r>
            <a:r>
              <a:rPr lang="en-US" altLang="ko-KR" sz="900" dirty="0" err="1"/>
              <a:t>web.DataReader</a:t>
            </a:r>
            <a:r>
              <a:rPr lang="en-US" altLang="ko-KR" sz="900" dirty="0"/>
              <a:t>("207940", </a:t>
            </a:r>
            <a:r>
              <a:rPr lang="en-US" altLang="ko-KR" sz="900" dirty="0" err="1"/>
              <a:t>startday</a:t>
            </a:r>
            <a:r>
              <a:rPr lang="en-US" altLang="ko-KR" sz="900" dirty="0"/>
              <a:t>, yesterday)</a:t>
            </a:r>
          </a:p>
          <a:p>
            <a:r>
              <a:rPr lang="en-US" altLang="ko-KR" sz="900" dirty="0"/>
              <a:t>#SEC = </a:t>
            </a:r>
            <a:r>
              <a:rPr lang="en-US" altLang="ko-KR" sz="900" dirty="0" err="1"/>
              <a:t>web.get_data_yahoo</a:t>
            </a:r>
            <a:r>
              <a:rPr lang="en-US" altLang="ko-KR" sz="900" dirty="0"/>
              <a:t>("005930.KS", </a:t>
            </a:r>
            <a:r>
              <a:rPr lang="en-US" altLang="ko-KR" sz="900" dirty="0" err="1"/>
              <a:t>startday</a:t>
            </a:r>
            <a:r>
              <a:rPr lang="en-US" altLang="ko-KR" sz="900" dirty="0"/>
              <a:t>, yesterday)</a:t>
            </a:r>
          </a:p>
          <a:p>
            <a:r>
              <a:rPr lang="en-US" altLang="ko-KR" sz="900" dirty="0"/>
              <a:t>print(</a:t>
            </a:r>
            <a:r>
              <a:rPr lang="en-US" altLang="ko-KR" sz="900" dirty="0" err="1"/>
              <a:t>SEC.tail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SEC['Close'].plot(</a:t>
            </a:r>
            <a:r>
              <a:rPr lang="en-US" altLang="ko-KR" sz="900" dirty="0" err="1"/>
              <a:t>figsize</a:t>
            </a:r>
            <a:r>
              <a:rPr lang="en-US" altLang="ko-KR" sz="900" dirty="0"/>
              <a:t>=(16,4))</a:t>
            </a:r>
          </a:p>
          <a:p>
            <a:r>
              <a:rPr lang="en-US" altLang="ko-KR" sz="900" dirty="0" err="1"/>
              <a:t>plt.show</a:t>
            </a:r>
            <a:r>
              <a:rPr lang="en-US" altLang="ko-KR" sz="900" dirty="0"/>
              <a:t>()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79BF3-C88E-4F5D-B7E3-2B69FB40CB0B}"/>
              </a:ext>
            </a:extLst>
          </p:cNvPr>
          <p:cNvSpPr/>
          <p:nvPr/>
        </p:nvSpPr>
        <p:spPr>
          <a:xfrm>
            <a:off x="5796136" y="1271656"/>
            <a:ext cx="2575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pip install -U finance-datareader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7BE616-1DA6-441E-BD24-6295DF483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69" y="2859782"/>
            <a:ext cx="475149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4107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년도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 가격정보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6BB3A9-2A97-46E5-A0BA-DA70D94B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81660"/>
              </p:ext>
            </p:extLst>
          </p:nvPr>
        </p:nvGraphicFramePr>
        <p:xfrm>
          <a:off x="410424" y="167106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SEC[‘2019-01-01':’2019-03-31']['Close'].plot(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figsize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=(16,4), style='b')</a:t>
                      </a:r>
                    </a:p>
                    <a:p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plt.show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4656FF-1A2E-434E-8649-5E4D83E7982B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74D26-45A0-416A-93E7-5A9EBE12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17" y="2322368"/>
            <a:ext cx="7496366" cy="25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69207" y="2118615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3903" y="2084559"/>
            <a:ext cx="18774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207" y="1545004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241029" y="1517457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406" y="1512156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241029" y="2094628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5406" y="2089588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3903" y="1510948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금융시장 분석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활용하여 금융데이터를 분석하는 실습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9C743E8-B256-4BBD-84CA-9D0424303EE6}"/>
              </a:ext>
            </a:extLst>
          </p:cNvPr>
          <p:cNvSpPr/>
          <p:nvPr/>
        </p:nvSpPr>
        <p:spPr>
          <a:xfrm>
            <a:off x="269207" y="949622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0EDDA5B8-E4AE-4E65-A5F8-6843D14AB5B6}"/>
              </a:ext>
            </a:extLst>
          </p:cNvPr>
          <p:cNvGrpSpPr>
            <a:grpSpLocks/>
          </p:cNvGrpSpPr>
          <p:nvPr/>
        </p:nvGrpSpPr>
        <p:grpSpPr bwMode="auto">
          <a:xfrm>
            <a:off x="241029" y="922075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17">
              <a:extLst>
                <a:ext uri="{FF2B5EF4-FFF2-40B4-BE49-F238E27FC236}">
                  <a16:creationId xmlns:a16="http://schemas.microsoft.com/office/drawing/2014/main" id="{37D4A238-EF39-4F70-A56B-4698852848E4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18">
              <a:extLst>
                <a:ext uri="{FF2B5EF4-FFF2-40B4-BE49-F238E27FC236}">
                  <a16:creationId xmlns:a16="http://schemas.microsoft.com/office/drawing/2014/main" id="{3B213D54-DCA3-419F-8912-90280DE850B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C9BB32-2ED4-4832-949D-71CFEB3120D7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3B841CFC-EF66-432B-8A97-31A76D6045C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3146479-A311-47F2-BA8D-FA15AF1F62B7}"/>
              </a:ext>
            </a:extLst>
          </p:cNvPr>
          <p:cNvSpPr txBox="1"/>
          <p:nvPr/>
        </p:nvSpPr>
        <p:spPr>
          <a:xfrm>
            <a:off x="325406" y="9167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86958C-189A-4526-9DBF-EA6947BC0B98}"/>
              </a:ext>
            </a:extLst>
          </p:cNvPr>
          <p:cNvSpPr/>
          <p:nvPr/>
        </p:nvSpPr>
        <p:spPr>
          <a:xfrm>
            <a:off x="823903" y="915566"/>
            <a:ext cx="18774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라이브러리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모서리가 둥근 직사각형 12">
            <a:extLst>
              <a:ext uri="{FF2B5EF4-FFF2-40B4-BE49-F238E27FC236}">
                <a16:creationId xmlns:a16="http://schemas.microsoft.com/office/drawing/2014/main" id="{0D4DF83B-E39D-41CC-9D4C-B1198B35557F}"/>
              </a:ext>
            </a:extLst>
          </p:cNvPr>
          <p:cNvSpPr/>
          <p:nvPr/>
        </p:nvSpPr>
        <p:spPr>
          <a:xfrm>
            <a:off x="255617" y="3275920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5" name="그룹 18">
            <a:extLst>
              <a:ext uri="{FF2B5EF4-FFF2-40B4-BE49-F238E27FC236}">
                <a16:creationId xmlns:a16="http://schemas.microsoft.com/office/drawing/2014/main" id="{581B2797-A618-4393-B41B-F54E071CC1D5}"/>
              </a:ext>
            </a:extLst>
          </p:cNvPr>
          <p:cNvGrpSpPr>
            <a:grpSpLocks/>
          </p:cNvGrpSpPr>
          <p:nvPr/>
        </p:nvGrpSpPr>
        <p:grpSpPr bwMode="auto">
          <a:xfrm>
            <a:off x="227439" y="3248373"/>
            <a:ext cx="539750" cy="479425"/>
            <a:chOff x="1328347" y="2337753"/>
            <a:chExt cx="541775" cy="535025"/>
          </a:xfrm>
        </p:grpSpPr>
        <p:sp>
          <p:nvSpPr>
            <p:cNvPr id="76" name="모서리가 둥근 직사각형 17">
              <a:extLst>
                <a:ext uri="{FF2B5EF4-FFF2-40B4-BE49-F238E27FC236}">
                  <a16:creationId xmlns:a16="http://schemas.microsoft.com/office/drawing/2014/main" id="{27DFEC6C-82E6-4C7D-A38F-486910EC4869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7" name="모서리가 둥근 직사각형 18">
              <a:extLst>
                <a:ext uri="{FF2B5EF4-FFF2-40B4-BE49-F238E27FC236}">
                  <a16:creationId xmlns:a16="http://schemas.microsoft.com/office/drawing/2014/main" id="{BB68C0A1-F95D-4D97-99DA-087E596A0140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F6F04F31-B638-4AD5-9747-01857767DD29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9" name="자유형 20">
              <a:extLst>
                <a:ext uri="{FF2B5EF4-FFF2-40B4-BE49-F238E27FC236}">
                  <a16:creationId xmlns:a16="http://schemas.microsoft.com/office/drawing/2014/main" id="{52E4CABB-AE50-43A3-9D92-3168119747EF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F0D939E-77C8-4067-A028-2AB64D8BCBD4}"/>
              </a:ext>
            </a:extLst>
          </p:cNvPr>
          <p:cNvSpPr txBox="1"/>
          <p:nvPr/>
        </p:nvSpPr>
        <p:spPr>
          <a:xfrm>
            <a:off x="311816" y="324186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5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682857-349B-45E4-A1EC-1FDD10B334CB}"/>
              </a:ext>
            </a:extLst>
          </p:cNvPr>
          <p:cNvSpPr/>
          <p:nvPr/>
        </p:nvSpPr>
        <p:spPr>
          <a:xfrm>
            <a:off x="810313" y="3241864"/>
            <a:ext cx="218521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알아보기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모서리가 둥근 직사각형 12">
            <a:extLst>
              <a:ext uri="{FF2B5EF4-FFF2-40B4-BE49-F238E27FC236}">
                <a16:creationId xmlns:a16="http://schemas.microsoft.com/office/drawing/2014/main" id="{C07E9281-5A43-4CD2-8F08-F353F3654F6E}"/>
              </a:ext>
            </a:extLst>
          </p:cNvPr>
          <p:cNvSpPr/>
          <p:nvPr/>
        </p:nvSpPr>
        <p:spPr>
          <a:xfrm>
            <a:off x="255617" y="268053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9" name="그룹 18">
            <a:extLst>
              <a:ext uri="{FF2B5EF4-FFF2-40B4-BE49-F238E27FC236}">
                <a16:creationId xmlns:a16="http://schemas.microsoft.com/office/drawing/2014/main" id="{7B59B059-3808-49B0-81C3-4C695B334F72}"/>
              </a:ext>
            </a:extLst>
          </p:cNvPr>
          <p:cNvGrpSpPr>
            <a:grpSpLocks/>
          </p:cNvGrpSpPr>
          <p:nvPr/>
        </p:nvGrpSpPr>
        <p:grpSpPr bwMode="auto">
          <a:xfrm>
            <a:off x="227439" y="2652991"/>
            <a:ext cx="539750" cy="479425"/>
            <a:chOff x="1328347" y="2337753"/>
            <a:chExt cx="541775" cy="535025"/>
          </a:xfrm>
        </p:grpSpPr>
        <p:sp>
          <p:nvSpPr>
            <p:cNvPr id="90" name="모서리가 둥근 직사각형 17">
              <a:extLst>
                <a:ext uri="{FF2B5EF4-FFF2-40B4-BE49-F238E27FC236}">
                  <a16:creationId xmlns:a16="http://schemas.microsoft.com/office/drawing/2014/main" id="{3D6002DC-3B47-49AA-A7A0-F31231D03D38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1" name="모서리가 둥근 직사각형 18">
              <a:extLst>
                <a:ext uri="{FF2B5EF4-FFF2-40B4-BE49-F238E27FC236}">
                  <a16:creationId xmlns:a16="http://schemas.microsoft.com/office/drawing/2014/main" id="{64DD993A-5E93-4A13-AD9B-1E8158CAFB57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0825E10-16A7-432A-8515-B8937B7C4B69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3" name="자유형 20">
              <a:extLst>
                <a:ext uri="{FF2B5EF4-FFF2-40B4-BE49-F238E27FC236}">
                  <a16:creationId xmlns:a16="http://schemas.microsoft.com/office/drawing/2014/main" id="{6A142888-03C5-4255-A9F6-740223A79C22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BBD8E69-F465-4B3D-828C-ED458AD56A88}"/>
              </a:ext>
            </a:extLst>
          </p:cNvPr>
          <p:cNvSpPr txBox="1"/>
          <p:nvPr/>
        </p:nvSpPr>
        <p:spPr>
          <a:xfrm>
            <a:off x="311816" y="2647690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4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936BC0-1826-4D69-8795-756D9A12CD07}"/>
              </a:ext>
            </a:extLst>
          </p:cNvPr>
          <p:cNvSpPr/>
          <p:nvPr/>
        </p:nvSpPr>
        <p:spPr>
          <a:xfrm>
            <a:off x="810313" y="2646482"/>
            <a:ext cx="2569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:a16="http://schemas.microsoft.com/office/drawing/2014/main" id="{03928640-4EB6-4F69-8CAA-3DE6CAAC659C}"/>
              </a:ext>
            </a:extLst>
          </p:cNvPr>
          <p:cNvSpPr/>
          <p:nvPr/>
        </p:nvSpPr>
        <p:spPr>
          <a:xfrm>
            <a:off x="265373" y="3898850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B5E6A4A-7F2E-44A9-A440-AB39B80E2A00}"/>
              </a:ext>
            </a:extLst>
          </p:cNvPr>
          <p:cNvSpPr/>
          <p:nvPr/>
        </p:nvSpPr>
        <p:spPr>
          <a:xfrm>
            <a:off x="820069" y="3864794"/>
            <a:ext cx="190308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8" name="그룹 36">
            <a:extLst>
              <a:ext uri="{FF2B5EF4-FFF2-40B4-BE49-F238E27FC236}">
                <a16:creationId xmlns:a16="http://schemas.microsoft.com/office/drawing/2014/main" id="{611C5DC0-06FD-4F1C-AEEC-ACC631A4F0F1}"/>
              </a:ext>
            </a:extLst>
          </p:cNvPr>
          <p:cNvGrpSpPr>
            <a:grpSpLocks/>
          </p:cNvGrpSpPr>
          <p:nvPr/>
        </p:nvGrpSpPr>
        <p:grpSpPr bwMode="auto">
          <a:xfrm>
            <a:off x="237195" y="3874863"/>
            <a:ext cx="539750" cy="479425"/>
            <a:chOff x="1328347" y="2337753"/>
            <a:chExt cx="541775" cy="535025"/>
          </a:xfrm>
        </p:grpSpPr>
        <p:sp>
          <p:nvSpPr>
            <p:cNvPr id="99" name="모서리가 둥근 직사각형 23">
              <a:extLst>
                <a:ext uri="{FF2B5EF4-FFF2-40B4-BE49-F238E27FC236}">
                  <a16:creationId xmlns:a16="http://schemas.microsoft.com/office/drawing/2014/main" id="{D20B7ECE-AAC6-42DC-8B6E-8D3204B68E56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24">
              <a:extLst>
                <a:ext uri="{FF2B5EF4-FFF2-40B4-BE49-F238E27FC236}">
                  <a16:creationId xmlns:a16="http://schemas.microsoft.com/office/drawing/2014/main" id="{E96AC644-AB37-42CE-A643-73AB46808D20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EDDB79D-64A4-41B0-A9B3-4958B0B5B58D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2" name="자유형 26">
              <a:extLst>
                <a:ext uri="{FF2B5EF4-FFF2-40B4-BE49-F238E27FC236}">
                  <a16:creationId xmlns:a16="http://schemas.microsoft.com/office/drawing/2014/main" id="{D962F546-4AA8-40C4-8A33-63E4551A241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07972A9-D961-49C2-B28A-3A5207BCD8AF}"/>
              </a:ext>
            </a:extLst>
          </p:cNvPr>
          <p:cNvSpPr txBox="1"/>
          <p:nvPr/>
        </p:nvSpPr>
        <p:spPr>
          <a:xfrm>
            <a:off x="321572" y="386982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6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6108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년도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 거래량 정보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6BB3A9-2A97-46E5-A0BA-DA70D94B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06683"/>
              </p:ext>
            </p:extLst>
          </p:nvPr>
        </p:nvGraphicFramePr>
        <p:xfrm>
          <a:off x="410424" y="167106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SEC[‘2019-01-01':’2019-03-31”]['Volume'].plot(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figsize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=(16,4), style='g')</a:t>
                      </a:r>
                    </a:p>
                    <a:p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plt.show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4656FF-1A2E-434E-8649-5E4D83E7982B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7EB87-1F2E-44CF-95C4-C16F65008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62" y="2427734"/>
            <a:ext cx="7160475" cy="19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A65F-F0AB-4BA6-A77E-4571729FCB59}"/>
              </a:ext>
            </a:extLst>
          </p:cNvPr>
          <p:cNvSpPr txBox="1"/>
          <p:nvPr/>
        </p:nvSpPr>
        <p:spPr>
          <a:xfrm>
            <a:off x="1835696" y="259447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/>
              <a:t>수익률 </a:t>
            </a:r>
            <a:r>
              <a:rPr lang="en-US" altLang="ko-KR" sz="2000" b="0"/>
              <a:t>= </a:t>
            </a:r>
            <a:endParaRPr lang="ko-KR" altLang="en-US" sz="2000" b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E75FE-FDB8-4B76-98DB-5D9CF20B04F4}"/>
              </a:ext>
            </a:extLst>
          </p:cNvPr>
          <p:cNvCxnSpPr/>
          <p:nvPr/>
        </p:nvCxnSpPr>
        <p:spPr bwMode="auto">
          <a:xfrm>
            <a:off x="3563888" y="2794530"/>
            <a:ext cx="252028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021F14-55FF-4515-ACA5-68BCA1DBA3E7}"/>
              </a:ext>
            </a:extLst>
          </p:cNvPr>
          <p:cNvSpPr txBox="1"/>
          <p:nvPr/>
        </p:nvSpPr>
        <p:spPr>
          <a:xfrm>
            <a:off x="4355976" y="28917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/>
              <a:t>초기가격</a:t>
            </a:r>
            <a:endParaRPr lang="ko-KR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7F095-5E28-4EB0-86E7-BC0BB31CCE27}"/>
              </a:ext>
            </a:extLst>
          </p:cNvPr>
          <p:cNvSpPr txBox="1"/>
          <p:nvPr/>
        </p:nvSpPr>
        <p:spPr>
          <a:xfrm>
            <a:off x="3563888" y="2243648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/>
              <a:t>(</a:t>
            </a:r>
            <a:r>
              <a:rPr lang="ko-KR" altLang="en-US" sz="2000" b="0"/>
              <a:t>미래가격 </a:t>
            </a:r>
            <a:r>
              <a:rPr lang="en-US" altLang="ko-KR" sz="2000" b="0"/>
              <a:t>– </a:t>
            </a:r>
            <a:r>
              <a:rPr lang="ko-KR" altLang="en-US" sz="2000" b="0"/>
              <a:t>초기가격</a:t>
            </a:r>
            <a:r>
              <a:rPr lang="en-US" altLang="ko-KR" sz="2000" b="0"/>
              <a:t>)</a:t>
            </a:r>
            <a:endParaRPr lang="ko-KR" altLang="en-US" sz="2000" b="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82F29C-FFFF-414D-A4B9-A488A071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94632"/>
              </p:ext>
            </p:extLst>
          </p:nvPr>
        </p:nvGraphicFramePr>
        <p:xfrm>
          <a:off x="410424" y="131943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투자한 자본에 대한 수익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솔실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비율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9ACFE0-E49B-4514-B637-F157349737F1}"/>
              </a:ext>
            </a:extLst>
          </p:cNvPr>
          <p:cNvSpPr txBox="1"/>
          <p:nvPr/>
        </p:nvSpPr>
        <p:spPr>
          <a:xfrm>
            <a:off x="410424" y="3395744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예</a:t>
            </a:r>
            <a:r>
              <a:rPr lang="en-US" altLang="ko-KR" sz="1600" b="0"/>
              <a:t>) 100</a:t>
            </a:r>
            <a:r>
              <a:rPr lang="ko-KR" altLang="en-US" sz="1600" b="0"/>
              <a:t>만원에 사서 </a:t>
            </a:r>
            <a:r>
              <a:rPr lang="en-US" altLang="ko-KR" sz="1600" b="0"/>
              <a:t>150</a:t>
            </a:r>
            <a:r>
              <a:rPr lang="ko-KR" altLang="en-US" sz="1600" b="0"/>
              <a:t>만원이 되면 수익률은 </a:t>
            </a:r>
            <a:r>
              <a:rPr lang="en-US" altLang="ko-KR" sz="1600" b="0"/>
              <a:t>+ 50%   → (150-100) / 10</a:t>
            </a:r>
            <a:r>
              <a:rPr lang="en-US" altLang="ko-KR" sz="1600" b="0" dirty="0"/>
              <a:t>0</a:t>
            </a:r>
            <a:endParaRPr lang="en-US" altLang="ko-KR" sz="1600" b="0"/>
          </a:p>
        </p:txBody>
      </p:sp>
      <p:grpSp>
        <p:nvGrpSpPr>
          <p:cNvPr id="17" name="그룹 9">
            <a:extLst>
              <a:ext uri="{FF2B5EF4-FFF2-40B4-BE49-F238E27FC236}">
                <a16:creationId xmlns:a16="http://schemas.microsoft.com/office/drawing/2014/main" id="{63FD16FD-4470-480B-A5D2-FD1DD9B8DF7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8" name="Picture 26" descr="그림2">
              <a:extLst>
                <a:ext uri="{FF2B5EF4-FFF2-40B4-BE49-F238E27FC236}">
                  <a16:creationId xmlns:a16="http://schemas.microsoft.com/office/drawing/2014/main" id="{A291F505-28F4-4010-A2A7-E1A531F65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E175AB-37B5-464E-AD21-58B4F426384F}"/>
                </a:ext>
              </a:extLst>
            </p:cNvPr>
            <p:cNvSpPr/>
            <p:nvPr/>
          </p:nvSpPr>
          <p:spPr>
            <a:xfrm>
              <a:off x="911746" y="2055249"/>
              <a:ext cx="1391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82F29C-FFFF-414D-A4B9-A488A071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92855"/>
              </p:ext>
            </p:extLst>
          </p:nvPr>
        </p:nvGraphicFramePr>
        <p:xfrm>
          <a:off x="482432" y="1607464"/>
          <a:ext cx="8147980" cy="38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88222"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수익률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이전가격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수익률 합과 최종 손실률이 달라진다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11B660-F718-40E6-8A25-75737AEA9A42}"/>
              </a:ext>
            </a:extLst>
          </p:cNvPr>
          <p:cNvSpPr txBox="1"/>
          <p:nvPr/>
        </p:nvSpPr>
        <p:spPr>
          <a:xfrm>
            <a:off x="467544" y="127560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수익률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4C2CEF-C85B-4E94-8796-74145D07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87331"/>
              </p:ext>
            </p:extLst>
          </p:nvPr>
        </p:nvGraphicFramePr>
        <p:xfrm>
          <a:off x="482432" y="2399552"/>
          <a:ext cx="8147980" cy="38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88222">
                <a:tc>
                  <a:txBody>
                    <a:bodyPr/>
                    <a:lstStyle/>
                    <a:p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미래가격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수익률과 수익률 합이 일치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금융분야에서 주로 사용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EA1A8D-711E-48A7-8700-D3A6D463D969}"/>
              </a:ext>
            </a:extLst>
          </p:cNvPr>
          <p:cNvSpPr txBox="1"/>
          <p:nvPr/>
        </p:nvSpPr>
        <p:spPr>
          <a:xfrm>
            <a:off x="467544" y="203951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수익률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6AB4154-2E78-4078-941D-09D323751ED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5597B5AD-D232-4BC5-B38D-3585446CA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9828C-9984-4CFA-AA2B-DBF347C3C6C8}"/>
                </a:ext>
              </a:extLst>
            </p:cNvPr>
            <p:cNvSpPr/>
            <p:nvPr/>
          </p:nvSpPr>
          <p:spPr>
            <a:xfrm>
              <a:off x="911746" y="2055249"/>
              <a:ext cx="1391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5688B5A-7AD3-403C-9DE4-DAB6841A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03658"/>
              </p:ext>
            </p:extLst>
          </p:nvPr>
        </p:nvGraphicFramePr>
        <p:xfrm>
          <a:off x="456468" y="2931790"/>
          <a:ext cx="8003966" cy="1872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68883083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35445923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717289257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일반수익률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로그수익률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(1500-1000)/1000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ln(1500/1000)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7235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(800-1500)/1500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-62.86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ln(800/1500)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64024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(600-800)/800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-28.76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ln(600/800)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09096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(1500-600)/600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ln(1500/600)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33881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수익률합계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78%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128.33%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50-46.67-25+150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40.54-62.86-28.76+91.62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338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최종수익률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(1500-1000)/1000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6AB4154-2E78-4078-941D-09D323751ED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5597B5AD-D232-4BC5-B38D-3585446CA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9828C-9984-4CFA-AA2B-DBF347C3C6C8}"/>
                </a:ext>
              </a:extLst>
            </p:cNvPr>
            <p:cNvSpPr/>
            <p:nvPr/>
          </p:nvSpPr>
          <p:spPr>
            <a:xfrm>
              <a:off x="911746" y="2055249"/>
              <a:ext cx="28118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 계산 및 변동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BD3015-5503-4089-9EE4-07E0F133ED4C}"/>
              </a:ext>
            </a:extLst>
          </p:cNvPr>
          <p:cNvSpPr/>
          <p:nvPr/>
        </p:nvSpPr>
        <p:spPr>
          <a:xfrm>
            <a:off x="323528" y="1194046"/>
            <a:ext cx="5904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FinanceDataReader</a:t>
            </a:r>
            <a:r>
              <a:rPr lang="en-US" altLang="ko-KR" dirty="0"/>
              <a:t> as web</a:t>
            </a:r>
          </a:p>
          <a:p>
            <a:r>
              <a:rPr lang="en-US" altLang="ko-KR" dirty="0"/>
              <a:t>from datetime import date, </a:t>
            </a:r>
            <a:r>
              <a:rPr lang="en-US" altLang="ko-KR" dirty="0" err="1"/>
              <a:t>timedelta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datetime</a:t>
            </a:r>
          </a:p>
          <a:p>
            <a:endParaRPr lang="en-US" altLang="ko-KR" dirty="0"/>
          </a:p>
          <a:p>
            <a:r>
              <a:rPr lang="en-US" altLang="ko-KR" dirty="0"/>
              <a:t>%matplotlib inline</a:t>
            </a:r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=(15,9))</a:t>
            </a:r>
          </a:p>
          <a:p>
            <a:r>
              <a:rPr lang="en-US" altLang="ko-KR" dirty="0"/>
              <a:t>today = </a:t>
            </a:r>
            <a:r>
              <a:rPr lang="en-US" altLang="ko-KR" dirty="0" err="1"/>
              <a:t>date.today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startday</a:t>
            </a:r>
            <a:r>
              <a:rPr lang="en-US" altLang="ko-KR" dirty="0"/>
              <a:t> = date(2018,4,1)</a:t>
            </a:r>
          </a:p>
          <a:p>
            <a:r>
              <a:rPr lang="en-US" altLang="ko-KR" dirty="0" err="1"/>
              <a:t>endday</a:t>
            </a:r>
            <a:r>
              <a:rPr lang="en-US" altLang="ko-KR" dirty="0"/>
              <a:t> = date(2018,6,27)</a:t>
            </a:r>
          </a:p>
          <a:p>
            <a:r>
              <a:rPr lang="en-US" altLang="ko-KR" dirty="0"/>
              <a:t>SEC = </a:t>
            </a:r>
            <a:r>
              <a:rPr lang="en-US" altLang="ko-KR" dirty="0" err="1"/>
              <a:t>web.DataReader</a:t>
            </a:r>
            <a:r>
              <a:rPr lang="en-US" altLang="ko-KR" dirty="0"/>
              <a:t>("207940", </a:t>
            </a:r>
            <a:r>
              <a:rPr lang="en-US" altLang="ko-KR" dirty="0" err="1"/>
              <a:t>startday</a:t>
            </a:r>
            <a:r>
              <a:rPr lang="en-US" altLang="ko-KR" dirty="0"/>
              <a:t>, </a:t>
            </a:r>
            <a:r>
              <a:rPr lang="en-US" altLang="ko-KR" dirty="0" err="1"/>
              <a:t>endday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SEC = SEC[SEC['Volume'] != 0]</a:t>
            </a:r>
          </a:p>
          <a:p>
            <a:r>
              <a:rPr lang="en-US" altLang="ko-KR" dirty="0"/>
              <a:t>SEC['Close'].head()</a:t>
            </a:r>
          </a:p>
          <a:p>
            <a:endParaRPr lang="en-US" altLang="ko-KR" dirty="0"/>
          </a:p>
          <a:p>
            <a:r>
              <a:rPr lang="en-US" altLang="ko-KR" dirty="0"/>
              <a:t># 1 </a:t>
            </a:r>
            <a:r>
              <a:rPr lang="ko-KR" altLang="en-US" dirty="0"/>
              <a:t>씩 </a:t>
            </a:r>
            <a:r>
              <a:rPr lang="en-US" altLang="ko-KR" dirty="0"/>
              <a:t>shift</a:t>
            </a:r>
          </a:p>
          <a:p>
            <a:r>
              <a:rPr lang="en-US" altLang="ko-KR" dirty="0"/>
              <a:t>SEC['Close'].shift(1).head()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수익률 계산</a:t>
            </a:r>
          </a:p>
          <a:p>
            <a:r>
              <a:rPr lang="en-US" altLang="ko-KR" dirty="0"/>
              <a:t>SEC['Rate'] = np.log( SEC['Close'].</a:t>
            </a:r>
            <a:r>
              <a:rPr lang="en-US" altLang="ko-KR" dirty="0" err="1"/>
              <a:t>astype</a:t>
            </a:r>
            <a:r>
              <a:rPr lang="en-US" altLang="ko-KR" dirty="0"/>
              <a:t>(float) / SEC['Close'].shift(1).</a:t>
            </a:r>
            <a:r>
              <a:rPr lang="en-US" altLang="ko-KR" dirty="0" err="1"/>
              <a:t>astype</a:t>
            </a:r>
            <a:r>
              <a:rPr lang="en-US" altLang="ko-KR" dirty="0"/>
              <a:t>(float))</a:t>
            </a:r>
          </a:p>
          <a:p>
            <a:r>
              <a:rPr lang="en-US" altLang="ko-KR" dirty="0" err="1"/>
              <a:t>SEC.head</a:t>
            </a:r>
            <a:r>
              <a:rPr lang="en-US" altLang="ko-KR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2F51F-2B9B-4EF9-A7D8-7669B1839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58" y="1810291"/>
            <a:ext cx="3508052" cy="1427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17E3E8-CD72-4079-9A0C-5DD1952D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157" y="3392401"/>
            <a:ext cx="3508051" cy="14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118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 계산 및 변동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6BB3A9-2A97-46E5-A0BA-DA70D94B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84906"/>
              </p:ext>
            </p:extLst>
          </p:nvPr>
        </p:nvGraphicFramePr>
        <p:xfrm>
          <a:off x="410424" y="167106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SEC[‘Rate'].plot(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figsize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=(16,4))</a:t>
                      </a:r>
                    </a:p>
                    <a:p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plt.show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4656FF-1A2E-434E-8649-5E4D83E7982B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8BC2B-DFD8-4D79-88E6-C86536A1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337394"/>
            <a:ext cx="6606480" cy="24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4533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골든크로스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데드크로스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1440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단기와 장기 이동평균의 차이값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(MA_5, MA_20)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차이값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0 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값과 부호가 바뀌는 경우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골드크로스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→ Buy</a:t>
            </a:r>
            <a:b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데드크로스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→ Sell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 이동평균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0 → Buy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 이동평균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0 → Sell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2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6432923-F762-4E51-BB62-08ED4C56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164262"/>
            <a:ext cx="3926964" cy="2711743"/>
          </a:xfrm>
          <a:prstGeom prst="rect">
            <a:avLst/>
          </a:prstGeom>
        </p:spPr>
      </p:pic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837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타겟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종목코드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DD27EA-BA8C-4EE5-A297-2A91CA3F0058}"/>
              </a:ext>
            </a:extLst>
          </p:cNvPr>
          <p:cNvSpPr/>
          <p:nvPr/>
        </p:nvSpPr>
        <p:spPr>
          <a:xfrm>
            <a:off x="456468" y="1271656"/>
            <a:ext cx="8190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>
                <a:hlinkClick r:id="rId5"/>
              </a:rPr>
              <a:t>사이트</a:t>
            </a:r>
            <a:r>
              <a:rPr lang="en-US" altLang="ko-KR" b="0" dirty="0">
                <a:hlinkClick r:id="rId5"/>
              </a:rPr>
              <a:t>: https://kind.krx.co.kr/corpgeneral/corpList.do?method=loadInitPage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D5005-E130-4E76-8614-F17A0ED8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659960"/>
            <a:ext cx="4572001" cy="30683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978268-0146-4F1B-8D1B-5B9FE502B000}"/>
              </a:ext>
            </a:extLst>
          </p:cNvPr>
          <p:cNvSpPr/>
          <p:nvPr/>
        </p:nvSpPr>
        <p:spPr bwMode="auto">
          <a:xfrm>
            <a:off x="899592" y="3003797"/>
            <a:ext cx="1323218" cy="178017"/>
          </a:xfrm>
          <a:prstGeom prst="rect">
            <a:avLst/>
          </a:prstGeom>
          <a:noFill/>
          <a:ln w="38100" cap="flat" cmpd="sng" algn="ctr">
            <a:solidFill>
              <a:srgbClr val="0034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748048-67FE-44EC-9B15-6B1E9F22636E}"/>
              </a:ext>
            </a:extLst>
          </p:cNvPr>
          <p:cNvSpPr/>
          <p:nvPr/>
        </p:nvSpPr>
        <p:spPr bwMode="auto">
          <a:xfrm>
            <a:off x="3694367" y="3579862"/>
            <a:ext cx="297770" cy="189250"/>
          </a:xfrm>
          <a:prstGeom prst="rect">
            <a:avLst/>
          </a:prstGeom>
          <a:noFill/>
          <a:ln w="38100" cap="flat" cmpd="sng" algn="ctr">
            <a:solidFill>
              <a:srgbClr val="0034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3BF8E4-75E0-453C-8FCF-FA56240A6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935" y="3344605"/>
            <a:ext cx="2058071" cy="659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B115DC-B0F0-4F94-B631-AC2AD7D074AC}"/>
              </a:ext>
            </a:extLst>
          </p:cNvPr>
          <p:cNvSpPr txBox="1"/>
          <p:nvPr/>
        </p:nvSpPr>
        <p:spPr>
          <a:xfrm>
            <a:off x="5330463" y="1708238"/>
            <a:ext cx="34563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개발자도구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(F12) -&gt;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-&gt;ALL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D44E6E-991B-4DC4-8E3E-8DDD914B305B}"/>
              </a:ext>
            </a:extLst>
          </p:cNvPr>
          <p:cNvSpPr/>
          <p:nvPr/>
        </p:nvSpPr>
        <p:spPr bwMode="auto">
          <a:xfrm>
            <a:off x="5803285" y="4081345"/>
            <a:ext cx="1021649" cy="112077"/>
          </a:xfrm>
          <a:prstGeom prst="rect">
            <a:avLst/>
          </a:prstGeom>
          <a:noFill/>
          <a:ln w="38100" cap="flat" cmpd="sng" algn="ctr">
            <a:solidFill>
              <a:srgbClr val="0034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C4F9FE-2929-4820-8722-FB0D6D954B73}"/>
              </a:ext>
            </a:extLst>
          </p:cNvPr>
          <p:cNvSpPr/>
          <p:nvPr/>
        </p:nvSpPr>
        <p:spPr bwMode="auto">
          <a:xfrm>
            <a:off x="7276460" y="3467785"/>
            <a:ext cx="1696555" cy="100605"/>
          </a:xfrm>
          <a:prstGeom prst="rect">
            <a:avLst/>
          </a:prstGeom>
          <a:noFill/>
          <a:ln w="38100" cap="flat" cmpd="sng" algn="ctr">
            <a:solidFill>
              <a:srgbClr val="0034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19A0F-3296-4045-BB22-6F987C2F34F4}"/>
              </a:ext>
            </a:extLst>
          </p:cNvPr>
          <p:cNvSpPr/>
          <p:nvPr/>
        </p:nvSpPr>
        <p:spPr bwMode="auto">
          <a:xfrm>
            <a:off x="6660233" y="2454972"/>
            <a:ext cx="360040" cy="207050"/>
          </a:xfrm>
          <a:prstGeom prst="rect">
            <a:avLst/>
          </a:prstGeom>
          <a:noFill/>
          <a:ln w="38100" cap="flat" cmpd="sng" algn="ctr">
            <a:solidFill>
              <a:srgbClr val="0034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9B01FC-62FD-4ACB-9248-187014607ED7}"/>
              </a:ext>
            </a:extLst>
          </p:cNvPr>
          <p:cNvSpPr/>
          <p:nvPr/>
        </p:nvSpPr>
        <p:spPr bwMode="auto">
          <a:xfrm>
            <a:off x="6660233" y="2117658"/>
            <a:ext cx="360040" cy="207050"/>
          </a:xfrm>
          <a:prstGeom prst="rect">
            <a:avLst/>
          </a:prstGeom>
          <a:noFill/>
          <a:ln w="38100" cap="flat" cmpd="sng" algn="ctr">
            <a:solidFill>
              <a:srgbClr val="0034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2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정의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종목코드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456468" y="1779662"/>
            <a:ext cx="2099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/>
              <a:t>import urllib.parse</a:t>
            </a:r>
          </a:p>
          <a:p>
            <a:r>
              <a:rPr lang="ko-KR" altLang="en-US" b="0"/>
              <a:t>import pandas as pd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0CA450-BEF8-4640-9828-7DA76AD3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23678"/>
            <a:ext cx="2874443" cy="11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0371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마켓타입 및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URL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종목코드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456468" y="1779662"/>
            <a:ext cx="3899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MARKET_CODE_DICT = {</a:t>
            </a:r>
          </a:p>
          <a:p>
            <a:r>
              <a:rPr lang="en-US" altLang="ko-KR" b="0" dirty="0"/>
              <a:t>    '</a:t>
            </a:r>
            <a:r>
              <a:rPr lang="en-US" altLang="ko-KR" b="0" dirty="0" err="1"/>
              <a:t>kospi</a:t>
            </a:r>
            <a:r>
              <a:rPr lang="en-US" altLang="ko-KR" b="0" dirty="0"/>
              <a:t>': '</a:t>
            </a:r>
            <a:r>
              <a:rPr lang="en-US" altLang="ko-KR" b="0" dirty="0" err="1"/>
              <a:t>stockMkt</a:t>
            </a:r>
            <a:r>
              <a:rPr lang="en-US" altLang="ko-KR" b="0" dirty="0"/>
              <a:t>',</a:t>
            </a:r>
          </a:p>
          <a:p>
            <a:r>
              <a:rPr lang="en-US" altLang="ko-KR" b="0" dirty="0"/>
              <a:t>    '</a:t>
            </a:r>
            <a:r>
              <a:rPr lang="en-US" altLang="ko-KR" b="0" dirty="0" err="1"/>
              <a:t>kosdaq</a:t>
            </a:r>
            <a:r>
              <a:rPr lang="en-US" altLang="ko-KR" b="0" dirty="0"/>
              <a:t>': '</a:t>
            </a:r>
            <a:r>
              <a:rPr lang="en-US" altLang="ko-KR" b="0" dirty="0" err="1"/>
              <a:t>kosdaqMkt</a:t>
            </a:r>
            <a:r>
              <a:rPr lang="en-US" altLang="ko-KR" b="0" dirty="0"/>
              <a:t>',</a:t>
            </a:r>
          </a:p>
          <a:p>
            <a:r>
              <a:rPr lang="en-US" altLang="ko-KR" b="0" dirty="0"/>
              <a:t>    '</a:t>
            </a:r>
            <a:r>
              <a:rPr lang="en-US" altLang="ko-KR" b="0" dirty="0" err="1"/>
              <a:t>konex</a:t>
            </a:r>
            <a:r>
              <a:rPr lang="en-US" altLang="ko-KR" b="0" dirty="0"/>
              <a:t>': '</a:t>
            </a:r>
            <a:r>
              <a:rPr lang="en-US" altLang="ko-KR" b="0" dirty="0" err="1"/>
              <a:t>konexMkt</a:t>
            </a:r>
            <a:r>
              <a:rPr lang="en-US" altLang="ko-KR" b="0" dirty="0"/>
              <a:t>'</a:t>
            </a:r>
          </a:p>
          <a:p>
            <a:r>
              <a:rPr lang="en-US" altLang="ko-KR" b="0" dirty="0"/>
              <a:t>}</a:t>
            </a:r>
          </a:p>
          <a:p>
            <a:endParaRPr lang="en-US" altLang="ko-KR" b="0" dirty="0"/>
          </a:p>
          <a:p>
            <a:r>
              <a:rPr lang="en-US" altLang="ko-KR" b="0" dirty="0"/>
              <a:t>DOWNLOAD_URL = 'https://kind.krx.co.kr/</a:t>
            </a:r>
            <a:r>
              <a:rPr lang="en-US" altLang="ko-KR" b="0" dirty="0" err="1"/>
              <a:t>corpgeneral</a:t>
            </a:r>
            <a:r>
              <a:rPr lang="en-US" altLang="ko-KR" b="0" dirty="0"/>
              <a:t>/corpList.do'</a:t>
            </a:r>
            <a:endParaRPr lang="ko-KR" altLang="en-US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F31D09-CCAD-4157-86EC-2DD2AAD6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632669"/>
            <a:ext cx="4892452" cy="17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98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함수정의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#1 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종목코드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종목코드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539552" y="1321565"/>
            <a:ext cx="6995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def </a:t>
            </a:r>
            <a:r>
              <a:rPr lang="en-US" altLang="ko-KR" b="0" dirty="0" err="1"/>
              <a:t>zeroFill</a:t>
            </a:r>
            <a:r>
              <a:rPr lang="en-US" altLang="ko-KR" b="0" dirty="0"/>
              <a:t>(</a:t>
            </a:r>
            <a:r>
              <a:rPr lang="en-US" altLang="ko-KR" b="0" dirty="0" err="1"/>
              <a:t>columnValue</a:t>
            </a:r>
            <a:r>
              <a:rPr lang="en-US" altLang="ko-KR" b="0" dirty="0"/>
              <a:t>):</a:t>
            </a:r>
          </a:p>
          <a:p>
            <a:r>
              <a:rPr lang="en-US" altLang="ko-KR" b="0" dirty="0"/>
              <a:t>    </a:t>
            </a:r>
            <a:r>
              <a:rPr lang="en-US" altLang="ko-KR" b="0" dirty="0" err="1"/>
              <a:t>columnValue</a:t>
            </a:r>
            <a:r>
              <a:rPr lang="en-US" altLang="ko-KR" b="0" dirty="0"/>
              <a:t> = str(</a:t>
            </a:r>
            <a:r>
              <a:rPr lang="en-US" altLang="ko-KR" b="0" dirty="0" err="1"/>
              <a:t>columnValue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    </a:t>
            </a:r>
            <a:r>
              <a:rPr lang="en-US" altLang="ko-KR" b="0" dirty="0" err="1"/>
              <a:t>outValue</a:t>
            </a:r>
            <a:r>
              <a:rPr lang="en-US" altLang="ko-KR" b="0" dirty="0"/>
              <a:t> = </a:t>
            </a:r>
            <a:r>
              <a:rPr lang="en-US" altLang="ko-KR" b="0" dirty="0" err="1"/>
              <a:t>columnValue.zfill</a:t>
            </a:r>
            <a:r>
              <a:rPr lang="en-US" altLang="ko-KR" b="0" dirty="0"/>
              <a:t>(6)</a:t>
            </a:r>
          </a:p>
          <a:p>
            <a:r>
              <a:rPr lang="en-US" altLang="ko-KR" b="0" dirty="0"/>
              <a:t>    return </a:t>
            </a:r>
            <a:r>
              <a:rPr lang="en-US" altLang="ko-KR" b="0" dirty="0" err="1"/>
              <a:t>outValue</a:t>
            </a:r>
            <a:endParaRPr lang="ko-KR" altLang="en-US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D8CDD-1667-4624-B7E2-DFA81A9A2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563638"/>
            <a:ext cx="3240360" cy="8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파이썬 라이브러리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라이브러리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C87DB8-35FA-4F0D-A72B-1129A5D50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46577"/>
              </p:ext>
            </p:extLst>
          </p:nvPr>
        </p:nvGraphicFramePr>
        <p:xfrm>
          <a:off x="456468" y="1779662"/>
          <a:ext cx="8003964" cy="2607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Matlotlib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 시각화 지원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NumPy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데이터 조작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데이터 핸들링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고성능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조작 라이브러리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66026"/>
                  </a:ext>
                </a:extLst>
              </a:tr>
              <a:tr h="579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BeautifulSoup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데이터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87565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함수정의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#2 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다운로드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종목코드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539552" y="1321565"/>
            <a:ext cx="69958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def </a:t>
            </a:r>
            <a:r>
              <a:rPr lang="en-US" altLang="ko-KR" b="0" dirty="0" err="1"/>
              <a:t>get_stock_codes</a:t>
            </a:r>
            <a:r>
              <a:rPr lang="en-US" altLang="ko-KR" b="0" dirty="0"/>
              <a:t>(market=None, delisted=False):</a:t>
            </a:r>
          </a:p>
          <a:p>
            <a:r>
              <a:rPr lang="en-US" altLang="ko-KR" b="0" dirty="0"/>
              <a:t>    params = {'method': 'download'}</a:t>
            </a:r>
          </a:p>
          <a:p>
            <a:endParaRPr lang="en-US" altLang="ko-KR" b="0" dirty="0"/>
          </a:p>
          <a:p>
            <a:r>
              <a:rPr lang="en-US" altLang="ko-KR" b="0" dirty="0"/>
              <a:t>    if </a:t>
            </a:r>
            <a:r>
              <a:rPr lang="en-US" altLang="ko-KR" b="0" dirty="0" err="1"/>
              <a:t>market.lower</a:t>
            </a:r>
            <a:r>
              <a:rPr lang="en-US" altLang="ko-KR" b="0" dirty="0"/>
              <a:t>() in MARKET_CODE_DICT:</a:t>
            </a:r>
          </a:p>
          <a:p>
            <a:r>
              <a:rPr lang="en-US" altLang="ko-KR" b="0" dirty="0"/>
              <a:t>        ## </a:t>
            </a:r>
            <a:r>
              <a:rPr lang="en-US" altLang="ko-KR" b="0" dirty="0" err="1"/>
              <a:t>marketType</a:t>
            </a:r>
            <a:r>
              <a:rPr lang="en-US" altLang="ko-KR" b="0" dirty="0"/>
              <a:t> </a:t>
            </a:r>
            <a:r>
              <a:rPr lang="ko-KR" altLang="en-US" b="0" dirty="0"/>
              <a:t>키 추가</a:t>
            </a:r>
          </a:p>
          <a:p>
            <a:r>
              <a:rPr lang="ko-KR" altLang="en-US" b="0" dirty="0"/>
              <a:t>        </a:t>
            </a:r>
            <a:r>
              <a:rPr lang="en-US" altLang="ko-KR" b="0" dirty="0"/>
              <a:t>params['</a:t>
            </a:r>
            <a:r>
              <a:rPr lang="en-US" altLang="ko-KR" b="0" dirty="0" err="1"/>
              <a:t>marketType</a:t>
            </a:r>
            <a:r>
              <a:rPr lang="en-US" altLang="ko-KR" b="0" dirty="0"/>
              <a:t>'] = MARKET_CODE_DICT[market]</a:t>
            </a:r>
          </a:p>
          <a:p>
            <a:r>
              <a:rPr lang="en-US" altLang="ko-KR" b="0" dirty="0"/>
              <a:t>        print(</a:t>
            </a:r>
            <a:r>
              <a:rPr lang="en-US" altLang="ko-KR" b="0" dirty="0" err="1"/>
              <a:t>market.lower</a:t>
            </a:r>
            <a:r>
              <a:rPr lang="en-US" altLang="ko-KR" b="0" dirty="0"/>
              <a:t>()+" market key is exist")</a:t>
            </a:r>
          </a:p>
          <a:p>
            <a:r>
              <a:rPr lang="en-US" altLang="ko-KR" b="0" dirty="0"/>
              <a:t>    else:</a:t>
            </a:r>
          </a:p>
          <a:p>
            <a:r>
              <a:rPr lang="en-US" altLang="ko-KR" b="0" dirty="0"/>
              <a:t>        #params['</a:t>
            </a:r>
            <a:r>
              <a:rPr lang="en-US" altLang="ko-KR" b="0" dirty="0" err="1"/>
              <a:t>searchType</a:t>
            </a:r>
            <a:r>
              <a:rPr lang="en-US" altLang="ko-KR" b="0" dirty="0"/>
              <a:t>'] = 13</a:t>
            </a:r>
          </a:p>
          <a:p>
            <a:r>
              <a:rPr lang="en-US" altLang="ko-KR" b="0" dirty="0"/>
              <a:t>        print("invalid market")</a:t>
            </a:r>
          </a:p>
          <a:p>
            <a:endParaRPr lang="en-US" altLang="ko-KR" b="0" dirty="0"/>
          </a:p>
          <a:p>
            <a:r>
              <a:rPr lang="en-US" altLang="ko-KR" b="0" dirty="0"/>
              <a:t>    # make </a:t>
            </a:r>
            <a:r>
              <a:rPr lang="en-US" altLang="ko-KR" b="0" dirty="0" err="1"/>
              <a:t>url</a:t>
            </a:r>
            <a:r>
              <a:rPr lang="en-US" altLang="ko-KR" b="0" dirty="0"/>
              <a:t>  key=value &amp; key = value</a:t>
            </a:r>
          </a:p>
          <a:p>
            <a:r>
              <a:rPr lang="en-US" altLang="ko-KR" b="0" dirty="0"/>
              <a:t>    </a:t>
            </a:r>
            <a:r>
              <a:rPr lang="en-US" altLang="ko-KR" b="0" dirty="0" err="1"/>
              <a:t>params_string</a:t>
            </a:r>
            <a:r>
              <a:rPr lang="en-US" altLang="ko-KR" b="0" dirty="0"/>
              <a:t> = </a:t>
            </a:r>
            <a:r>
              <a:rPr lang="en-US" altLang="ko-KR" b="0" dirty="0" err="1"/>
              <a:t>urllib.parse.urlencode</a:t>
            </a:r>
            <a:r>
              <a:rPr lang="en-US" altLang="ko-KR" b="0" dirty="0"/>
              <a:t>(params)</a:t>
            </a:r>
          </a:p>
          <a:p>
            <a:r>
              <a:rPr lang="en-US" altLang="ko-KR" b="0" dirty="0"/>
              <a:t>    </a:t>
            </a:r>
            <a:r>
              <a:rPr lang="en-US" altLang="ko-KR" b="0" dirty="0" err="1"/>
              <a:t>request_url</a:t>
            </a:r>
            <a:r>
              <a:rPr lang="en-US" altLang="ko-KR" b="0" dirty="0"/>
              <a:t> = DOWNLOAD_URL+"?"+</a:t>
            </a:r>
            <a:r>
              <a:rPr lang="en-US" altLang="ko-KR" b="0" dirty="0" err="1"/>
              <a:t>params_string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    df = </a:t>
            </a:r>
            <a:r>
              <a:rPr lang="en-US" altLang="ko-KR" b="0" dirty="0" err="1"/>
              <a:t>pd.read_html</a:t>
            </a:r>
            <a:r>
              <a:rPr lang="en-US" altLang="ko-KR" b="0" dirty="0"/>
              <a:t>(</a:t>
            </a:r>
            <a:r>
              <a:rPr lang="en-US" altLang="ko-KR" b="0" dirty="0" err="1"/>
              <a:t>request_url</a:t>
            </a:r>
            <a:r>
              <a:rPr lang="en-US" altLang="ko-KR" b="0" dirty="0"/>
              <a:t>, header=0)[0]</a:t>
            </a:r>
          </a:p>
          <a:p>
            <a:r>
              <a:rPr lang="en-US" altLang="ko-KR" b="0" dirty="0"/>
              <a:t>    df["</a:t>
            </a:r>
            <a:r>
              <a:rPr lang="ko-KR" altLang="en-US" b="0" dirty="0"/>
              <a:t>종목코드</a:t>
            </a:r>
            <a:r>
              <a:rPr lang="en-US" altLang="ko-KR" b="0" dirty="0"/>
              <a:t>"] = df.</a:t>
            </a:r>
            <a:r>
              <a:rPr lang="ko-KR" altLang="en-US" b="0" dirty="0"/>
              <a:t>종목코드</a:t>
            </a:r>
            <a:r>
              <a:rPr lang="en-US" altLang="ko-KR" b="0" dirty="0"/>
              <a:t>.apply(</a:t>
            </a:r>
            <a:r>
              <a:rPr lang="en-US" altLang="ko-KR" b="0" dirty="0" err="1"/>
              <a:t>zeroFill</a:t>
            </a:r>
            <a:r>
              <a:rPr lang="en-US" altLang="ko-KR" b="0" dirty="0"/>
              <a:t>)</a:t>
            </a:r>
          </a:p>
          <a:p>
            <a:endParaRPr lang="en-US" altLang="ko-KR" b="0" dirty="0"/>
          </a:p>
          <a:p>
            <a:r>
              <a:rPr lang="en-US" altLang="ko-KR" b="0" dirty="0"/>
              <a:t>    return df</a:t>
            </a:r>
            <a:endParaRPr lang="ko-KR" altLang="en-US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747178-C25B-4932-9014-650477A1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620159"/>
            <a:ext cx="4047532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469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종목코드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종목코드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456468" y="1779662"/>
            <a:ext cx="3899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stocks = </a:t>
            </a:r>
            <a:r>
              <a:rPr lang="en-US" altLang="ko-KR" b="0" dirty="0" err="1"/>
              <a:t>get_stock_codes</a:t>
            </a:r>
            <a:r>
              <a:rPr lang="en-US" altLang="ko-KR" b="0" dirty="0"/>
              <a:t>('</a:t>
            </a:r>
            <a:r>
              <a:rPr lang="en-US" altLang="ko-KR" b="0" dirty="0" err="1"/>
              <a:t>kospi</a:t>
            </a:r>
            <a:r>
              <a:rPr lang="en-US" altLang="ko-KR" b="0" dirty="0"/>
              <a:t>')</a:t>
            </a:r>
          </a:p>
          <a:p>
            <a:r>
              <a:rPr lang="en-US" altLang="ko-KR" b="0" dirty="0" err="1"/>
              <a:t>stocks.head</a:t>
            </a:r>
            <a:r>
              <a:rPr lang="en-US" altLang="ko-KR" b="0" dirty="0"/>
              <a:t>(2)</a:t>
            </a:r>
            <a:endParaRPr lang="ko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DBCB0-9E09-4442-A979-4BC736D94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477060"/>
            <a:ext cx="3377869" cy="1512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FD9E0-C6F1-4A5E-9C86-389DCD5D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202319"/>
            <a:ext cx="3899508" cy="14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결정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EC84D30F-7BF9-482C-B55C-1BEEC5E5C97B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B07650D5-60E1-4F46-B261-B49C008D6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44842-248F-4B95-A201-94D05B134408}"/>
                </a:ext>
              </a:extLst>
            </p:cNvPr>
            <p:cNvSpPr/>
            <p:nvPr/>
          </p:nvSpPr>
          <p:spPr>
            <a:xfrm>
              <a:off x="911746" y="2055249"/>
              <a:ext cx="304533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골든크로스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데드크로스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8A1B1-AA17-48F6-A12F-3D19887B150C}"/>
              </a:ext>
            </a:extLst>
          </p:cNvPr>
          <p:cNvSpPr/>
          <p:nvPr/>
        </p:nvSpPr>
        <p:spPr>
          <a:xfrm>
            <a:off x="483369" y="1347614"/>
            <a:ext cx="8091346" cy="1440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단기와 장기 이동평균의 차이값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(MA_5, MA_20)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차이값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0 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값과 부호가 바뀌는 경우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골드크로스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→ Buy</a:t>
            </a:r>
            <a:b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데드크로스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→ Sell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 이동평균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0 → Buy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 이동평균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0 → Sell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8EF9E7-04F0-42A8-999B-6A142712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003798"/>
            <a:ext cx="2304256" cy="1800200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D2C04A3F-257E-4D7B-8541-7E2C4A154954}"/>
              </a:ext>
            </a:extLst>
          </p:cNvPr>
          <p:cNvSpPr/>
          <p:nvPr/>
        </p:nvSpPr>
        <p:spPr bwMode="auto">
          <a:xfrm>
            <a:off x="6354504" y="3219822"/>
            <a:ext cx="2411760" cy="720080"/>
          </a:xfrm>
          <a:prstGeom prst="wedgeRectCallout">
            <a:avLst>
              <a:gd name="adj1" fmla="val -80986"/>
              <a:gd name="adj2" fmla="val 66187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단기 평균선이</a:t>
            </a:r>
            <a:endParaRPr kumimoji="1" lang="en-US" altLang="ko-KR" sz="100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장기 평균보다 가격이 높다는 말은 최근에 가격성장폭이 커졌다는 뜻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!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 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0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56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관심종목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결정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456468" y="1779662"/>
            <a:ext cx="3899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/>
              <a:t>stock_code</a:t>
            </a:r>
            <a:r>
              <a:rPr lang="en-US" altLang="ko-KR" b="0" dirty="0"/>
              <a:t> = </a:t>
            </a:r>
            <a:r>
              <a:rPr lang="en-US" altLang="ko-KR" b="0" dirty="0" err="1"/>
              <a:t>stock_codeDF.iloc</a:t>
            </a:r>
            <a:r>
              <a:rPr lang="en-US" altLang="ko-KR" b="0" dirty="0"/>
              <a:t>[0]['</a:t>
            </a:r>
            <a:r>
              <a:rPr lang="ko-KR" altLang="en-US" b="0" dirty="0"/>
              <a:t>종목코드</a:t>
            </a:r>
            <a:r>
              <a:rPr lang="en-US" altLang="ko-KR" b="0" dirty="0"/>
              <a:t>']</a:t>
            </a:r>
          </a:p>
          <a:p>
            <a:r>
              <a:rPr lang="en-US" altLang="ko-KR" b="0" dirty="0" err="1"/>
              <a:t>stock_name</a:t>
            </a:r>
            <a:r>
              <a:rPr lang="en-US" altLang="ko-KR" b="0" dirty="0"/>
              <a:t> = </a:t>
            </a:r>
            <a:r>
              <a:rPr lang="en-US" altLang="ko-KR" b="0" dirty="0" err="1"/>
              <a:t>stock_codeDF.iloc</a:t>
            </a:r>
            <a:r>
              <a:rPr lang="en-US" altLang="ko-KR" b="0" dirty="0"/>
              <a:t>[0]['</a:t>
            </a:r>
            <a:r>
              <a:rPr lang="ko-KR" altLang="en-US" b="0" dirty="0"/>
              <a:t>회사명</a:t>
            </a:r>
            <a:r>
              <a:rPr lang="en-US" altLang="ko-KR" b="0" dirty="0"/>
              <a:t>']</a:t>
            </a:r>
          </a:p>
          <a:p>
            <a:r>
              <a:rPr lang="en-US" altLang="ko-KR" b="0" dirty="0"/>
              <a:t>print(</a:t>
            </a:r>
            <a:r>
              <a:rPr lang="en-US" altLang="ko-KR" b="0" dirty="0" err="1"/>
              <a:t>stock_name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print(</a:t>
            </a:r>
            <a:r>
              <a:rPr lang="en-US" altLang="ko-KR" b="0" dirty="0" err="1"/>
              <a:t>stock_code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311E6-C14A-462E-B40D-0998AAE2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344" y="1779662"/>
            <a:ext cx="4186218" cy="19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라이브러리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결정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456468" y="1779662"/>
            <a:ext cx="3899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import </a:t>
            </a:r>
            <a:r>
              <a:rPr lang="en-US" altLang="ko-KR" b="0" dirty="0" err="1"/>
              <a:t>FinanceDataReader</a:t>
            </a:r>
            <a:r>
              <a:rPr lang="en-US" altLang="ko-KR" b="0" dirty="0"/>
              <a:t> as web</a:t>
            </a:r>
          </a:p>
          <a:p>
            <a:r>
              <a:rPr lang="en-US" altLang="ko-KR" b="0" dirty="0"/>
              <a:t>from datetime import date, </a:t>
            </a:r>
            <a:r>
              <a:rPr lang="en-US" altLang="ko-KR" b="0" dirty="0" err="1"/>
              <a:t>timedelta</a:t>
            </a:r>
            <a:endParaRPr lang="en-US" altLang="ko-KR" b="0" dirty="0"/>
          </a:p>
          <a:p>
            <a:r>
              <a:rPr lang="en-US" altLang="ko-KR" b="0" dirty="0"/>
              <a:t>import </a:t>
            </a:r>
            <a:r>
              <a:rPr lang="en-US" altLang="ko-KR" b="0" dirty="0" err="1"/>
              <a:t>matplotlib.pyplot</a:t>
            </a:r>
            <a:r>
              <a:rPr lang="en-US" altLang="ko-KR" b="0" dirty="0"/>
              <a:t> as </a:t>
            </a:r>
            <a:r>
              <a:rPr lang="en-US" altLang="ko-KR" b="0" dirty="0" err="1"/>
              <a:t>plt</a:t>
            </a:r>
            <a:endParaRPr lang="en-US" altLang="ko-KR" b="0" dirty="0"/>
          </a:p>
          <a:p>
            <a:r>
              <a:rPr lang="en-US" altLang="ko-KR" b="0" dirty="0"/>
              <a:t>import datetime</a:t>
            </a:r>
          </a:p>
          <a:p>
            <a:r>
              <a:rPr lang="en-US" altLang="ko-KR" b="0" dirty="0"/>
              <a:t>%matplotlib inline</a:t>
            </a:r>
            <a:endParaRPr lang="ko-KR" altLang="en-US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589F8-8381-4CFF-AF22-85AF43AFC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79662"/>
            <a:ext cx="3404989" cy="15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7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70039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폰트 세팅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결정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456468" y="1218093"/>
            <a:ext cx="62037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#font setting for window</a:t>
            </a:r>
          </a:p>
          <a:p>
            <a:r>
              <a:rPr lang="en-US" altLang="ko-KR" b="0" dirty="0"/>
              <a:t>#font setting for mac (</a:t>
            </a:r>
            <a:r>
              <a:rPr lang="en-US" altLang="ko-KR" b="0" dirty="0" err="1"/>
              <a:t>AppleGothic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%matplotlib inline</a:t>
            </a:r>
          </a:p>
          <a:p>
            <a:r>
              <a:rPr lang="en-US" altLang="ko-KR" b="0" dirty="0"/>
              <a:t># Control the default size of figures in this </a:t>
            </a:r>
            <a:r>
              <a:rPr lang="en-US" altLang="ko-KR" b="0" dirty="0" err="1"/>
              <a:t>Jupyter</a:t>
            </a:r>
            <a:r>
              <a:rPr lang="en-US" altLang="ko-KR" b="0" dirty="0"/>
              <a:t> notebook</a:t>
            </a:r>
          </a:p>
          <a:p>
            <a:r>
              <a:rPr lang="en-US" altLang="ko-KR" b="0" dirty="0"/>
              <a:t>%</a:t>
            </a:r>
            <a:r>
              <a:rPr lang="en-US" altLang="ko-KR" b="0" dirty="0" err="1"/>
              <a:t>pylab</a:t>
            </a:r>
            <a:r>
              <a:rPr lang="en-US" altLang="ko-KR" b="0" dirty="0"/>
              <a:t> inline</a:t>
            </a:r>
          </a:p>
          <a:p>
            <a:r>
              <a:rPr lang="en-US" altLang="ko-KR" b="0" dirty="0" err="1"/>
              <a:t>pylab.rcParams</a:t>
            </a:r>
            <a:r>
              <a:rPr lang="en-US" altLang="ko-KR" b="0" dirty="0"/>
              <a:t>['</a:t>
            </a:r>
            <a:r>
              <a:rPr lang="en-US" altLang="ko-KR" b="0" dirty="0" err="1"/>
              <a:t>figure.figsize</a:t>
            </a:r>
            <a:r>
              <a:rPr lang="en-US" altLang="ko-KR" b="0" dirty="0"/>
              <a:t>'] = (15, 9) </a:t>
            </a:r>
          </a:p>
          <a:p>
            <a:endParaRPr lang="en-US" altLang="ko-KR" b="0" dirty="0"/>
          </a:p>
          <a:p>
            <a:r>
              <a:rPr lang="en-US" altLang="ko-KR" b="0" dirty="0"/>
              <a:t>from matplotlib import </a:t>
            </a:r>
            <a:r>
              <a:rPr lang="en-US" altLang="ko-KR" b="0" dirty="0" err="1"/>
              <a:t>font_manager</a:t>
            </a:r>
            <a:r>
              <a:rPr lang="en-US" altLang="ko-KR" b="0" dirty="0"/>
              <a:t>, </a:t>
            </a:r>
            <a:r>
              <a:rPr lang="en-US" altLang="ko-KR" b="0" dirty="0" err="1"/>
              <a:t>rc</a:t>
            </a:r>
            <a:endParaRPr lang="en-US" altLang="ko-KR" b="0" dirty="0"/>
          </a:p>
          <a:p>
            <a:r>
              <a:rPr lang="en-US" altLang="ko-KR" b="0" dirty="0" err="1"/>
              <a:t>font_name</a:t>
            </a:r>
            <a:r>
              <a:rPr lang="en-US" altLang="ko-KR" b="0" dirty="0"/>
              <a:t> = </a:t>
            </a:r>
            <a:r>
              <a:rPr lang="en-US" altLang="ko-KR" b="0" dirty="0" err="1"/>
              <a:t>font_manager.FontProperties</a:t>
            </a:r>
            <a:r>
              <a:rPr lang="en-US" altLang="ko-KR" b="0" dirty="0"/>
              <a:t>(</a:t>
            </a:r>
            <a:r>
              <a:rPr lang="en-US" altLang="ko-KR" b="0" dirty="0" err="1"/>
              <a:t>fname</a:t>
            </a:r>
            <a:r>
              <a:rPr lang="en-US" altLang="ko-KR" b="0" dirty="0"/>
              <a:t>="c:/Windows/Fonts/malgun.ttf").</a:t>
            </a:r>
            <a:r>
              <a:rPr lang="en-US" altLang="ko-KR" b="0" dirty="0" err="1"/>
              <a:t>get_name</a:t>
            </a:r>
            <a:r>
              <a:rPr lang="en-US" altLang="ko-KR" b="0" dirty="0"/>
              <a:t>()</a:t>
            </a:r>
          </a:p>
          <a:p>
            <a:r>
              <a:rPr lang="en-US" altLang="ko-KR" b="0" dirty="0" err="1"/>
              <a:t>rc</a:t>
            </a:r>
            <a:r>
              <a:rPr lang="en-US" altLang="ko-KR" b="0" dirty="0"/>
              <a:t>('font', family=</a:t>
            </a:r>
            <a:r>
              <a:rPr lang="en-US" altLang="ko-KR" b="0" dirty="0" err="1"/>
              <a:t>font_name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90436-2141-4DF7-9EC2-9BCCCB8C3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63" y="3291830"/>
            <a:ext cx="5796136" cy="16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5189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단기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장기 이동평균 및 차이 산출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결정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539552" y="1321565"/>
            <a:ext cx="6995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SEC['MA_5']=SEC['Close'].rolling(window=5).mean()</a:t>
            </a:r>
          </a:p>
          <a:p>
            <a:r>
              <a:rPr lang="en-US" altLang="ko-KR" b="0" dirty="0"/>
              <a:t>SEC['MA_20']=SEC['Close'].rolling(window=20).mean()</a:t>
            </a:r>
          </a:p>
          <a:p>
            <a:r>
              <a:rPr lang="en-US" altLang="ko-KR" b="0" dirty="0"/>
              <a:t>SEC['diff']=SEC['MA_5']-SEC['MA_20']</a:t>
            </a:r>
          </a:p>
          <a:p>
            <a:r>
              <a:rPr lang="en-US" altLang="ko-KR" b="0" dirty="0" err="1"/>
              <a:t>SEC.tail</a:t>
            </a:r>
            <a:r>
              <a:rPr lang="en-US" altLang="ko-KR" b="0" dirty="0"/>
              <a:t>(5)</a:t>
            </a:r>
            <a:endParaRPr lang="ko-KR" altLang="en-US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CEA913-33E1-4BD6-B331-1C2840475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32" y="2032190"/>
            <a:ext cx="4872168" cy="23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 분석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결정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2C537-4EFD-486E-8BD0-4A8147C8B6FA}"/>
              </a:ext>
            </a:extLst>
          </p:cNvPr>
          <p:cNvSpPr/>
          <p:nvPr/>
        </p:nvSpPr>
        <p:spPr>
          <a:xfrm>
            <a:off x="539552" y="1321565"/>
            <a:ext cx="69958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/>
              <a:t>plt.figure</a:t>
            </a:r>
            <a:r>
              <a:rPr lang="en-US" altLang="ko-KR" b="0" dirty="0"/>
              <a:t>(</a:t>
            </a:r>
            <a:r>
              <a:rPr lang="en-US" altLang="ko-KR" b="0" dirty="0" err="1"/>
              <a:t>figsize</a:t>
            </a:r>
            <a:r>
              <a:rPr lang="en-US" altLang="ko-KR" b="0" dirty="0"/>
              <a:t> = (16,10))</a:t>
            </a:r>
          </a:p>
          <a:p>
            <a:endParaRPr lang="en-US" altLang="ko-KR" b="0" dirty="0"/>
          </a:p>
          <a:p>
            <a:r>
              <a:rPr lang="en-US" altLang="ko-KR" b="0" dirty="0"/>
              <a:t>#price (</a:t>
            </a:r>
            <a:r>
              <a:rPr lang="ko-KR" altLang="en-US" b="0" dirty="0"/>
              <a:t>가격</a:t>
            </a:r>
            <a:r>
              <a:rPr lang="en-US" altLang="ko-KR" b="0" dirty="0"/>
              <a:t>)</a:t>
            </a:r>
          </a:p>
          <a:p>
            <a:r>
              <a:rPr lang="en-US" altLang="ko-KR" b="0" dirty="0" err="1"/>
              <a:t>plt.subplot</a:t>
            </a:r>
            <a:r>
              <a:rPr lang="en-US" altLang="ko-KR" b="0" dirty="0"/>
              <a:t>(311)</a:t>
            </a:r>
          </a:p>
          <a:p>
            <a:r>
              <a:rPr lang="en-US" altLang="ko-KR" b="0" dirty="0" err="1"/>
              <a:t>plt.plot</a:t>
            </a:r>
            <a:r>
              <a:rPr lang="en-US" altLang="ko-KR" b="0" dirty="0"/>
              <a:t>(</a:t>
            </a:r>
            <a:r>
              <a:rPr lang="en-US" altLang="ko-KR" b="0" dirty="0" err="1"/>
              <a:t>SEC.index</a:t>
            </a:r>
            <a:r>
              <a:rPr lang="en-US" altLang="ko-KR" b="0" dirty="0"/>
              <a:t>, SEC['Close'], label = 'Adj Close')</a:t>
            </a:r>
          </a:p>
          <a:p>
            <a:r>
              <a:rPr lang="en-US" altLang="ko-KR" b="0" dirty="0" err="1"/>
              <a:t>plt.plot</a:t>
            </a:r>
            <a:r>
              <a:rPr lang="en-US" altLang="ko-KR" b="0" dirty="0"/>
              <a:t>(</a:t>
            </a:r>
            <a:r>
              <a:rPr lang="en-US" altLang="ko-KR" b="0" dirty="0" err="1"/>
              <a:t>SEC.index</a:t>
            </a:r>
            <a:r>
              <a:rPr lang="en-US" altLang="ko-KR" b="0" dirty="0"/>
              <a:t>, SEC['MA_5'], label='MA 5day')</a:t>
            </a:r>
          </a:p>
          <a:p>
            <a:r>
              <a:rPr lang="en-US" altLang="ko-KR" b="0" dirty="0" err="1"/>
              <a:t>plt.plot</a:t>
            </a:r>
            <a:r>
              <a:rPr lang="en-US" altLang="ko-KR" b="0" dirty="0"/>
              <a:t>(</a:t>
            </a:r>
            <a:r>
              <a:rPr lang="en-US" altLang="ko-KR" b="0" dirty="0" err="1"/>
              <a:t>SEC.index</a:t>
            </a:r>
            <a:r>
              <a:rPr lang="en-US" altLang="ko-KR" b="0" dirty="0"/>
              <a:t>, SEC['MA_20'], label='MA 20day')</a:t>
            </a:r>
          </a:p>
          <a:p>
            <a:r>
              <a:rPr lang="en-US" altLang="ko-KR" b="0" dirty="0" err="1"/>
              <a:t>plt.title</a:t>
            </a:r>
            <a:r>
              <a:rPr lang="en-US" altLang="ko-KR" b="0" dirty="0"/>
              <a:t>(u'</a:t>
            </a:r>
            <a:r>
              <a:rPr lang="ko-KR" altLang="en-US" b="0" dirty="0" err="1"/>
              <a:t>삼성바이오로직스</a:t>
            </a:r>
            <a:r>
              <a:rPr lang="ko-KR" altLang="en-US" b="0" dirty="0"/>
              <a:t> </a:t>
            </a:r>
            <a:r>
              <a:rPr lang="en-US" altLang="ko-KR" b="0" dirty="0"/>
              <a:t>2018')</a:t>
            </a:r>
          </a:p>
          <a:p>
            <a:r>
              <a:rPr lang="en-US" altLang="ko-KR" b="0" dirty="0" err="1"/>
              <a:t>plt.title</a:t>
            </a:r>
            <a:r>
              <a:rPr lang="en-US" altLang="ko-KR" b="0" dirty="0"/>
              <a:t>(</a:t>
            </a:r>
            <a:r>
              <a:rPr lang="en-US" altLang="ko-KR" b="0" dirty="0" err="1"/>
              <a:t>stock_name</a:t>
            </a:r>
            <a:r>
              <a:rPr lang="en-US" altLang="ko-KR" b="0" dirty="0"/>
              <a:t>+" </a:t>
            </a:r>
            <a:r>
              <a:rPr lang="ko-KR" altLang="en-US" b="0" dirty="0"/>
              <a:t>분석결과</a:t>
            </a:r>
            <a:r>
              <a:rPr lang="en-US" altLang="ko-KR" b="0" dirty="0"/>
              <a:t>")</a:t>
            </a:r>
          </a:p>
          <a:p>
            <a:r>
              <a:rPr lang="en-US" altLang="ko-KR" b="0" dirty="0" err="1"/>
              <a:t>plt.legend</a:t>
            </a:r>
            <a:r>
              <a:rPr lang="en-US" altLang="ko-KR" b="0" dirty="0"/>
              <a:t>(loc='best')</a:t>
            </a:r>
          </a:p>
          <a:p>
            <a:endParaRPr lang="en-US" altLang="ko-KR" b="0" dirty="0"/>
          </a:p>
          <a:p>
            <a:r>
              <a:rPr lang="en-US" altLang="ko-KR" b="0" dirty="0"/>
              <a:t># volume (</a:t>
            </a:r>
            <a:r>
              <a:rPr lang="ko-KR" altLang="en-US" b="0" dirty="0"/>
              <a:t>거래량</a:t>
            </a:r>
            <a:r>
              <a:rPr lang="en-US" altLang="ko-KR" b="0" dirty="0"/>
              <a:t>)</a:t>
            </a:r>
          </a:p>
          <a:p>
            <a:r>
              <a:rPr lang="en-US" altLang="ko-KR" b="0" dirty="0" err="1"/>
              <a:t>plt.subplot</a:t>
            </a:r>
            <a:r>
              <a:rPr lang="en-US" altLang="ko-KR" b="0" dirty="0"/>
              <a:t>(312)</a:t>
            </a:r>
          </a:p>
          <a:p>
            <a:r>
              <a:rPr lang="en-US" altLang="ko-KR" b="0" dirty="0" err="1"/>
              <a:t>plt.bar</a:t>
            </a:r>
            <a:r>
              <a:rPr lang="en-US" altLang="ko-KR" b="0" dirty="0"/>
              <a:t>(</a:t>
            </a:r>
            <a:r>
              <a:rPr lang="en-US" altLang="ko-KR" b="0" dirty="0" err="1"/>
              <a:t>SEC.index</a:t>
            </a:r>
            <a:r>
              <a:rPr lang="en-US" altLang="ko-KR" b="0" dirty="0"/>
              <a:t>, SEC['Volume'], color='black')</a:t>
            </a:r>
          </a:p>
          <a:p>
            <a:endParaRPr lang="en-US" altLang="ko-KR" b="0" dirty="0"/>
          </a:p>
          <a:p>
            <a:r>
              <a:rPr lang="en-US" altLang="ko-KR" b="0" dirty="0"/>
              <a:t>#  </a:t>
            </a:r>
            <a:r>
              <a:rPr lang="ko-KR" altLang="en-US" b="0" dirty="0"/>
              <a:t>이동평균 차이 </a:t>
            </a:r>
            <a:r>
              <a:rPr lang="en-US" altLang="ko-KR" b="0" dirty="0"/>
              <a:t>(diff)</a:t>
            </a:r>
          </a:p>
          <a:p>
            <a:r>
              <a:rPr lang="en-US" altLang="ko-KR" b="0" dirty="0" err="1"/>
              <a:t>diffChart</a:t>
            </a:r>
            <a:r>
              <a:rPr lang="en-US" altLang="ko-KR" b="0" dirty="0"/>
              <a:t> = </a:t>
            </a:r>
            <a:r>
              <a:rPr lang="en-US" altLang="ko-KR" b="0" dirty="0" err="1"/>
              <a:t>plt.subplot</a:t>
            </a:r>
            <a:r>
              <a:rPr lang="en-US" altLang="ko-KR" b="0" dirty="0"/>
              <a:t>(313)</a:t>
            </a:r>
          </a:p>
          <a:p>
            <a:r>
              <a:rPr lang="en-US" altLang="ko-KR" b="0" dirty="0" err="1"/>
              <a:t>diffChart.plot</a:t>
            </a:r>
            <a:r>
              <a:rPr lang="en-US" altLang="ko-KR" b="0" dirty="0"/>
              <a:t>(</a:t>
            </a:r>
            <a:r>
              <a:rPr lang="en-US" altLang="ko-KR" b="0" dirty="0" err="1"/>
              <a:t>SEC.index</a:t>
            </a:r>
            <a:r>
              <a:rPr lang="en-US" altLang="ko-KR" b="0" dirty="0"/>
              <a:t>, SEC['diff'].</a:t>
            </a:r>
            <a:r>
              <a:rPr lang="en-US" altLang="ko-KR" b="0" dirty="0" err="1"/>
              <a:t>fillna</a:t>
            </a:r>
            <a:r>
              <a:rPr lang="en-US" altLang="ko-KR" b="0" dirty="0"/>
              <a:t>(0), color='g')</a:t>
            </a:r>
          </a:p>
          <a:p>
            <a:r>
              <a:rPr lang="en-US" altLang="ko-KR" b="0" dirty="0" err="1"/>
              <a:t>plt.axhline</a:t>
            </a:r>
            <a:r>
              <a:rPr lang="en-US" altLang="ko-KR" b="0" dirty="0"/>
              <a:t>(y=0, color='k')</a:t>
            </a:r>
            <a:endParaRPr lang="ko-KR" altLang="en-US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F109C-D2F6-419D-A414-9AC69B14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45882"/>
            <a:ext cx="4389563" cy="27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52880" y="179852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B3C57-A49E-42E2-8DAD-318FFF20F836}"/>
              </a:ext>
            </a:extLst>
          </p:cNvPr>
          <p:cNvSpPr txBox="1"/>
          <p:nvPr/>
        </p:nvSpPr>
        <p:spPr>
          <a:xfrm>
            <a:off x="3732658" y="1929800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>
                <a:solidFill>
                  <a:schemeClr val="bg1"/>
                </a:solidFill>
              </a:rPr>
              <a:t>감사합니다</a:t>
            </a:r>
            <a:r>
              <a:rPr lang="en-US" altLang="ko-KR" sz="3200" b="0">
                <a:solidFill>
                  <a:schemeClr val="bg1"/>
                </a:solidFill>
              </a:rPr>
              <a:t>.</a:t>
            </a:r>
            <a:endParaRPr lang="ko-KR" altLang="en-US" sz="32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047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학습한 라이브러리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라이브러리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263006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Matplotlib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206465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Pandas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204110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NumPy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Matplotlib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Matplotlib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52">
            <a:extLst>
              <a:ext uri="{FF2B5EF4-FFF2-40B4-BE49-F238E27FC236}">
                <a16:creationId xmlns:a16="http://schemas.microsoft.com/office/drawing/2014/main" id="{5E81126B-ABF3-4E02-B3C4-C79933E09C09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A79E0F-8D14-4ADA-AC62-8AA5FEE02FD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65">
              <a:extLst>
                <a:ext uri="{FF2B5EF4-FFF2-40B4-BE49-F238E27FC236}">
                  <a16:creationId xmlns:a16="http://schemas.microsoft.com/office/drawing/2014/main" id="{A06463D5-FE79-459B-BD8B-CCA5E23523E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3" name="그룹 76">
                <a:extLst>
                  <a:ext uri="{FF2B5EF4-FFF2-40B4-BE49-F238E27FC236}">
                    <a16:creationId xmlns:a16="http://schemas.microsoft.com/office/drawing/2014/main" id="{702655FE-EFA4-4E8D-BFB0-9AB1FD4D9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5" name="모서리가 둥근 직사각형 69">
                  <a:extLst>
                    <a:ext uri="{FF2B5EF4-FFF2-40B4-BE49-F238E27FC236}">
                      <a16:creationId xmlns:a16="http://schemas.microsoft.com/office/drawing/2014/main" id="{B02B4885-035C-4CA5-8427-83E77FF13826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모서리가 둥근 직사각형 70">
                  <a:extLst>
                    <a:ext uri="{FF2B5EF4-FFF2-40B4-BE49-F238E27FC236}">
                      <a16:creationId xmlns:a16="http://schemas.microsoft.com/office/drawing/2014/main" id="{B187C2AB-43CC-43C6-9DEC-5AD2AD6A4A6E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54F8300E-A8D9-4515-A220-B031C0393B5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0C031-E90B-404C-A6B6-8EBC66C48D9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8312DD-EC89-4B2A-9864-24E723E87C54}"/>
                </a:ext>
              </a:extLst>
            </p:cNvPr>
            <p:cNvSpPr/>
            <p:nvPr/>
          </p:nvSpPr>
          <p:spPr>
            <a:xfrm>
              <a:off x="2463249" y="1555083"/>
              <a:ext cx="856206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그래프나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데이터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시각화용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라이브러리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88">
            <a:extLst>
              <a:ext uri="{FF2B5EF4-FFF2-40B4-BE49-F238E27FC236}">
                <a16:creationId xmlns:a16="http://schemas.microsoft.com/office/drawing/2014/main" id="{4A485E4C-A6D9-4FCE-B80D-5CEB429F7F10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F590574-18FB-48A7-AA87-197B58657FE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90">
              <a:extLst>
                <a:ext uri="{FF2B5EF4-FFF2-40B4-BE49-F238E27FC236}">
                  <a16:creationId xmlns:a16="http://schemas.microsoft.com/office/drawing/2014/main" id="{8AE8289D-9A64-4005-8617-5722176318E7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2" name="그룹 73">
                <a:extLst>
                  <a:ext uri="{FF2B5EF4-FFF2-40B4-BE49-F238E27FC236}">
                    <a16:creationId xmlns:a16="http://schemas.microsoft.com/office/drawing/2014/main" id="{1CF45236-CDC5-467F-97B9-A0185F0E5D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BA94B8C5-7F0F-42B3-ABA3-213D0B9EF58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40192B19-4B92-4401-B8EA-8D2EE44D538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22">
                  <a:extLst>
                    <a:ext uri="{FF2B5EF4-FFF2-40B4-BE49-F238E27FC236}">
                      <a16:creationId xmlns:a16="http://schemas.microsoft.com/office/drawing/2014/main" id="{510A445B-3D7F-488D-94F7-DCA8A0CEC81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62788F-D60F-44B9-B53A-7419637E7BC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96CC9F-D145-4245-B02A-EBCF34E120C4}"/>
                </a:ext>
              </a:extLst>
            </p:cNvPr>
            <p:cNvSpPr/>
            <p:nvPr/>
          </p:nvSpPr>
          <p:spPr>
            <a:xfrm>
              <a:off x="2463247" y="2458649"/>
              <a:ext cx="950440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특정부분확대 등 그래프 조작 등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인터렉티브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차트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CA78E6-5DA5-4B08-8C85-0F7B66875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10155"/>
            <a:ext cx="3282728" cy="34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0794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NumPy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NumPy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52">
            <a:extLst>
              <a:ext uri="{FF2B5EF4-FFF2-40B4-BE49-F238E27FC236}">
                <a16:creationId xmlns:a16="http://schemas.microsoft.com/office/drawing/2014/main" id="{CF3057B5-DEAD-4F25-9F52-F0F023A01349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313D99-7E0C-4494-8188-EC918CC0D600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65">
              <a:extLst>
                <a:ext uri="{FF2B5EF4-FFF2-40B4-BE49-F238E27FC236}">
                  <a16:creationId xmlns:a16="http://schemas.microsoft.com/office/drawing/2014/main" id="{05F63F98-23B7-4C70-9DD6-2BA0D79E4A2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4" name="그룹 76">
                <a:extLst>
                  <a:ext uri="{FF2B5EF4-FFF2-40B4-BE49-F238E27FC236}">
                    <a16:creationId xmlns:a16="http://schemas.microsoft.com/office/drawing/2014/main" id="{54726890-34A9-4800-B273-5CED09EFE4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6" name="모서리가 둥근 직사각형 69">
                  <a:extLst>
                    <a:ext uri="{FF2B5EF4-FFF2-40B4-BE49-F238E27FC236}">
                      <a16:creationId xmlns:a16="http://schemas.microsoft.com/office/drawing/2014/main" id="{96D1939C-551A-461E-9E4B-13E9EE516AE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모서리가 둥근 직사각형 70">
                  <a:extLst>
                    <a:ext uri="{FF2B5EF4-FFF2-40B4-BE49-F238E27FC236}">
                      <a16:creationId xmlns:a16="http://schemas.microsoft.com/office/drawing/2014/main" id="{F945FAB0-C46E-440E-8A86-7BE01158172E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자유형 16">
                  <a:extLst>
                    <a:ext uri="{FF2B5EF4-FFF2-40B4-BE49-F238E27FC236}">
                      <a16:creationId xmlns:a16="http://schemas.microsoft.com/office/drawing/2014/main" id="{E26E397A-F85E-4356-AE7F-6E7B63E802B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855EC1-D554-4CB9-8B26-F893B8310D31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733BAE-EF99-420B-A3E9-72484B1AD228}"/>
                </a:ext>
              </a:extLst>
            </p:cNvPr>
            <p:cNvSpPr/>
            <p:nvPr/>
          </p:nvSpPr>
          <p:spPr>
            <a:xfrm>
              <a:off x="2463249" y="1555083"/>
              <a:ext cx="677162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빠르고 효율적인 다차원 배열 객체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88">
            <a:extLst>
              <a:ext uri="{FF2B5EF4-FFF2-40B4-BE49-F238E27FC236}">
                <a16:creationId xmlns:a16="http://schemas.microsoft.com/office/drawing/2014/main" id="{CF371A83-2309-43FD-ACF0-F54B0256F261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622B56-DFB3-4B2D-904E-9FA7CE3BFA2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1" name="그룹 90">
              <a:extLst>
                <a:ext uri="{FF2B5EF4-FFF2-40B4-BE49-F238E27FC236}">
                  <a16:creationId xmlns:a16="http://schemas.microsoft.com/office/drawing/2014/main" id="{0E9E938C-A760-49DE-ADBB-AB92B516E828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3" name="그룹 73">
                <a:extLst>
                  <a:ext uri="{FF2B5EF4-FFF2-40B4-BE49-F238E27FC236}">
                    <a16:creationId xmlns:a16="http://schemas.microsoft.com/office/drawing/2014/main" id="{56B8BF7E-6433-4FD0-85AD-2CFD6B887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5" name="모서리가 둥근 직사각형 69">
                  <a:extLst>
                    <a:ext uri="{FF2B5EF4-FFF2-40B4-BE49-F238E27FC236}">
                      <a16:creationId xmlns:a16="http://schemas.microsoft.com/office/drawing/2014/main" id="{FB092E0A-041D-488C-A5C0-E33F1E948E82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모서리가 둥근 직사각형 70">
                  <a:extLst>
                    <a:ext uri="{FF2B5EF4-FFF2-40B4-BE49-F238E27FC236}">
                      <a16:creationId xmlns:a16="http://schemas.microsoft.com/office/drawing/2014/main" id="{FD49DB56-BF6E-4ED9-9E50-4C6CE21F49B6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자유형 22">
                  <a:extLst>
                    <a:ext uri="{FF2B5EF4-FFF2-40B4-BE49-F238E27FC236}">
                      <a16:creationId xmlns:a16="http://schemas.microsoft.com/office/drawing/2014/main" id="{D2D47AB9-BD30-4D1F-8AC6-79A223A08A1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C978EF-C99F-488B-9CA7-3997996E160E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C68994-D132-41FC-9074-F66D3AF61FFE}"/>
                </a:ext>
              </a:extLst>
            </p:cNvPr>
            <p:cNvSpPr/>
            <p:nvPr/>
          </p:nvSpPr>
          <p:spPr>
            <a:xfrm>
              <a:off x="2463247" y="2458649"/>
              <a:ext cx="555601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또는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배열간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 수행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97">
            <a:extLst>
              <a:ext uri="{FF2B5EF4-FFF2-40B4-BE49-F238E27FC236}">
                <a16:creationId xmlns:a16="http://schemas.microsoft.com/office/drawing/2014/main" id="{B0C75892-1583-4C6C-A5C2-7D9E02504941}"/>
              </a:ext>
            </a:extLst>
          </p:cNvPr>
          <p:cNvGrpSpPr/>
          <p:nvPr/>
        </p:nvGrpSpPr>
        <p:grpSpPr>
          <a:xfrm>
            <a:off x="641117" y="2546177"/>
            <a:ext cx="4074899" cy="409746"/>
            <a:chOff x="1043031" y="3230975"/>
            <a:chExt cx="11977284" cy="6905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180D96-E7B7-44BC-AF4D-E74D86C11C7B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0" name="그룹 99">
              <a:extLst>
                <a:ext uri="{FF2B5EF4-FFF2-40B4-BE49-F238E27FC236}">
                  <a16:creationId xmlns:a16="http://schemas.microsoft.com/office/drawing/2014/main" id="{76CA89BE-BE3C-4089-AEFC-5DE4A53373C4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2" name="그룹 77">
                <a:extLst>
                  <a:ext uri="{FF2B5EF4-FFF2-40B4-BE49-F238E27FC236}">
                    <a16:creationId xmlns:a16="http://schemas.microsoft.com/office/drawing/2014/main" id="{D671C1EE-FDE0-43BD-8BD3-5BAAA79870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2DF22815-7E0A-437B-9A6F-5035197732F3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모서리가 둥근 직사각형 70">
                  <a:extLst>
                    <a:ext uri="{FF2B5EF4-FFF2-40B4-BE49-F238E27FC236}">
                      <a16:creationId xmlns:a16="http://schemas.microsoft.com/office/drawing/2014/main" id="{09AF7BC1-9FB4-477A-8748-1669A66524D7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자유형 28">
                  <a:extLst>
                    <a:ext uri="{FF2B5EF4-FFF2-40B4-BE49-F238E27FC236}">
                      <a16:creationId xmlns:a16="http://schemas.microsoft.com/office/drawing/2014/main" id="{962D2F88-070B-4AA3-8AD3-69D2E3BC9AAF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C6A90-4407-47A7-AE7F-46415A074509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A397705-4900-4248-B643-3ABF3FBF81A3}"/>
                </a:ext>
              </a:extLst>
            </p:cNvPr>
            <p:cNvSpPr/>
            <p:nvPr/>
          </p:nvSpPr>
          <p:spPr>
            <a:xfrm>
              <a:off x="2463249" y="3331568"/>
              <a:ext cx="424616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Read/Write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106">
            <a:extLst>
              <a:ext uri="{FF2B5EF4-FFF2-40B4-BE49-F238E27FC236}">
                <a16:creationId xmlns:a16="http://schemas.microsoft.com/office/drawing/2014/main" id="{9461D5A7-58C8-47D4-AE8C-928E93EC1BF0}"/>
              </a:ext>
            </a:extLst>
          </p:cNvPr>
          <p:cNvGrpSpPr/>
          <p:nvPr/>
        </p:nvGrpSpPr>
        <p:grpSpPr>
          <a:xfrm>
            <a:off x="643212" y="3114216"/>
            <a:ext cx="4072804" cy="409606"/>
            <a:chOff x="1049187" y="4115184"/>
            <a:chExt cx="11971129" cy="6902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E9F11F-75C2-42DF-A44B-A37DA0155E71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9" name="그룹 108">
              <a:extLst>
                <a:ext uri="{FF2B5EF4-FFF2-40B4-BE49-F238E27FC236}">
                  <a16:creationId xmlns:a16="http://schemas.microsoft.com/office/drawing/2014/main" id="{F461B693-AB0B-4791-A8D5-8344B981259E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42" name="그룹 73">
                <a:extLst>
                  <a:ext uri="{FF2B5EF4-FFF2-40B4-BE49-F238E27FC236}">
                    <a16:creationId xmlns:a16="http://schemas.microsoft.com/office/drawing/2014/main" id="{B0A6FB80-30C7-4A2F-9C26-A72DEAFF3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6" name="모서리가 둥근 직사각형 69">
                  <a:extLst>
                    <a:ext uri="{FF2B5EF4-FFF2-40B4-BE49-F238E27FC236}">
                      <a16:creationId xmlns:a16="http://schemas.microsoft.com/office/drawing/2014/main" id="{8884AFCF-A9FB-4560-ACFD-859E3013234D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모서리가 둥근 직사각형 70">
                  <a:extLst>
                    <a:ext uri="{FF2B5EF4-FFF2-40B4-BE49-F238E27FC236}">
                      <a16:creationId xmlns:a16="http://schemas.microsoft.com/office/drawing/2014/main" id="{8F044219-12B0-4ED5-8676-E4434C68EF9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자유형 22">
                  <a:extLst>
                    <a:ext uri="{FF2B5EF4-FFF2-40B4-BE49-F238E27FC236}">
                      <a16:creationId xmlns:a16="http://schemas.microsoft.com/office/drawing/2014/main" id="{3125FEE0-BADF-4513-B114-10082FC3B5B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1E9559-626A-45E0-A9EB-E3639ACD462E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5FFD80C-DE2C-4E70-B6BA-E09A2BED1D1E}"/>
                </a:ext>
              </a:extLst>
            </p:cNvPr>
            <p:cNvSpPr/>
            <p:nvPr/>
          </p:nvSpPr>
          <p:spPr>
            <a:xfrm>
              <a:off x="2463247" y="4235135"/>
              <a:ext cx="781291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선형대수 계산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난수발생기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는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수학연산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115">
            <a:extLst>
              <a:ext uri="{FF2B5EF4-FFF2-40B4-BE49-F238E27FC236}">
                <a16:creationId xmlns:a16="http://schemas.microsoft.com/office/drawing/2014/main" id="{8D0EC972-FF1A-45DB-A376-2023EC5CAF79}"/>
              </a:ext>
            </a:extLst>
          </p:cNvPr>
          <p:cNvGrpSpPr/>
          <p:nvPr/>
        </p:nvGrpSpPr>
        <p:grpSpPr>
          <a:xfrm>
            <a:off x="641117" y="3682115"/>
            <a:ext cx="4074899" cy="409747"/>
            <a:chOff x="1043031" y="4996275"/>
            <a:chExt cx="11977284" cy="69051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D349E24-29B0-46BA-BC2A-541AE619CD1F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1" name="그룹 117">
              <a:extLst>
                <a:ext uri="{FF2B5EF4-FFF2-40B4-BE49-F238E27FC236}">
                  <a16:creationId xmlns:a16="http://schemas.microsoft.com/office/drawing/2014/main" id="{35028BC9-468D-4DE6-AA6A-9D54C58F9746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53" name="그룹 77">
                <a:extLst>
                  <a:ext uri="{FF2B5EF4-FFF2-40B4-BE49-F238E27FC236}">
                    <a16:creationId xmlns:a16="http://schemas.microsoft.com/office/drawing/2014/main" id="{62AED067-8C38-4387-8956-0B520A7063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55" name="모서리가 둥근 직사각형 69">
                  <a:extLst>
                    <a:ext uri="{FF2B5EF4-FFF2-40B4-BE49-F238E27FC236}">
                      <a16:creationId xmlns:a16="http://schemas.microsoft.com/office/drawing/2014/main" id="{A472C46E-FDA0-4B6C-AFF4-477DFF2BC27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모서리가 둥근 직사각형 70">
                  <a:extLst>
                    <a:ext uri="{FF2B5EF4-FFF2-40B4-BE49-F238E27FC236}">
                      <a16:creationId xmlns:a16="http://schemas.microsoft.com/office/drawing/2014/main" id="{5B6484B8-6A2E-4A57-8C78-2E60C46AFE4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자유형 28">
                  <a:extLst>
                    <a:ext uri="{FF2B5EF4-FFF2-40B4-BE49-F238E27FC236}">
                      <a16:creationId xmlns:a16="http://schemas.microsoft.com/office/drawing/2014/main" id="{CDB8E123-24E4-4E9D-B89E-0A227C3D8EBD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5C397E-9D48-4F73-A00A-A00B1E652EDF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258696-E594-4BF2-AE8F-1DBB9CC8A5ED}"/>
                </a:ext>
              </a:extLst>
            </p:cNvPr>
            <p:cNvSpPr/>
            <p:nvPr/>
          </p:nvSpPr>
          <p:spPr>
            <a:xfrm>
              <a:off x="2463249" y="5096871"/>
              <a:ext cx="2601792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 연계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0837BC-2C53-43EF-ACE2-0EE1336D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79" y="1436617"/>
            <a:ext cx="4185505" cy="18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0794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NumPy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NumPy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9E20A-0927-4A37-ADAF-CD2016F05B60}"/>
              </a:ext>
            </a:extLst>
          </p:cNvPr>
          <p:cNvSpPr/>
          <p:nvPr/>
        </p:nvSpPr>
        <p:spPr>
          <a:xfrm>
            <a:off x="456468" y="163553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필요 라이브러리 정의</a:t>
            </a:r>
          </a:p>
          <a:p>
            <a:r>
              <a:rPr lang="en-US" altLang="ko-KR"/>
              <a:t>import numpy as np</a:t>
            </a:r>
          </a:p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rgbClr val="00B050"/>
                </a:solidFill>
              </a:rPr>
              <a:t>#%matplotlib inline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팝업 창 활용하여 차트 시연</a:t>
            </a:r>
          </a:p>
          <a:p>
            <a:r>
              <a:rPr lang="en-US" altLang="ko-KR">
                <a:solidFill>
                  <a:srgbClr val="00B050"/>
                </a:solidFill>
              </a:rPr>
              <a:t># %matplotlib tk</a:t>
            </a:r>
          </a:p>
          <a:p>
            <a:r>
              <a:rPr lang="en-US" altLang="ko-KR"/>
              <a:t>size = 50</a:t>
            </a:r>
          </a:p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사이즈만큰 랜덤한 데이터 생성 </a:t>
            </a:r>
            <a:r>
              <a:rPr lang="en-US" altLang="ko-KR">
                <a:solidFill>
                  <a:srgbClr val="00B050"/>
                </a:solidFill>
              </a:rPr>
              <a:t>(</a:t>
            </a:r>
            <a:r>
              <a:rPr lang="ko-KR" altLang="en-US">
                <a:solidFill>
                  <a:srgbClr val="00B050"/>
                </a:solidFill>
              </a:rPr>
              <a:t>정규분포</a:t>
            </a:r>
            <a:r>
              <a:rPr lang="en-US" altLang="ko-KR">
                <a:solidFill>
                  <a:srgbClr val="00B050"/>
                </a:solidFill>
              </a:rPr>
              <a:t>: </a:t>
            </a:r>
            <a:r>
              <a:rPr lang="ko-KR" altLang="en-US">
                <a:solidFill>
                  <a:srgbClr val="00B050"/>
                </a:solidFill>
              </a:rPr>
              <a:t>평균</a:t>
            </a:r>
            <a:r>
              <a:rPr lang="en-US" altLang="ko-KR">
                <a:solidFill>
                  <a:srgbClr val="00B050"/>
                </a:solidFill>
              </a:rPr>
              <a:t>0, </a:t>
            </a:r>
            <a:r>
              <a:rPr lang="ko-KR" altLang="en-US">
                <a:solidFill>
                  <a:srgbClr val="00B050"/>
                </a:solidFill>
              </a:rPr>
              <a:t>표준편차</a:t>
            </a:r>
            <a:r>
              <a:rPr lang="en-US" altLang="ko-KR">
                <a:solidFill>
                  <a:srgbClr val="00B050"/>
                </a:solidFill>
              </a:rPr>
              <a:t>1)</a:t>
            </a:r>
          </a:p>
          <a:p>
            <a:r>
              <a:rPr lang="en-US" altLang="ko-KR"/>
              <a:t>y=np.random.standard_normal(size)</a:t>
            </a:r>
          </a:p>
          <a:p>
            <a:r>
              <a:rPr lang="en-US" altLang="ko-KR"/>
              <a:t>x=range(size)</a:t>
            </a:r>
          </a:p>
          <a:p>
            <a:r>
              <a:rPr lang="en-US" altLang="ko-KR"/>
              <a:t>plt.plot(x,y)</a:t>
            </a:r>
          </a:p>
          <a:p>
            <a:r>
              <a:rPr lang="en-US" altLang="ko-KR"/>
              <a:t>plt.show()</a:t>
            </a:r>
            <a:endParaRPr lang="ko-KR" altLang="en-US"/>
          </a:p>
        </p:txBody>
      </p:sp>
      <p:sp>
        <p:nvSpPr>
          <p:cNvPr id="7" name="AutoShape 5" descr="data:image/png;base64,iVBORw0KGgoAAAANSUhEUgAAAXYAAAD8CAYAAABjAo9vAAAABHNCSVQICAgIfAhkiAAAAAlwSFlz%0AAAALEgAACxIB0t1+/AAAADl0RVh0U29mdHdhcmUAbWF0cGxvdGxpYiB2ZXJzaW9uIDIuMS4wLCBo%0AdHRwOi8vbWF0cGxvdGxpYi5vcmcvpW3flQAAIABJREFUeJztvXeUJPd13/v9dc4z0zM9szuzOQK7%0Ai0XgYkECDGAQBVKMlimTokQFmji0Fd/TOxYlPomSZdrW0TGtZ0syDYmUSJGiSIoiAQaIBCMIGmmR%0AN2Fzmpw7V3X4vT+qf9XVPZU6V/fczzk42O3t6alOt259773fyzjnIAiCIAYHV68PgCAIgmgvFNgJ%0AgiAGDArsBEEQAwYFdoIgiAGDAjtBEMSAQYGdIAhiwKDAThAEMWBQYCcIghgwKLATBEEMGJ5e/NKx%0AsTG+a9euXvxqgiCIvuWZZ55Z4pwnrO7Xk8C+a9cunDhxohe/miAIom9hjF21cz+SYgiCIAYMCuwE%0AQRADBgV2giCIAYMCO0EQxIBBgZ0gCGLAoMBOEAQxYFBgJwiCGDAosBObgpPT63j22mqvD4MgukLL%0AgZ0xtp0x9gPG2BnG2CnG2G+148AIop18/Jtn8EcPner1YRBEV2jH5GkRwO9wzp9ljEUBPMMYe4Rz%0AfroNj00QbWE+mYdcKvf6MAiiK7Qc2DnnswBmK39OMcbOAJgCQIGdcAyLKQlgvT4KgugObfWKYYzt%0AAnA7gCfb+bgE0Qo5uYSUVAQAlMocbhdFeGKwaVvxlDEWAfAVAL/NOU/q/Pv9jLETjLETi4uL7fq1%0ABGHJYkpS/5zMFXp4JATRHdoS2BljXihB/fOc83/Wuw/n/AHO+THO+bFEwtJ1kiDaxkIqr/55nQI7%0AsQloR1cMA/ApAGc4559o/ZAIor0saDJ2CuzEZqAdGfs9AH4RwBsYY89X/ntrGx6XINqCVopZo8BO%0AbALa0RXzGKjfgHAwJMUQmw2aPCUGnsWUBK9byT0osBObAQrsxMCzkJKweywMAFjPyj0+GoLoPBTY%0AiYFnISlh20gIAa+LMnZiU0CBnRh4FtMSxqN+DAd9FNiJTQEFdmKgKZU5liuBfSjoxVqWAjsx+FBg%0AJwaa5bSEMgcSlcBOGTuxGaDATgw0YjgpEQ1gKESBndgcUGAnBppFNbBTxk5sHiiwEwONCOzjFNiJ%0ATQQFdmKgEVOniagfw0EvsnIJcpEWbhCDDQV2YqBZSEmIBTwIeN0YCnkB0PQpMfhQYCcAAM9eW8WD%0Az0/3+jDazmJKwngsAAAYClJgJzYHFNgJAMBf/eAiPv7NM70+jLazkJKQiPgBaAM72QoQgw0Fdpu8%0APJfCZx+/0uvD6BgXFlLIVNbHDRILqTzGY/WBnTJ2YrChwG6Tf3rmOv7wwVNYH8DJxXyhhGsrWWTk%0AEspl3uvDaRucc0WKiVJgJzYXFNhtkq5ks6dm13t8JO3nynIGIp5nC6XeHkwbSUlF5AtlJCqBfTjk%0AAwCyFSAGHgrsNknllcB+embDnu6+5/x8Wv3zIMkx1R52pXgaCyh7ZShjJwYdCuw2UTP2AQzsFxaq%0AgT09QIF9IVkdTgIAj9uFiN9DgZ0YeCiw20Rk7KdmBk+K0Qb2QcrYtcNJgqGgdyDrJIRzSEtFPH5x%0AuafHQIHdJulKYL+wkEZOHhwdGlCeU9SvyBSDlLHXSzEAyFaA6Dj/dOI63vfXT+D7Z+d7dgwU2G2S%0AloqIBTwoc+Ds3ODIMcVSGZeXMji6fQgAkJEG56S1mJLg87gQC1Z3tg+TwyPRYeYrCcUffO0UsnJv%0AEiUK7DZJ5Qs4vjsOYLB09msrWcilMm7dNgxg0KQYZTiJMabeNhT0Yo0CO9FBltNKQjG9lsOff/d8%0AT46BArsNOOdIS0Uc3BLFUNA7UIFd6Ou3bq8E9h5lGJ1AsRPw19xGUgzRaVYyMvYlInjvndvxqccu%0A96QuR4HdBrlCCWUORANeHJ6M4fQAFVDPVwL7bdsHMWPPq3YCArFsg/PBGcQinMVSWsZoxIePvOUm%0AjIS8+P2vnkSpy4N/FNhtIAqnEb8HhydjODOXQqE0GNavFxfS2DoUUANgesA0dr2MXS6WkS8MxvtH%0AOI+VjIzRsA/DIR/+4G2H8ML1NXzuiatdPQYK7DZIVbLYaMCDw5NDkItlXFxMW/xUf3BhMY194xG4%0AXAxhn9t2xl4olfGJR845totGLpaxmi3UdMQAZCtAdJ6VjIx4WEko3nHrJF6zfwx/9u2XMbee79ox%0AUGC3QX3GDgCnpvtfZy+XOS4spLE3EQEAhP0e24H9xRvr+B/fO4/Hzi928hCbZjFdXYmnZTio2ApQ%0AYCc6Qb5QQloqYjSifM4YY/hP7zqCQqmMP/76qa4dBwV2G4isNOL3YE8igoDXNRAF1NlkHlm5hP0T%0ASmCP+D22M/BUXgmMTm2P1K7E0yIy9rUsWfcS7Wclo3yuRsM+9bado2H85hv34+GTc/ju6e70tlNg%0At4GYOo0EPHC7GG7eGhuICdTz8ykAwL4mMnZxAuhVn64VC8mNU6cASTGEMWfnksi3aIK3nFYCe1wT%0A2AHgQ6/ZgwMTEXzsoVNdaVCgwG4DEcSifiUoKJ0xyb63uBWtjvsnogCAkM9tOwMXJ7uMQ6dwhRRT%0Ar7EP03o8QodkvoC3/8/H8JVnb7T0OMsZ5XM3WteN5fO48J/ffQvmknk8dmGppd9hBwrsNkhXZIdI%0AxR3w8OQQUlIR11ezvTyslrm4mEY87FOzi0akGFF3yDq0eLqQlMAYVK1TEKOMndBhJS2jUOItFzj1%0ApBjBsV1xPPofXo+fPrylpd9hh7YEdsbYpxljC4yxk+14PKchgl3Y7waAagG1z3X28/NKR4wg7PfY%0AHlBSNXaHZuwLKQnxkA9ed+1HPOr3gDEK7EQt4vPQ6udClWIiGwM7AEwNB1t6fLu0K2P/OwD3temx%0AHEdKKsLnccHvUQL7gYko3C7W1zo75xznF3QCu93iqcM19sWUtEFfBwCXiym2Al10eHzpxjr+5eRc%0A134f0TgioLf6uVjOyPC5XaqpXq9oS2DnnD8KYKUdj+VE0vlizRsV8LqxfzzS1xn7UlrGeq6gFk4B%0AIOJ3N9AVU9HYG+iKWUpL6qVqp1lM5TEeC+j+W7dtBf6/753Hhz/3DP7uJ5e79ju7SU4utVx07DXt%0AythXMhLiYV+NP1Ev6JrGzhi7nzF2gjF2YnHRmb3PRqSloqqvCw5PDvV1YK8WTmsz9nyhjKKNqVoh%0AxTSSsf9fX3weH/nKiw0eaXMIAzA9uh3YZ9dzYAz4o6+fxmf+z5Wu/d5u8Wv/8Cx+4wvP9fowWkLN%0A2NsgxdR3xPSCrgV2zvkDnPNjnPNjiUSiW7+2LaTzRUT89YE9hsWUpLbVOY18oWTqh3KhMjmrlWLE%0Ac7Sz91Rk9o1k7HPreVxfzdm+f7OUyxxL6Y12AoJuOzzOJ/P42Tu24c2HJvCxh04NVHAvlzmeuryC%0AZ6+u9vpQWkLN2Fucb1jOyBsK9r2AumJskJL0AzvgzALqWlbG8Y9/F3/7kyuG97kwn0LE78EWjVwR%0ArjxHOzq7kGIaydizcgmrXZBi1nIFFErcNGNPdimwy8UyltIyto0E8Rc/fwd+qhLcP/v4la78/k5z%0AdSWLtFTEckbGUqXFtB9Jtqt4mpF0O2K6DQV2G6TzRUTrpJhDamB3XgH14ZNzSOaL+N+PXoRc1JdV%0ALiymsXc8UqMFNhLY0030saelIlYycsedFdWpU4OMvZvLNsR6vq1DAfg8LvxlJbj/4YOn8PePX+nK%0AMXQS7ef/XGXgrVk45/j6CzM98R/SauytzKespOUNPey9oF3tjl8A8DiAg4yxG4yxD7bjcZ1CWidj%0Ajwa82DkacmTG/rXnphH0ujGflPDNl2Z073N+Pl1TOAWU4ilgz+Ex2WAfO+ccGakIuVTu+BdXBNP6%0A4SSB0Ni7Yd0r+qInKldG2uD+Bw+ewt932fWv3ZyaSULkBufnWzPGO3F1Fb/xhefwpaevt+HIGkME%0A9jKvdnw1Sr5QQkYuDY7Gzjl/H+d8K+fcyznfxjn/VDse1ynoFU8B4IgDC6gzazk8eXkFH37dXuxN%0AhPE3P768IYCt5wpYSEk1hVMACPsakWIa62OXimUUK5lQpztjFpL6BmCCoaAXpTLvSmY4V6nBbBmq%0AnmREcL/3YAJ/9NApRzlklsoc/+uHF5HM27uiOTm9jpu2xDAU9OLlFjP2b700CwB44cZaS4/TDNor%0AuGZlumWT4aRuQ1KMDZTiqXfD7YcmY7i2krX9JegGX39BydDfdfsk/u1r9uDUTBJPXKrtRBUdMfUZ%0Ae9jmQmu5WIZULIMx+xq79mTR6cBetRMwkGK66PAoMvYtda2XPo8Lbz86iVKZYynlHG361Mw6/vRf%0AzuJrz01b3pdzjtMzSRyZjOHARATn5poP7OUyV3v9X7rRfXlzPVeAq3Ll0Wwv+0plOGlgpJhBRiqW%0AIJfKGzR2oFpAPe2grP1rz8/g9h3D2Dkaxrtvn8Jo2Ie/+fGlmvtc1Gl1BOxr7CLwj0X8KJS4oY6v%0AJavJ7LuRsYd8bvX51BNTHR47H9jnk3n4PS7VfEyLmE5c7lJvvx3Ee3PiinWXy3xSwnJGxuHJGA5M%0ARHFuPtW0vPX8jTXMruexfzyCS0uZrk8Gr+cK2DqkTIWu5Zp7P5YqPjEDI8UMMlov9noOTw4BUC5H%0AncC5+RTOzCbxzlsnASiDVL/wyp343tmFmsUgFxbT8Hlc2DYSqvl5YZlgGdgrr8lEpThpJ2vXXgV0%0AOpAtpPKG2TpQdXjsRmfMXFLC1qGA7sCKuGTv1tCWHcTJ7sQV63lDUTg9PDWEg1uiSOaLmE82d/Xx%0ALyfn4HUz/Nab9iuP3eXv1HqugJ2jIfXPzSAy9jFqd3Q+Wi/2ehJRP8ajfsdk7A8+Pw23i+Fnjk6q%0At/3iq3bC53Hh049Vpx7Pz6ewNxGB21UbbCKqFGOumwvpScgLdnT2rkoxKcmwcArYd3hsR9Y4t55T%0AC6f1jISUANCNFlC7rFb6uGfW85heM585ODmtFE5v3hrD/nHFIbQZnZ1zjm+9NItX7xvDPXvHAAAv%0AdFGOKZU5UvmiGtiblmIy+pa9vYACuwVaL3Y9Dk/GHFFA5ZzjwedncM++sZqi4VjEj391+xT+6Zkb%0A6gdPrMOrJ+h1w8XsSzFiZN9OZ0y6y4HdqHAKaJZtmATup6+s4I4/eQQvt6AbA0rxVFs41TLqQClm%0AVRPUrLL2UzPr2D0aRsTvwYGKrHe+icB+cjqJG6s5vOWWrRgJ+7A9HsRL090roIpGgO3x1jL2pYwE%0An9ulmwR2GwrsFlS92PXfrCNTQ7iwmO65V8az11ZxYzWHd902ueHffvXVuyEVy/j8E1eRk0u4sZrb%0AUDgFlDVeYZ+1da842TWWsXdPY7cb2M2+wM9dW0WpzPHouebtLzjnmE9KGwqngpDPg4DXhZWMc4qn%0Aa1kZUb8HYZ/bUmc/NZNU5zlGI36MRfxNnQi/dXIWbhfDT908AQA4um0YL1zvXsYuPgfj0QACXldL%0AUsxopPc+MQAFdkvSFhn7oa0xlMq85R7eVvnaczMIeF14s47X84GJKF53IIHPPH4VZ+aS4Hxj4VRg%0Ax+FRZDiqxm4jYxePORzydjSw5+QSUlLRcDgJUBaKeN3M9Ass3s8nLzfvbbeaLUAulg2lGAAYDfsd%0Al7GPRny4Y+cITpjYBKxmZEyv5XBkaki97cBEBOcWGvsecM7x8EuzuHvvKEYqEsbRqSFMr+Ww3KVJ%0A1mRO+WwOBb0V58/m3g9liXXvZRiAArslZho7UA2Q2uJktymUyvjmS7N4080Thsf5odfswVJawie+%0Acw4AdKUYQCmgZi0ycPGaTDSSsVcKrDvioY4GMjGcZGQnAChXJlbWvcJL5+krK01PIopWx60GUgyg%0A6LHOKp7KGA758IqdIzg7lzRs5T09q8iPojMMUBKI8/Ophl6vs3MpXFnO4i1Htqq3Hd02DAB4sUsF%0AVHGCHwp6MRz0tSDFUGDvG8QUmlHGviMehtvFehrYHzu/hJWMjHfdNmV4n3v2jeKmLVE8dmEJbhfD%0ArtGw7v3sbFFSpZhKwLLTFSMy9u0joY5KD1U7AeNgCigtj0ZdMZxzXJhXtkut5wpND97MV4aTJvoo%0AsK9mZYyEvLhzVxycA89d09e61Y6YyWrGfnBLFFm5ZFl01fLwS7NwMeDNhyfU245MxcBYa/3sGamI%0AM7P2al/awD4Uat6rfyUjYcwBPewABXZLhBQT1RlQApRBk53xUE8D+9een8ZwyIvXHjB2zWSM4d++%0AZg8AYOdoCD6P/ltvT4opwud2qV0ddhwe01IJPrcL4zE/VjOdazNcqAR2s4wdAIZNrHsXUhJSUhHv%0AecU2AMBTTcoxswbDSVocF9gzBYyEfLht+zDcLmZYQD01k8TWoUBNhioKqI14xnzr5Bzu2j1aExCj%0AAS/2jIXxYgsTqJ95/Are+Zc/gVS0/mzWBPYWLJ2dYtkLUGC3JC0V4HYxBLzGL9WeRAQXFzJdPKoq%0AWbmI75yax1tv2WoYrAVvv3UrJmJ+HNoaM7xP2FbGXkA04EHI51aPwYqMVETY78Zo2Ie0VLT1hWsG%0AKwMwgWLdqx9Qhb7+ugMJTA0H8eTl5aaOZS6ZB2PG1gaA8wK7kGLCfg8ObY0ZFlBPTq/XZOtAdSm6%0A3Suc8/MpXFhI4y23bKwLHd02jBdbyNhn1nKQi2Vbr22tFNNcYM8XSsjKJUdY9gIU2C0Rzo5mle69%0A42FcXsqg1IIrXLM8cnoeuULJVIYR+D1ufPXf34M/eecRw/tEbOw9Fd45IdVbxl4fe9jvQTysBLlO%0ABbOFVB5uF0M8ZP4FM8vMLiwogWnfRAR37Y7jqcsrTU1Uzq/nMRbxb9i7qiUe9iHrkA1EcrGMjFzC%0ASKXP/9iuETx3fRWFusUrWbmIS0uZGn0dAGIBLyaHAratBb710hwYg+5y56PbhrCQkppeLi12j4r/%0Am7GeK8DndiHgdWG4SSnGST4xAAV2S/S82OvZm4hALpVxYzXbpaOq8rXnpjE5FMCxnSO27j85HFS7%0AD/QI+dyWgTpVOdmJKxlbGbtcRNjnUS9V7XzhmmEhKWEs4oPLZd5yNhzyGX6Bzy+kEQt4kIj4cdee%0AOJbSMi4uNn5FNpfMm8owQDUQOKEzRnSDDFeO6djOOPKF8oY5jTOzKXCODYEdULL2czY7xB4+OYtj%0AO0d0u4bUAmqTcozwhrfzuq7nCogFvWpRPVcoNXxFKTp4ROLSayiwW6C3PamevYnedMasZGQ8en4J%0A77htyjKQ2cVe8bSg1hzCPusMH1Cy+rDfrQb2TmXsi2nzqVNBLOhFKl/Uvcq6sJDG/okoGGM4vnsU%0AQHM6+7zJcJJAfT06dKJrBDGcpM3YgY2DSlorgXoOboniwmLacr3ipcU0zs6larphtBzaGoPbxZqW%0AY0TiYKdQn8wVMBRUvuNDoeYM4tSMnaSY/iAtbVyyUc/ehNJh0m2d/eT0OkpljteZFE0bJez3QC6W%0AN1x+a0nlqzbGIb8bWVvFUyHFVMboW1xBZsRCUjL1iREMV4aUUjrtfBcWql71u0ZDSET9Tenss+s2%0AMvZKIFjp0OvRCOI9EUXxiVgA2+PBDTr7qekkRkKK7FLP/vEI5GIZV1fMr14frjg53ndkowwDAEGf%0AGwcmok23PKoZu00pRgytqcNrDcox4veQFNMn6C3ZqGc45MNYxNf1jF1IIHrOgc1ix+ExpdkoZT9j%0AV17H0Q5KMXKxjJn1nGmxUjBk4PC4kpGxnJHV+QTGGO7aHceTlxrT2fOFEtZzBcuMXQRRJ0yfqlJM%0AqPp5unNnHCeurtY891OzSuFUr+50cItSQLWyFnj45Cxu2z6MyeGg4X2OTg3hxRtrDdc35GJZXQRj%0AV4oRn4dhG1PJeqw4yNkRoMBuSTpfRCRgHTj3JCI9COxKpixcGdtBdYuScbBOS0XVYiHksx5oAqrF%0A06GgF24X64gU89c/voS1bAE/bZAFajGyFRBe9Xs1A1x37Y5jLpnH9RX7/dn1m5OMGK1osp2qOTSC%0AOMkNawrPx3bFsZSWcHVZycDlYhnn5tK6+jqgDL4xBrw8Z/xduLacxcnpJN6q0w2j5ej2IaxlCw29%0A7kCtzGdnerUmsIeas3RezsjweZzhEwNQYLfETvEUUHT2ZgpsrSAmPkV3SjuoZuz6wZpzXpGnvOr9%0A7WxcysglhH1uuFwMIyFv24uF11ey+J/fP4/7Dm/B6w+OW97fyOHxfKUjZr82sO9RdPZG5Bh1c5Ll%0AoJQHng6d6BqlXmMHNDp7xV7g/EIKcqmsesTUE/J5sH0khHMLxhn7F09cA2Mw1NcFR6fEBGpjBVTt%0AUu1mpRgzgzg9ltMyRsPO8IkBKLBborfIWo+9iTBWMnJXv6DCo6WdGbvVFqVcoYRSmVc1dhsZu9h3%0AKh57JORrq1Ut5xwfe+gUXIzhD99+yNbPGH2BLyykEfS6MTlUlQj2JSIYCXkb8o2Z11mJpwdjDCMO%0A6WVfyypZZ9Bb/TztS0QwFPSqBVTRIXNEp3AqODARNWx5zMpFfO6Ja3jzoQnVTdGIg1ui8LldDRdQ%0ARWAP+9yWCUS5zJHMa6WY5oqnKxnZMYVTgAK7KcVSGblCyV7GXsnwLnVRjhEZe8DTTinGXGMXdgKN%0AaOxi36kI7O0eyvn2qXl8/+wC/u+fOmCq2Woxk2L2jUdquoxcLobjlX52u6hTpxaBHVAKbk5odxR2%0AAtqs0+VieMXOETxdCeynZ5II+dzYbWBJAQAHt0RweSmju1nryyduYD1XwP2v3WN5PD6PCzdvjTbc%0A8iiy9P0TUSxb1C5SUhGcV7dqKTMrwHqDxezljOyYVkeAArspQo6wE9j39aDlMSsVEarIG+1CLLQ2%0A6k0XXSRCirHTFZOpM1Ibjfgsv3B2yUhF/PHXT+GmLVH88t27bP+c+CLX+8WIwF7P8d2juLaSxey6%0APb13bj2PiN9j67MTD7f3CkbAOcf/+7WX8IFPP2Xr/qvZglrM1XJs1wguLmawkpFxcnodN2+NmX7m%0ADkxEUSxzXF6qlSZLZY6/eewS7tgxjFfsjNs6pqPbhnFyOtmQsZj4bB2ciFq2kSY1U6eAciKLBbxN%0ASDGSYzpiAArspqQk5c01MgDTMjkchN/j6qrOni2U2qqvA9ZblNSM3W8/YxcnyE5k7H/+3XOYXc/j%0A4+++BR6TCc96Al43Al5XjUVrKl/A7HpeN7DftVsJRHaz9vlkXrU1tqJTUsx/efgsPvfENTxxcdlW%0AZ4liJ7CxUeBYJQg/fWUFZ2aThoVTwQEDa4Fvn5rD9ZUcPvQa62xdcMu2IaQlZdLVLstpRVLaMRpC%0AxmKqd70usANK/aUpKYYCe+/5uf/9OL7w1DXT+1gt2dDidjHsHguri6K7Qbbiv9JOrPae1ksxIZ8H%0A+ULZ1E5BvI7hirdMPOTDWq7QsgXDmdkkPv2TK3jf8e14hc3JWy31tgLipKwX2G/eGkM04METl+wF%0AdrPNSfV0Qor55I8u4oFHL2FyKAC5VLYVqIwy9qPbhuBzu/CVZ24gI5dwZNJYXweAPQnF8VSrs3PO%0A8cCjl7AjHtLdGWDErU1MoC6lZSQifnX3qNlrK16XmDawW1g615OTFZ+YOGnsvUUulvHU5RVVNzTC%0AaslGPXvHu9vymJHbn7FbFU9Vf3qhsfutjcDEv2kzds7R9EIDQCl6ffSrL2Eo6MXv3ndTU49R770t%0Aeq/36wR2t4vhzl1xPGWzM2Z+PW/Z6igQ9sBmQ2GN8MWnr+G/PnwWb791Er/7FuW1Ea6XZggDsHoC%0AXjeOTMXw3TPzAGDYESPwe9zYNRqqcXl85uoqnr++hg++eveGXbtm7E2EEfS6GyqgLqUljEZ8quZt%0A1vKol7HHGjQCE9LPGGnsvUVc9i5afNhTddqwFXsTEVxbyXbMubCerFxUHRbbhd/jgtvFTDL2Oo1d%0A1eSNn7OasYvAHmndCOxLJ67j2Wtr+P233qwbjOxQv2zjwmIaPrcLOwy6NY7vjuPiYqamnU6PUplj%0APiWZLtjQMtrGadx/OTmH3/vnl/DaAwn8t/fcqrZbLiTNj5lzjrVsoabVUcudu+Ioc8DrZqrUYsbB%0ALdGawP7Ao5cwFPTiPce2NfBsAI/bhSNTsYYy9uWMonerO2VNdHZ9KaaxZRtOWmIt2JSBXXwxrQJ7%0Auk52sGJvIowyhzrM0WkyUqntgV3Ze+q2lGLEyc5KuhHHqf2ZVo2v1rIy/svDZ3HX7jh+9g5rV0sj%0A6jOzC/Np7B4LG2r1x23q7MtpCaUyt+xhF7TL8fLxi8v4zX98DrduH8Ynf+EO+DwudeGI2CxlREoq%0AoljmulIMoAwqAcD+8ailPTSg6OxXV7LIF0q4vJTBI2fm8Yuv3NnUFeYtU8M4NZO09J8RLKdljEb8%0Atj5neoF9KOhp6GpSnDhIiukx4o22ujytrsWzN7KvmoF1SWfPySW1i6WdKEZg5sXTiL+qsQPmGXum%0Art++VSOwzz5+Feu5Aj729sMtDYQMh2q3KF1YTGOfwS5YALhlaghBr9sysIvhpEakGKC1wP7ijTV8%0A6LMnsDMewt/+8p3q+yJ8c6w+62sZMXWq/1kXNQyrwqngwEQUnCtdRp967BK8Lhc+cPdOWz9bz63b%0AhyAVy7ZcIznnlcDuw2jEnhTjcbGaBElIdHY7cUQ8cZIU44z51y4j3uiVjIxCqWzoly1kB7sa++6x%0AihlYl3T2jFxEqM3FU8B8mjRVcbsUOqkoiJpl7PV7Y1sJZFm5iL/9yWW88aZxS63XCmXZhvIe5wsl%0AXFvJmvrae90uvGLnCJ64ZK6zzzXQww40/3qUyxw/ubiEzz5+Fd87M4+tQ0F89oPHa6SpsN+DsM+t%0ADkwZUW8ApneM//ndt6iTqFYIueaJS8v48okbeNftk7ZcN/W4pTIM9dL0muV7npKKkEtljIX9CPvc%0A8Hlcpq+rmDrVJgjDIS/KHEjLRcRs2ImoPjEOytg3aWCvvtFLaQlbh/SHWtL5IhgDQl57wTPs92By%0AKNC1lsdshzL2sMmyjbRUqKk5hPzWGbsonoossmp81Xhg/9LT17GaLeDf3bu34Z+tZzjoRVYuoVAq%0A49JiBpxXl5MbcdfuOD7x3XMHrBmXAAAgAElEQVSGhUZAM3XaoYx9PVfAV565gc89cRWXljIYDfvw%0A4dftxS/fvUt31+t4LGCZsauBPWwcyH7+rh22jg9QXDF9bhf+x/fOQyqW1bWMzbBrNIyo34OT00n8%0AmzvN7yu+22NRZbx/LOzDkoXGXm+iJzpk1rMFW4FdtFeG2yyLtsKmDOxLmuGYxZRxYE9JRUR8noYG%0AgLrZGZOR2l88Bcw92VN1Fgtqxm7SFSP2nQpt1udxIRrwNBzYC6Uy/vrHl3HnrhFV822FIY1fjPCI%0A0Wt11HJ8t7Lk+ekrq/ipQxO695ldz8PjYqoUYIUoWFr5mnDO8d++cw6feuwycoUSbt8xjP/+b27F%0AW2/ZCr/J9HEi6seiRfFUzwCsFTxuF/Ykwjg7l8K9BxO2Cq5GuFwM2+MhW4tsRP1MmKuNRvymzpnJ%0AypINLVqHx+02jm85I2PMQT4xQJs0dsbYfYyxlxljFxhjH2nHY3YS7RfIrFsgrfEdt8veRAQXF9JN%0ArVJrhFKZQyqW297uCChauJG0ItbiCdSM3WT6NKPTb99M7/bXX5jB9FquLdk6UGvde3EhDRerymlG%0A3LZjGEGvG4+dXzS8z1wyj/Go33Zbn8etrGSzOtEtpWX8xQ8u4PjuOL7xG6/GV//9PXj37dtMgzqg%0A6OxWxVMrKaYZhIXv/S1k64LJ4SBm1qzX5AmZVXTExC0+Z3oZuzi52e1lX05LjpJhgDYEdsaYG8Bf%0AAngLgEMA3scYs+fE1CO047+LJoUVO17s9exNhJGRS5i3yJBapdob3imNXT9QJ/NVZ0fAXsauNQAT%0AjDQ4Rl8uc3zyRxdxcCJqy73RDlq/mPMLaewcDVsGSb/Hjbv3juIHLy8anrznk3lM2NTXBXamca9V%0Allf80t07TU246hmP2pFiCmCsvd7+P3dsO37lnl141d7Rlh9r20gQM2vWdg5CdhmLiIzdZ9nuWP+c%0AqwZx9j6fytSpcwqnQHsy9uMALnDOL3HOZQD/COCdbXjcjrGckdVswjRjl5rL2IHOF1CzHbDsFZgt%0AtFbW4mkydpt97PUnyEYz9u+fXcC5+TT+3b1723bJWw3ssqFHjB73Hkzg2kp2gxeKYM7G5qR64iE7%0AgV35fTvi5lcV9UzE/MjKJVOP/bWsjFjA29DwkBX37BtruXNJMDkcQEoqIqmz8UqL2npYSdyUz5lk%0AeBLWz9gbW7ax7DA7AaA9gX0KwHXN329UbnMsy2kZW4eCGA55sZg2vrxL2dh3Wo9weex0YK9vIWwn%0AZl0x9TbGPo8LXrfxQBOgBP36WoCSodq7quGc469+eAHbRoJ421FzD+9GEF/o5bSMy0uZBgK7csXw%0Ag5f15Zj5pGS71VFgJ2O/upwFY0r22gjjFc+aBZPOGLPhJCcgXDunV82z9uWMhOGQV+10G434kS+U%0AdROPcplX9p0aZOy2pRjZUcNJQHsCu97peMPpkTF2P2PsBGPsxOKisT7ZaTjnWEwrm+zHo37LjN3u%0AcJJgPOpHxO/peC+7+KAGbXbsNELE70GhxHUnaOuLp4CStVtl7PVSTDzsx0pGtlWLePrKKp69tob7%0AX7unIaMvK4SW+uKNdRTLXNdKQI/t8RD2JsL44csLG/4tlS8gLRVtT50KFMdLi4x9OYstsQACDb7n%0Aos3QTI5ZzcrqImcnMlUJ7FZyjFh4ITDrOMrIRZT5Rvkp4HXD73FtcP7UIysXkSuUbBfKu0U7viU3%0AgJri8TYAM/V34pw/wDk/xjk/lki0b/lyo6SlIuRiGaMRn9ItYKaxN5GxM8awNxHueMtjpm5Mv52E%0A1N702mBd9aev/SKYTaoqj7PxdYyHvSiUuKk8IPhfP7yAeNiH97zCTo+CfWKVE5TYDmQ3YweA1x8c%0Ax5OXVjZ45NhdsFFPPOzDalY2HYq5upI1tDsww86QktMzdruBfTEt1QRZYQSmZwOhN3UqGA7ZMwJz%0A2hJrQTsC+9MA9jPGdjPGfADeC+ChNjxuR1jWFFfGowFrjd3m1KmWvV3Yf5otCI29M1IMsHHoSHW7%0ArM/Y/eYZu17x1O4Y/ZnZJH7w8iJ+5e5dCLb5uXrcyo7Kl+eUrUCiPmKHew+OQy6V8fjF2mGluXXl%0A89S4FONHqbLNx4iry1nsHG0msAu/GGMpRlmy4azgpGUs4ofXzXDDMmOX1GAOVNse9T5nes6OAmV4%0AzboG5ESfGKANgZ1zXgTw6wC+DeAMgC9xzk+1+ridQjixjUb8asauJweUy7yp4img6Oyz63lb2Wiz%0AZOs8zttJ1ZO99vhTBm6XYZ/boo9dv3gKWPvFfPJHFxH2ufGBV+2ydeyNMhRUpgynhoMNvZZ37h5B%0AyOfGD+rkGLu7TusZtRhSyspFLKUl7DTZXGRELOiBz+My9UZayxYM7QScgMvFsHXIuuVxua5DRQRc%0Avc4Y04w9aM8ITLxfTlqLB7Spj51z/i3O+QHO+V7O+cfb8ZidYklz6TQe9UMulpHMbQxKIlDZ8WKv%0AZ29C+fJd7qAck1GnObuXsYvAHtPT2E2WX2fk0oYir6p9mrSiXV/J4hsvzuLn79qhDhO1G/GlbkSG%0AAUTb4xh+WNf22KwUM2IR2EWrYzNSDGMM41G/oa2AXCwjLRUdnbEDysnXTIoplMpYyxbUVkegGnCX%0AdAr19duTtAzZlGLqB6KcwqYzAdNKMYmK9qjXGVPvO94I3Wh5FIusO9PuqAThjRl7rWWvIOw3ztil%0AorKEo/447YzRf+/MPEpl3rFsHWg+sAPA629K4MZqruZ9nlvPYyjobbjAaXUFIxxDmwnsgBhS0s/Y%0AheTgZI0dEENKxoF9VSd7Dvk8CHrdugmEmrHrPO/6JSxGDHTG3i2eubqCz/yfKy09hphMi4d9amDX%0A09nTdS6GjbBjNAS3i3U0sGfkbmjstVl4vZmXwKwrpn7fqUAN7Cb2qCdnkkhE/Zbb7FtByA92O2K0%0AiLbHH2raHmfX8w13xADWJ7prlcDejMYOmA8ptdtOoFNMDQcwn8wbLiQRjRBjdUHWqOPIXIqxH9j9%0AHldHvoet0FeB/RsvzuI/ffO05aIDM5YzMmIBRXMURSW9zphUCxm73+PGjnioo4E9J5fgdjH4bXhj%0AN4owFjOSYuqLp2YWBPX7TgUhn9JSZpaxn5xex5EWHRytaCVjnxoOYv94pEZnV3adtj+wX13JIBbw%0ANB18x2N+w+KpyHSdLsVMDgdR5lX3zHrUDpW61kOjYbj1XAFuF9M17xoOKQZxVktzlirtlU7yiQH6%0ALLC//64dKJQ4vnziRtOPsZSWVA3OTsbejMYOKDr7xYXOauwhn7sjHyjD4qnByc4sY69m+bVfHsaY%0A8oUz0NjzhRLOL6QbGp1vBnEZ3kxgB4DX3zSOpy6vqCe2uWTjU6eA0jsd9rkNXw+lI6bxwqlgPOpH%0AMl/UXey8mjX3YncKUyPmLY9qY0S4PmP363qy61n2CrR2E2asZCTH9bADfRbY941HcdfuOP7hqau2%0ATfDrESb8gFIE9Htcuhl7Kxo7oOjsl5cyLS9sNiIrdcayFzArnlbaw+o19kpXjF53UaZu36mWeMR4%0A+vTluRRKZY7DFouTW+Vn79iGP3jboaYz4XsPJFAocfzkwhIKpTKW0lLDPjGCeMRnuB7v+koWO5qU%0AYQCodr56nTFrqmWv8zN2AJhZNwjsqmVvbaA1mupdzxUNvXHEsJbVkNJyxnlTp0CfBXYAeP8rd+L6%0ASg4/vrDU1M8vpSW1gs0YQyKqf4naisYOKIFdLpVtWY02Q6YD+04FPo8LPrcLaXmjFOPRkX9Cfg84%0AB/KFjdpnxqTIOxLyYcWg8+DkjLK8+MhUZ6WYAxNRfPDVu5v++WO74gj73PjhuUUspiRw3niroyAe%0A0pcMiqUybqzmsLOFWkN1SGnjZ11k7I4vng6Z2wospWX43K4NV9nCCKw+8VjXsewVDNu0FdAmik6i%0A7wL7fYe3YDTsw+efuNrUzy9nat+IcYPpUyE7RJsYUAKAvePKZfMnf3QRf//EVTz0wgx+dG4Rz19f%0Aw5WlTNNXHIKsXOrI9iRB2O/e0MIofGLqL13NHB7r951qGTXxizk5ncRwyKtOHDoVn8eFe/aN4Ydn%0AFzBb0X6bKZ4Cxv45s+t5FMu86Y4YQDukpJ+x+zyujthTtJOgz4142Idpg1725bSE0chGvXss7Idc%0AKqvfaYGeAZjAvhTjPAMwoA8Xbfg8LvzcndvxwKOXMLueM1ySoUexVMZqVq7RxBJRPy7p9JuLjL1Z%0Ak62DW2LYOhTAF566jlqPNIUPvWY3PvozzbsbZ+ViR1odBXpGYKl8YUOrI6BxeJRKQJ1UbWZWFg/7%0ADfvYlcLpkOOKUnq8/qZxfOf0PH5c8WhvpngKKK/Hy3OpDberrY4tSTHGtgLK1Km+1uw0zHrZlyqB%0AvR7tzIRWRkzmCoYnS1FvMMvYhU9M3GE97EAfBnYAeN+dO/DJH13EF5++jt9+0wHbP7eaLYDz2nao%0A8WgAT+osJ05LBQS97qZNpyJ+Dx7/vTciXyghmStgvfLfWraATzxyznIhshVZudTRTCHs27hFycif%0AXgRtvYzdqEUSUC6RM3IJ+UKppu9bLpbx8lwKv/LqXa08ha5x70HF+0gU9RsdThKItjzOeU2QvVqx%0A622leBoP+eBxMUMpxukdMYLJ4YBuIgZsnDoViGC/nJGwS7NIRcnY9UNg1ZPdOLBXu3Cc99r1nRQD%0AKJnLa/cn8I9PXUfRoKdVD1E1H6vL2NeyhQ1tTc3aCdQT8LoxHgtg/0QUx3bF8aZDE3jV3lGcnUs1%0AdOz1ZKSiur2oE+gNHSV1nB0BrSe7nhRjrLEbtfidX0hBLpVxpMOF03axdSiIm7ZEMb2Wg8/jalqr%0Ajod9kIobLWavLWfhc7ua1u4BZSR/LKLvZqrsb3W2vi6YHA5iei2nW6hfTss1322BCPbajiPOuakU%0AEw14wZi5FCPqIU6UYvoysANK6+NcMo/vn91onWqEnhObKCrVL7xN5YtNtzpacXgyBqlYbskBUllk%0A3UmN3YO0gca+8b76bpCAMkil3XeqxWip9alpxZSr062O7eR1lax9IuZvWtIwOtFdXc5iWzzY8hKM%0A8Zgf87pSTP9k7FPDQWTl0oaAyzmvtDJvfB7VjL36umbkEkplbhjY3S6GWMCLdZMBOlEPoa6YNvKG%0Am8axJRbA55+8ZvtnVF8HzVndaAlBuzJ2PUQL36lK50czKIusO5exR/Q0dslCYzfI2I3qFOILVx/I%0ATs6sI+L3tNQF0m3Eur5Wsuq4wYnuWpN2vfWMG3SAKRm784KTHqKYPl2ns2fkEqSKHXc9eidMs6lT%0AgeLwaC3F6F0l9Jq+DewetwvvPb4dj55fVMetrai+EdU3PxHRX0LQjBe7XfYmwvB7XDg1k2z6MXKF%0AjVuJ2ol+8dRAY1cnVXUydh3LXoFRhnpyeh2HJmNwtXFNW6d5xc4RRAOelrp44jonOs45rq1k23KS%0AS0QDG/rYOeeO92LXYrRJadnEjCvgdSPi99RMrK9n9WcytAyHzG0FxBUAZext5r137oCLMfzDU/ay%0A9uWMBE/lEksgMvb6D3wzi6zt4nG7cNOWaNMZu1wso1DiHbHsFUT8tcVTzrmhFCPaLvUydrPXUc/4%0AqlTmOD2b7Bt9XeB1u/CZXz2O33nzwaYfQ+/1WMnISEtF7GihcCoYj/qxnJFrvFbSUhHFMu8bKWbS%0AYOFG9Wpc/3nE66acbWfsJl0xKxkZAa/zfGKAPg/sW4YCeONN4/jyieuWng5AdTehNhNUfB42Zuyp%0AfOekGAA4NDmE0zNJW6vh6sl20LJXIPxfxPHlC2UUy1xXilEzdh1bgYxsnLGL5cmrmkB2aTGNfKHc%0A8cGkTnDHjpGWDMuqVzDVz+LVil1vOzJ2kcRoM1cRuDpli9xuRsM++DwuzNT5xSxZyCKjEZ+uFGM0%0AoARYOzwuppRhRye2ifZ1YAeUSdTljIxvn5q3vO9SWt7g6+BxuzAa9ulm7J0qngJKATWZL+KGxXJe%0APUQA7ZSlAKBIMWXNNGlKUj7geie7gNcFxqpWwjXHKpUMA7vLxTAS8tZkqNWJ0/7K2NtBxO+Bz+2q%0AeT1adXXUMqEzpCQsDPolY3e5GKYqnTFarPTu0bC/5oRm5sUusJJinr++hpu3Rm0fezfp+8D+mn1j%0A2B4P2ppENaqaj0X8WNT093Le/PYkuxyuuBY2o7OLANruVXFa6o3AjJZsAIo1Q9jn0c/YpaJp9079%0AtOXJ6SQCXhf2jLUuPfQbjDFl96kmsIvhpHZYF+sNKfWLnYCWyeGAocZupHePhvUzdrMrFbFFSe+q%0AeiGVx+WlDO7cFW/4+LtB3wd2l4vhvXfuwJOXV6w3mGck3Z7T8VhtUSlfUJZDNLPv1C43bYnBxYDT%0ATejsos+52alYO9Rb91p554R8bpOuGOMTZL1B08npddy8Ndb0YFi/M1L3elxbyWIi5m94cYceqq2A%0AJokRBmD90hUDKJ4x9d91rR23HkKKEUF6PVeAiwERk6veoaAXpbL+wvWnLysL0I/vpsDeMcSLqzeO%0ArWVZR4oBgESkdruMmezQLoI+N/YmIk1l7NW1eJ2VYoCNGbuexi7ur9cVY1WE1gb2cpnj9Ez/FU7b%0ASb13+LWVDHbG23P1Mhap1JO0Uozqxd4/GfvUSBALKammrraosePWIx72oVjm6hpMYQBm1nk1ZGIr%0A8PSVFQS9bsdKhgMR2PdVVtGdXzAO7Fm5qIzh60gx4zFFfxPGXK16sdvl8GSsSSmm8xq7CMbi6kBY%0A9jaSsRvtO9WiDezXVrJIScW+LJy2i/ormKvLrdn1ahH1JD0pxkxrdhqiM2Z+vfo8lg18YgQi6Ivd%0Ap2ZTpwIzI7AnL6/gjp3D8Dr0ytKZR9UgI2EfxiJ+nJ833likFld0+lzHo34USlwdRjDzN2knhyeH%0AMJfM6y4BMEPN2DsoxYTUadJKxi7cLg2uYsK+jRm72HdqLsX4sZYroFTmauG00x7sTiYe9qnGaDm5%0AhIWU1NZBLaWXvVaKiQU8fSV9iVmBG2vV+RUjOwGB0N5FHLAT2IcNAvt6roCzc0nH6uvAgAR2ANg3%0AHsYFk1V04vJ2LLrxrK4uta5kMmmDFXDtptkCaraD+04FxsVT/S9DyL8xY1edHU2uLEbDPnCudGec%0AnE7C62Y4MOHMToNuMBr2ISUVIRfLuLbSuqtjPfVLrVezBccv2Kin2stePUHV23HXU51ytp+xi7pD%0AvRTzzNUVcO5cfR0YoMC+fzyKC/Npw75ws8m0+qJSK/tOG+FQy4G98xp7ffHUSFbR64ox2neqRTt9%0AempmHQe3RA0LYJsBMX26mpVxdbl1V8d6xqN+zGtsBVb7yE5AIPzuRQFVteM2sc9VpZhKxp40WbIh%0AqDo81k5GP3V5FV43w+3bR5p7Al1gYL5B+yciSElFzOu41wHmFpuGGXsHu2IAJSOYGg42PIEq2h07%0AmrH76jP2AkI+YxvjkM+9oY/daN+pFu0lsvBg38wIv5jltFzN2NsoxSj1JFld2dhPdgKCgNeNsYhf%0ADex6dtz11BvOJfN2MnZ9Keapy8u4ZWqoo+3GrTIwgV0sI76woC/HLGXMMvba/t5W9502wqHJGE43%0AmLFn5BJ8HldHCzf1jo1W3S1hv07GbrLvVCAC+6mZdaxmC6o8tVnRXsFcW8ki6ve0NfCORwMolbka%0A4JQlG/2VsQPA1HBAHVLSM/erx+dxIRbwYDktWVr2CgJeN/wel+orAyh1j5em13F892gbnkXnGLjA%0AbtQZs5yWEfa5dc+yYb8HIZ+7mrGbbP1pN4cnY7i8nNlguGVGVjYf+mkHHrcLfo9LDc4pA58YgV5X%0ATPV1NNfYAeBH55TtQ4cd2j7WLbRLIURHTDtH1ut3n65lC33jxa5lUjN9atdlcTSieOXkCiUUSsaW%0AvVrq/WKeu76KQonj+G7nyjDAAAX2RMSPoaAX5w0ydqUdyviN1xaVUvkifB4X/J5uBPYhcA6cmbWf%0AtWekUkf1dYHWCCxpsBZPEPZ7UChxyMWqwVTWZN+pQBTunrq8AhcDbt6y2TN25TMqMvZ2WAlo0U6f%0AysUy0lKxTzN2ZUiJc64u0LHaZDRaMQKzYwAmqLcVePryKhgDXrHTuYVTYIACO2MM+8cjxlKMxTbx%0ARLRqK5CWCh3vYRcI6eF0A4E9Vyh2xVFOa92blqwzdqDW4TFjoxbgdbsQDXggFcvYNx5xtG7ZDYaD%0AXriYIi/cWM1iR5uGkwSiUWAxKalFwX7T2AElY88XyljJyFUDMIvdo2JGoKHAHvTVFE+furKMm7bE%0AHN/3PzCBHVDkGOPALplWzcejgarG3mFnRy1bhwIYCXnVrUF2yEiljq7FE2gDu5UUo+fwaHceQMgx%0Am71wCghjNB9OzSRRKPG2Z+wJjRQjJIZ+64oBalsel9MVO26D/aUCRYqRVM3cTnCOBb1Yr0yrFkpl%0APHt1DXc5uM1RMHCBfSUj6w78LGdk06q5krFXNfZODycJGGM4PDmEU7P2O2O6obEDSjdLWtPuaPaa%0AqJ7s0saM3co3XhQMN7u+LhgJ+/D89TUA7e2IAZSC4FDQi4WUpLET6L/Art2ktFy5GreqRQgjsEam%0AbYdD1fV4J6fXkSuUHD2YJBiowL6/MthSr7OXK10AVlJMKl9EvlAy3BTUKQ5PxnBuLl2zAMGMbmns%0AWv+XlJXGrpexy0Vb3TtCVz6yyTtiBPGwT82m2x3YAbEiT1InrfuxeDo1Ul24sWThEyMYjfhQ5or/%0ADmAvsGvX4z19ZQUAcKfDC6dAi4GdMfYextgpxliZMXasXQfVLPsNWh7XKyPr5lJMtZfdSk9uN4cm%0AY5BLZVNLBC1ZuYsau1xEqax4vphm7L6NGXtWMv8ZgZBiDlFgB1B9PbxupkoO7WQ85q9IMZWMvc8m%0ATwGlLhDwujC9lsNSRt/crx5xn8tLSmC3GlAClJpHVi5BLpbx1OUV7B4Lq3UKJ9Nqxn4SwL8C8Ggb%0AjqVltg4FEPa5NwR2O1VzrfbYTSkGaHy5ddbCWKtdhH3KFqW0hU8MoJlU1WTsysJt6+N8522T+M03%0A7DO9IthMCGlq20gI7g7sfRX1pH70Yhcwppz0ZtZyWE5LGLNxchInzIuLGTBmz+RvWHV4lPH0lVUc%0A7wMZBgBail6c8zMAHLMaijGGfeORDb3somqeMG13rHQLpKSuFk8BYPdYGEGvG6dmkniPjftn5e5K%0AMcLZ0Wzxr15XjN0T5N37xnD3vrEWj3ZwEAGoEzIMUJViVjMyfG4Xgm3weu8FU2pgN5dZBeI+l5cy%0AiAXMLXsFIqt/+soq1nMF3NkHhVOgixo7Y+x+xtgJxtiJxcXFjv2efePRjRm7aidgHNgTmunTlFTs%0A6JKNetwuhpu3Rm1NoCpWuN0qnipSjDAAMzvZVb1lNBm7yb5TwhiRsbe7I0aQiPohl8q4upzFcMjr%0AmMSsUaaGg7i4mEGuULIlxYjXdTEl2W5XFB1Dj5yeA4C+6IgBbAR2xth3GWMndf57ZyO/iHP+AOf8%0AGOf8WCKRaP6ILdg3HsF8UqoZKrAjxcTDPrhdDNOrOcjFclc1dkCRY07PJlVPeCPyhTI4R9faHTmv%0AWi002seeNtl3Shgz0umMPaZcnZ6bT/VlR4xgcjioyoR2iqdxzXO1Hdgr9/v+2QVsiQWwbaT9NY9O%0AYBnYOedv4pwf0fnvwW4cYKPoFVCX0jIYM2/rcrsYRsM+XKoUVrqpsQNKZ0xaKqrGT0ZUtyd1p3gK%0AAHPryui2efFUJ2OXiqYGYIQ+QjJsp6ujFtEocGU505cdMQJtYdmOFONxu9Tnazewi/sl80Uc3x3v%0Am6ubgWp3BBSXRwC4oNHZl9MS4iGfZSFqPObHpYqne/cDuyigmssxuS5Y9gpEUJ5bFxm78ZfB7WII%0AeF01GXtWKnblOAeN47vj+Pi7j+Deg525shWBvcz7s4ddMKUJ7FZTpwJRv7AvxVTv1y/6OtB6u+O7%0AGWM3ALwKwDcZY99uz2E1z7aREPweV13Gbr42S5CI+NWt8N0sngLAgS0ReFzMsjNGdUzsRsZeCcpz%0ASSVjt5KnFE/2xounRC0etwvvv2tnx9w7hRQDACPh/s3YpxrM2IGqu6udVkdASWZEkt4v+jrQelfM%0AVwF8tU3H0hbcLoY9iUjNkNJy2tyEXzAeDaBY0bi75RUj8Hvc2DduvdxaSB3d0NhFUJ5dVzx0rAJ7%0AyO9Wjb/s7DslekPE71FaWeVSX9oJCCaG/GAM4LxaGLVCnADsZuxuF0PU74HLxdTdyv3AwEkxgKKz%0Aa4d9rNZmCYTzHdD9jB1QCr9XKltzjMh2M2NXNfY83C5m2Ranzdjt7DsleofI2vuxh13g97iRiPgR%0A9XsQsNmy2WhgB4AtQwG8as+orfZIpzCQ37r94xE89MJMZULTY3vkWLQ8At3X2MXvF62ZRoiMvRsu%0AiGpgT+YR8XssC0eKJ3t1MQfQm9eRsCYR9ePyUqavM3ZAsRao30lqRlyVYux/Lh/4xWM9SfRaob+O%0A1iZi6cbFhQwObIkglS+qRRMzxqO9zdjHIn6kJcWvxigDyRWsF0S3CxGU17IFW21eWjdIIcl04ziJ%0AxhGf9X4ungLAu2+fwmrGfmAfayJj3zXWme6kTjKQ3zrRGXN+IYWxqPJG2hlg0Gbsnd53qof40C2m%0AJGw36GGuauydz9i1v8NO5t2rLVRE44hJ636WYgDgA6/a1dD94w12xfQrA6mx7xwNw+NiuLCQ1qzN%0AspOxKx920brXbaqb1PUXcgNajb0LA0qa32FmJ6C9v9DY7ew7JXqHqCf1uxTTKHfsGMGdu0ZwaOtg%0AG84N5LfO63Zh91gY5xfSthbdCkTGbkdP7gTVwG6ss6saexf8PUTBNFco2ZrE1XbF2Nl3SvSOe/aO%0A4VV7RvtmkrJdTA4H8eUP393rw+g4A5mxA9VtSo1k7AGvG9GAp2cFv7HKiUVvUYggKxcR9Lq7VqEX%0AgdlOzaEmY6fiqaO5ZT4a9RcAAAvYSURBVNsQvnD/K213kxD9xcAG9v3jEVxdzmCmssncTsYOKFl7%0At31iBKLAay7FdLc3XEyf2srYfR7kC0qbo1o8pcBOEF1nYL91+yaiKHPgxNVV+D0u233fO+MhdUip%0A2wS8bkT9HlMppluWvQI1Y7dRTBYnnKxc9XDvRr89QRC1DG5gr0yJnbiygrGI37Zm/qf/+ijQm7gO%0AQJFjFk0ydrvLK9qFCOx2M3ZAOfnY3XdKEET7Gdhv3Z5EGC6mbPTZO26/8t/rtVdjEZ+Fxt5dK9xI%0AA4FdZOwZqWh73ylBEO1nYL91Aa9b9bO2M5zkFMYifvOumC7tOxW0krFT4ZQgesPABnZA2aYE2C+c%0AOoHRiM+0eJqTS10N7Grx1I7G7qtm7BmJDMAIolcMeGBXdHa7lp5OYCzix1q2gEKprPvvylq8LhZP%0AffbbHYXjpMjYyU6AIHrDQAd2sU3Jrgm/ExBDSkZmYFmp1BU7AUEjUoyasctF2ndKED1koAP7wS2K%0AFKO143U6VrYCXc/YG5Bi1IxdKtG+U4LoIQMd2A9PxvBX778DP314S68PxTZiQlYvsJfKHPlCuSuW%0AvYLbto/g6LYhWyfHmoyd9p0SRM8Y6JSKMYa33rK114fREGZ+MblC961wj++O46Fff7Wt+9Z3xZDG%0AThC9YaAz9n5E+MXoZezZytBPNzX2RlD61lmlK4Y0doLoFRTYHUbY50bA68JSamNgz8jOX14R8inL%0ANmjfKUH0DgrsDoMxhrGIH8uZjVKMGNPvZh97o4R9bqxkC7TvlCB6CAV2BzIa8etLMbLzHRNDfg8W%0AknkAZNlLEL2CArsDSUR86oo5LWJ7Uje7YholrFmP52TJiCAGGQrsDsTILybbJxr7ggjslLETRE+g%0AwO5AxiJ+rGQklOp84ftCY/e7aZE1QfQYCuwOZCziQ5kDa9narL0vNHbN1YSTj5MgBhkK7A5k1GBI%0ASewTdXrGLqDiKUH0BgrsDsTILyYnl+BigN/j3LeNMnaC6D3OjRCbmERU3y8mI5UQ9nlsr/nrBdod%0ApxEHF3kJYpChwO5AjPxisnLRsXYCgpAmS3f6sRLEoNJSYGeM/Rlj7Cxj7EXG2FcZY8PtOrDNTCzg%0AhcfFNmbscsnRrY5ANWOnfacE0Tta/eY9AuAI5/wogHMAfq/1QyJcLqasyKsbUspKfZCxi41LpK8T%0ARM9oKbBzzr/DOS9W/voEgG2tHxIBiCGlusAulxDyOjtgiq4Y6mEniN7RzmvlXwXwcBsfb1OjN33a%0AFxp7JWN3umREEIOM5bePMfZdAHoriD7KOX+wcp+PAigC+LzJ49wP4H4A2LFjR1MHu5kYi/hxfj5V%0Ac1tGLmHbiLMDpsjUSYohiN5h+e3jnL/J7N8ZY78E4G0A3sg550b345w/AOABADh27Jjh/QiFsYgP%0AS2kZnHO1vTErFR09nARUM/YQBXaC6BmtdsXcB+B3AbyDc55tzyERgJKxy6UykvmiepuyvMLZATOs%0AFk+dfQIiiEGmVY39LwBEATzCGHueMfbJNhwTAWBMZ0gpJ5ccbdkLVHvXSWMniN7R0rePc76vXQdC%0A1KIOKaUk7E1EIBfLkEvlmslOJyICutOvLAhikKEJEociArtYkZerODuGHJ4JB7wuRPweJCpLuQmC%0A6D7OjhKbmNFIrRQjnB2d3h/OGMODv34PtsQCvT4Ugti0UGB3KPGQD4xBnT7Nqpa9zn/L9iYivT4E%0AgtjUkBTjUDxuF+IhHxYrQ0pZVYpxdsZOEETvocDuYMYifiwLKUbqD42dIIjeQ4HdwYxGfKrGnu0T%0AjZ0giN5Dgd3BaP1iMn3SFUMQRO+hwO5gtA6PWYkydoIg7EGB3cGMRX3IyiVk5WK1eOpw216CIHoP%0ABXYHow4ppWVVY3e6pQBBEL2HAruDGasMKS2mJWTkEnxuF3weessIgjCHooSD0frF9MNaPIIgnAEF%0AdgejBva03BeLrAmCcAYU2B2M1i+mHyx7CYJwBhTYHYzf40Ys4MFyWkJGLjrespcgCGdAgd3hiCGl%0ArFSi4SSCIGxBgd3hjEX8la6YIg0nEQRhCwrsDmcsqvjFZGXK2AmCsAcFdoczFvEr7Y5ykSx7CYKw%0ABaWADmc07EcyX4RULFPGThCELShjdzhjUaXlUSqWSWMnCMIWFNgdjhhSAsiylyAIe1BgdzjawE4Z%0AO0EQdqDA7nASmsAe9FJgJwjCGgrsDkfYCgBA2E9SDEEQ1lBgdzhhv0fN1KndkSAIO1Bg7wNEZwxl%0A7ARB2IECex8gCqiUsRMEYQcK7H1ANbBTxk4QhDUU2PsAsSKPbHsJgrADBfY+QGTstGiDIAg7tHRt%0Azxj7EwDvBFAGsADglznnM+04MKLKu26fQsDrRjTg7fWhEATRB7Sasf8Z5/wo5/w2AN8A8IdtOCai%0Ajr2JCH7t9ft6fRgEQfQJLQV2znlS89cwAN7a4RAEQRCt0nKbBWPs4wA+AGAdwOtbPiKCIAiiJSwz%0AdsbYdxljJ3X+eycAcM4/yjnfDuDzAH7d5HHuZ4ydYIydWFxcbN8zIAiCIGpgnLdHPWGM7QTwTc75%0AEav7Hjt2jJ84caItv5cgCGKzwBh7hnN+zOp+LWnsjLH9mr++A8DZVh6PIAiCaJ1WNfb/yhg7CKXd%0A8SqAD7d+SARBEEQrtBTYOec/264DIQiCINoDTZ4SBEEMGG0rnjb0SxlbhCLdNMMYgKU2Hk6/QM97%0A87FZnzs9b2N2cs4TVg/Uk8DeCoyxE3aqwoMGPe/Nx2Z97vS8W4ekGIIgiAGDAjtBEMSA0Y+B/YFe%0AH0CPoOe9+disz52ed4v0ncZOEARBmNOPGTtBEARhQl8FdsbYfYyxlxljFxhjH+n18XQKxtinGWML%0AjLGTmtvijLFHGGPnK/8f6eUxdgLG2HbG2A8YY2cYY6cYY79VuX2gnztjLMAYe4ox9kLlef9x5fbd%0AjLEnK8/7i4wxX6+PtRMwxtyMsecYY9+o/H3gnzdj7Apj7CXG2POMsROV29r2Oe+bwM4YcwP4SwBv%0AAXAIwPsYY4d6e1Qd4+8A3Fd320cAfI9zvh/A9yp/HzSKAH6Hc34zgFcC+LXKezzoz10C8AbO+a0A%0AbgNwH2PslQD+FMB/rzzvVQAf7OExdpLfAnBG8/fN8rxfzzm/TdPi2LbPed8EdgDHAVzgnF/inMsA%0A/hHKWr6Bg3P+KICVupvfCeAzlT9/BsC7unpQXYBzPss5f7by5xSUL/sUBvy5c4V05a/eyn8cwBsA%0A/FPl9oF73gDAGNsG4GcA/E3l7wyb4Hkb0LbPeT8F9ikA1zV/v1G5bbMwwTmfBZQACGC8x8fTURhj%0AuwDcDuBJbILnXpEjnoeyO/gRABcBrHHOi5W7DOrn/c8B/AcoRoIAMIrN8bw5gO8wxp5hjN1fua1t%0An/OWNyh1EaZzG7X0DCCMsQiArwD4bc55UkniBhvOeQnAbYyxYQBfBXCz3t26e1SdhTH2NgALnPNn%0AGGP3ipt17jpQz7vCPZzzGcbYOIBHGGNttTzvp4z9BoDtmr9vAzDTo2PpBfOMsa0AUPn/Qo+PpyMw%0AxrxQgvrnOef/XLl5Uzx3AOCcrwH4IZQawzBjTCRfg/h5vwfAOxhjV6BIq2+AksEP+vMG53ym8v8F%0AKCfy42jj57yfAvvTAPZXKuY+AO8F8FCPj6mbPATglyp//iUAD/bwWDpCRV/9FIAznPNPaP5poJ87%0AYyxRydTBGAsCeBOU+sIPAPzryt0G7nlzzn+Pc76Nc74Lyvf5+5zz92PAnzdjLMwYi4o/A3gzgJNo%0A4+e8rwaUGGNvhXJGdwP4NOf84z0+pI7AGPsCgHuhuL3NA/gYgK8B+BKAHQCuAXgP57y+wNrXMMZe%0ADeDHAF5CVXP9fSg6+8A+d8bYUSjFMjeUZOtLnPP/yBjbAyWTjQN4DsAvcM6l3h1p56hIMf8P5/xt%0Ag/68K8/vq5W/egD8A+f844yxUbTpc95XgZ0gCIKwpp+kGIIgCMIGFNgJgiAGDArsBEEQAwYFdoIg%0AiAGDAjtBEMSAQYGdIAhiwKDAThAEMWBQYCcIghgw/n9/TzbW0J1a9QAAAABJRU5ErkJggg==">
            <a:extLst>
              <a:ext uri="{FF2B5EF4-FFF2-40B4-BE49-F238E27FC236}">
                <a16:creationId xmlns:a16="http://schemas.microsoft.com/office/drawing/2014/main" id="{1D1328BE-D5EF-4009-B565-F3D68BAA4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819D90-81D1-41B6-A68D-9ED2B5AF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533" y="1851670"/>
            <a:ext cx="3535999" cy="22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23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Pandas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Pandas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2">
            <a:extLst>
              <a:ext uri="{FF2B5EF4-FFF2-40B4-BE49-F238E27FC236}">
                <a16:creationId xmlns:a16="http://schemas.microsoft.com/office/drawing/2014/main" id="{D5CC69BC-4F27-4875-AA4D-219F375E7904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B17EF69-3FD2-4115-B3B9-D95E0FA8C36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0" name="그룹 65">
              <a:extLst>
                <a:ext uri="{FF2B5EF4-FFF2-40B4-BE49-F238E27FC236}">
                  <a16:creationId xmlns:a16="http://schemas.microsoft.com/office/drawing/2014/main" id="{DEEB21C8-82FD-4ED0-A960-224C5B37036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62" name="그룹 76">
                <a:extLst>
                  <a:ext uri="{FF2B5EF4-FFF2-40B4-BE49-F238E27FC236}">
                    <a16:creationId xmlns:a16="http://schemas.microsoft.com/office/drawing/2014/main" id="{2B24BA3C-89CF-419B-BE45-FB99C61A40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64" name="모서리가 둥근 직사각형 69">
                  <a:extLst>
                    <a:ext uri="{FF2B5EF4-FFF2-40B4-BE49-F238E27FC236}">
                      <a16:creationId xmlns:a16="http://schemas.microsoft.com/office/drawing/2014/main" id="{5DAD1F22-EDCA-489C-9C26-C066216B00E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모서리가 둥근 직사각형 70">
                  <a:extLst>
                    <a:ext uri="{FF2B5EF4-FFF2-40B4-BE49-F238E27FC236}">
                      <a16:creationId xmlns:a16="http://schemas.microsoft.com/office/drawing/2014/main" id="{7015614C-542F-4402-9D2D-DEA92FD2D152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자유형 16">
                  <a:extLst>
                    <a:ext uri="{FF2B5EF4-FFF2-40B4-BE49-F238E27FC236}">
                      <a16:creationId xmlns:a16="http://schemas.microsoft.com/office/drawing/2014/main" id="{F3C565D8-6A19-4BD2-9CE5-2E483BC74949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2B3FDC-18B3-45DE-8D25-63E6D993D9F1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60AE25-9832-4311-ACDB-418FBE441A33}"/>
                </a:ext>
              </a:extLst>
            </p:cNvPr>
            <p:cNvSpPr/>
            <p:nvPr/>
          </p:nvSpPr>
          <p:spPr>
            <a:xfrm>
              <a:off x="2463249" y="1555083"/>
              <a:ext cx="936305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고성능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배열계산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및 데이터 조작 라이브러리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88">
            <a:extLst>
              <a:ext uri="{FF2B5EF4-FFF2-40B4-BE49-F238E27FC236}">
                <a16:creationId xmlns:a16="http://schemas.microsoft.com/office/drawing/2014/main" id="{A6AB4B82-C5F3-44C7-BA46-E43366BB3369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36D06CC-DA05-4EDC-BFE9-4A050E4CAE0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9" name="그룹 90">
              <a:extLst>
                <a:ext uri="{FF2B5EF4-FFF2-40B4-BE49-F238E27FC236}">
                  <a16:creationId xmlns:a16="http://schemas.microsoft.com/office/drawing/2014/main" id="{55284140-4088-460C-98DA-BD0072461831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71" name="그룹 73">
                <a:extLst>
                  <a:ext uri="{FF2B5EF4-FFF2-40B4-BE49-F238E27FC236}">
                    <a16:creationId xmlns:a16="http://schemas.microsoft.com/office/drawing/2014/main" id="{445BD891-AAAB-45FA-A836-75105637F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73" name="모서리가 둥근 직사각형 69">
                  <a:extLst>
                    <a:ext uri="{FF2B5EF4-FFF2-40B4-BE49-F238E27FC236}">
                      <a16:creationId xmlns:a16="http://schemas.microsoft.com/office/drawing/2014/main" id="{56AAEACD-3F08-4620-9153-2F846B7CC33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모서리가 둥근 직사각형 70">
                  <a:extLst>
                    <a:ext uri="{FF2B5EF4-FFF2-40B4-BE49-F238E27FC236}">
                      <a16:creationId xmlns:a16="http://schemas.microsoft.com/office/drawing/2014/main" id="{6019F01E-4AB6-4B64-83F2-383F21190CB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자유형 22">
                  <a:extLst>
                    <a:ext uri="{FF2B5EF4-FFF2-40B4-BE49-F238E27FC236}">
                      <a16:creationId xmlns:a16="http://schemas.microsoft.com/office/drawing/2014/main" id="{6AAA9A95-0CC3-4399-B728-AC6A627E305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6B8FF2-D11D-49A8-BEC7-7AD093970E13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BF47798-B444-49C7-80E6-F8E2D84A8F99}"/>
                </a:ext>
              </a:extLst>
            </p:cNvPr>
            <p:cNvSpPr/>
            <p:nvPr/>
          </p:nvSpPr>
          <p:spPr>
            <a:xfrm>
              <a:off x="2463247" y="2458649"/>
              <a:ext cx="653133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스프레드시트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RDB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접근 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97">
            <a:extLst>
              <a:ext uri="{FF2B5EF4-FFF2-40B4-BE49-F238E27FC236}">
                <a16:creationId xmlns:a16="http://schemas.microsoft.com/office/drawing/2014/main" id="{BEA389D1-47FB-4E42-9649-090B12AD4AD8}"/>
              </a:ext>
            </a:extLst>
          </p:cNvPr>
          <p:cNvGrpSpPr/>
          <p:nvPr/>
        </p:nvGrpSpPr>
        <p:grpSpPr>
          <a:xfrm>
            <a:off x="641117" y="2546177"/>
            <a:ext cx="4074899" cy="409746"/>
            <a:chOff x="1043031" y="3230975"/>
            <a:chExt cx="11977284" cy="69051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F00251A-C0AE-4F02-8487-5E4A4DB96B0E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8" name="그룹 99">
              <a:extLst>
                <a:ext uri="{FF2B5EF4-FFF2-40B4-BE49-F238E27FC236}">
                  <a16:creationId xmlns:a16="http://schemas.microsoft.com/office/drawing/2014/main" id="{6A3B622C-624B-4A99-AB51-ABED089D30E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80" name="그룹 77">
                <a:extLst>
                  <a:ext uri="{FF2B5EF4-FFF2-40B4-BE49-F238E27FC236}">
                    <a16:creationId xmlns:a16="http://schemas.microsoft.com/office/drawing/2014/main" id="{1572826C-CF94-4419-9419-E912271D8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82" name="모서리가 둥근 직사각형 69">
                  <a:extLst>
                    <a:ext uri="{FF2B5EF4-FFF2-40B4-BE49-F238E27FC236}">
                      <a16:creationId xmlns:a16="http://schemas.microsoft.com/office/drawing/2014/main" id="{3592A497-37EE-4900-8E16-EB65D03F562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모서리가 둥근 직사각형 70">
                  <a:extLst>
                    <a:ext uri="{FF2B5EF4-FFF2-40B4-BE49-F238E27FC236}">
                      <a16:creationId xmlns:a16="http://schemas.microsoft.com/office/drawing/2014/main" id="{F97CF64A-D7A9-4273-A83F-BD8D2315F725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자유형 28">
                  <a:extLst>
                    <a:ext uri="{FF2B5EF4-FFF2-40B4-BE49-F238E27FC236}">
                      <a16:creationId xmlns:a16="http://schemas.microsoft.com/office/drawing/2014/main" id="{5929A8CF-41DA-46E4-8050-02342FF8C65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A192C0-8C26-4482-B46B-1E669C60F537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B153A7A-9514-48DB-BD93-9F7A52751FF7}"/>
                </a:ext>
              </a:extLst>
            </p:cNvPr>
            <p:cNvSpPr/>
            <p:nvPr/>
          </p:nvSpPr>
          <p:spPr>
            <a:xfrm>
              <a:off x="2463249" y="3331568"/>
              <a:ext cx="510369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고성능 </a:t>
              </a:r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처리 기능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106">
            <a:extLst>
              <a:ext uri="{FF2B5EF4-FFF2-40B4-BE49-F238E27FC236}">
                <a16:creationId xmlns:a16="http://schemas.microsoft.com/office/drawing/2014/main" id="{EFC9691C-4CC9-4749-B99B-30BE18448F89}"/>
              </a:ext>
            </a:extLst>
          </p:cNvPr>
          <p:cNvGrpSpPr/>
          <p:nvPr/>
        </p:nvGrpSpPr>
        <p:grpSpPr>
          <a:xfrm>
            <a:off x="643212" y="3114216"/>
            <a:ext cx="4072804" cy="409606"/>
            <a:chOff x="1049187" y="4115184"/>
            <a:chExt cx="11971129" cy="69027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2342D27-44AB-429D-A5A5-14A8B7D23D12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7" name="그룹 108">
              <a:extLst>
                <a:ext uri="{FF2B5EF4-FFF2-40B4-BE49-F238E27FC236}">
                  <a16:creationId xmlns:a16="http://schemas.microsoft.com/office/drawing/2014/main" id="{CA477410-E398-4AB3-9639-4003F9189B24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89" name="그룹 73">
                <a:extLst>
                  <a:ext uri="{FF2B5EF4-FFF2-40B4-BE49-F238E27FC236}">
                    <a16:creationId xmlns:a16="http://schemas.microsoft.com/office/drawing/2014/main" id="{3E2E799F-7F64-40AB-A4D5-CAE988F075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91" name="모서리가 둥근 직사각형 69">
                  <a:extLst>
                    <a:ext uri="{FF2B5EF4-FFF2-40B4-BE49-F238E27FC236}">
                      <a16:creationId xmlns:a16="http://schemas.microsoft.com/office/drawing/2014/main" id="{EFDC263C-9461-4191-A94A-586F9E6E4C1F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모서리가 둥근 직사각형 70">
                  <a:extLst>
                    <a:ext uri="{FF2B5EF4-FFF2-40B4-BE49-F238E27FC236}">
                      <a16:creationId xmlns:a16="http://schemas.microsoft.com/office/drawing/2014/main" id="{69A4DEDD-F4F1-4E6C-80A3-CF49FBA8066D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자유형 22">
                  <a:extLst>
                    <a:ext uri="{FF2B5EF4-FFF2-40B4-BE49-F238E27FC236}">
                      <a16:creationId xmlns:a16="http://schemas.microsoft.com/office/drawing/2014/main" id="{FD38C338-878B-49EE-90FF-9449F7F4B86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F683B2-3B1F-4987-BF17-6A78C6D0EACD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5DA6E36-B6C9-4783-B69A-D38DB3C4CABD}"/>
                </a:ext>
              </a:extLst>
            </p:cNvPr>
            <p:cNvSpPr/>
            <p:nvPr/>
          </p:nvSpPr>
          <p:spPr>
            <a:xfrm>
              <a:off x="2463247" y="4235135"/>
              <a:ext cx="527802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데이터프레임과  연계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115">
            <a:extLst>
              <a:ext uri="{FF2B5EF4-FFF2-40B4-BE49-F238E27FC236}">
                <a16:creationId xmlns:a16="http://schemas.microsoft.com/office/drawing/2014/main" id="{8D5517A3-0F5B-4342-8A44-71A26C2B2D94}"/>
              </a:ext>
            </a:extLst>
          </p:cNvPr>
          <p:cNvGrpSpPr/>
          <p:nvPr/>
        </p:nvGrpSpPr>
        <p:grpSpPr>
          <a:xfrm>
            <a:off x="641117" y="3682115"/>
            <a:ext cx="4074899" cy="409747"/>
            <a:chOff x="1043031" y="4996275"/>
            <a:chExt cx="11977284" cy="69051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B456044-445A-4999-9E0B-2120242C7852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6" name="그룹 117">
              <a:extLst>
                <a:ext uri="{FF2B5EF4-FFF2-40B4-BE49-F238E27FC236}">
                  <a16:creationId xmlns:a16="http://schemas.microsoft.com/office/drawing/2014/main" id="{09782E71-4921-443B-8FE9-5E06FDC34731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98" name="그룹 77">
                <a:extLst>
                  <a:ext uri="{FF2B5EF4-FFF2-40B4-BE49-F238E27FC236}">
                    <a16:creationId xmlns:a16="http://schemas.microsoft.com/office/drawing/2014/main" id="{B936809B-2DB1-4D24-B33F-67A2AE6694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00" name="모서리가 둥근 직사각형 69">
                  <a:extLst>
                    <a:ext uri="{FF2B5EF4-FFF2-40B4-BE49-F238E27FC236}">
                      <a16:creationId xmlns:a16="http://schemas.microsoft.com/office/drawing/2014/main" id="{AB4FD9FA-DC97-488D-A89A-D4C55244644F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모서리가 둥근 직사각형 70">
                  <a:extLst>
                    <a:ext uri="{FF2B5EF4-FFF2-40B4-BE49-F238E27FC236}">
                      <a16:creationId xmlns:a16="http://schemas.microsoft.com/office/drawing/2014/main" id="{B70B545F-BDBD-4479-90FC-A0314EABA2C5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자유형 28">
                  <a:extLst>
                    <a:ext uri="{FF2B5EF4-FFF2-40B4-BE49-F238E27FC236}">
                      <a16:creationId xmlns:a16="http://schemas.microsoft.com/office/drawing/2014/main" id="{69489524-FD18-461F-B28A-CD4A6212928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03AC4E-956C-42B7-9010-A530D7DEE6B0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561A34C-6ECD-43CF-B063-FDB7FD2B28E0}"/>
                </a:ext>
              </a:extLst>
            </p:cNvPr>
            <p:cNvSpPr/>
            <p:nvPr/>
          </p:nvSpPr>
          <p:spPr>
            <a:xfrm>
              <a:off x="2463249" y="5096871"/>
              <a:ext cx="5461780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금융 데이터 분석용 툴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8282A0-C06B-4A01-81B4-4BA548D0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46" y="1436617"/>
            <a:ext cx="3852748" cy="31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23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Pandas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Pandas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0F8C6-7C19-4D7C-87C2-6D74F40823CD}"/>
              </a:ext>
            </a:extLst>
          </p:cNvPr>
          <p:cNvSpPr/>
          <p:nvPr/>
        </p:nvSpPr>
        <p:spPr>
          <a:xfrm>
            <a:off x="391927" y="1237620"/>
            <a:ext cx="6556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pandas as pd</a:t>
            </a:r>
          </a:p>
          <a:p>
            <a:r>
              <a:rPr lang="en-US" altLang="ko-KR"/>
              <a:t>from sqlalchemy import create_engine </a:t>
            </a:r>
          </a:p>
          <a:p>
            <a:r>
              <a:rPr lang="en-US" altLang="ko-KR"/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 DB </a:t>
            </a:r>
            <a:r>
              <a:rPr lang="ko-KR" altLang="en-US">
                <a:solidFill>
                  <a:srgbClr val="00B050"/>
                </a:solidFill>
              </a:rPr>
              <a:t>커넥션 열기</a:t>
            </a:r>
          </a:p>
          <a:p>
            <a:r>
              <a:rPr lang="en-US" altLang="ko-KR"/>
              <a:t>engine = create_engine('oracle+cx_oracle://kopo:kopo@127.0.0.1:1521/xe') 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DB </a:t>
            </a:r>
            <a:r>
              <a:rPr lang="ko-KR" altLang="en-US">
                <a:solidFill>
                  <a:srgbClr val="00B050"/>
                </a:solidFill>
              </a:rPr>
              <a:t>테이블을 읽어 </a:t>
            </a:r>
            <a:r>
              <a:rPr lang="en-US" altLang="ko-KR">
                <a:solidFill>
                  <a:srgbClr val="00B050"/>
                </a:solidFill>
              </a:rPr>
              <a:t>Data Frame </a:t>
            </a:r>
            <a:r>
              <a:rPr lang="ko-KR" altLang="en-US">
                <a:solidFill>
                  <a:srgbClr val="00B050"/>
                </a:solidFill>
              </a:rPr>
              <a:t>변수에 저장하기</a:t>
            </a:r>
          </a:p>
          <a:p>
            <a:r>
              <a:rPr lang="en-US" altLang="ko-KR"/>
              <a:t>customerData = pd.read_sql_query('SELECT * FROM customerdata', engine) 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컬럼해더 재정의</a:t>
            </a:r>
          </a:p>
          <a:p>
            <a:r>
              <a:rPr lang="en-US" altLang="ko-KR"/>
              <a:t>customerData.columns = ['CUSTID','AVGPRICE','EMI','DEVICECOUNT','PRODUCTAGE','CUSTTYPE']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데이터 </a:t>
            </a:r>
            <a:r>
              <a:rPr lang="en-US" altLang="ko-KR">
                <a:solidFill>
                  <a:srgbClr val="00B050"/>
                </a:solidFill>
              </a:rPr>
              <a:t>VIEW</a:t>
            </a:r>
          </a:p>
          <a:p>
            <a:r>
              <a:rPr lang="en-US" altLang="ko-KR"/>
              <a:t>customerData.head()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## </a:t>
            </a:r>
            <a:r>
              <a:rPr lang="ko-KR" altLang="en-US">
                <a:solidFill>
                  <a:srgbClr val="00B050"/>
                </a:solidFill>
              </a:rPr>
              <a:t>조건 설정</a:t>
            </a:r>
          </a:p>
          <a:p>
            <a:r>
              <a:rPr lang="en-US" altLang="ko-KR"/>
              <a:t>customerData[ (customerData.EMI==3) &amp; (customerData.DEVICECOUNT&gt;5) ]</a:t>
            </a:r>
          </a:p>
          <a:p>
            <a:r>
              <a:rPr lang="en-US" altLang="ko-KR"/>
              <a:t>cleansingData = customerData.query('EMI == 3 &amp; DEVICECOUNT &gt; 5')</a:t>
            </a:r>
          </a:p>
          <a:p>
            <a:r>
              <a:rPr lang="en-US" altLang="ko-KR"/>
              <a:t>cleansingData.head()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3A4716-190D-48DF-9FFF-144497F8A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874056"/>
            <a:ext cx="2825681" cy="2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75080</TotalTime>
  <Words>2107</Words>
  <Application>Microsoft Office PowerPoint</Application>
  <PresentationFormat>화면 슬라이드 쇼(16:9)</PresentationFormat>
  <Paragraphs>407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Wingdings</vt:lpstr>
      <vt:lpstr>Times New Roman</vt:lpstr>
      <vt:lpstr>돋움</vt:lpstr>
      <vt:lpstr>맑은 고딕</vt:lpstr>
      <vt:lpstr>Arial</vt:lpstr>
      <vt:lpstr>나눔바른고딕</vt:lpstr>
      <vt:lpstr>굴림</vt:lpstr>
      <vt:lpstr>HY견고딕</vt:lpstr>
      <vt:lpstr>HY헤드라인M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정 형석</cp:lastModifiedBy>
  <cp:revision>9742</cp:revision>
  <dcterms:created xsi:type="dcterms:W3CDTF">2008-04-23T04:36:31Z</dcterms:created>
  <dcterms:modified xsi:type="dcterms:W3CDTF">2019-06-21T06:43:44Z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