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1130" r:id="rId2"/>
    <p:sldId id="1157" r:id="rId3"/>
    <p:sldId id="1158" r:id="rId4"/>
    <p:sldId id="1167" r:id="rId5"/>
    <p:sldId id="1256" r:id="rId6"/>
    <p:sldId id="1258" r:id="rId7"/>
    <p:sldId id="1281" r:id="rId8"/>
    <p:sldId id="1265" r:id="rId9"/>
    <p:sldId id="1251" r:id="rId10"/>
    <p:sldId id="1270" r:id="rId11"/>
    <p:sldId id="1252" r:id="rId12"/>
    <p:sldId id="1260" r:id="rId13"/>
    <p:sldId id="1267" r:id="rId14"/>
    <p:sldId id="1261" r:id="rId15"/>
    <p:sldId id="1264" r:id="rId16"/>
    <p:sldId id="1284" r:id="rId17"/>
    <p:sldId id="1268" r:id="rId18"/>
    <p:sldId id="1253" r:id="rId19"/>
    <p:sldId id="1262" r:id="rId20"/>
    <p:sldId id="1285" r:id="rId21"/>
    <p:sldId id="1269" r:id="rId22"/>
    <p:sldId id="1286" r:id="rId23"/>
    <p:sldId id="1287" r:id="rId24"/>
    <p:sldId id="1225" r:id="rId25"/>
    <p:sldId id="1273" r:id="rId26"/>
    <p:sldId id="1271" r:id="rId27"/>
    <p:sldId id="1274" r:id="rId28"/>
    <p:sldId id="1275" r:id="rId29"/>
    <p:sldId id="1277" r:id="rId30"/>
    <p:sldId id="1278" r:id="rId31"/>
    <p:sldId id="1299" r:id="rId32"/>
    <p:sldId id="1283" r:id="rId33"/>
    <p:sldId id="1288" r:id="rId34"/>
    <p:sldId id="1289" r:id="rId35"/>
    <p:sldId id="1290" r:id="rId36"/>
    <p:sldId id="1291" r:id="rId37"/>
    <p:sldId id="1292" r:id="rId38"/>
    <p:sldId id="1293" r:id="rId39"/>
    <p:sldId id="1294" r:id="rId40"/>
    <p:sldId id="1295" r:id="rId41"/>
    <p:sldId id="1296" r:id="rId42"/>
    <p:sldId id="1297" r:id="rId43"/>
    <p:sldId id="1279" r:id="rId44"/>
    <p:sldId id="1280" r:id="rId45"/>
    <p:sldId id="1282" r:id="rId46"/>
    <p:sldId id="1300" r:id="rId47"/>
    <p:sldId id="1182" r:id="rId48"/>
    <p:sldId id="1153" r:id="rId49"/>
  </p:sldIdLst>
  <p:sldSz cx="9144000" cy="5143500" type="screen16x9"/>
  <p:notesSz cx="6807200" cy="9939338"/>
  <p:embeddedFontLst>
    <p:embeddedFont>
      <p:font typeface="나눔바른고딕" panose="020B0600000101010101" charset="-127"/>
      <p:regular r:id="rId52"/>
      <p:bold r:id="rId53"/>
    </p:embeddedFont>
    <p:embeddedFont>
      <p:font typeface="HY견고딕" panose="02030600000101010101" pitchFamily="18" charset="-127"/>
      <p:regular r:id="rId54"/>
    </p:embeddedFont>
    <p:embeddedFont>
      <p:font typeface="HY헤드라인M" panose="0203060000010101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F95135"/>
    <a:srgbClr val="FFFF99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933F1-2742-4190-97E1-56486638FD6A}" v="1" dt="2019-05-26T00:58:19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6488" autoAdjust="0"/>
  </p:normalViewPr>
  <p:slideViewPr>
    <p:cSldViewPr showGuides="1">
      <p:cViewPr varScale="1">
        <p:scale>
          <a:sx n="113" d="100"/>
          <a:sy n="113" d="100"/>
        </p:scale>
        <p:origin x="557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EFC933F1-2742-4190-97E1-56486638FD6A}"/>
    <pc:docChg chg="modSld">
      <pc:chgData name="김효관" userId="5d412245-c878-4bfb-b3ad-7c3e81fe34ff" providerId="ADAL" clId="{EFC933F1-2742-4190-97E1-56486638FD6A}" dt="2019-05-26T00:58:19.997" v="6" actId="20577"/>
      <pc:docMkLst>
        <pc:docMk/>
      </pc:docMkLst>
      <pc:sldChg chg="modSp">
        <pc:chgData name="김효관" userId="5d412245-c878-4bfb-b3ad-7c3e81fe34ff" providerId="ADAL" clId="{EFC933F1-2742-4190-97E1-56486638FD6A}" dt="2019-05-26T00:58:19.997" v="6" actId="20577"/>
        <pc:sldMkLst>
          <pc:docMk/>
          <pc:sldMk cId="2676539597" sldId="1285"/>
        </pc:sldMkLst>
        <pc:spChg chg="mod">
          <ac:chgData name="김효관" userId="5d412245-c878-4bfb-b3ad-7c3e81fe34ff" providerId="ADAL" clId="{EFC933F1-2742-4190-97E1-56486638FD6A}" dt="2019-05-26T00:58:19.997" v="6" actId="20577"/>
          <ac:spMkLst>
            <pc:docMk/>
            <pc:sldMk cId="2676539597" sldId="1285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kopo-my.sharepoint.com/personal/haiteam_office_kopo_ac_kr/Documents/Attachments/00.%20&#50629;&#47924;/01.%20&#44053;&#51032;&#51088;&#47308;/14.%20&#49548;&#54532;&#53944;&#50920;&#50612;&#54876;&#50857;&#48143;&#53076;&#46377;%20(160_0)-HK-&#50629;&#45936;&#51060;&#51473;/1.%20Spark/3.%20&#45936;&#51060;&#53552;%20&#51204;&#52376;&#47532;(&#51221;&#51228;)%20&#48143;%20Spark%20SQL%20&#49892;&#49845;/Exel%20back&#45936;&#51060;&#535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en-US"/>
              <a:t>A</a:t>
            </a:r>
            <a:r>
              <a:rPr lang="ko-KR"/>
              <a:t>제품 판매추이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'[Exel back데이터.xlsx]Sheet1'!$D$9</c:f>
              <c:strCache>
                <c:ptCount val="1"/>
                <c:pt idx="0">
                  <c:v>판매량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'[Exel back데이터.xlsx]Sheet1'!$E$9:$K$9</c:f>
              <c:numCache>
                <c:formatCode>General</c:formatCode>
                <c:ptCount val="7"/>
                <c:pt idx="0">
                  <c:v>1200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  <c:pt idx="4">
                  <c:v>300</c:v>
                </c:pt>
                <c:pt idx="5">
                  <c:v>500</c:v>
                </c:pt>
                <c:pt idx="6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4-47DC-A241-84ADC9ED7CFD}"/>
            </c:ext>
          </c:extLst>
        </c:ser>
        <c:ser>
          <c:idx val="1"/>
          <c:order val="1"/>
          <c:tx>
            <c:strRef>
              <c:f>'[Exel back데이터.xlsx]Sheet1'!$D$10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'[Exel back데이터.xlsx]Sheet1'!$E$10:$K$10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34-47DC-A241-84ADC9ED7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6832879"/>
        <c:axId val="1066125071"/>
      </c:barChart>
      <c:catAx>
        <c:axId val="103683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66125071"/>
        <c:crosses val="autoZero"/>
        <c:auto val="1"/>
        <c:lblAlgn val="ctr"/>
        <c:lblOffset val="100"/>
        <c:noMultiLvlLbl val="0"/>
      </c:catAx>
      <c:valAx>
        <c:axId val="106612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3683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500"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4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1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89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8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9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12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445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4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3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33013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068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40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71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94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72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00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18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392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086771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68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96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86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48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35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567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760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91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32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50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25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823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5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27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3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6448" y="1341581"/>
            <a:ext cx="4172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26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347AE-59C9-4A62-8F93-9E9103A9C92C}"/>
              </a:ext>
            </a:extLst>
          </p:cNvPr>
          <p:cNvSpPr txBox="1"/>
          <p:nvPr/>
        </p:nvSpPr>
        <p:spPr>
          <a:xfrm>
            <a:off x="6258744" y="3579862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Array(100,200,…)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B2C28-B039-432F-BC0B-C8F1090F1D90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Practice :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기본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math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라이브러리를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-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 시간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분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에서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뺸 값을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answer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담기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09C6CE-E5A3-4EB1-8B42-D3E9490C4A8B}"/>
              </a:ext>
            </a:extLst>
          </p:cNvPr>
          <p:cNvSpPr/>
          <p:nvPr/>
        </p:nvSpPr>
        <p:spPr bwMode="auto">
          <a:xfrm>
            <a:off x="1438882" y="1549228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01A39B-F0E3-4321-B7C5-99D4ACA75268}"/>
              </a:ext>
            </a:extLst>
          </p:cNvPr>
          <p:cNvSpPr/>
          <p:nvPr/>
        </p:nvSpPr>
        <p:spPr bwMode="auto">
          <a:xfrm>
            <a:off x="790390" y="3507854"/>
            <a:ext cx="1695659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참인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FA48D42-1B44-4DBA-94D3-A0BA9FA350B6}"/>
              </a:ext>
            </a:extLst>
          </p:cNvPr>
          <p:cNvSpPr/>
          <p:nvPr/>
        </p:nvSpPr>
        <p:spPr bwMode="auto">
          <a:xfrm>
            <a:off x="792916" y="2267381"/>
            <a:ext cx="1695659" cy="726711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BD317D33-234A-48C5-9B12-9D2B18638628}"/>
              </a:ext>
            </a:extLst>
          </p:cNvPr>
          <p:cNvSpPr/>
          <p:nvPr/>
        </p:nvSpPr>
        <p:spPr bwMode="auto">
          <a:xfrm>
            <a:off x="1412782" y="4353548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419075-3F71-4159-A802-C78F5F5691AD}"/>
              </a:ext>
            </a:extLst>
          </p:cNvPr>
          <p:cNvCxnSpPr>
            <a:stCxn id="8" idx="4"/>
            <a:endCxn id="17" idx="0"/>
          </p:cNvCxnSpPr>
          <p:nvPr/>
        </p:nvCxnSpPr>
        <p:spPr bwMode="auto">
          <a:xfrm>
            <a:off x="1640746" y="1952956"/>
            <a:ext cx="0" cy="314425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7DEE1A-36FB-43FA-ABE1-FF3567EFECEB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 bwMode="auto">
          <a:xfrm flipH="1">
            <a:off x="1638219" y="2994092"/>
            <a:ext cx="2526" cy="51376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9E01D5-DB44-4D31-8544-2E5019E9AC5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 flipH="1">
            <a:off x="1635901" y="4050085"/>
            <a:ext cx="2319" cy="30346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3DD9F2-BB96-44D3-9540-14C882BA2C30}"/>
              </a:ext>
            </a:extLst>
          </p:cNvPr>
          <p:cNvSpPr/>
          <p:nvPr/>
        </p:nvSpPr>
        <p:spPr bwMode="auto">
          <a:xfrm>
            <a:off x="2915816" y="3507854"/>
            <a:ext cx="1813992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EB0CDA9-1D2F-4EF0-933C-DCD6FBF497CA}"/>
              </a:ext>
            </a:extLst>
          </p:cNvPr>
          <p:cNvCxnSpPr>
            <a:cxnSpLocks/>
            <a:stCxn id="17" idx="3"/>
            <a:endCxn id="28" idx="0"/>
          </p:cNvCxnSpPr>
          <p:nvPr/>
        </p:nvCxnSpPr>
        <p:spPr bwMode="auto">
          <a:xfrm>
            <a:off x="2488575" y="2630738"/>
            <a:ext cx="1334237" cy="877117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1A6FEAA-B905-450A-BD1A-1510C62CC65B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 bwMode="auto">
          <a:xfrm rot="5400000">
            <a:off x="2577626" y="3108361"/>
            <a:ext cx="303463" cy="218691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CC37F4-FA10-4D95-A218-B4D81E54009D}"/>
              </a:ext>
            </a:extLst>
          </p:cNvPr>
          <p:cNvSpPr txBox="1"/>
          <p:nvPr/>
        </p:nvSpPr>
        <p:spPr>
          <a:xfrm>
            <a:off x="1354835" y="3008948"/>
            <a:ext cx="379635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참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B9CF2-563B-4F2C-B14E-69AC2A2E00FB}"/>
              </a:ext>
            </a:extLst>
          </p:cNvPr>
          <p:cNvSpPr txBox="1"/>
          <p:nvPr/>
        </p:nvSpPr>
        <p:spPr>
          <a:xfrm>
            <a:off x="2363619" y="2646747"/>
            <a:ext cx="552197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거짓</a:t>
            </a:r>
            <a:endParaRPr lang="ko-KR" altLang="en-US" b="0" dirty="0"/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276DBB59-F700-4515-A39D-F7D1C0B7E81D}"/>
              </a:ext>
            </a:extLst>
          </p:cNvPr>
          <p:cNvSpPr/>
          <p:nvPr/>
        </p:nvSpPr>
        <p:spPr bwMode="auto">
          <a:xfrm>
            <a:off x="4572202" y="1410156"/>
            <a:ext cx="3456174" cy="1036682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예시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참인경우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유효한 데이터만 활용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유효하지 않은 데이터만 활용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4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조건이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일치하는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경우 실행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//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 </a:t>
            </a:r>
            <a:r>
              <a:rPr lang="ko-KR" altLang="en-US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참인경우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실행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 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불일치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 실행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 판단하기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체크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입력데이터의 연도 최대 값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currentYear</a:t>
            </a:r>
            <a:r>
              <a:rPr lang="en-US" altLang="ko-KR" dirty="0"/>
              <a:t> = 2018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deltaYear</a:t>
            </a:r>
            <a:r>
              <a:rPr lang="en-US" altLang="ko-KR" dirty="0"/>
              <a:t> = 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체크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입력데이터의 연도 최소 값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validYear</a:t>
            </a:r>
            <a:r>
              <a:rPr lang="en-US" altLang="ko-KR" dirty="0"/>
              <a:t> = 2015</a:t>
            </a:r>
          </a:p>
          <a:p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deltaYear</a:t>
            </a:r>
            <a:r>
              <a:rPr lang="en-US" altLang="ko-KR" dirty="0"/>
              <a:t> != 0){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validYear</a:t>
            </a:r>
            <a:r>
              <a:rPr lang="en-US" altLang="ko-KR" dirty="0"/>
              <a:t> = </a:t>
            </a:r>
            <a:r>
              <a:rPr lang="en-US" altLang="ko-KR" dirty="0" err="1"/>
              <a:t>currentYear</a:t>
            </a:r>
            <a:r>
              <a:rPr lang="en-US" altLang="ko-KR" dirty="0"/>
              <a:t> - </a:t>
            </a:r>
            <a:r>
              <a:rPr lang="en-US" altLang="ko-KR" dirty="0" err="1"/>
              <a:t>deltaYear</a:t>
            </a:r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validYear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조건문은 코드상에 대부분 활용되기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때문에 꼭 알아둬야합니다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49F2D-3699-4ADB-B045-90B2B3D62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74" y="2458766"/>
            <a:ext cx="2663392" cy="24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44879-CC1B-4E0D-9766-71C8373010A7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2000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부터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2018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년도까지 배열에 정의하고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현재연도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-3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값만 배열에 남기세요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99AA7-0002-44EF-AD23-DA6F95B00E1B}"/>
              </a:ext>
            </a:extLst>
          </p:cNvPr>
          <p:cNvSpPr txBox="1"/>
          <p:nvPr/>
        </p:nvSpPr>
        <p:spPr>
          <a:xfrm>
            <a:off x="6300192" y="3651870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Array(100,200,…)</a:t>
            </a:r>
          </a:p>
        </p:txBody>
      </p:sp>
    </p:spTree>
    <p:extLst>
      <p:ext uri="{BB962C8B-B14F-4D97-AF65-F5344CB8AC3E}">
        <p14:creationId xmlns:p14="http://schemas.microsoft.com/office/powerpoint/2010/main" val="19866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09C6CE-E5A3-4EB1-8B42-D3E9490C4A8B}"/>
              </a:ext>
            </a:extLst>
          </p:cNvPr>
          <p:cNvSpPr/>
          <p:nvPr/>
        </p:nvSpPr>
        <p:spPr bwMode="auto">
          <a:xfrm>
            <a:off x="1785129" y="1838704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FA48D42-1B44-4DBA-94D3-A0BA9FA350B6}"/>
              </a:ext>
            </a:extLst>
          </p:cNvPr>
          <p:cNvSpPr/>
          <p:nvPr/>
        </p:nvSpPr>
        <p:spPr bwMode="auto">
          <a:xfrm>
            <a:off x="1139164" y="2784000"/>
            <a:ext cx="1695659" cy="726711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BD317D33-234A-48C5-9B12-9D2B18638628}"/>
              </a:ext>
            </a:extLst>
          </p:cNvPr>
          <p:cNvSpPr/>
          <p:nvPr/>
        </p:nvSpPr>
        <p:spPr bwMode="auto">
          <a:xfrm>
            <a:off x="1763874" y="3925712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419075-3F71-4159-A802-C78F5F5691AD}"/>
              </a:ext>
            </a:extLst>
          </p:cNvPr>
          <p:cNvCxnSpPr>
            <a:stCxn id="8" idx="4"/>
            <a:endCxn id="17" idx="0"/>
          </p:cNvCxnSpPr>
          <p:nvPr/>
        </p:nvCxnSpPr>
        <p:spPr bwMode="auto">
          <a:xfrm>
            <a:off x="1986993" y="2242432"/>
            <a:ext cx="1" cy="54156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3DD9F2-BB96-44D3-9540-14C882BA2C30}"/>
              </a:ext>
            </a:extLst>
          </p:cNvPr>
          <p:cNvSpPr/>
          <p:nvPr/>
        </p:nvSpPr>
        <p:spPr bwMode="auto">
          <a:xfrm>
            <a:off x="3550096" y="2876239"/>
            <a:ext cx="1813992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EB0CDA9-1D2F-4EF0-933C-DCD6FBF497C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 bwMode="auto">
          <a:xfrm flipV="1">
            <a:off x="2834823" y="3147355"/>
            <a:ext cx="71527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00347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5B9CF2-563B-4F2C-B14E-69AC2A2E00FB}"/>
              </a:ext>
            </a:extLst>
          </p:cNvPr>
          <p:cNvSpPr txBox="1"/>
          <p:nvPr/>
        </p:nvSpPr>
        <p:spPr>
          <a:xfrm>
            <a:off x="1394874" y="3506957"/>
            <a:ext cx="552197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거짓</a:t>
            </a:r>
            <a:endParaRPr lang="ko-KR" altLang="en-US" b="0" dirty="0"/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276DBB59-F700-4515-A39D-F7D1C0B7E81D}"/>
              </a:ext>
            </a:extLst>
          </p:cNvPr>
          <p:cNvSpPr/>
          <p:nvPr/>
        </p:nvSpPr>
        <p:spPr bwMode="auto">
          <a:xfrm>
            <a:off x="3851920" y="1418785"/>
            <a:ext cx="3456174" cy="1036682"/>
          </a:xfrm>
          <a:prstGeom prst="wedgeRectCallout">
            <a:avLst>
              <a:gd name="adj1" fmla="val -71342"/>
              <a:gd name="adj2" fmla="val 47266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예시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데이터에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신규 출시상품에 대한 할인가격을 적용할 경우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29925-8DC7-411D-B54C-51417665ED4C}"/>
              </a:ext>
            </a:extLst>
          </p:cNvPr>
          <p:cNvSpPr txBox="1"/>
          <p:nvPr/>
        </p:nvSpPr>
        <p:spPr>
          <a:xfrm>
            <a:off x="2737500" y="3229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참</a:t>
            </a:r>
            <a:endParaRPr lang="ko-KR" altLang="en-US" b="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F9B61-C640-45A4-908A-E2EE33E9EA7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 flipH="1">
            <a:off x="1986993" y="3510711"/>
            <a:ext cx="1" cy="415001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5B9270-BDB5-4905-9ED7-F13474AF737C}"/>
              </a:ext>
            </a:extLst>
          </p:cNvPr>
          <p:cNvCxnSpPr>
            <a:cxnSpLocks/>
            <a:stCxn id="28" idx="0"/>
            <a:endCxn id="17" idx="0"/>
          </p:cNvCxnSpPr>
          <p:nvPr/>
        </p:nvCxnSpPr>
        <p:spPr bwMode="auto">
          <a:xfrm rot="16200000" flipV="1">
            <a:off x="3175924" y="1595071"/>
            <a:ext cx="92239" cy="2470098"/>
          </a:xfrm>
          <a:prstGeom prst="bentConnector3">
            <a:avLst>
              <a:gd name="adj1" fmla="val 347834"/>
            </a:avLst>
          </a:prstGeom>
          <a:noFill/>
          <a:ln w="15875" cap="flat" cmpd="sng" algn="ctr">
            <a:solidFill>
              <a:srgbClr val="00347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76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조건이 참인경우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조건문이 참이 아닌경우 탈출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반복하기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 = Array(1000.0,1200.0,1300.0,1500.0,10000.0)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r>
              <a:rPr lang="en-US" altLang="ko-KR" dirty="0">
                <a:solidFill>
                  <a:schemeClr val="tx1"/>
                </a:solidFill>
              </a:rPr>
              <a:t> = 0.2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priceData.size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= 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while(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*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=i+1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조건문은 코드상에 대부분 활용되기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때문에 꼭 알아둬야합니다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13493-2E07-4FD9-B1E3-50A37A13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38" y="2561068"/>
            <a:ext cx="3479676" cy="23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(i&lt;-0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{size}){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보다 작을때까지 반복 수행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반복하기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 = Array(1000.0,1200.0,1300.0,1500.0,10000.0)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r>
              <a:rPr lang="en-US" altLang="ko-KR" dirty="0">
                <a:solidFill>
                  <a:schemeClr val="tx1"/>
                </a:solidFill>
              </a:rPr>
              <a:t> = 0.2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priceData.size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for(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&lt;-0 until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*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until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은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size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값 포함하지 않음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to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는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size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 포함함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BD93A-CC5E-4877-A910-F23C918E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43724"/>
            <a:ext cx="3937624" cy="19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890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128DD-DC27-479A-B114-A01A7757C0D0}"/>
              </a:ext>
            </a:extLst>
          </p:cNvPr>
          <p:cNvSpPr txBox="1"/>
          <p:nvPr/>
        </p:nvSpPr>
        <p:spPr>
          <a:xfrm>
            <a:off x="5292080" y="365187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Array(“ss”,…)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260C1-BBDC-4326-85B1-FE507015B4AD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원하는 상품정보 이름을 배열로 정의하고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반복분을 돌리면서 상품이름 앞에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“kopo_”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이름을 붙이세요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24862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AFBC59-AD95-409A-9F6F-CDC01049E519}"/>
              </a:ext>
            </a:extLst>
          </p:cNvPr>
          <p:cNvSpPr/>
          <p:nvPr/>
        </p:nvSpPr>
        <p:spPr bwMode="auto">
          <a:xfrm>
            <a:off x="1835696" y="1491630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A7DF17B-EB5B-41D5-A859-96B0EC38DC80}"/>
              </a:ext>
            </a:extLst>
          </p:cNvPr>
          <p:cNvSpPr/>
          <p:nvPr/>
        </p:nvSpPr>
        <p:spPr bwMode="auto">
          <a:xfrm>
            <a:off x="1130564" y="2080831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#1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857B2010-156C-428E-AB1B-E60ECA38988B}"/>
              </a:ext>
            </a:extLst>
          </p:cNvPr>
          <p:cNvSpPr/>
          <p:nvPr/>
        </p:nvSpPr>
        <p:spPr bwMode="auto">
          <a:xfrm>
            <a:off x="4065264" y="1851670"/>
            <a:ext cx="3788708" cy="86409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함수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가격과 할인비율을 입력받아 할인가격을 리턴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-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파라미터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가격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,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할인비율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-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결과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할인가격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CC021F-8350-4662-98C6-D68B60C965E8}"/>
              </a:ext>
            </a:extLst>
          </p:cNvPr>
          <p:cNvSpPr/>
          <p:nvPr/>
        </p:nvSpPr>
        <p:spPr bwMode="auto">
          <a:xfrm>
            <a:off x="1130564" y="2551106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#2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39E8AEA-52B4-4496-B565-4F865C15D1F1}"/>
              </a:ext>
            </a:extLst>
          </p:cNvPr>
          <p:cNvSpPr/>
          <p:nvPr/>
        </p:nvSpPr>
        <p:spPr bwMode="auto">
          <a:xfrm>
            <a:off x="1130564" y="3040234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#3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5DA97DE-164D-473E-8889-ED03599A9DD5}"/>
              </a:ext>
            </a:extLst>
          </p:cNvPr>
          <p:cNvSpPr/>
          <p:nvPr/>
        </p:nvSpPr>
        <p:spPr bwMode="auto">
          <a:xfrm>
            <a:off x="1133260" y="3715710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end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233CFAB9-4CB2-4477-94FE-305A87F13950}"/>
              </a:ext>
            </a:extLst>
          </p:cNvPr>
          <p:cNvSpPr/>
          <p:nvPr/>
        </p:nvSpPr>
        <p:spPr bwMode="auto">
          <a:xfrm>
            <a:off x="1814441" y="4371950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45DD64-7341-4F4E-AA08-CD7847FE1F7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 bwMode="auto">
          <a:xfrm flipH="1">
            <a:off x="2037560" y="4119438"/>
            <a:ext cx="2696" cy="25251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2BD6B351-5E8B-4821-AEFF-E2A716240371}"/>
              </a:ext>
            </a:extLst>
          </p:cNvPr>
          <p:cNvSpPr/>
          <p:nvPr/>
        </p:nvSpPr>
        <p:spPr bwMode="auto">
          <a:xfrm>
            <a:off x="4355976" y="3052792"/>
            <a:ext cx="2232248" cy="733623"/>
          </a:xfrm>
          <a:prstGeom prst="wedgeRectCallout">
            <a:avLst>
              <a:gd name="adj1" fmla="val -23014"/>
              <a:gd name="adj2" fmla="val -973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자주 사용하는 함수는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공통화 하여 호출한다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260EC1-B88B-4F05-AB0F-74DC8D8E63D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2944556" y="2282695"/>
            <a:ext cx="1120708" cy="102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F833DD-9BB1-4205-90E3-711262687BF6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 bwMode="auto">
          <a:xfrm flipV="1">
            <a:off x="2944556" y="2283718"/>
            <a:ext cx="1120708" cy="95838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1E8574-EBB1-41D1-AA38-045F9A1A89DD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 bwMode="auto">
          <a:xfrm flipV="1">
            <a:off x="2947252" y="2283718"/>
            <a:ext cx="1118012" cy="163385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3EEDC6-C858-41D8-8C5D-3913894AABDA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 bwMode="auto">
          <a:xfrm>
            <a:off x="2037560" y="1895358"/>
            <a:ext cx="0" cy="18547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26F865A-9241-44DB-B07B-38B2A9A6ACC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>
            <a:off x="2037560" y="3443962"/>
            <a:ext cx="2696" cy="27174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69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4647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함수명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#1,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#2,…):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395537" y="2386498"/>
            <a:ext cx="4896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정의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가격과 비율을 </a:t>
            </a:r>
            <a:r>
              <a:rPr lang="ko-KR" altLang="en-US" dirty="0" err="1">
                <a:solidFill>
                  <a:srgbClr val="00B050"/>
                </a:solidFill>
              </a:rPr>
              <a:t>입력받아</a:t>
            </a:r>
            <a:r>
              <a:rPr lang="ko-KR" altLang="en-US" dirty="0">
                <a:solidFill>
                  <a:srgbClr val="00B050"/>
                </a:solidFill>
              </a:rPr>
              <a:t> 할인 가격을 </a:t>
            </a:r>
            <a:r>
              <a:rPr lang="ko-KR" altLang="en-US" dirty="0" err="1">
                <a:solidFill>
                  <a:srgbClr val="00B050"/>
                </a:solidFill>
              </a:rPr>
              <a:t>리턴함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////</a:t>
            </a:r>
            <a:r>
              <a:rPr lang="ko-KR" altLang="en-US" dirty="0" err="1">
                <a:solidFill>
                  <a:srgbClr val="00B050"/>
                </a:solidFill>
              </a:rPr>
              <a:t>파라미터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가격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비율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////</a:t>
            </a:r>
            <a:r>
              <a:rPr lang="ko-KR" altLang="en-US" dirty="0">
                <a:solidFill>
                  <a:srgbClr val="00B050"/>
                </a:solidFill>
              </a:rPr>
              <a:t>결과 값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비율을 적용한 </a:t>
            </a:r>
            <a:r>
              <a:rPr lang="ko-KR" altLang="en-US" dirty="0" err="1">
                <a:solidFill>
                  <a:srgbClr val="00B050"/>
                </a:solidFill>
              </a:rPr>
              <a:t>할인가격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discountedPrice</a:t>
            </a:r>
            <a:r>
              <a:rPr lang="en-US" altLang="ko-KR" dirty="0"/>
              <a:t>(</a:t>
            </a:r>
            <a:r>
              <a:rPr lang="en-US" altLang="ko-KR" dirty="0" err="1"/>
              <a:t>price:Double</a:t>
            </a:r>
            <a:r>
              <a:rPr lang="en-US" altLang="ko-KR" dirty="0"/>
              <a:t>, </a:t>
            </a:r>
            <a:r>
              <a:rPr lang="en-US" altLang="ko-KR" dirty="0" err="1"/>
              <a:t>rate:Double</a:t>
            </a:r>
            <a:r>
              <a:rPr lang="en-US" altLang="ko-KR" dirty="0"/>
              <a:t>) :Double = 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discount = price * rate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returnValue</a:t>
            </a:r>
            <a:r>
              <a:rPr lang="en-US" altLang="ko-KR" dirty="0"/>
              <a:t> = price - discount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returnValue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orgrRate</a:t>
            </a:r>
            <a:r>
              <a:rPr lang="en-US" altLang="ko-KR" dirty="0"/>
              <a:t> = 0.2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orgPrice</a:t>
            </a:r>
            <a:r>
              <a:rPr lang="en-US" altLang="ko-KR" dirty="0"/>
              <a:t> = 2000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newrPrice</a:t>
            </a:r>
            <a:r>
              <a:rPr lang="en-US" altLang="ko-KR" dirty="0"/>
              <a:t> =</a:t>
            </a:r>
          </a:p>
          <a:p>
            <a:r>
              <a:rPr lang="en-US" altLang="ko-KR" dirty="0" err="1"/>
              <a:t>discountedPrice</a:t>
            </a:r>
            <a:r>
              <a:rPr lang="en-US" altLang="ko-KR" dirty="0"/>
              <a:t>(</a:t>
            </a:r>
            <a:r>
              <a:rPr lang="en-US" altLang="ko-KR" dirty="0" err="1"/>
              <a:t>orgPrice</a:t>
            </a:r>
            <a:r>
              <a:rPr lang="en-US" altLang="ko-KR" dirty="0"/>
              <a:t>, </a:t>
            </a:r>
            <a:r>
              <a:rPr lang="en-US" altLang="ko-KR" dirty="0" err="1"/>
              <a:t>orgrRate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6EB0F-D736-437D-B322-BE813FA0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83718"/>
            <a:ext cx="3528391" cy="2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(RDB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데이터환경 구성 및 데이터 로딩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52">
            <a:extLst>
              <a:ext uri="{FF2B5EF4-FFF2-40B4-BE49-F238E27FC236}">
                <a16:creationId xmlns:a16="http://schemas.microsoft.com/office/drawing/2014/main" id="{3A5EF492-16F2-477F-940C-7A8D376C419F}"/>
              </a:ext>
            </a:extLst>
          </p:cNvPr>
          <p:cNvGrpSpPr/>
          <p:nvPr/>
        </p:nvGrpSpPr>
        <p:grpSpPr>
          <a:xfrm>
            <a:off x="645209" y="915566"/>
            <a:ext cx="7959239" cy="527603"/>
            <a:chOff x="1049186" y="1449928"/>
            <a:chExt cx="11971129" cy="69065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E1C1DE-13F5-45A0-AEF8-355B6A4DB39C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65">
              <a:extLst>
                <a:ext uri="{FF2B5EF4-FFF2-40B4-BE49-F238E27FC236}">
                  <a16:creationId xmlns:a16="http://schemas.microsoft.com/office/drawing/2014/main" id="{708F9767-E311-4DD8-BF4B-A0121A63217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59" name="그룹 76">
                <a:extLst>
                  <a:ext uri="{FF2B5EF4-FFF2-40B4-BE49-F238E27FC236}">
                    <a16:creationId xmlns:a16="http://schemas.microsoft.com/office/drawing/2014/main" id="{BD3FC6F2-BC7A-482D-9D73-4B51CE5BB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1" name="모서리가 둥근 직사각형 69">
                  <a:extLst>
                    <a:ext uri="{FF2B5EF4-FFF2-40B4-BE49-F238E27FC236}">
                      <a16:creationId xmlns:a16="http://schemas.microsoft.com/office/drawing/2014/main" id="{52FAE6E1-4A51-47DD-B738-03DF9ACBED4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모서리가 둥근 직사각형 70">
                  <a:extLst>
                    <a:ext uri="{FF2B5EF4-FFF2-40B4-BE49-F238E27FC236}">
                      <a16:creationId xmlns:a16="http://schemas.microsoft.com/office/drawing/2014/main" id="{6DFA79DF-9E8A-45AF-88AF-E4E1535CD06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자유형 16">
                  <a:extLst>
                    <a:ext uri="{FF2B5EF4-FFF2-40B4-BE49-F238E27FC236}">
                      <a16:creationId xmlns:a16="http://schemas.microsoft.com/office/drawing/2014/main" id="{001EA55B-22BE-4273-A91D-C59FA897A69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7E4D5DC-2509-4909-9703-D87A7215B73C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2A2C591-C6E1-4AFA-B4D3-85AC8606F566}"/>
                </a:ext>
              </a:extLst>
            </p:cNvPr>
            <p:cNvSpPr/>
            <p:nvPr/>
          </p:nvSpPr>
          <p:spPr>
            <a:xfrm>
              <a:off x="2463248" y="1555083"/>
              <a:ext cx="3670031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모델링의 흐름을 파악한다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28" name="그룹 88">
            <a:extLst>
              <a:ext uri="{FF2B5EF4-FFF2-40B4-BE49-F238E27FC236}">
                <a16:creationId xmlns:a16="http://schemas.microsoft.com/office/drawing/2014/main" id="{D6072666-5AA9-4C12-BFCF-158B657B18A9}"/>
              </a:ext>
            </a:extLst>
          </p:cNvPr>
          <p:cNvGrpSpPr/>
          <p:nvPr/>
        </p:nvGrpSpPr>
        <p:grpSpPr>
          <a:xfrm>
            <a:off x="645211" y="1601332"/>
            <a:ext cx="7959237" cy="527316"/>
            <a:chOff x="1049187" y="2349884"/>
            <a:chExt cx="11971129" cy="69027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22D4D3-D12B-4664-B885-E49603F8C3A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그룹 90">
              <a:extLst>
                <a:ext uri="{FF2B5EF4-FFF2-40B4-BE49-F238E27FC236}">
                  <a16:creationId xmlns:a16="http://schemas.microsoft.com/office/drawing/2014/main" id="{CA9C2B1C-4279-4A8B-B9BB-061AD581DF4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51" name="그룹 73">
                <a:extLst>
                  <a:ext uri="{FF2B5EF4-FFF2-40B4-BE49-F238E27FC236}">
                    <a16:creationId xmlns:a16="http://schemas.microsoft.com/office/drawing/2014/main" id="{7C8B1A0A-B248-4BF0-9742-F2AB58732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53" name="모서리가 둥근 직사각형 69">
                  <a:extLst>
                    <a:ext uri="{FF2B5EF4-FFF2-40B4-BE49-F238E27FC236}">
                      <a16:creationId xmlns:a16="http://schemas.microsoft.com/office/drawing/2014/main" id="{5E9C16B9-2D51-4D95-B15F-4517A1C9B410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모서리가 둥근 직사각형 70">
                  <a:extLst>
                    <a:ext uri="{FF2B5EF4-FFF2-40B4-BE49-F238E27FC236}">
                      <a16:creationId xmlns:a16="http://schemas.microsoft.com/office/drawing/2014/main" id="{D5F9F557-00F6-443F-9D8F-1CB3A01DA7A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자유형 22">
                  <a:extLst>
                    <a:ext uri="{FF2B5EF4-FFF2-40B4-BE49-F238E27FC236}">
                      <a16:creationId xmlns:a16="http://schemas.microsoft.com/office/drawing/2014/main" id="{D1400278-C230-4781-BEA1-417D02729C4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8839BFE-C01E-4193-8701-DE02229A0723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420293B-A9AE-4A0A-8A4B-4E6122817608}"/>
                </a:ext>
              </a:extLst>
            </p:cNvPr>
            <p:cNvSpPr/>
            <p:nvPr/>
          </p:nvSpPr>
          <p:spPr>
            <a:xfrm>
              <a:off x="2463247" y="2458648"/>
              <a:ext cx="419321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분석데이터의 자료형을 익힌다</a:t>
              </a:r>
            </a:p>
          </p:txBody>
        </p:sp>
      </p:grpSp>
      <p:grpSp>
        <p:nvGrpSpPr>
          <p:cNvPr id="129" name="그룹 97">
            <a:extLst>
              <a:ext uri="{FF2B5EF4-FFF2-40B4-BE49-F238E27FC236}">
                <a16:creationId xmlns:a16="http://schemas.microsoft.com/office/drawing/2014/main" id="{EDFDB0B2-71B6-49B6-8DA6-C3C7E779D9B5}"/>
              </a:ext>
            </a:extLst>
          </p:cNvPr>
          <p:cNvGrpSpPr/>
          <p:nvPr/>
        </p:nvGrpSpPr>
        <p:grpSpPr>
          <a:xfrm>
            <a:off x="641117" y="2270180"/>
            <a:ext cx="7963331" cy="527497"/>
            <a:chOff x="1043031" y="3230975"/>
            <a:chExt cx="11977284" cy="69051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613BC85-1EAE-4E81-9E9E-BE929F574306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1" name="그룹 99">
              <a:extLst>
                <a:ext uri="{FF2B5EF4-FFF2-40B4-BE49-F238E27FC236}">
                  <a16:creationId xmlns:a16="http://schemas.microsoft.com/office/drawing/2014/main" id="{8FFE7905-E58F-4279-A97D-FEE8DA46E6F5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143" name="그룹 77">
                <a:extLst>
                  <a:ext uri="{FF2B5EF4-FFF2-40B4-BE49-F238E27FC236}">
                    <a16:creationId xmlns:a16="http://schemas.microsoft.com/office/drawing/2014/main" id="{1EB5B002-3B9F-4F68-A6D9-78974A635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45" name="모서리가 둥근 직사각형 69">
                  <a:extLst>
                    <a:ext uri="{FF2B5EF4-FFF2-40B4-BE49-F238E27FC236}">
                      <a16:creationId xmlns:a16="http://schemas.microsoft.com/office/drawing/2014/main" id="{F44D0698-440A-4A5C-BFD1-C104802291C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모서리가 둥근 직사각형 70">
                  <a:extLst>
                    <a:ext uri="{FF2B5EF4-FFF2-40B4-BE49-F238E27FC236}">
                      <a16:creationId xmlns:a16="http://schemas.microsoft.com/office/drawing/2014/main" id="{6C5514F3-7133-433E-861F-47BF42857B3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자유형 28">
                  <a:extLst>
                    <a:ext uri="{FF2B5EF4-FFF2-40B4-BE49-F238E27FC236}">
                      <a16:creationId xmlns:a16="http://schemas.microsoft.com/office/drawing/2014/main" id="{D2961100-6A37-4DDB-8439-9DEB855781BA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9A75B87-477B-49CC-8416-BC97944FBD06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9F1E49F-C787-4B20-BF48-3EDDC6209481}"/>
                </a:ext>
              </a:extLst>
            </p:cNvPr>
            <p:cNvSpPr/>
            <p:nvPr/>
          </p:nvSpPr>
          <p:spPr>
            <a:xfrm>
              <a:off x="2463250" y="3331568"/>
              <a:ext cx="801224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방법을 통하여 분석데이터를 불러오는 방법을 파악한다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A7FD076-02E5-4F9D-B25D-1387BFF2E3FF}"/>
              </a:ext>
            </a:extLst>
          </p:cNvPr>
          <p:cNvGrpSpPr/>
          <p:nvPr/>
        </p:nvGrpSpPr>
        <p:grpSpPr>
          <a:xfrm>
            <a:off x="1990986" y="3796557"/>
            <a:ext cx="5376438" cy="1151457"/>
            <a:chOff x="3093857" y="3401976"/>
            <a:chExt cx="5376438" cy="118246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1611307-74E7-4D20-9C5C-D93CFE80D8E6}"/>
                </a:ext>
              </a:extLst>
            </p:cNvPr>
            <p:cNvGrpSpPr/>
            <p:nvPr/>
          </p:nvGrpSpPr>
          <p:grpSpPr>
            <a:xfrm>
              <a:off x="3093857" y="3401976"/>
              <a:ext cx="5376438" cy="1182462"/>
              <a:chOff x="3571868" y="1174974"/>
              <a:chExt cx="4572032" cy="1182462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DCA2664-EB16-4B28-B896-B066E7F9FEC6}"/>
                  </a:ext>
                </a:extLst>
              </p:cNvPr>
              <p:cNvSpPr/>
              <p:nvPr/>
            </p:nvSpPr>
            <p:spPr>
              <a:xfrm>
                <a:off x="3571868" y="1174974"/>
                <a:ext cx="4572032" cy="1182462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9" name="모서리가 둥근 직사각형 35">
                <a:extLst>
                  <a:ext uri="{FF2B5EF4-FFF2-40B4-BE49-F238E27FC236}">
                    <a16:creationId xmlns:a16="http://schemas.microsoft.com/office/drawing/2014/main" id="{6AA9EC77-6E39-442C-847B-D91247406457}"/>
                  </a:ext>
                </a:extLst>
              </p:cNvPr>
              <p:cNvSpPr/>
              <p:nvPr/>
            </p:nvSpPr>
            <p:spPr>
              <a:xfrm>
                <a:off x="3643306" y="2069226"/>
                <a:ext cx="1428728" cy="2469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파일 시스템</a:t>
                </a:r>
              </a:p>
            </p:txBody>
          </p:sp>
          <p:sp>
            <p:nvSpPr>
              <p:cNvPr id="170" name="모서리가 둥근 직사각형 36">
                <a:extLst>
                  <a:ext uri="{FF2B5EF4-FFF2-40B4-BE49-F238E27FC236}">
                    <a16:creationId xmlns:a16="http://schemas.microsoft.com/office/drawing/2014/main" id="{0D5BE389-7115-4E76-B6E1-CAD70B95AE0C}"/>
                  </a:ext>
                </a:extLst>
              </p:cNvPr>
              <p:cNvSpPr/>
              <p:nvPr/>
            </p:nvSpPr>
            <p:spPr>
              <a:xfrm>
                <a:off x="5143504" y="2069226"/>
                <a:ext cx="2818065" cy="2469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RDB (Oracle </a:t>
                </a:r>
                <a:r>
                  <a:rPr lang="ko-KR" altLang="en-US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등</a:t>
                </a:r>
                <a:r>
                  <a:rPr lang="en-US" altLang="ko-KR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A701528-0CC7-4048-9A4B-EE744AD7EFA7}"/>
                </a:ext>
              </a:extLst>
            </p:cNvPr>
            <p:cNvSpPr/>
            <p:nvPr/>
          </p:nvSpPr>
          <p:spPr>
            <a:xfrm>
              <a:off x="5275573" y="3474881"/>
              <a:ext cx="10262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데이터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79EA5C0-26F8-43F5-B501-E2799072F5EF}"/>
              </a:ext>
            </a:extLst>
          </p:cNvPr>
          <p:cNvGrpSpPr/>
          <p:nvPr/>
        </p:nvGrpSpPr>
        <p:grpSpPr>
          <a:xfrm>
            <a:off x="2007222" y="2864912"/>
            <a:ext cx="5376438" cy="642942"/>
            <a:chOff x="3110093" y="3013088"/>
            <a:chExt cx="5376438" cy="64294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1456BA1-A84B-484A-955B-21D494577E93}"/>
                </a:ext>
              </a:extLst>
            </p:cNvPr>
            <p:cNvSpPr/>
            <p:nvPr/>
          </p:nvSpPr>
          <p:spPr>
            <a:xfrm>
              <a:off x="3110093" y="3013088"/>
              <a:ext cx="5376438" cy="642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4D78E23-CD7D-43A7-83A5-4667406828C2}"/>
                </a:ext>
              </a:extLst>
            </p:cNvPr>
            <p:cNvSpPr/>
            <p:nvPr/>
          </p:nvSpPr>
          <p:spPr>
            <a:xfrm>
              <a:off x="5275573" y="3051339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플랫폼</a:t>
              </a:r>
            </a:p>
          </p:txBody>
        </p:sp>
      </p:grpSp>
      <p:pic>
        <p:nvPicPr>
          <p:cNvPr id="175" name="그림 174">
            <a:extLst>
              <a:ext uri="{FF2B5EF4-FFF2-40B4-BE49-F238E27FC236}">
                <a16:creationId xmlns:a16="http://schemas.microsoft.com/office/drawing/2014/main" id="{EADB9A71-7D8E-4FEF-966C-7C7C102D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47" y="2837280"/>
            <a:ext cx="1157992" cy="422872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8E4AC129-B596-4022-97CF-FCAE28A01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92" y="4011910"/>
            <a:ext cx="479372" cy="491840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546BB232-E806-4991-A08F-7453281B4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8426" y="3003893"/>
            <a:ext cx="332185" cy="10520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8B0AF9-D3A0-4C61-9BFE-80BAC73CA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137" y="4214202"/>
            <a:ext cx="763354" cy="289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23119F-9466-4350-9C01-FAF72463D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178" y="4153335"/>
            <a:ext cx="906006" cy="345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1A1442-40A7-4BCC-B2E2-DE3B54405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871" y="3913980"/>
            <a:ext cx="591614" cy="600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FC4A97-EBDD-4AE2-AE52-51D8EB33E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860" y="4048644"/>
            <a:ext cx="591614" cy="4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216024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a = 15.125222</a:t>
            </a:r>
          </a:p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b = 15.147218</a:t>
            </a:r>
          </a:p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c = 69.72756</a:t>
            </a: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값을 활용하여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1)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반올림 소수점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이후 합이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100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이되도록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구현하세요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(*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값에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나머지값은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추가하면됩니다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94349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함수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round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b="0" dirty="0" err="1">
                <a:latin typeface="돋움" pitchFamily="50" charset="-127"/>
                <a:ea typeface="돋움" pitchFamily="50" charset="-127"/>
              </a:rPr>
              <a:t>a:double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, 2)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165618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####;##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입력받아 구분자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(“;”)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기준으로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앞에는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yearValue,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뒤에는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weekValue 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대입하세요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ABC9-185A-4A99-98A9-61ACEF05E769}"/>
              </a:ext>
            </a:extLst>
          </p:cNvPr>
          <p:cNvSpPr txBox="1"/>
          <p:nvPr/>
        </p:nvSpPr>
        <p:spPr>
          <a:xfrm>
            <a:off x="5892544" y="3999316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Strng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변환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}.toString  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숫자변환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}.toInt ,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}.toDouble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FEFD6-88BC-403D-877B-CAF0BC2557D6}"/>
              </a:ext>
            </a:extLst>
          </p:cNvPr>
          <p:cNvSpPr txBox="1"/>
          <p:nvPr/>
        </p:nvSpPr>
        <p:spPr>
          <a:xfrm>
            <a:off x="3131840" y="4004268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   결과를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개 동시에 내보내기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def….{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(result1,result2)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9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1AF882-08DD-4D7B-994E-D26430E4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072363"/>
            <a:ext cx="2619357" cy="3343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B3AE75-A344-4E93-9E8A-96EB673E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82236"/>
            <a:ext cx="2619357" cy="33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5DEBC-62E7-43DB-961C-FDDAAC7EB838}"/>
              </a:ext>
            </a:extLst>
          </p:cNvPr>
          <p:cNvSpPr txBox="1"/>
          <p:nvPr/>
        </p:nvSpPr>
        <p:spPr>
          <a:xfrm>
            <a:off x="179512" y="72645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 (File → Export)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492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9D52CD-20F3-4A48-85B2-F10BE8E7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75606"/>
            <a:ext cx="2991351" cy="2715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A36AE7-464B-4222-BF27-AB2525E7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10401"/>
            <a:ext cx="2808312" cy="2667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9437-B1FA-42C7-92BC-98FCF170B089}"/>
              </a:ext>
            </a:extLst>
          </p:cNvPr>
          <p:cNvSpPr txBox="1"/>
          <p:nvPr/>
        </p:nvSpPr>
        <p:spPr>
          <a:xfrm>
            <a:off x="179512" y="72645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 (File → Export)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7956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6680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SparkSQL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활용한 데이터 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SparkSQL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17514-95A6-4FE7-896F-545C415FA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844618"/>
            <a:ext cx="3168352" cy="276005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E919BDF-0CC7-40CF-9DAB-D0ACC47C3A3F}"/>
              </a:ext>
            </a:extLst>
          </p:cNvPr>
          <p:cNvSpPr/>
          <p:nvPr/>
        </p:nvSpPr>
        <p:spPr bwMode="auto">
          <a:xfrm>
            <a:off x="5220072" y="1851670"/>
            <a:ext cx="2880320" cy="1728192"/>
          </a:xfrm>
          <a:prstGeom prst="wedgeRectCallout">
            <a:avLst>
              <a:gd name="adj1" fmla="val -70146"/>
              <a:gd name="adj2" fmla="val 918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우리회사 전체 데이터를 받았는데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chemeClr val="accent1"/>
                </a:solidFill>
                <a:cs typeface="HY견고딕" pitchFamily="18" charset="-127"/>
              </a:rPr>
              <a:t>A,B,C</a:t>
            </a:r>
            <a:r>
              <a:rPr lang="ko-KR" altLang="en-US" sz="1400">
                <a:solidFill>
                  <a:schemeClr val="accent1"/>
                </a:solidFill>
                <a:cs typeface="HY견고딕" pitchFamily="18" charset="-127"/>
              </a:rPr>
              <a:t>상품에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대한 </a:t>
            </a:r>
            <a:r>
              <a:rPr lang="en-US" altLang="ko-KR" sz="1400">
                <a:solidFill>
                  <a:schemeClr val="accent1"/>
                </a:solidFill>
                <a:cs typeface="HY견고딕" pitchFamily="18" charset="-127"/>
              </a:rPr>
              <a:t>2016</a:t>
            </a:r>
            <a:r>
              <a:rPr lang="ko-KR" altLang="en-US" sz="1400">
                <a:solidFill>
                  <a:schemeClr val="accent1"/>
                </a:solidFill>
                <a:cs typeface="HY견고딕" pitchFamily="18" charset="-127"/>
              </a:rPr>
              <a:t>년도 이후</a:t>
            </a:r>
            <a:endParaRPr lang="en-US" altLang="ko-KR" sz="1400">
              <a:solidFill>
                <a:schemeClr val="accent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데이터만 원하는데 어떻게 하지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?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헉</a:t>
            </a:r>
            <a:r>
              <a:rPr kumimoji="1" lang="en-US" altLang="ko-KR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!</a:t>
            </a: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 알고보니 제품이름</a:t>
            </a:r>
            <a:endParaRPr kumimoji="1" lang="en-US" altLang="ko-KR" sz="1400" i="0" u="none" strike="noStrike" cap="none" normalizeH="0">
              <a:ln>
                <a:noFill/>
              </a:ln>
              <a:solidFill>
                <a:schemeClr val="accent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정보는 따로 관리하네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…</a:t>
            </a:r>
            <a:endParaRPr kumimoji="1" lang="en-US" altLang="ko-KR" sz="14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SparkSQL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53822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SparkSQL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85756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처리가능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503773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 쿼리 가능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413308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조인가능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1E560-3AD0-4C67-8286-0A2BF247E920}"/>
              </a:ext>
            </a:extLst>
          </p:cNvPr>
          <p:cNvSpPr/>
          <p:nvPr/>
        </p:nvSpPr>
        <p:spPr>
          <a:xfrm>
            <a:off x="899592" y="2067694"/>
            <a:ext cx="7263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</a:t>
            </a:r>
            <a:r>
              <a:rPr lang="ko-KR" altLang="en-US"/>
              <a:t>파일 불러오기</a:t>
            </a:r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파일설정</a:t>
            </a:r>
          </a:p>
          <a:p>
            <a:r>
              <a:rPr lang="en-US" altLang="ko-KR"/>
              <a:t>var dataPath = "./data/"</a:t>
            </a:r>
          </a:p>
          <a:p>
            <a:r>
              <a:rPr lang="en-US" altLang="ko-KR"/>
              <a:t>var selloutFile = "kopo_channel_seasonality_ex.csv"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상대경로 입력</a:t>
            </a:r>
          </a:p>
          <a:p>
            <a:r>
              <a:rPr lang="en-US" altLang="ko-KR"/>
              <a:t>var selloutData = spark.read.format("csv").option("header", "true").load(dataPath + selloutFile)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1A7565-EAA2-4AB8-9438-033823B7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9958"/>
              </p:ext>
            </p:extLst>
          </p:nvPr>
        </p:nvGraphicFramePr>
        <p:xfrm>
          <a:off x="1223627" y="1995686"/>
          <a:ext cx="6696745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7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616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5150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71783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201552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C57D85-E66D-470B-8584-1054E995361E}"/>
              </a:ext>
            </a:extLst>
          </p:cNvPr>
          <p:cNvSpPr txBox="1"/>
          <p:nvPr/>
        </p:nvSpPr>
        <p:spPr>
          <a:xfrm>
            <a:off x="1475656" y="156363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89BBE-ECBB-49FA-9D19-55BD07195902}"/>
              </a:ext>
            </a:extLst>
          </p:cNvPr>
          <p:cNvSpPr txBox="1"/>
          <p:nvPr/>
        </p:nvSpPr>
        <p:spPr>
          <a:xfrm>
            <a:off x="3275856" y="15571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36C5A-12FE-494E-A7AE-D198635F18A4}"/>
              </a:ext>
            </a:extLst>
          </p:cNvPr>
          <p:cNvSpPr txBox="1"/>
          <p:nvPr/>
        </p:nvSpPr>
        <p:spPr>
          <a:xfrm>
            <a:off x="6454554" y="1557187"/>
            <a:ext cx="10801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→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BA5E6-5F52-4A0E-901A-4C7BB34063E7}"/>
              </a:ext>
            </a:extLst>
          </p:cNvPr>
          <p:cNvSpPr txBox="1"/>
          <p:nvPr/>
        </p:nvSpPr>
        <p:spPr>
          <a:xfrm>
            <a:off x="4871129" y="15463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8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데이터프레임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}.createTempView(“{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임시테이블명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}”)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spark.sql(“   select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cast(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타입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임시테이블명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“)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386498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임시 테이블 </a:t>
            </a:r>
            <a:r>
              <a:rPr lang="en-US" altLang="ko-KR">
                <a:solidFill>
                  <a:srgbClr val="00B050"/>
                </a:solidFill>
              </a:rPr>
              <a:t>drio&amp;</a:t>
            </a:r>
            <a:r>
              <a:rPr lang="ko-KR" altLang="en-US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spark.catalog.dropTempView("maindata")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selloutData.createTempView("maindata")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타입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selloutData.schema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변환</a:t>
            </a:r>
          </a:p>
          <a:p>
            <a:r>
              <a:rPr lang="en-US" altLang="ko-KR">
                <a:solidFill>
                  <a:srgbClr val="00B050"/>
                </a:solidFill>
              </a:rPr>
              <a:t>// cast([</a:t>
            </a:r>
            <a:r>
              <a:rPr lang="ko-KR" altLang="en-US">
                <a:solidFill>
                  <a:srgbClr val="00B050"/>
                </a:solidFill>
              </a:rPr>
              <a:t>컬럼명</a:t>
            </a:r>
            <a:r>
              <a:rPr lang="en-US" altLang="ko-KR">
                <a:solidFill>
                  <a:srgbClr val="00B050"/>
                </a:solidFill>
              </a:rPr>
              <a:t>] as [</a:t>
            </a:r>
            <a:r>
              <a:rPr lang="ko-KR" altLang="en-US">
                <a:solidFill>
                  <a:srgbClr val="00B050"/>
                </a:solidFill>
              </a:rPr>
              <a:t>바꿀타입명</a:t>
            </a:r>
            <a:r>
              <a:rPr lang="en-US" altLang="ko-KR">
                <a:solidFill>
                  <a:srgbClr val="00B050"/>
                </a:solidFill>
              </a:rPr>
              <a:t>])</a:t>
            </a:r>
          </a:p>
          <a:p>
            <a:r>
              <a:rPr lang="en-US" altLang="ko-KR">
                <a:solidFill>
                  <a:schemeClr val="tx1"/>
                </a:solidFill>
              </a:rPr>
              <a:t>var data1 = spark.sql("select regionid, productgroup,"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yearweek, cast(qty as double)  from maindata ")</a:t>
            </a:r>
          </a:p>
          <a:p>
            <a:r>
              <a:rPr lang="en-US" altLang="ko-KR">
                <a:solidFill>
                  <a:schemeClr val="tx1"/>
                </a:solidFill>
              </a:rPr>
              <a:t>data1.schema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489BD3-9AD2-4FF8-9E45-236F9E0A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1750"/>
            <a:ext cx="4572000" cy="21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165618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모든 컬럼의 타입을 문장열로 다시 변환하세요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3579862"/>
            <a:ext cx="9144000" cy="15636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3867894"/>
            <a:ext cx="550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</a:t>
            </a:r>
            <a:r>
              <a:rPr lang="ko-KR" altLang="en-US" sz="28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데이터를 </a:t>
            </a:r>
            <a:r>
              <a:rPr lang="ko-KR" altLang="en-US" sz="2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정제하지</a:t>
            </a:r>
            <a:r>
              <a:rPr lang="en-US" altLang="ko-KR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0" y="4970834"/>
            <a:ext cx="9144000" cy="172665"/>
          </a:xfrm>
          <a:prstGeom prst="rect">
            <a:avLst/>
          </a:prstGeom>
          <a:solidFill>
            <a:srgbClr val="9FA1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01DF880-EFC0-49ED-9A1A-5E27CF47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599373"/>
              </p:ext>
            </p:extLst>
          </p:nvPr>
        </p:nvGraphicFramePr>
        <p:xfrm>
          <a:off x="2123728" y="6926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A1F40B-BA25-40AA-8BAC-533159E263D5}"/>
              </a:ext>
            </a:extLst>
          </p:cNvPr>
          <p:cNvSpPr/>
          <p:nvPr/>
        </p:nvSpPr>
        <p:spPr bwMode="auto">
          <a:xfrm>
            <a:off x="3275856" y="1635646"/>
            <a:ext cx="1080120" cy="1364496"/>
          </a:xfrm>
          <a:prstGeom prst="rect">
            <a:avLst/>
          </a:prstGeom>
          <a:noFill/>
          <a:ln w="57150" cap="flat" cmpd="sng" algn="ctr">
            <a:solidFill>
              <a:srgbClr val="F9513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D135F-EE74-4001-BA48-1AED2A68BDFE}"/>
              </a:ext>
            </a:extLst>
          </p:cNvPr>
          <p:cNvSpPr txBox="1"/>
          <p:nvPr/>
        </p:nvSpPr>
        <p:spPr>
          <a:xfrm>
            <a:off x="6372200" y="314618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800" b="0">
                <a:latin typeface="돋움" pitchFamily="50" charset="-127"/>
                <a:ea typeface="돋움" pitchFamily="50" charset="-127"/>
              </a:rPr>
              <a:t>월</a:t>
            </a:r>
            <a:r>
              <a:rPr lang="en-US" altLang="ko-KR" sz="800" b="0"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8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F5E337E-2B2E-4E95-AA74-5A3C377C4473}"/>
              </a:ext>
            </a:extLst>
          </p:cNvPr>
          <p:cNvSpPr/>
          <p:nvPr/>
        </p:nvSpPr>
        <p:spPr bwMode="auto">
          <a:xfrm>
            <a:off x="4139952" y="1093758"/>
            <a:ext cx="2448272" cy="504056"/>
          </a:xfrm>
          <a:prstGeom prst="wedgeRoundRectCallout">
            <a:avLst>
              <a:gd name="adj1" fmla="val -39197"/>
              <a:gd name="adj2" fmla="val 1214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A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제품 </a:t>
            </a: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Recall</a:t>
            </a:r>
            <a:endParaRPr kumimoji="1" lang="ko-KR" altLang="en-US" sz="16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407025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SQL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활용한 다양한 쿼리가능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(where)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이후 조건문 정의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139702"/>
            <a:ext cx="4896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임시 테이블 </a:t>
            </a:r>
            <a:r>
              <a:rPr lang="en-US" altLang="ko-KR">
                <a:solidFill>
                  <a:srgbClr val="00B050"/>
                </a:solidFill>
              </a:rPr>
              <a:t>drio&amp;</a:t>
            </a:r>
            <a:r>
              <a:rPr lang="ko-KR" altLang="en-US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spark.catalog.dropTempView("maindata")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selloutData2.createTempView("maindata")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개수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selloutData2.count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var data2 = spark.sql("select regionid, productgroup,"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yearweek, cast(qty as double) from maindata"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where productgroup = 'ST0001' and"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substring(yearweek,0,4) &gt; 2015 ")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개수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data2.count</a:t>
            </a:r>
          </a:p>
          <a:p>
            <a:r>
              <a:rPr lang="en-US" altLang="ko-KR">
                <a:solidFill>
                  <a:schemeClr val="tx1"/>
                </a:solidFill>
              </a:rPr>
              <a:t>data2.show(1)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4BAF7E-5FF1-4862-A8D5-169AE67A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95" y="2237763"/>
            <a:ext cx="4012368" cy="27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(RDB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데이터환경 구성 및 데이터 로딩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52">
            <a:extLst>
              <a:ext uri="{FF2B5EF4-FFF2-40B4-BE49-F238E27FC236}">
                <a16:creationId xmlns:a16="http://schemas.microsoft.com/office/drawing/2014/main" id="{3A5EF492-16F2-477F-940C-7A8D376C419F}"/>
              </a:ext>
            </a:extLst>
          </p:cNvPr>
          <p:cNvGrpSpPr/>
          <p:nvPr/>
        </p:nvGrpSpPr>
        <p:grpSpPr>
          <a:xfrm>
            <a:off x="645209" y="915566"/>
            <a:ext cx="7959239" cy="527603"/>
            <a:chOff x="1049186" y="1449928"/>
            <a:chExt cx="11971129" cy="69065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E1C1DE-13F5-45A0-AEF8-355B6A4DB39C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65">
              <a:extLst>
                <a:ext uri="{FF2B5EF4-FFF2-40B4-BE49-F238E27FC236}">
                  <a16:creationId xmlns:a16="http://schemas.microsoft.com/office/drawing/2014/main" id="{708F9767-E311-4DD8-BF4B-A0121A63217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59" name="그룹 76">
                <a:extLst>
                  <a:ext uri="{FF2B5EF4-FFF2-40B4-BE49-F238E27FC236}">
                    <a16:creationId xmlns:a16="http://schemas.microsoft.com/office/drawing/2014/main" id="{BD3FC6F2-BC7A-482D-9D73-4B51CE5BB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1" name="모서리가 둥근 직사각형 69">
                  <a:extLst>
                    <a:ext uri="{FF2B5EF4-FFF2-40B4-BE49-F238E27FC236}">
                      <a16:creationId xmlns:a16="http://schemas.microsoft.com/office/drawing/2014/main" id="{52FAE6E1-4A51-47DD-B738-03DF9ACBED4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모서리가 둥근 직사각형 70">
                  <a:extLst>
                    <a:ext uri="{FF2B5EF4-FFF2-40B4-BE49-F238E27FC236}">
                      <a16:creationId xmlns:a16="http://schemas.microsoft.com/office/drawing/2014/main" id="{6DFA79DF-9E8A-45AF-88AF-E4E1535CD06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자유형 16">
                  <a:extLst>
                    <a:ext uri="{FF2B5EF4-FFF2-40B4-BE49-F238E27FC236}">
                      <a16:creationId xmlns:a16="http://schemas.microsoft.com/office/drawing/2014/main" id="{001EA55B-22BE-4273-A91D-C59FA897A69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7E4D5DC-2509-4909-9703-D87A7215B73C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2A2C591-C6E1-4AFA-B4D3-85AC8606F566}"/>
                </a:ext>
              </a:extLst>
            </p:cNvPr>
            <p:cNvSpPr/>
            <p:nvPr/>
          </p:nvSpPr>
          <p:spPr>
            <a:xfrm>
              <a:off x="2463248" y="1555083"/>
              <a:ext cx="965655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함수만들기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(jar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만들기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&lt;- com.{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자신의이름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함수생성 및 관리</a:t>
              </a:r>
              <a:endParaRPr lang="en-US" altLang="ko-KR" sz="16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8" name="그룹 88">
            <a:extLst>
              <a:ext uri="{FF2B5EF4-FFF2-40B4-BE49-F238E27FC236}">
                <a16:creationId xmlns:a16="http://schemas.microsoft.com/office/drawing/2014/main" id="{D6072666-5AA9-4C12-BFCF-158B657B18A9}"/>
              </a:ext>
            </a:extLst>
          </p:cNvPr>
          <p:cNvGrpSpPr/>
          <p:nvPr/>
        </p:nvGrpSpPr>
        <p:grpSpPr>
          <a:xfrm>
            <a:off x="645211" y="1601332"/>
            <a:ext cx="7959237" cy="527316"/>
            <a:chOff x="1049187" y="2349884"/>
            <a:chExt cx="11971129" cy="69027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22D4D3-D12B-4664-B885-E49603F8C3A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그룹 90">
              <a:extLst>
                <a:ext uri="{FF2B5EF4-FFF2-40B4-BE49-F238E27FC236}">
                  <a16:creationId xmlns:a16="http://schemas.microsoft.com/office/drawing/2014/main" id="{CA9C2B1C-4279-4A8B-B9BB-061AD581DF4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51" name="그룹 73">
                <a:extLst>
                  <a:ext uri="{FF2B5EF4-FFF2-40B4-BE49-F238E27FC236}">
                    <a16:creationId xmlns:a16="http://schemas.microsoft.com/office/drawing/2014/main" id="{7C8B1A0A-B248-4BF0-9742-F2AB58732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53" name="모서리가 둥근 직사각형 69">
                  <a:extLst>
                    <a:ext uri="{FF2B5EF4-FFF2-40B4-BE49-F238E27FC236}">
                      <a16:creationId xmlns:a16="http://schemas.microsoft.com/office/drawing/2014/main" id="{5E9C16B9-2D51-4D95-B15F-4517A1C9B410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모서리가 둥근 직사각형 70">
                  <a:extLst>
                    <a:ext uri="{FF2B5EF4-FFF2-40B4-BE49-F238E27FC236}">
                      <a16:creationId xmlns:a16="http://schemas.microsoft.com/office/drawing/2014/main" id="{D5F9F557-00F6-443F-9D8F-1CB3A01DA7A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자유형 22">
                  <a:extLst>
                    <a:ext uri="{FF2B5EF4-FFF2-40B4-BE49-F238E27FC236}">
                      <a16:creationId xmlns:a16="http://schemas.microsoft.com/office/drawing/2014/main" id="{D1400278-C230-4781-BEA1-417D02729C4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8839BFE-C01E-4193-8701-DE02229A0723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420293B-A9AE-4A0A-8A4B-4E6122817608}"/>
                </a:ext>
              </a:extLst>
            </p:cNvPr>
            <p:cNvSpPr/>
            <p:nvPr/>
          </p:nvSpPr>
          <p:spPr>
            <a:xfrm>
              <a:off x="2463247" y="2458648"/>
              <a:ext cx="833532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TempView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활용한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분산 처리로 가능하다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6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9C28753-52CD-4B3D-8552-75F30CA4512E}"/>
              </a:ext>
            </a:extLst>
          </p:cNvPr>
          <p:cNvSpPr/>
          <p:nvPr/>
        </p:nvSpPr>
        <p:spPr bwMode="auto">
          <a:xfrm>
            <a:off x="2110566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A2C353-8C4B-4FC9-AFFB-B3B43E564038}"/>
              </a:ext>
            </a:extLst>
          </p:cNvPr>
          <p:cNvSpPr/>
          <p:nvPr/>
        </p:nvSpPr>
        <p:spPr bwMode="auto">
          <a:xfrm>
            <a:off x="814422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F1FDC6E-22C8-473C-B633-457EC40A99A5}"/>
              </a:ext>
            </a:extLst>
          </p:cNvPr>
          <p:cNvSpPr/>
          <p:nvPr/>
        </p:nvSpPr>
        <p:spPr bwMode="auto">
          <a:xfrm>
            <a:off x="5940152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1C4A69-5B76-4F3A-A9A8-AB25C707E755}"/>
              </a:ext>
            </a:extLst>
          </p:cNvPr>
          <p:cNvSpPr/>
          <p:nvPr/>
        </p:nvSpPr>
        <p:spPr bwMode="auto">
          <a:xfrm>
            <a:off x="4644008" y="2499742"/>
            <a:ext cx="2016224" cy="2016224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DFC13-E470-4B78-876D-1D634613E540}"/>
              </a:ext>
            </a:extLst>
          </p:cNvPr>
          <p:cNvSpPr txBox="1"/>
          <p:nvPr/>
        </p:nvSpPr>
        <p:spPr>
          <a:xfrm>
            <a:off x="1259632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27BB3-D84C-423E-855D-1A2EF9C4EA98}"/>
              </a:ext>
            </a:extLst>
          </p:cNvPr>
          <p:cNvSpPr txBox="1"/>
          <p:nvPr/>
        </p:nvSpPr>
        <p:spPr>
          <a:xfrm>
            <a:off x="2778413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1C5C3-DF48-4070-8FDC-C860270C205A}"/>
              </a:ext>
            </a:extLst>
          </p:cNvPr>
          <p:cNvSpPr txBox="1"/>
          <p:nvPr/>
        </p:nvSpPr>
        <p:spPr>
          <a:xfrm>
            <a:off x="5148064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FBBF5-68A1-4DEF-AEA6-52CAAADA5D1C}"/>
              </a:ext>
            </a:extLst>
          </p:cNvPr>
          <p:cNvSpPr txBox="1"/>
          <p:nvPr/>
        </p:nvSpPr>
        <p:spPr>
          <a:xfrm>
            <a:off x="6666845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30D9B-7CF8-4F96-86D9-EBCC558AE25F}"/>
              </a:ext>
            </a:extLst>
          </p:cNvPr>
          <p:cNvSpPr/>
          <p:nvPr/>
        </p:nvSpPr>
        <p:spPr>
          <a:xfrm>
            <a:off x="814422" y="1545520"/>
            <a:ext cx="3312368" cy="45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INNER JOIN</a:t>
            </a:r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C67819-0CDC-4288-B57D-A30B7F04B01C}"/>
              </a:ext>
            </a:extLst>
          </p:cNvPr>
          <p:cNvSpPr/>
          <p:nvPr/>
        </p:nvSpPr>
        <p:spPr>
          <a:xfrm>
            <a:off x="4637532" y="1545520"/>
            <a:ext cx="3312368" cy="45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LEFT JOIN</a:t>
            </a:r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9A36B4-7644-42F3-9458-510287CC642E}"/>
              </a:ext>
            </a:extLst>
          </p:cNvPr>
          <p:cNvSpPr txBox="1"/>
          <p:nvPr/>
        </p:nvSpPr>
        <p:spPr>
          <a:xfrm>
            <a:off x="2147440" y="3219822"/>
            <a:ext cx="646331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교집합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영역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7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(72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879258" y="144611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테이블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339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975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SELECT</a:t>
            </a:r>
            <a:r>
              <a:rPr lang="ko-KR" altLang="en-US" sz="1400" b="0"/>
              <a:t> </a:t>
            </a:r>
            <a:r>
              <a:rPr lang="en-US" altLang="ko-KR" sz="1400" b="0"/>
              <a:t>REGIONID,</a:t>
            </a:r>
            <a:r>
              <a:rPr lang="ko-KR" altLang="en-US" sz="1400" b="0"/>
              <a:t> </a:t>
            </a:r>
            <a:r>
              <a:rPr lang="en-US" altLang="ko-KR" sz="1400" b="0"/>
              <a:t>PRODUCT,</a:t>
            </a:r>
            <a:r>
              <a:rPr lang="ko-KR" altLang="en-US" sz="1400" b="0"/>
              <a:t> </a:t>
            </a:r>
            <a:r>
              <a:rPr lang="en-US" altLang="ko-KR" sz="1400" b="0"/>
              <a:t>YEARWEEK,</a:t>
            </a:r>
            <a:r>
              <a:rPr lang="ko-KR" altLang="en-US" sz="1400" b="0"/>
              <a:t> </a:t>
            </a:r>
            <a:r>
              <a:rPr lang="en-US" altLang="ko-KR" sz="1400" b="0"/>
              <a:t>QTY</a:t>
            </a:r>
          </a:p>
          <a:p>
            <a:r>
              <a:rPr lang="en-US" altLang="ko-KR" sz="1400" b="0"/>
              <a:t>FROM KOPO_CHANNEL_SEASONALITY_NEW,</a:t>
            </a:r>
            <a:endParaRPr lang="en-US" altLang="ko-KR" sz="1400" b="0" dirty="0"/>
          </a:p>
          <a:p>
            <a:r>
              <a:rPr lang="en-US" altLang="ko-KR" sz="1400" b="0"/>
              <a:t>         KOPO_REGION_MST??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2335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단순히 기존테이블에 이름만 붙이고 싶은데</a:t>
            </a:r>
            <a:endParaRPr lang="en-US" altLang="ko-KR" sz="1400" b="0"/>
          </a:p>
          <a:p>
            <a:r>
              <a:rPr lang="ko-KR" altLang="en-US" sz="1400" b="0"/>
              <a:t>자료도 늘어나 버리고</a:t>
            </a:r>
            <a:r>
              <a:rPr lang="en-US" altLang="ko-KR" sz="1400" b="0"/>
              <a:t>….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5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5652120" y="151137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기존 테이블 정보를</a:t>
            </a:r>
            <a:endParaRPr lang="en-US" altLang="ko-KR" sz="1800" b="0"/>
          </a:p>
          <a:p>
            <a:r>
              <a:rPr lang="ko-KR" altLang="en-US" sz="1800" b="0"/>
              <a:t>그냥 유지하면서</a:t>
            </a:r>
            <a:endParaRPr lang="en-US" altLang="ko-KR" sz="1800" b="0"/>
          </a:p>
          <a:p>
            <a:r>
              <a:rPr lang="ko-KR" altLang="en-US" sz="1800" b="0"/>
              <a:t>이름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1DF5C3-C430-4F11-A89E-33E37925BB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93381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96277E-DAA4-4A98-9BE2-AB43D70A82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93381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1A647-FA08-4ACE-8743-B188F23D874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E065E8-0917-419F-8FF4-754F014E397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9D7C7D-6238-47BE-876C-51C910D579CF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0B92F9-8EE9-4132-BBC0-EB163366CF7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19418-CF58-48E0-AFCE-63C2980B4C0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447876-AD5F-447B-85C8-144B1AD92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1" y="1515403"/>
          <a:ext cx="5004394" cy="88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57">
                  <a:extLst>
                    <a:ext uri="{9D8B030D-6E8A-4147-A177-3AD203B41FA5}">
                      <a16:colId xmlns:a16="http://schemas.microsoft.com/office/drawing/2014/main" val="17531208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ABFD3DF-9F90-4FC0-8DED-9569EBAA222B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5F9482-D42D-4026-89F4-7E2B163516F4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88C05-3AC6-436A-89D8-D4A347D59DB8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있는데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3327-F216-4832-9BB5-A430B45323F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76A8E4-3B01-4420-BED2-D421779D3D27}"/>
              </a:ext>
            </a:extLst>
          </p:cNvPr>
          <p:cNvSpPr/>
          <p:nvPr/>
        </p:nvSpPr>
        <p:spPr bwMode="auto">
          <a:xfrm>
            <a:off x="3779912" y="2391730"/>
            <a:ext cx="1247306" cy="2232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C55CA-51BA-4E76-A39B-943257207F46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C7060-E134-4A34-9E99-8A10450A9E09}"/>
              </a:ext>
            </a:extLst>
          </p:cNvPr>
          <p:cNvSpPr txBox="1"/>
          <p:nvPr/>
        </p:nvSpPr>
        <p:spPr>
          <a:xfrm>
            <a:off x="6528286" y="2622706"/>
            <a:ext cx="264527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REGIONID</a:t>
            </a:r>
            <a:r>
              <a:rPr lang="ko-KR" altLang="en-US" sz="1600" b="0"/>
              <a:t>로 묶어보고</a:t>
            </a:r>
            <a:endParaRPr lang="en-US" altLang="ko-KR" sz="1600" b="0"/>
          </a:p>
          <a:p>
            <a:r>
              <a:rPr lang="ko-KR" altLang="en-US" sz="1600" b="0"/>
              <a:t>없는데이터는 일단 버리자</a:t>
            </a:r>
            <a:r>
              <a:rPr lang="en-US" altLang="ko-KR" sz="1600" b="0"/>
              <a:t>!</a:t>
            </a:r>
            <a:endParaRPr lang="ko-KR" altLang="en-US" sz="1600" b="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F936C0-47A9-4099-9F22-511A61D7491D}"/>
              </a:ext>
            </a:extLst>
          </p:cNvPr>
          <p:cNvSpPr/>
          <p:nvPr/>
        </p:nvSpPr>
        <p:spPr>
          <a:xfrm>
            <a:off x="10750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* FROM </a:t>
            </a:r>
            <a:r>
              <a:rPr lang="ko-KR" altLang="en-US"/>
              <a:t>KOPO_CHANNEL_SEASONALITY_NEW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7CBD5-F23B-4BE2-89BA-E6C1B084D44D}"/>
              </a:ext>
            </a:extLst>
          </p:cNvPr>
          <p:cNvSpPr/>
          <p:nvPr/>
        </p:nvSpPr>
        <p:spPr>
          <a:xfrm>
            <a:off x="478802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KOPO_REGION_MST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</p:spTree>
    <p:extLst>
      <p:ext uri="{BB962C8B-B14F-4D97-AF65-F5344CB8AC3E}">
        <p14:creationId xmlns:p14="http://schemas.microsoft.com/office/powerpoint/2010/main" val="3306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F062A-3261-4102-A8F2-FB36FAEB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62590"/>
            <a:ext cx="4110944" cy="20071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DC0E6-EC0B-4A68-A4A9-7EE16862C58C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ko-KR" altLang="en-US"/>
              <a:t>INNER JOIN KOPO_REGION_MST B</a:t>
            </a:r>
          </a:p>
          <a:p>
            <a:r>
              <a:rPr lang="ko-KR" altLang="en-US"/>
              <a:t>ON A.REGIONID = B.REGIONID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2B14A-474E-43D1-813B-FAF8BDBA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2" y="2421578"/>
            <a:ext cx="3733000" cy="18691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902D97-CF2A-4325-8CE7-E5128EB33F89}"/>
              </a:ext>
            </a:extLst>
          </p:cNvPr>
          <p:cNvSpPr/>
          <p:nvPr/>
        </p:nvSpPr>
        <p:spPr bwMode="auto">
          <a:xfrm>
            <a:off x="2375756" y="4515966"/>
            <a:ext cx="4536504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Tunning tip → 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작은 데이터를 앞에 넣는다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899AB3F-5387-4814-BBEB-55B0259F3C89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8A0286-2EBD-4864-886B-232D1365D1AA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7ED8B-0E0E-45A3-9D02-60B5F25CD10B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있지만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3EDAE-B9F0-409F-83C1-EE1D4E7E3D8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D8D2-FBFB-4254-85A0-D9965501C092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4B7A3-1BE1-4E41-B0FE-B61CDEED738E}"/>
              </a:ext>
            </a:extLst>
          </p:cNvPr>
          <p:cNvSpPr txBox="1"/>
          <p:nvPr/>
        </p:nvSpPr>
        <p:spPr>
          <a:xfrm>
            <a:off x="6528286" y="2622706"/>
            <a:ext cx="2585964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일단 </a:t>
            </a:r>
            <a:r>
              <a:rPr lang="en-US" altLang="ko-KR" sz="1600" b="0"/>
              <a:t>NULL (</a:t>
            </a:r>
            <a:r>
              <a:rPr lang="ko-KR" altLang="en-US" sz="1600" b="0"/>
              <a:t>빈 값</a:t>
            </a:r>
            <a:r>
              <a:rPr lang="en-US" altLang="ko-KR" sz="1600" b="0"/>
              <a:t>)</a:t>
            </a:r>
            <a:r>
              <a:rPr lang="ko-KR" altLang="en-US" sz="1600" b="0"/>
              <a:t>으로</a:t>
            </a:r>
            <a:endParaRPr lang="en-US" altLang="ko-KR" sz="1600" b="0"/>
          </a:p>
          <a:p>
            <a:r>
              <a:rPr lang="ko-KR" altLang="en-US" sz="1600" b="0"/>
              <a:t>값을 채워넣고 나중에</a:t>
            </a:r>
            <a:endParaRPr lang="en-US" altLang="ko-KR" sz="1600" b="0"/>
          </a:p>
          <a:p>
            <a:r>
              <a:rPr lang="ko-KR" altLang="en-US" sz="1600" b="0"/>
              <a:t>없는 데이터에대한 처리르</a:t>
            </a:r>
            <a:endParaRPr lang="en-US" altLang="ko-KR" sz="1600" b="0"/>
          </a:p>
          <a:p>
            <a:r>
              <a:rPr lang="ko-KR" altLang="en-US" sz="1600" b="0"/>
              <a:t>하자</a:t>
            </a:r>
            <a:r>
              <a:rPr lang="en-US" altLang="ko-KR" sz="1600" b="0"/>
              <a:t>!!</a:t>
            </a:r>
            <a:endParaRPr lang="ko-KR" altLang="en-US" sz="1600" b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4CF11-32F9-48F2-9128-2255EBB65F7E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en-US" altLang="ko-KR"/>
              <a:t>LEFT</a:t>
            </a:r>
            <a:r>
              <a:rPr lang="ko-KR" altLang="en-US"/>
              <a:t> JOIN KOPO_REGION_MST B</a:t>
            </a:r>
          </a:p>
          <a:p>
            <a:r>
              <a:rPr lang="ko-KR" altLang="en-US"/>
              <a:t>ON A.REGIONID = B.REGIONID</a:t>
            </a:r>
          </a:p>
        </p:txBody>
      </p:sp>
    </p:spTree>
    <p:extLst>
      <p:ext uri="{BB962C8B-B14F-4D97-AF65-F5344CB8AC3E}">
        <p14:creationId xmlns:p14="http://schemas.microsoft.com/office/powerpoint/2010/main" val="7621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362973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32083"/>
            <a:ext cx="16722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2691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7705"/>
            <a:ext cx="539750" cy="434852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2897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41216"/>
            <a:ext cx="539750" cy="434852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36644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72034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프로그래밍 문법 및 데이터 정제방법을 익힌다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D1D05D42-A547-4FCA-95E0-1128928BCF24}"/>
              </a:ext>
            </a:extLst>
          </p:cNvPr>
          <p:cNvSpPr/>
          <p:nvPr/>
        </p:nvSpPr>
        <p:spPr>
          <a:xfrm>
            <a:off x="714875" y="2901195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E5DEC0-CDE7-4C55-BFAB-C047755461C1}"/>
              </a:ext>
            </a:extLst>
          </p:cNvPr>
          <p:cNvSpPr/>
          <p:nvPr/>
        </p:nvSpPr>
        <p:spPr>
          <a:xfrm>
            <a:off x="1269571" y="2870305"/>
            <a:ext cx="18405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18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6" name="그룹 36">
            <a:extLst>
              <a:ext uri="{FF2B5EF4-FFF2-40B4-BE49-F238E27FC236}">
                <a16:creationId xmlns:a16="http://schemas.microsoft.com/office/drawing/2014/main" id="{2B47C0EB-DFB2-414E-B93D-832F37859F49}"/>
              </a:ext>
            </a:extLst>
          </p:cNvPr>
          <p:cNvGrpSpPr>
            <a:grpSpLocks/>
          </p:cNvGrpSpPr>
          <p:nvPr/>
        </p:nvGrpSpPr>
        <p:grpSpPr bwMode="auto">
          <a:xfrm>
            <a:off x="686697" y="2879438"/>
            <a:ext cx="539750" cy="434852"/>
            <a:chOff x="1328347" y="2337753"/>
            <a:chExt cx="541775" cy="535025"/>
          </a:xfrm>
        </p:grpSpPr>
        <p:sp>
          <p:nvSpPr>
            <p:cNvPr id="67" name="모서리가 둥근 직사각형 23">
              <a:extLst>
                <a:ext uri="{FF2B5EF4-FFF2-40B4-BE49-F238E27FC236}">
                  <a16:creationId xmlns:a16="http://schemas.microsoft.com/office/drawing/2014/main" id="{B413A225-D297-40B1-91FA-EF2FD0AD14B8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24">
              <a:extLst>
                <a:ext uri="{FF2B5EF4-FFF2-40B4-BE49-F238E27FC236}">
                  <a16:creationId xmlns:a16="http://schemas.microsoft.com/office/drawing/2014/main" id="{02EE9DA7-3F1B-4969-8EBB-827489BBFE85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18727E6-2B31-40B2-B8A9-3BD6EB61F67D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0" name="자유형 26">
              <a:extLst>
                <a:ext uri="{FF2B5EF4-FFF2-40B4-BE49-F238E27FC236}">
                  <a16:creationId xmlns:a16="http://schemas.microsoft.com/office/drawing/2014/main" id="{B8AE6EE6-0D84-4B55-925A-938DC69CDDFF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A2C67B3-422B-4BD5-A7C0-D5BCB6793F82}"/>
              </a:ext>
            </a:extLst>
          </p:cNvPr>
          <p:cNvSpPr txBox="1"/>
          <p:nvPr/>
        </p:nvSpPr>
        <p:spPr>
          <a:xfrm>
            <a:off x="774280" y="2859782"/>
            <a:ext cx="364499" cy="474638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2D479-92E8-41BC-8DA3-4506C9DF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2197759"/>
            <a:ext cx="4096494" cy="2166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5B002E-3B79-49F2-B76C-EF4ACBF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43" y="2203747"/>
            <a:ext cx="3476913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F7CA75D-754C-4F0C-919C-606FEC31D421}"/>
              </a:ext>
            </a:extLst>
          </p:cNvPr>
          <p:cNvSpPr/>
          <p:nvPr/>
        </p:nvSpPr>
        <p:spPr bwMode="auto">
          <a:xfrm>
            <a:off x="3131840" y="1995686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593CD3-A3B9-4A4E-9E58-0400768FD3B7}"/>
              </a:ext>
            </a:extLst>
          </p:cNvPr>
          <p:cNvSpPr/>
          <p:nvPr/>
        </p:nvSpPr>
        <p:spPr bwMode="auto">
          <a:xfrm>
            <a:off x="539552" y="1995686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70F97-917F-48EC-8664-053DD61D7C75}"/>
              </a:ext>
            </a:extLst>
          </p:cNvPr>
          <p:cNvSpPr txBox="1"/>
          <p:nvPr/>
        </p:nvSpPr>
        <p:spPr>
          <a:xfrm>
            <a:off x="6115427" y="1740753"/>
            <a:ext cx="2056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B </a:t>
            </a:r>
            <a:r>
              <a:rPr lang="ko-KR" altLang="en-US" sz="1600" b="0"/>
              <a:t>테이블에만</a:t>
            </a:r>
            <a:endParaRPr lang="en-US" altLang="ko-KR" sz="1600" b="0"/>
          </a:p>
          <a:p>
            <a:r>
              <a:rPr lang="en-US" altLang="ko-KR" sz="1600" b="0"/>
              <a:t>A30, A49, A99, A71 </a:t>
            </a:r>
          </a:p>
          <a:p>
            <a:r>
              <a:rPr lang="ko-KR" altLang="en-US" sz="1600" b="0"/>
              <a:t>지역정보가 있다</a:t>
            </a:r>
            <a:endParaRPr lang="ko-KR" alt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BB32E-6564-4282-A198-043E685F03C6}"/>
              </a:ext>
            </a:extLst>
          </p:cNvPr>
          <p:cNvSpPr txBox="1"/>
          <p:nvPr/>
        </p:nvSpPr>
        <p:spPr>
          <a:xfrm>
            <a:off x="6156176" y="2826683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INNER JOIN</a:t>
            </a:r>
            <a:r>
              <a:rPr lang="ko-KR" altLang="en-US" sz="1600" b="0"/>
              <a:t> 의 </a:t>
            </a:r>
            <a:r>
              <a:rPr lang="en-US" altLang="ko-KR" sz="1600" b="0"/>
              <a:t>124344 </a:t>
            </a:r>
            <a:r>
              <a:rPr lang="ko-KR" altLang="en-US" sz="1600" b="0"/>
              <a:t>건수에</a:t>
            </a:r>
            <a:endParaRPr lang="en-US" altLang="ko-KR" sz="1600" b="0"/>
          </a:p>
          <a:p>
            <a:r>
              <a:rPr lang="ko-KR" altLang="en-US" sz="1600" b="0"/>
              <a:t>추가로 </a:t>
            </a:r>
            <a:r>
              <a:rPr lang="en-US" altLang="ko-KR" sz="1600" b="0"/>
              <a:t>4</a:t>
            </a:r>
            <a:r>
              <a:rPr lang="ko-KR" altLang="en-US" sz="1600" b="0"/>
              <a:t>개의 데이터가 생성</a:t>
            </a:r>
            <a:endParaRPr lang="en-US" altLang="ko-KR" sz="1600" b="0"/>
          </a:p>
          <a:p>
            <a:endParaRPr lang="en-US" altLang="ko-KR" sz="1600" b="0"/>
          </a:p>
          <a:p>
            <a:r>
              <a:rPr lang="en-US" altLang="ko-KR" sz="1600" b="0"/>
              <a:t>124344+4 = 124348</a:t>
            </a:r>
            <a:r>
              <a:rPr lang="ko-KR" altLang="en-US" sz="1600" b="0"/>
              <a:t>건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833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22671-98A5-4181-A2AA-95DD0C9C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283718"/>
            <a:ext cx="4672487" cy="2506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2C408-0C8E-4AA3-B943-77C37CF2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2308096"/>
            <a:ext cx="3771795" cy="24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34163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348"/>
              </p:ext>
            </p:extLst>
          </p:nvPr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74608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774214" y="2986218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D7B46-28F6-4620-8F67-6656D9AD7E73}"/>
              </a:ext>
            </a:extLst>
          </p:cNvPr>
          <p:cNvSpPr txBox="1"/>
          <p:nvPr/>
        </p:nvSpPr>
        <p:spPr>
          <a:xfrm>
            <a:off x="444266" y="1299284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kopo_channel_seasonality_ex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0023C-51CB-4D2B-A25E-F4FA4E22BBC5}"/>
              </a:ext>
            </a:extLst>
          </p:cNvPr>
          <p:cNvSpPr txBox="1"/>
          <p:nvPr/>
        </p:nvSpPr>
        <p:spPr>
          <a:xfrm>
            <a:off x="5796136" y="129682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9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3"/>
            <a:ext cx="8265094" cy="6272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a.*, b.* from maindata a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subdata b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a.productgroup = b.productid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2028906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283718"/>
            <a:ext cx="48965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tx1"/>
                </a:solidFill>
              </a:rPr>
              <a:t>var mainFile = "kopo_channel_seasonality_ex.csv"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var subFile = "kopo_product_master.csv"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var dataPath = "c:/spark/bin/data/"</a:t>
            </a:r>
          </a:p>
          <a:p>
            <a:r>
              <a:rPr lang="en-US" altLang="ko-KR" sz="1100">
                <a:solidFill>
                  <a:srgbClr val="00B050"/>
                </a:solidFill>
              </a:rPr>
              <a:t>// </a:t>
            </a:r>
            <a:r>
              <a:rPr lang="ko-KR" altLang="en-US" sz="1100">
                <a:solidFill>
                  <a:srgbClr val="00B050"/>
                </a:solidFill>
              </a:rPr>
              <a:t>상대경로 입력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var mainData = spark.read.format("csv").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option("header", "true").load(dataPath + mainFile)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  var subData = spark.read.format("csv").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option("header", "true").load(dataPath + subFile)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mainData.createTempView("maindata")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subData.createTempView("subdata")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var leftJoinData = spark.sql("select a.*, b.productname " +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"from maindata a left outer join subdata b " +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"on a.productgroup = b.productid")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0DA58-9096-4BAD-83FC-A70570EC9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340" y="2348478"/>
            <a:ext cx="3595123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Spark sql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활용하여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oracle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kopo_region_mst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불러와서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inner join, left join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수행하세요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217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04989"/>
              </p:ext>
            </p:extLst>
          </p:nvPr>
        </p:nvGraphicFramePr>
        <p:xfrm>
          <a:off x="527923" y="1203598"/>
          <a:ext cx="4644516" cy="16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2202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02588"/>
              </p:ext>
            </p:extLst>
          </p:nvPr>
        </p:nvGraphicFramePr>
        <p:xfrm>
          <a:off x="5856515" y="1203598"/>
          <a:ext cx="2171869" cy="16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42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3114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39803"/>
            <a:ext cx="332185" cy="2171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774214" y="295964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1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910684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주요문법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많이 활용해본다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768917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컬럼의 타입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방법을 익힌다</a:t>
              </a: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851373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자유롭게 데이터를 정제하는 방법을 익힌다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943866" y="4949007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데이터 분석 플랫폼 이해 및 개발환경 설정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1360" y="1798525"/>
            <a:ext cx="6136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다음시간에는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endParaRPr lang="en-US" altLang="ko-KR" sz="2400" kern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분석을 위한 함수를 배워보도록 하겠습니다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스파크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(Scala)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404C6C-FA09-4850-98BD-A6C79B938D81}"/>
              </a:ext>
            </a:extLst>
          </p:cNvPr>
          <p:cNvSpPr txBox="1"/>
          <p:nvPr/>
        </p:nvSpPr>
        <p:spPr>
          <a:xfrm>
            <a:off x="467940" y="1927891"/>
            <a:ext cx="200208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2C6EF1-25D5-41F9-8577-62634CC7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93" y="2427734"/>
            <a:ext cx="5496013" cy="24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스파크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(Scala)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B5F5C2-7E4B-4621-A617-B5477597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2" y="1995686"/>
            <a:ext cx="5645596" cy="28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FCB794-3038-49CA-80DE-5D4F3A13AC43}"/>
              </a:ext>
            </a:extLst>
          </p:cNvPr>
          <p:cNvGrpSpPr/>
          <p:nvPr/>
        </p:nvGrpSpPr>
        <p:grpSpPr>
          <a:xfrm>
            <a:off x="683568" y="2062472"/>
            <a:ext cx="7631287" cy="852011"/>
            <a:chOff x="1030215" y="5406544"/>
            <a:chExt cx="7090348" cy="4316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D9B47E4-AD85-40B6-A409-42F2493CEFDE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7" name="사다리꼴 6">
                <a:extLst>
                  <a:ext uri="{FF2B5EF4-FFF2-40B4-BE49-F238E27FC236}">
                    <a16:creationId xmlns:a16="http://schemas.microsoft.com/office/drawing/2014/main" id="{FB8B85E9-E3C9-4E21-A785-B31FB026D29A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83">
                <a:extLst>
                  <a:ext uri="{FF2B5EF4-FFF2-40B4-BE49-F238E27FC236}">
                    <a16:creationId xmlns:a16="http://schemas.microsoft.com/office/drawing/2014/main" id="{01E10E65-71F2-49B0-95EE-1E17924E4B1F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27B523-4F19-4BA7-9703-BE8D0B17592B}"/>
                </a:ext>
              </a:extLst>
            </p:cNvPr>
            <p:cNvSpPr/>
            <p:nvPr/>
          </p:nvSpPr>
          <p:spPr>
            <a:xfrm>
              <a:off x="2268995" y="5460615"/>
              <a:ext cx="4612894" cy="3586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문법은 빠르게 한번 익히고</a:t>
              </a:r>
              <a:endPara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적용하면서 정확한 사용처를 알고 갑시다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11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문법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434039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활용하기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307767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EE2F0619-D03A-4B46-9DB8-E23CEF168B9F}"/>
              </a:ext>
            </a:extLst>
          </p:cNvPr>
          <p:cNvGrpSpPr/>
          <p:nvPr/>
        </p:nvGrpSpPr>
        <p:grpSpPr>
          <a:xfrm>
            <a:off x="644999" y="3010380"/>
            <a:ext cx="4074899" cy="409606"/>
            <a:chOff x="1043029" y="2349884"/>
            <a:chExt cx="11977287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17763B-CE92-4D46-954E-BE63D386DD2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90">
              <a:extLst>
                <a:ext uri="{FF2B5EF4-FFF2-40B4-BE49-F238E27FC236}">
                  <a16:creationId xmlns:a16="http://schemas.microsoft.com/office/drawing/2014/main" id="{9C9B4B95-AEAA-4AFD-860F-12AB447B395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6EC5D839-8D84-4FBF-AE15-2E325BD46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8E2A7E46-3E88-464A-A4F1-C59CA38D65E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B233CDD6-52C3-4CCF-9FB5-C1CC699E356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58C792B2-D9A2-4AE5-B223-3CBC04ECABB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DF9523-C8A1-41B3-9351-22F2CC0AE2F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A1BB83-AA62-4EE7-858E-CE99DA75FEE8}"/>
                </a:ext>
              </a:extLst>
            </p:cNvPr>
            <p:cNvSpPr/>
            <p:nvPr/>
          </p:nvSpPr>
          <p:spPr>
            <a:xfrm>
              <a:off x="2463247" y="2458649"/>
              <a:ext cx="596593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자주사용하는내용</a:t>
              </a: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함수화 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26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282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라이브러리명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386498"/>
            <a:ext cx="8091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Calendar </a:t>
            </a:r>
            <a:r>
              <a:rPr lang="ko-KR" altLang="en-US">
                <a:solidFill>
                  <a:srgbClr val="00B050"/>
                </a:solidFill>
              </a:rPr>
              <a:t>라이브러리 호출</a:t>
            </a:r>
          </a:p>
          <a:p>
            <a:r>
              <a:rPr lang="en-US" altLang="ko-KR"/>
              <a:t>import java.util.Calendar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라이브러리 사용</a:t>
            </a:r>
          </a:p>
          <a:p>
            <a:r>
              <a:rPr lang="en-US" altLang="ko-KR"/>
              <a:t>var calendar = Calendar.getInstance()</a:t>
            </a:r>
          </a:p>
          <a:p>
            <a:r>
              <a:rPr lang="en-US" altLang="ko-KR"/>
              <a:t>var time = calendar.getTime()</a:t>
            </a:r>
          </a:p>
          <a:p>
            <a:r>
              <a:rPr lang="en-US" altLang="ko-KR"/>
              <a:t>var hour = time.getHours()</a:t>
            </a:r>
          </a:p>
          <a:p>
            <a:r>
              <a:rPr lang="en-US" altLang="ko-KR"/>
              <a:t>var minutes = time.getMinutes()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4359D-34A5-4201-9B9B-8E350C71B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88" y="2376531"/>
            <a:ext cx="3816424" cy="2285214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A4C278D-391D-4C84-A937-D0D8438E1051}"/>
              </a:ext>
            </a:extLst>
          </p:cNvPr>
          <p:cNvSpPr/>
          <p:nvPr/>
        </p:nvSpPr>
        <p:spPr bwMode="auto">
          <a:xfrm>
            <a:off x="4716016" y="816968"/>
            <a:ext cx="2786973" cy="567373"/>
          </a:xfrm>
          <a:prstGeom prst="wedgeRectCallout">
            <a:avLst>
              <a:gd name="adj1" fmla="val -129217"/>
              <a:gd name="adj2" fmla="val 2320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다른 함수들을 잘활용해야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몸이 고생하지 않습니다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^^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75460</TotalTime>
  <Words>2366</Words>
  <Application>Microsoft Office PowerPoint</Application>
  <PresentationFormat>화면 슬라이드 쇼(16:9)</PresentationFormat>
  <Paragraphs>679</Paragraphs>
  <Slides>48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Wingdings</vt:lpstr>
      <vt:lpstr>돋움</vt:lpstr>
      <vt:lpstr>Arial</vt:lpstr>
      <vt:lpstr>맑은 고딕</vt:lpstr>
      <vt:lpstr>Times New Roman</vt:lpstr>
      <vt:lpstr>HY견고딕</vt:lpstr>
      <vt:lpstr>HY헤드라인M</vt:lpstr>
      <vt:lpstr>나눔바른고딕</vt:lpstr>
      <vt:lpstr>굴림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9696</cp:revision>
  <dcterms:created xsi:type="dcterms:W3CDTF">2008-04-23T04:36:31Z</dcterms:created>
  <dcterms:modified xsi:type="dcterms:W3CDTF">2019-05-26T00:58:21Z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