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1130" r:id="rId2"/>
    <p:sldId id="1230" r:id="rId3"/>
    <p:sldId id="1361" r:id="rId4"/>
    <p:sldId id="1362" r:id="rId5"/>
    <p:sldId id="1370" r:id="rId6"/>
    <p:sldId id="1364" r:id="rId7"/>
    <p:sldId id="1365" r:id="rId8"/>
    <p:sldId id="1369" r:id="rId9"/>
    <p:sldId id="1371" r:id="rId10"/>
    <p:sldId id="1366" r:id="rId11"/>
    <p:sldId id="1368" r:id="rId12"/>
    <p:sldId id="1363" r:id="rId13"/>
    <p:sldId id="1153" r:id="rId14"/>
  </p:sldIdLst>
  <p:sldSz cx="9144000" cy="5143500" type="screen16x9"/>
  <p:notesSz cx="6807200" cy="9939338"/>
  <p:embeddedFontLst>
    <p:embeddedFont>
      <p:font typeface="나눔바른고딕" panose="020B0603020101020101" pitchFamily="50" charset="-127"/>
      <p:regular r:id="rId17"/>
      <p:bold r:id="rId18"/>
    </p:embeddedFont>
    <p:embeddedFont>
      <p:font typeface="HY헤드라인M" panose="02030600000101010101" pitchFamily="18" charset="-127"/>
      <p:regular r:id="rId19"/>
    </p:embeddedFont>
    <p:embeddedFont>
      <p:font typeface="휴먼명조" panose="02010504000101010101" pitchFamily="2" charset="-127"/>
      <p:regular r:id="rId20"/>
    </p:embeddedFont>
    <p:embeddedFont>
      <p:font typeface="HY견고딕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347F"/>
    <a:srgbClr val="F95135"/>
    <a:srgbClr val="9FA1A0"/>
    <a:srgbClr val="000000"/>
    <a:srgbClr val="0B6C97"/>
    <a:srgbClr val="CCCCFF"/>
    <a:srgbClr val="FFFFFF"/>
    <a:srgbClr val="009999"/>
    <a:srgbClr val="10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3" autoAdjust="0"/>
    <p:restoredTop sz="96488" autoAdjust="0"/>
  </p:normalViewPr>
  <p:slideViewPr>
    <p:cSldViewPr showGuides="1">
      <p:cViewPr varScale="1">
        <p:scale>
          <a:sx n="149" d="100"/>
          <a:sy n="149" d="100"/>
        </p:scale>
        <p:origin x="490" y="110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139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483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584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38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7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25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18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392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75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850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22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BE56A0-D2D3-460C-9611-D20116337B51}"/>
              </a:ext>
            </a:extLst>
          </p:cNvPr>
          <p:cNvSpPr txBox="1"/>
          <p:nvPr/>
        </p:nvSpPr>
        <p:spPr>
          <a:xfrm>
            <a:off x="3904883" y="1341581"/>
            <a:ext cx="4974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 심화</a:t>
            </a:r>
            <a:endParaRPr lang="en-US" altLang="ko-KR" sz="400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4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4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데이터타입 편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DAFCD4-08E8-4BBE-8ADB-F3F999BB4E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84168" y="267494"/>
            <a:ext cx="2985166" cy="116114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FA1EB9A-7CCE-403E-A985-5A5AF4CE0FDB}"/>
              </a:ext>
            </a:extLst>
          </p:cNvPr>
          <p:cNvGrpSpPr/>
          <p:nvPr/>
        </p:nvGrpSpPr>
        <p:grpSpPr>
          <a:xfrm>
            <a:off x="6876256" y="2818972"/>
            <a:ext cx="2003129" cy="400110"/>
            <a:chOff x="6876256" y="2818972"/>
            <a:chExt cx="2003129" cy="4001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824119-B097-4BF1-90D6-545705F6E3DE}"/>
                </a:ext>
              </a:extLst>
            </p:cNvPr>
            <p:cNvSpPr/>
            <p:nvPr/>
          </p:nvSpPr>
          <p:spPr>
            <a:xfrm>
              <a:off x="7776198" y="281897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47B4B37-4E45-4767-AB31-1F76909F9218}"/>
                </a:ext>
              </a:extLst>
            </p:cNvPr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96202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1-5.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0424" y="167106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피벗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groupBy($”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그룹컬럼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1”, $”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그룹컬럼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2”).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agg(mean($”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값컬럼“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as 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명“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                                                   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groupDf = selloutData.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groupBy($“REGIONID”, $”PRODUCTGROUP”).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agg(mean($”VOLUME”) as “MEAN_VOLUME”)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1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42919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1-6.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고급함수 구현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 집계함수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00868"/>
              </p:ext>
            </p:extLst>
          </p:nvPr>
        </p:nvGraphicFramePr>
        <p:xfrm>
          <a:off x="410424" y="1671062"/>
          <a:ext cx="81479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피벗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import org.apache.spark.sql.expressions.Window</a:t>
                      </a:r>
                    </a:p>
                    <a:p>
                      <a:r>
                        <a:rPr lang="en-US" altLang="ko-KR" sz="1200">
                          <a:solidFill>
                            <a:srgbClr val="101094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altLang="ko-KR" sz="1200">
                          <a:solidFill>
                            <a:srgbClr val="303336"/>
                          </a:solidFill>
                          <a:effectLst/>
                          <a:latin typeface="inherit"/>
                        </a:rPr>
                        <a:t> org.apache.spark.sql.functions.{stddev_samp, stddev_pop}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withColumn(“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컬럼명“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그룹함수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컬럼명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“).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over(Window.partitionBy(“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그룹컬럼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1”,”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그룹컬럼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2”).rowsBetween(-1,1)))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90379"/>
              </p:ext>
            </p:extLst>
          </p:nvPr>
        </p:nvGraphicFramePr>
        <p:xfrm>
          <a:off x="410424" y="369375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movingDf = selloutData.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withColumn("MV_STD", stddev_pop(selloutData("VOLUME")).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over( Window.partitionBy("REGIONID").rowsBetween(-3,3)))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336190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6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1076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1-6.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고급함수 구현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피벗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23907"/>
              </p:ext>
            </p:extLst>
          </p:nvPr>
        </p:nvGraphicFramePr>
        <p:xfrm>
          <a:off x="410424" y="1671062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피벗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groupBy(“{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그룹키 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#1}”,”{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그룹키 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#2}”,..).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pivot(“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 전환 컬럼명“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Seq(“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 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#1”, 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 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#2”,…)).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sum(“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피벗 계산 값 컬렴명“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57509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pivotDf = selloutData.groupBy(“REGIONID”,”PRODUVTGROUP”).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pivot(“YEARWEEK”, Seq(“201501”,”201502”)).sum(“VOLUME”)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3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51920" y="1894061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2400" kern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39E490-34F0-48DA-AD9A-0883A6513EDD}"/>
              </a:ext>
            </a:extLst>
          </p:cNvPr>
          <p:cNvGrpSpPr/>
          <p:nvPr/>
        </p:nvGrpSpPr>
        <p:grpSpPr>
          <a:xfrm>
            <a:off x="683568" y="2062467"/>
            <a:ext cx="7631287" cy="1018565"/>
            <a:chOff x="1030215" y="5406544"/>
            <a:chExt cx="7090348" cy="51603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C4E80C8-4F89-4D75-A219-ED4FD1B571FA}"/>
                </a:ext>
              </a:extLst>
            </p:cNvPr>
            <p:cNvGrpSpPr/>
            <p:nvPr/>
          </p:nvGrpSpPr>
          <p:grpSpPr>
            <a:xfrm>
              <a:off x="1030215" y="5406544"/>
              <a:ext cx="7090348" cy="431657"/>
              <a:chOff x="469295" y="4866746"/>
              <a:chExt cx="3188352" cy="1003380"/>
            </a:xfrm>
          </p:grpSpPr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0D3B0C7F-30C1-41E5-9409-1BC62EE4B15A}"/>
                  </a:ext>
                </a:extLst>
              </p:cNvPr>
              <p:cNvSpPr/>
              <p:nvPr/>
            </p:nvSpPr>
            <p:spPr>
              <a:xfrm>
                <a:off x="469295" y="486674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3" name="모서리가 둥근 직사각형 83">
                <a:extLst>
                  <a:ext uri="{FF2B5EF4-FFF2-40B4-BE49-F238E27FC236}">
                    <a16:creationId xmlns:a16="http://schemas.microsoft.com/office/drawing/2014/main" id="{78134F4C-D64E-4DA8-815D-8A6ECA1C44F6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CE81562-423E-4C93-919B-EA89AEB4CC6D}"/>
                </a:ext>
              </a:extLst>
            </p:cNvPr>
            <p:cNvSpPr/>
            <p:nvPr/>
          </p:nvSpPr>
          <p:spPr>
            <a:xfrm>
              <a:off x="2131963" y="5460615"/>
              <a:ext cx="4886938" cy="461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흥미를 잃지 않는다면 못할것은 아무것도 없다</a:t>
              </a:r>
              <a:r>
                <a:rPr lang="en-US" altLang="ko-KR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algn="ctr"/>
              <a:r>
                <a:rPr lang="en-US" altLang="ko-KR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데이비드 포스터 윌리스</a:t>
              </a:r>
              <a:endPara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7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3630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내용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2"/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30" name="직사각형 129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31" name="그룹 65"/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33" name="그룹 76"/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35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모서리가 둥근 직사각형 70"/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2463249" y="1555083"/>
              <a:ext cx="261121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열 조회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88"/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122" name="직사각형 121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3" name="그룹 90"/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125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27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463247" y="2458649"/>
              <a:ext cx="135319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정제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88">
            <a:extLst>
              <a:ext uri="{FF2B5EF4-FFF2-40B4-BE49-F238E27FC236}">
                <a16:creationId xmlns:a16="http://schemas.microsoft.com/office/drawing/2014/main" id="{BA3619FB-FBEE-4D73-8188-FEE5C9503523}"/>
              </a:ext>
            </a:extLst>
          </p:cNvPr>
          <p:cNvGrpSpPr/>
          <p:nvPr/>
        </p:nvGrpSpPr>
        <p:grpSpPr>
          <a:xfrm>
            <a:off x="641117" y="2510485"/>
            <a:ext cx="4074899" cy="409606"/>
            <a:chOff x="1043029" y="2349884"/>
            <a:chExt cx="11977287" cy="69027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2D6138-F2E6-430C-B4F0-8AED91F8F557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6" name="그룹 90">
              <a:extLst>
                <a:ext uri="{FF2B5EF4-FFF2-40B4-BE49-F238E27FC236}">
                  <a16:creationId xmlns:a16="http://schemas.microsoft.com/office/drawing/2014/main" id="{72AF6375-70FE-44DA-A1C2-AA4E43F5743E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28" name="그룹 73">
                <a:extLst>
                  <a:ext uri="{FF2B5EF4-FFF2-40B4-BE49-F238E27FC236}">
                    <a16:creationId xmlns:a16="http://schemas.microsoft.com/office/drawing/2014/main" id="{644BF780-C38B-4EFE-B886-05A619897D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0" name="모서리가 둥근 직사각형 69">
                  <a:extLst>
                    <a:ext uri="{FF2B5EF4-FFF2-40B4-BE49-F238E27FC236}">
                      <a16:creationId xmlns:a16="http://schemas.microsoft.com/office/drawing/2014/main" id="{7219B92F-EED5-46F2-ACEF-D865A934D5D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모서리가 둥근 직사각형 70">
                  <a:extLst>
                    <a:ext uri="{FF2B5EF4-FFF2-40B4-BE49-F238E27FC236}">
                      <a16:creationId xmlns:a16="http://schemas.microsoft.com/office/drawing/2014/main" id="{1F633E97-F4EB-46EE-A836-14D696672E60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자유형 22">
                  <a:extLst>
                    <a:ext uri="{FF2B5EF4-FFF2-40B4-BE49-F238E27FC236}">
                      <a16:creationId xmlns:a16="http://schemas.microsoft.com/office/drawing/2014/main" id="{057E3A25-3233-4BD5-94E7-5E270873B43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A5DA1D-8CC7-4B21-8B9D-712F16F860AE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CD0D288-4CC1-485F-9220-4C2B0B061DF4}"/>
                </a:ext>
              </a:extLst>
            </p:cNvPr>
            <p:cNvSpPr/>
            <p:nvPr/>
          </p:nvSpPr>
          <p:spPr>
            <a:xfrm>
              <a:off x="2463247" y="2458649"/>
              <a:ext cx="140031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4" name="그룹 88">
            <a:extLst>
              <a:ext uri="{FF2B5EF4-FFF2-40B4-BE49-F238E27FC236}">
                <a16:creationId xmlns:a16="http://schemas.microsoft.com/office/drawing/2014/main" id="{D18BAC82-C0BA-42F9-A30C-64F5B7D4B4B3}"/>
              </a:ext>
            </a:extLst>
          </p:cNvPr>
          <p:cNvGrpSpPr/>
          <p:nvPr/>
        </p:nvGrpSpPr>
        <p:grpSpPr>
          <a:xfrm>
            <a:off x="641117" y="3119865"/>
            <a:ext cx="4074899" cy="409606"/>
            <a:chOff x="1043029" y="2349884"/>
            <a:chExt cx="11977287" cy="69027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1FE0C81-8D4F-4905-8D3A-98CA0E66C6F8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6" name="그룹 90">
              <a:extLst>
                <a:ext uri="{FF2B5EF4-FFF2-40B4-BE49-F238E27FC236}">
                  <a16:creationId xmlns:a16="http://schemas.microsoft.com/office/drawing/2014/main" id="{49467F3D-C823-49B2-8D71-4267525C9339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8" name="그룹 73">
                <a:extLst>
                  <a:ext uri="{FF2B5EF4-FFF2-40B4-BE49-F238E27FC236}">
                    <a16:creationId xmlns:a16="http://schemas.microsoft.com/office/drawing/2014/main" id="{FD1E7FCA-C6CF-42A4-B9B8-CB29412295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40" name="모서리가 둥근 직사각형 69">
                  <a:extLst>
                    <a:ext uri="{FF2B5EF4-FFF2-40B4-BE49-F238E27FC236}">
                      <a16:creationId xmlns:a16="http://schemas.microsoft.com/office/drawing/2014/main" id="{B910F35D-34EA-4237-ACA2-0596A74ADB6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모서리가 둥근 직사각형 70">
                  <a:extLst>
                    <a:ext uri="{FF2B5EF4-FFF2-40B4-BE49-F238E27FC236}">
                      <a16:creationId xmlns:a16="http://schemas.microsoft.com/office/drawing/2014/main" id="{83D19B5A-1708-49F8-BEB9-21A764796448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자유형 22">
                  <a:extLst>
                    <a:ext uri="{FF2B5EF4-FFF2-40B4-BE49-F238E27FC236}">
                      <a16:creationId xmlns:a16="http://schemas.microsoft.com/office/drawing/2014/main" id="{458BEB86-D703-43E9-B02A-4BD9F40FC45F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4061A-EBDB-4142-9E6C-A48EF5BC3ACD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586D69B-32FA-43EE-966B-813E85BC3CE7}"/>
                </a:ext>
              </a:extLst>
            </p:cNvPr>
            <p:cNvSpPr/>
            <p:nvPr/>
          </p:nvSpPr>
          <p:spPr>
            <a:xfrm>
              <a:off x="2463247" y="2458649"/>
              <a:ext cx="2766698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조인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88">
            <a:extLst>
              <a:ext uri="{FF2B5EF4-FFF2-40B4-BE49-F238E27FC236}">
                <a16:creationId xmlns:a16="http://schemas.microsoft.com/office/drawing/2014/main" id="{CDAE7F38-4FB7-4A41-9B6C-058C9022243E}"/>
              </a:ext>
            </a:extLst>
          </p:cNvPr>
          <p:cNvGrpSpPr/>
          <p:nvPr/>
        </p:nvGrpSpPr>
        <p:grpSpPr>
          <a:xfrm>
            <a:off x="641117" y="3714411"/>
            <a:ext cx="4074899" cy="409606"/>
            <a:chOff x="1043029" y="2349884"/>
            <a:chExt cx="11977287" cy="6902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11FD6DA-42A7-4177-8E7E-74926EDAFFC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5" name="그룹 90">
              <a:extLst>
                <a:ext uri="{FF2B5EF4-FFF2-40B4-BE49-F238E27FC236}">
                  <a16:creationId xmlns:a16="http://schemas.microsoft.com/office/drawing/2014/main" id="{2BA31C7D-0BC3-4462-A613-8B2CF773D3F6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50" name="그룹 73">
                <a:extLst>
                  <a:ext uri="{FF2B5EF4-FFF2-40B4-BE49-F238E27FC236}">
                    <a16:creationId xmlns:a16="http://schemas.microsoft.com/office/drawing/2014/main" id="{3391BF4A-5E4A-4F83-B158-2CBCFB3ADE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4" name="모서리가 둥근 직사각형 69">
                  <a:extLst>
                    <a:ext uri="{FF2B5EF4-FFF2-40B4-BE49-F238E27FC236}">
                      <a16:creationId xmlns:a16="http://schemas.microsoft.com/office/drawing/2014/main" id="{281A0D37-F310-4125-B7E0-7CFBE56F0746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모서리가 둥근 직사각형 70">
                  <a:extLst>
                    <a:ext uri="{FF2B5EF4-FFF2-40B4-BE49-F238E27FC236}">
                      <a16:creationId xmlns:a16="http://schemas.microsoft.com/office/drawing/2014/main" id="{D0BD52FB-CCEC-4941-BD4C-54922809963E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자유형 22">
                  <a:extLst>
                    <a:ext uri="{FF2B5EF4-FFF2-40B4-BE49-F238E27FC236}">
                      <a16:creationId xmlns:a16="http://schemas.microsoft.com/office/drawing/2014/main" id="{C4F25DA9-78BC-4C5F-B214-9A380820B9ED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BD5C4DA-3810-401D-89F9-4657DA775C20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1-5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E556DD4-ABFC-4994-A84E-12663493F098}"/>
                </a:ext>
              </a:extLst>
            </p:cNvPr>
            <p:cNvSpPr/>
            <p:nvPr/>
          </p:nvSpPr>
          <p:spPr>
            <a:xfrm>
              <a:off x="2463247" y="2458649"/>
              <a:ext cx="221072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집계함수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88">
            <a:extLst>
              <a:ext uri="{FF2B5EF4-FFF2-40B4-BE49-F238E27FC236}">
                <a16:creationId xmlns:a16="http://schemas.microsoft.com/office/drawing/2014/main" id="{BF236C5C-E4E9-4A6E-834F-0C11C3150322}"/>
              </a:ext>
            </a:extLst>
          </p:cNvPr>
          <p:cNvGrpSpPr/>
          <p:nvPr/>
        </p:nvGrpSpPr>
        <p:grpSpPr>
          <a:xfrm>
            <a:off x="641117" y="4297774"/>
            <a:ext cx="4074899" cy="409606"/>
            <a:chOff x="1043029" y="2349884"/>
            <a:chExt cx="11977287" cy="69027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540217A-CA8D-4ABC-B20D-8137AB71A960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9" name="그룹 90">
              <a:extLst>
                <a:ext uri="{FF2B5EF4-FFF2-40B4-BE49-F238E27FC236}">
                  <a16:creationId xmlns:a16="http://schemas.microsoft.com/office/drawing/2014/main" id="{CA0BED03-CF3A-45CA-A833-6470138A452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61" name="그룹 73">
                <a:extLst>
                  <a:ext uri="{FF2B5EF4-FFF2-40B4-BE49-F238E27FC236}">
                    <a16:creationId xmlns:a16="http://schemas.microsoft.com/office/drawing/2014/main" id="{2879867F-BD11-4BD5-971B-934EFF2CD4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3" name="모서리가 둥근 직사각형 69">
                  <a:extLst>
                    <a:ext uri="{FF2B5EF4-FFF2-40B4-BE49-F238E27FC236}">
                      <a16:creationId xmlns:a16="http://schemas.microsoft.com/office/drawing/2014/main" id="{428D82A4-870E-4938-B1EF-F64CF8785750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모서리가 둥근 직사각형 70">
                  <a:extLst>
                    <a:ext uri="{FF2B5EF4-FFF2-40B4-BE49-F238E27FC236}">
                      <a16:creationId xmlns:a16="http://schemas.microsoft.com/office/drawing/2014/main" id="{7555C03B-3FCE-4DE8-931F-5A6AF16BAC6C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자유형 22">
                  <a:extLst>
                    <a:ext uri="{FF2B5EF4-FFF2-40B4-BE49-F238E27FC236}">
                      <a16:creationId xmlns:a16="http://schemas.microsoft.com/office/drawing/2014/main" id="{C14685BD-1C59-4EC0-B5F3-5DD3156D1A30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445129-5C28-43FB-AC68-4D27CBDB757D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1-6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B47AF32-8D2C-4831-8941-80872C7129DD}"/>
                </a:ext>
              </a:extLst>
            </p:cNvPr>
            <p:cNvSpPr/>
            <p:nvPr/>
          </p:nvSpPr>
          <p:spPr>
            <a:xfrm>
              <a:off x="2463247" y="2458649"/>
              <a:ext cx="230495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고급함수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83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7630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데이터프레임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C09F424-47B8-4890-AFFC-4CBB8B8C29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784" y="2715766"/>
          <a:ext cx="3164099" cy="121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08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82411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610575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692288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465310">
                  <a:extLst>
                    <a:ext uri="{9D8B030D-6E8A-4147-A177-3AD203B41FA5}">
                      <a16:colId xmlns:a16="http://schemas.microsoft.com/office/drawing/2014/main" val="3231939564"/>
                    </a:ext>
                  </a:extLst>
                </a:gridCol>
              </a:tblGrid>
              <a:tr h="219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3BE368B-369E-45C6-B88B-68F1F9EC8C92}"/>
              </a:ext>
            </a:extLst>
          </p:cNvPr>
          <p:cNvSpPr txBox="1"/>
          <p:nvPr/>
        </p:nvSpPr>
        <p:spPr>
          <a:xfrm>
            <a:off x="5255127" y="1840211"/>
            <a:ext cx="291727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0"/>
              <a:t>week, </a:t>
            </a:r>
            <a:r>
              <a:rPr lang="en-US" altLang="ko-KR" b="0" err="1"/>
              <a:t>product_no</a:t>
            </a:r>
            <a:r>
              <a:rPr lang="en-US" altLang="ko-KR" b="0"/>
              <a:t>, price, </a:t>
            </a:r>
            <a:r>
              <a:rPr lang="en-US" altLang="ko-KR" b="0" err="1"/>
              <a:t>event_no</a:t>
            </a:r>
            <a:r>
              <a:rPr lang="en-US" altLang="ko-KR" b="0"/>
              <a:t>, age</a:t>
            </a:r>
          </a:p>
          <a:p>
            <a:r>
              <a:rPr lang="en-US" altLang="ko-KR" b="0"/>
              <a:t>201701,PRODUCT1, 9000,ev0001,2</a:t>
            </a:r>
          </a:p>
          <a:p>
            <a:r>
              <a:rPr lang="en-US" altLang="ko-KR" b="0"/>
              <a:t>201702,PRODUCT1,10000,ev0002,2</a:t>
            </a:r>
            <a:endParaRPr lang="ko-KR" altLang="en-US" b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0A143-58C9-49A5-B1BC-2D4D40995F89}"/>
              </a:ext>
            </a:extLst>
          </p:cNvPr>
          <p:cNvSpPr txBox="1"/>
          <p:nvPr/>
        </p:nvSpPr>
        <p:spPr>
          <a:xfrm>
            <a:off x="3953354" y="2014645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RDD</a:t>
            </a:r>
            <a:endParaRPr lang="ko-KR" altLang="en-US" sz="1400" ker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E3E714F-A4DB-4A8E-B5DB-3C013A585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3426">
            <a:off x="3441426" y="1982888"/>
            <a:ext cx="332185" cy="10520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CC6D19-F509-44DA-AF08-DDC5C96BF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247">
            <a:off x="3361155" y="3453195"/>
            <a:ext cx="332185" cy="1052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1367CF-8995-4840-B9F8-2280894B8978}"/>
              </a:ext>
            </a:extLst>
          </p:cNvPr>
          <p:cNvSpPr txBox="1"/>
          <p:nvPr/>
        </p:nvSpPr>
        <p:spPr>
          <a:xfrm>
            <a:off x="3923928" y="3830124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1400" kern="0" err="1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endParaRPr lang="ko-KR" altLang="en-US" sz="1400" ker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43DCED6-EB81-43FB-98E9-2E001C3E66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76056" y="3435846"/>
          <a:ext cx="3456384" cy="121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66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711610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609950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813266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3231939564"/>
                    </a:ext>
                  </a:extLst>
                </a:gridCol>
              </a:tblGrid>
              <a:tr h="219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64AE253-D16A-4149-AF41-F886AF8C5E45}"/>
              </a:ext>
            </a:extLst>
          </p:cNvPr>
          <p:cNvSpPr txBox="1"/>
          <p:nvPr/>
        </p:nvSpPr>
        <p:spPr>
          <a:xfrm>
            <a:off x="4213052" y="2510775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* RDD: Resilient Distributed Dataset)</a:t>
            </a:r>
            <a:endParaRPr lang="ko-KR" altLang="en-US" b="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A06EC6-767D-40AF-AD4D-829C675C1E58}"/>
              </a:ext>
            </a:extLst>
          </p:cNvPr>
          <p:cNvGrpSpPr/>
          <p:nvPr/>
        </p:nvGrpSpPr>
        <p:grpSpPr>
          <a:xfrm>
            <a:off x="3953354" y="1331324"/>
            <a:ext cx="4219046" cy="315713"/>
            <a:chOff x="1030215" y="5406538"/>
            <a:chExt cx="7090348" cy="44100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2FCAEC3-0DD1-4CA0-BDDB-AA23674CB38F}"/>
                </a:ext>
              </a:extLst>
            </p:cNvPr>
            <p:cNvGrpSpPr/>
            <p:nvPr/>
          </p:nvGrpSpPr>
          <p:grpSpPr>
            <a:xfrm>
              <a:off x="1030215" y="5406538"/>
              <a:ext cx="7090348" cy="431661"/>
              <a:chOff x="469295" y="4866736"/>
              <a:chExt cx="3188352" cy="1003390"/>
            </a:xfrm>
          </p:grpSpPr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53B57C64-E186-4BAD-BC19-EF2805B56771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4" name="모서리가 둥근 직사각형 83">
                <a:extLst>
                  <a:ext uri="{FF2B5EF4-FFF2-40B4-BE49-F238E27FC236}">
                    <a16:creationId xmlns:a16="http://schemas.microsoft.com/office/drawing/2014/main" id="{C0245828-87FA-4B47-B2A9-38A0AD01B188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74EC57-2331-4AF6-8C73-1632AE86A496}"/>
                </a:ext>
              </a:extLst>
            </p:cNvPr>
            <p:cNvSpPr/>
            <p:nvPr/>
          </p:nvSpPr>
          <p:spPr>
            <a:xfrm>
              <a:off x="1952577" y="5460615"/>
              <a:ext cx="5245636" cy="38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→ </a:t>
              </a:r>
              <a:r>
                <a:rPr lang="ko-KR" altLang="en-US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분산되어 있는 변경 불가능한 객체모음</a:t>
              </a:r>
              <a:endParaRPr lang="ko-KR" altLang="en-US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CEFFA0-6F44-4D7F-9F63-EC2C80DB41B3}"/>
              </a:ext>
            </a:extLst>
          </p:cNvPr>
          <p:cNvGrpSpPr/>
          <p:nvPr/>
        </p:nvGrpSpPr>
        <p:grpSpPr>
          <a:xfrm>
            <a:off x="3953354" y="2990012"/>
            <a:ext cx="4219046" cy="315713"/>
            <a:chOff x="1030215" y="5406538"/>
            <a:chExt cx="7090348" cy="44100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BA41905-B9E8-4910-B5B9-D0CF67179D7C}"/>
                </a:ext>
              </a:extLst>
            </p:cNvPr>
            <p:cNvGrpSpPr/>
            <p:nvPr/>
          </p:nvGrpSpPr>
          <p:grpSpPr>
            <a:xfrm>
              <a:off x="1030215" y="5406538"/>
              <a:ext cx="7090348" cy="431661"/>
              <a:chOff x="469295" y="4866736"/>
              <a:chExt cx="3188352" cy="1003390"/>
            </a:xfrm>
          </p:grpSpPr>
          <p:sp>
            <p:nvSpPr>
              <p:cNvPr id="28" name="사다리꼴 27">
                <a:extLst>
                  <a:ext uri="{FF2B5EF4-FFF2-40B4-BE49-F238E27FC236}">
                    <a16:creationId xmlns:a16="http://schemas.microsoft.com/office/drawing/2014/main" id="{233DDB62-EE4D-412B-964F-3CBA2F0FC14D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9" name="모서리가 둥근 직사각형 83">
                <a:extLst>
                  <a:ext uri="{FF2B5EF4-FFF2-40B4-BE49-F238E27FC236}">
                    <a16:creationId xmlns:a16="http://schemas.microsoft.com/office/drawing/2014/main" id="{E6DA2650-45FC-4C30-B61D-5225D4937711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7BF39A-189D-47E5-AEFC-A5BA6479EE10}"/>
                </a:ext>
              </a:extLst>
            </p:cNvPr>
            <p:cNvSpPr/>
            <p:nvPr/>
          </p:nvSpPr>
          <p:spPr>
            <a:xfrm>
              <a:off x="1355887" y="5460615"/>
              <a:ext cx="6439051" cy="38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Dataframe → </a:t>
              </a:r>
              <a:r>
                <a:rPr lang="ko-KR" altLang="en-US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관계형 데이터베이스의 테이블과 같은개념</a:t>
              </a:r>
              <a:endParaRPr lang="ko-KR" altLang="en-US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01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7230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E363A-A201-446C-8D46-910ED01C16CB}"/>
              </a:ext>
            </a:extLst>
          </p:cNvPr>
          <p:cNvSpPr txBox="1"/>
          <p:nvPr/>
        </p:nvSpPr>
        <p:spPr>
          <a:xfrm>
            <a:off x="0" y="2715766"/>
            <a:ext cx="9144000" cy="8309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</a:rPr>
              <a:t>KOPO_PRODUCT_VOLUME csv</a:t>
            </a:r>
            <a:r>
              <a:rPr lang="ko-KR" altLang="en-US" sz="2400" b="0">
                <a:solidFill>
                  <a:schemeClr val="bg1"/>
                </a:solidFill>
              </a:rPr>
              <a:t> 파일을 불러와서</a:t>
            </a:r>
            <a:endParaRPr lang="en-US" altLang="ko-KR" sz="2400" b="0">
              <a:solidFill>
                <a:schemeClr val="bg1"/>
              </a:solidFill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</a:rPr>
              <a:t>selloutData </a:t>
            </a:r>
            <a:r>
              <a:rPr lang="ko-KR" altLang="en-US" sz="2400" b="0">
                <a:solidFill>
                  <a:schemeClr val="bg1"/>
                </a:solidFill>
              </a:rPr>
              <a:t>변수에 저장하기</a:t>
            </a:r>
            <a:endParaRPr lang="ko-KR" altLang="en-US" sz="2400" b="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8D9F03-B9F3-4B90-B4EA-DBE0775B729C}"/>
              </a:ext>
            </a:extLst>
          </p:cNvPr>
          <p:cNvSpPr/>
          <p:nvPr/>
        </p:nvSpPr>
        <p:spPr>
          <a:xfrm>
            <a:off x="9036496" y="830314"/>
            <a:ext cx="4572000" cy="41428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33350" algn="just">
              <a:lnSpc>
                <a:spcPct val="14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kern="0" spc="-70">
                <a:latin typeface="휴먼명조" panose="02010504000101010101" pitchFamily="2" charset="-127"/>
              </a:rPr>
              <a:t>// Spark </a:t>
            </a:r>
            <a:r>
              <a:rPr lang="ko-KR" altLang="en-US" kern="0" spc="-70">
                <a:latin typeface="휴먼명조" panose="02010504000101010101" pitchFamily="2" charset="-127"/>
                <a:ea typeface="휴먼명조" panose="02010504000101010101" pitchFamily="2" charset="-127"/>
              </a:rPr>
              <a:t>세션 생성 </a:t>
            </a:r>
            <a:endParaRPr lang="ko-KR" altLang="en-US" kern="0" spc="-70">
              <a:latin typeface="휴먼명조" panose="02010504000101010101" pitchFamily="2" charset="-127"/>
            </a:endParaRPr>
          </a:p>
          <a:p>
            <a:pPr indent="133350" algn="just">
              <a:lnSpc>
                <a:spcPct val="14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kern="0" spc="-70">
                <a:latin typeface="휴먼명조" panose="02010504000101010101" pitchFamily="2" charset="-127"/>
              </a:rPr>
              <a:t>var spark = SparkSession.builder().config("spark.master","local[*]").getOrCreate()</a:t>
            </a:r>
            <a:endParaRPr lang="en-US" altLang="ko-KR" kern="0" spc="-70"/>
          </a:p>
          <a:p>
            <a:pPr indent="133350" algn="just">
              <a:lnSpc>
                <a:spcPct val="14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kern="0" spc="-70">
                <a:latin typeface="휴먼명조" panose="02010504000101010101" pitchFamily="2" charset="-127"/>
              </a:rPr>
              <a:t>// </a:t>
            </a:r>
            <a:r>
              <a:rPr lang="ko-KR" altLang="en-US" kern="0" spc="-70">
                <a:ea typeface="휴먼명조" panose="02010504000101010101" pitchFamily="2" charset="-127"/>
              </a:rPr>
              <a:t>데이터 파일 로딩 </a:t>
            </a:r>
            <a:endParaRPr lang="ko-KR" altLang="en-US" kern="0" spc="-70"/>
          </a:p>
          <a:p>
            <a:pPr indent="133350" algn="just">
              <a:lnSpc>
                <a:spcPct val="14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kern="0" spc="-70">
                <a:latin typeface="휴먼명조" panose="02010504000101010101" pitchFamily="2" charset="-127"/>
              </a:rPr>
              <a:t>// </a:t>
            </a:r>
            <a:r>
              <a:rPr lang="ko-KR" altLang="en-US" kern="0" spc="-70">
                <a:ea typeface="휴먼명조" panose="02010504000101010101" pitchFamily="2" charset="-127"/>
              </a:rPr>
              <a:t>파일명 설정 및 파일 읽기</a:t>
            </a:r>
            <a:endParaRPr lang="ko-KR" altLang="en-US" kern="0" spc="-70"/>
          </a:p>
          <a:p>
            <a:pPr indent="133350" algn="just">
              <a:lnSpc>
                <a:spcPct val="14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kern="0" spc="-70">
                <a:latin typeface="휴먼명조" panose="02010504000101010101" pitchFamily="2" charset="-127"/>
              </a:rPr>
              <a:t>var selloutFile = "KOPO_PRODUCT_VOLUME.csv"</a:t>
            </a:r>
            <a:endParaRPr lang="en-US" altLang="ko-KR" kern="0" spc="-70"/>
          </a:p>
          <a:p>
            <a:pPr indent="133350" algn="just">
              <a:lnSpc>
                <a:spcPct val="14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kern="0" spc="-70">
                <a:latin typeface="휴먼명조" panose="02010504000101010101" pitchFamily="2" charset="-127"/>
              </a:rPr>
              <a:t>// </a:t>
            </a:r>
            <a:r>
              <a:rPr lang="ko-KR" altLang="en-US" kern="0" spc="-70">
                <a:ea typeface="휴먼명조" panose="02010504000101010101" pitchFamily="2" charset="-127"/>
              </a:rPr>
              <a:t>절대경로 입력</a:t>
            </a:r>
            <a:endParaRPr lang="ko-KR" altLang="en-US" kern="0" spc="-70"/>
          </a:p>
          <a:p>
            <a:pPr indent="133350" algn="just">
              <a:lnSpc>
                <a:spcPct val="14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kern="0" spc="-70">
                <a:latin typeface="휴먼명조" panose="02010504000101010101" pitchFamily="2" charset="-127"/>
              </a:rPr>
              <a:t>var selloutData=</a:t>
            </a:r>
            <a:endParaRPr lang="en-US" altLang="ko-KR" kern="0" spc="-70"/>
          </a:p>
          <a:p>
            <a:pPr indent="133350" algn="just">
              <a:lnSpc>
                <a:spcPct val="14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kern="0" spc="-70">
                <a:latin typeface="휴먼명조" panose="02010504000101010101" pitchFamily="2" charset="-127"/>
              </a:rPr>
              <a:t>spark.read.format("csv").</a:t>
            </a:r>
            <a:endParaRPr lang="en-US" altLang="ko-KR" kern="0" spc="-70"/>
          </a:p>
          <a:p>
            <a:pPr indent="133350" algn="just">
              <a:lnSpc>
                <a:spcPct val="14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kern="0" spc="-70">
                <a:latin typeface="휴먼명조" panose="02010504000101010101" pitchFamily="2" charset="-127"/>
              </a:rPr>
              <a:t>option("header","true").</a:t>
            </a:r>
            <a:endParaRPr lang="en-US" altLang="ko-KR" kern="0" spc="-70"/>
          </a:p>
          <a:p>
            <a:pPr indent="133350" algn="just">
              <a:lnSpc>
                <a:spcPct val="14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kern="0" spc="-70">
                <a:latin typeface="휴먼명조" panose="02010504000101010101" pitchFamily="2" charset="-127"/>
              </a:rPr>
              <a:t>option("Delimiter",",").</a:t>
            </a:r>
            <a:endParaRPr lang="en-US" altLang="ko-KR" kern="0" spc="-70"/>
          </a:p>
          <a:p>
            <a:pPr indent="133350" algn="just">
              <a:lnSpc>
                <a:spcPct val="14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kern="0" spc="-70">
                <a:latin typeface="휴먼명조" panose="02010504000101010101" pitchFamily="2" charset="-127"/>
              </a:rPr>
              <a:t>load("c:/spark/bin/data/"+selloutFile)</a:t>
            </a:r>
            <a:endParaRPr lang="en-US" altLang="ko-KR" kern="0" spc="-70"/>
          </a:p>
          <a:p>
            <a:pPr indent="133350" algn="just">
              <a:lnSpc>
                <a:spcPct val="14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kern="0" spc="-70">
                <a:latin typeface="휴먼명조" panose="02010504000101010101" pitchFamily="2" charset="-127"/>
              </a:rPr>
              <a:t>// </a:t>
            </a:r>
            <a:r>
              <a:rPr lang="ko-KR" altLang="en-US" kern="0" spc="-70">
                <a:ea typeface="휴먼명조" panose="02010504000101010101" pitchFamily="2" charset="-127"/>
              </a:rPr>
              <a:t>데이터 확인</a:t>
            </a:r>
            <a:endParaRPr lang="ko-KR" altLang="en-US" kern="0" spc="-70"/>
          </a:p>
          <a:p>
            <a:pPr indent="133350" algn="just">
              <a:lnSpc>
                <a:spcPct val="140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altLang="ko-KR" kern="0" spc="-70">
                <a:latin typeface="휴먼명조" panose="02010504000101010101" pitchFamily="2" charset="-127"/>
              </a:rPr>
              <a:t>println(selloutData.show)</a:t>
            </a:r>
            <a:endParaRPr lang="en-US" altLang="ko-KR" sz="1100" kern="0"/>
          </a:p>
        </p:txBody>
      </p:sp>
    </p:spTree>
    <p:extLst>
      <p:ext uri="{BB962C8B-B14F-4D97-AF65-F5344CB8AC3E}">
        <p14:creationId xmlns:p14="http://schemas.microsoft.com/office/powerpoint/2010/main" val="15833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782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열 조회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72021"/>
              </p:ext>
            </p:extLst>
          </p:nvPr>
        </p:nvGraphicFramePr>
        <p:xfrm>
          <a:off x="410424" y="1671062"/>
          <a:ext cx="81479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프레임 행 조회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filter($”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1” &gt; 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비교값”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 $”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=== 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비교값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</a:t>
                      </a:r>
                    </a:p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프레임 열 조회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select($”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#1”, $”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#2”,…).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select(”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#1”, ”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#2”,…)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18620"/>
              </p:ext>
            </p:extLst>
          </p:nvPr>
        </p:nvGraphicFramePr>
        <p:xfrm>
          <a:off x="410424" y="3839712"/>
          <a:ext cx="8147980" cy="964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964286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filteredData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selloutData.select(“PRODUCTGROUP”,”YEARWEEK”,”VOLUME”).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filter($”YEARWEEK” &gt; 201650 &amp;&amp; $”PRODUCTGROUP === “ST0002”)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350785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6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40848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정제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29371"/>
              </p:ext>
            </p:extLst>
          </p:nvPr>
        </p:nvGraphicFramePr>
        <p:xfrm>
          <a:off x="410424" y="1671062"/>
          <a:ext cx="81479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정제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map(“{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#1}”,”{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#2}”,..)</a:t>
                      </a:r>
                    </a:p>
                    <a:p>
                      <a:endParaRPr lang="en-US" altLang="ko-KR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selloutData.withColumn(“VOLUME”, $”VOLUME”.cast(“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변경타입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09865"/>
              </p:ext>
            </p:extLst>
          </p:nvPr>
        </p:nvGraphicFramePr>
        <p:xfrm>
          <a:off x="410424" y="3363838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refinedData = selloutData.map(x=&gt;{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var maxValue = 150000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var volume = x.getString(3).toDouble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if( volume &gt;maxValue) { volume = 150000}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(x.getString(0), x.getString(1), x.getString(2), volume)})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38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selloutData = selloutData.withColumn(“VOLUMNE”, $”VOLUMNE”.cast(“Double”)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3C702-4482-413B-8DD8-7B4109E00931}"/>
              </a:ext>
            </a:extLst>
          </p:cNvPr>
          <p:cNvSpPr txBox="1"/>
          <p:nvPr/>
        </p:nvSpPr>
        <p:spPr>
          <a:xfrm>
            <a:off x="6876256" y="2230352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String, Int, Double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29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43875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86703"/>
              </p:ext>
            </p:extLst>
          </p:nvPr>
        </p:nvGraphicFramePr>
        <p:xfrm>
          <a:off x="410424" y="1671062"/>
          <a:ext cx="81479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피벗</a:t>
                      </a:r>
                    </a:p>
                    <a:p>
                      <a:r>
                        <a:rPr lang="en-US" altLang="ko-KR" sz="1200">
                          <a:solidFill>
                            <a:srgbClr val="101094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altLang="ko-KR" sz="1200">
                          <a:solidFill>
                            <a:srgbClr val="303336"/>
                          </a:solidFill>
                          <a:effectLst/>
                          <a:latin typeface="inherit"/>
                        </a:rPr>
                        <a:t> org.apache.spark.sql.functions._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}.sort(“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1”,”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2”,…)</a:t>
                      </a:r>
                    </a:p>
                    <a:p>
                      <a:endParaRPr lang="en-US" altLang="ko-KR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}.orderBy($”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1”.desc, $”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2”.asc)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60350"/>
              </p:ext>
            </p:extLst>
          </p:nvPr>
        </p:nvGraphicFramePr>
        <p:xfrm>
          <a:off x="410424" y="369375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sortedDf = selloutData.sort("REGIONID","PRODUCTGROUP")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orderedDf = selloutData.orderBy($"PRODUCTGROUP".desc, $"YEARWEEK".asc)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336190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92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46902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23814"/>
              </p:ext>
            </p:extLst>
          </p:nvPr>
        </p:nvGraphicFramePr>
        <p:xfrm>
          <a:off x="410424" y="167106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피벗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1} =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1}.join(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2}, Seq(“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조인키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1”,”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조인키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2”,…), 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조인종류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                         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65015"/>
              </p:ext>
            </p:extLst>
          </p:nvPr>
        </p:nvGraphicFramePr>
        <p:xfrm>
          <a:off x="410424" y="369375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joinDf = movingAvgDf.join(movingStdDf, Seq(“REGIONID”,”PRODUCTGROUP”,”YEARWEEK”), 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joinType = “inner”)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336190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5AD54-BEF0-4EE0-8112-2F936CC7254B}"/>
              </a:ext>
            </a:extLst>
          </p:cNvPr>
          <p:cNvSpPr txBox="1"/>
          <p:nvPr/>
        </p:nvSpPr>
        <p:spPr>
          <a:xfrm>
            <a:off x="6876256" y="1827419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inner, left outer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9733A-F4ED-4BBC-BCE6-CBD578177BFB}"/>
              </a:ext>
            </a:extLst>
          </p:cNvPr>
          <p:cNvSpPr/>
          <p:nvPr/>
        </p:nvSpPr>
        <p:spPr>
          <a:xfrm>
            <a:off x="1619672" y="2944866"/>
            <a:ext cx="9342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val joinTypes = Seq("inner", "full_outer, "left_outer", "right_outer", “full")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6B4FB-C3F9-46CD-911F-71E07337D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552" y="751681"/>
            <a:ext cx="68675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78104</TotalTime>
  <Words>818</Words>
  <Application>Microsoft Office PowerPoint</Application>
  <PresentationFormat>화면 슬라이드 쇼(16:9)</PresentationFormat>
  <Paragraphs>192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나눔바른고딕</vt:lpstr>
      <vt:lpstr>Arial</vt:lpstr>
      <vt:lpstr>HY헤드라인M</vt:lpstr>
      <vt:lpstr>휴먼명조</vt:lpstr>
      <vt:lpstr>inherit</vt:lpstr>
      <vt:lpstr>HY견고딕</vt:lpstr>
      <vt:lpstr>굴림</vt:lpstr>
      <vt:lpstr>맑은 고딕</vt:lpstr>
      <vt:lpstr>돋움</vt:lpstr>
      <vt:lpstr>Wingdings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9812</cp:revision>
  <dcterms:created xsi:type="dcterms:W3CDTF">2008-04-23T04:36:31Z</dcterms:created>
  <dcterms:modified xsi:type="dcterms:W3CDTF">2019-01-15T02:24:20Z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