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17" r:id="rId3"/>
    <p:sldId id="318" r:id="rId4"/>
    <p:sldId id="319" r:id="rId5"/>
    <p:sldId id="322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  <p:sldId id="331" r:id="rId17"/>
    <p:sldId id="264" r:id="rId1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3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152" y="1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3EF1-7DF9-4032-9FB2-2C1C3AB175D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615C6-365F-409C-B935-2535E1AAB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D051-CB9F-4AE2-9CE7-2E15E90D3C3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60256" y="754144"/>
            <a:ext cx="88140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0256" y="6381947"/>
            <a:ext cx="88140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683" y="226490"/>
            <a:ext cx="151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제목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131975" y="-188536"/>
            <a:ext cx="9417377" cy="320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0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 txBox="1">
            <a:spLocks/>
          </p:cNvSpPr>
          <p:nvPr userDrawn="1"/>
        </p:nvSpPr>
        <p:spPr>
          <a:xfrm>
            <a:off x="914222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394828-9486-44C4-8F45-4C6A42767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9490" y="6305110"/>
            <a:ext cx="11865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18552" r="11997" b="28966"/>
          <a:stretch/>
        </p:blipFill>
        <p:spPr>
          <a:xfrm>
            <a:off x="308352" y="6363348"/>
            <a:ext cx="1190839" cy="45745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159490" y="731279"/>
            <a:ext cx="11865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98192" y="180259"/>
            <a:ext cx="11503948" cy="53879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424120" y="835684"/>
            <a:ext cx="11378019" cy="44767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/>
              <a:t>헤드라인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1039013" y="1784309"/>
            <a:ext cx="3078905" cy="783855"/>
          </a:xfrm>
        </p:spPr>
        <p:txBody>
          <a:bodyPr>
            <a:noAutofit/>
          </a:bodyPr>
          <a:lstStyle>
            <a:lvl1pPr marL="176213" indent="-176213">
              <a:defRPr sz="1400"/>
            </a:lvl1pPr>
            <a:lvl2pPr marL="360363" indent="-184150">
              <a:defRPr sz="1400"/>
            </a:lvl2pPr>
            <a:lvl3pPr marL="536575" indent="-176213">
              <a:defRPr sz="14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6"/>
          </p:nvPr>
        </p:nvSpPr>
        <p:spPr>
          <a:xfrm>
            <a:off x="1039013" y="3055562"/>
            <a:ext cx="3078905" cy="783855"/>
          </a:xfrm>
        </p:spPr>
        <p:txBody>
          <a:bodyPr>
            <a:noAutofit/>
          </a:bodyPr>
          <a:lstStyle>
            <a:lvl1pPr marL="176213" indent="-176213">
              <a:defRPr sz="1200"/>
            </a:lvl1pPr>
            <a:lvl2pPr marL="360363" indent="-184150">
              <a:defRPr sz="1200"/>
            </a:lvl2pPr>
            <a:lvl3pPr marL="536575" indent="-176213">
              <a:defRPr sz="12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843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2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1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69816" y="6388249"/>
            <a:ext cx="2743200" cy="365125"/>
          </a:xfrm>
        </p:spPr>
        <p:txBody>
          <a:bodyPr/>
          <a:lstStyle/>
          <a:p>
            <a:fld id="{A6394828-9486-44C4-8F45-4C6A42767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9490" y="731279"/>
            <a:ext cx="11865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59490" y="6305110"/>
            <a:ext cx="11865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18552" r="11997" b="28966"/>
          <a:stretch/>
        </p:blipFill>
        <p:spPr>
          <a:xfrm>
            <a:off x="308352" y="6363348"/>
            <a:ext cx="1190839" cy="457457"/>
          </a:xfrm>
          <a:prstGeom prst="rect">
            <a:avLst/>
          </a:prstGeom>
        </p:spPr>
      </p:pic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1039013" y="1784309"/>
            <a:ext cx="3078905" cy="783855"/>
          </a:xfrm>
        </p:spPr>
        <p:txBody>
          <a:bodyPr>
            <a:noAutofit/>
          </a:bodyPr>
          <a:lstStyle>
            <a:lvl1pPr marL="176213" indent="-176213">
              <a:defRPr sz="1400"/>
            </a:lvl1pPr>
            <a:lvl2pPr marL="360363" indent="-184150">
              <a:defRPr sz="1400"/>
            </a:lvl2pPr>
            <a:lvl3pPr marL="536575" indent="-176213">
              <a:defRPr sz="14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98192" y="127094"/>
            <a:ext cx="11503948" cy="53879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424120" y="835684"/>
            <a:ext cx="11378019" cy="44767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/>
              <a:t>헤드라인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/>
          </p:nvPr>
        </p:nvSpPr>
        <p:spPr>
          <a:xfrm>
            <a:off x="1039013" y="3055562"/>
            <a:ext cx="3078905" cy="783855"/>
          </a:xfrm>
        </p:spPr>
        <p:txBody>
          <a:bodyPr>
            <a:noAutofit/>
          </a:bodyPr>
          <a:lstStyle>
            <a:lvl1pPr marL="176213" indent="-176213">
              <a:defRPr sz="1200"/>
            </a:lvl1pPr>
            <a:lvl2pPr marL="360363" indent="-184150">
              <a:defRPr sz="1200"/>
            </a:lvl2pPr>
            <a:lvl3pPr marL="536575" indent="-176213">
              <a:defRPr sz="12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3849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3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4828-9486-44C4-8F45-4C6A4276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49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0" t="61126" r="8196" b="26967"/>
          <a:stretch/>
        </p:blipFill>
        <p:spPr>
          <a:xfrm>
            <a:off x="447453" y="587745"/>
            <a:ext cx="2664047" cy="3223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98" y="2132982"/>
            <a:ext cx="2343768" cy="174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597" y="4163168"/>
            <a:ext cx="711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판매량 예측 서비스 사용자 시나리오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706238" y="4807685"/>
            <a:ext cx="67313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7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업로드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업로드 하기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표준 데이터 레이아웃에 맞춰 데이터 업로드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표준 레이아웃에 맞춰 데이터를 정리한 후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찾기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</a:t>
            </a:r>
            <a:br>
              <a:rPr lang="en-US" altLang="ko-KR" sz="1600" dirty="0"/>
            </a:br>
            <a:r>
              <a:rPr lang="ko-KR" altLang="en-US" sz="1600" dirty="0"/>
              <a:t>을 누른 후 새로 뜬 </a:t>
            </a:r>
            <a:r>
              <a:rPr lang="ko-KR" altLang="en-US" sz="1600" b="1" dirty="0">
                <a:solidFill>
                  <a:srgbClr val="0070C0"/>
                </a:solidFill>
              </a:rPr>
              <a:t>탐색 창</a:t>
            </a:r>
            <a:r>
              <a:rPr lang="ko-KR" altLang="en-US" sz="1600" dirty="0"/>
              <a:t>에서 </a:t>
            </a:r>
            <a:r>
              <a:rPr lang="en-US" altLang="ko-KR" sz="1600" dirty="0"/>
              <a:t>Local PC</a:t>
            </a:r>
            <a:r>
              <a:rPr lang="ko-KR" altLang="en-US" sz="1600" dirty="0"/>
              <a:t>의 해당 파일을 찾아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확인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그런데 그 순간 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레이아웃 오류</a:t>
            </a:r>
            <a:r>
              <a:rPr lang="en-US" altLang="ko-KR" sz="1600" b="1" dirty="0">
                <a:solidFill>
                  <a:srgbClr val="0070C0"/>
                </a:solidFill>
              </a:rPr>
              <a:t>' </a:t>
            </a:r>
            <a:r>
              <a:rPr lang="ko-KR" altLang="en-US" sz="1600" b="1" dirty="0">
                <a:solidFill>
                  <a:srgbClr val="0070C0"/>
                </a:solidFill>
              </a:rPr>
              <a:t>메시지</a:t>
            </a:r>
            <a:r>
              <a:rPr lang="ko-KR" altLang="en-US" sz="1600" dirty="0"/>
              <a:t>가 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확인해 보니 컬럼 하나가 실수로 누락된 것</a:t>
            </a:r>
            <a:r>
              <a:rPr lang="en-US" altLang="ko-KR" sz="1600" dirty="0"/>
              <a:t>. </a:t>
            </a:r>
            <a:r>
              <a:rPr lang="ko-KR" altLang="en-US" sz="1600" dirty="0"/>
              <a:t>매뉴얼을 읽어보니</a:t>
            </a:r>
            <a:br>
              <a:rPr lang="en-US" altLang="ko-KR" sz="1600" dirty="0"/>
            </a:br>
            <a:r>
              <a:rPr lang="ko-KR" altLang="en-US" sz="1600" dirty="0"/>
              <a:t>각 </a:t>
            </a:r>
            <a:r>
              <a:rPr lang="ko-KR" altLang="en-US" sz="1600" dirty="0" err="1"/>
              <a:t>데이터별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컬럼 개수와 </a:t>
            </a:r>
            <a:r>
              <a:rPr lang="ko-KR" altLang="en-US" sz="1600" b="1" dirty="0" err="1">
                <a:solidFill>
                  <a:srgbClr val="0070C0"/>
                </a:solidFill>
              </a:rPr>
              <a:t>컬럼명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순서</a:t>
            </a:r>
            <a:r>
              <a:rPr lang="ko-KR" altLang="en-US" sz="1600" dirty="0"/>
              <a:t>가 일치하지 않으면</a:t>
            </a:r>
            <a:br>
              <a:rPr lang="en-US" altLang="ko-KR" sz="1600" dirty="0"/>
            </a:br>
            <a:r>
              <a:rPr lang="ko-KR" altLang="en-US" sz="1600" dirty="0"/>
              <a:t>업로드 자체가 되지 않는다고 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다시 수정하여 이번에는 오류 없이 파일 확인이 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화면 하단의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업로드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 데이터 업로드가</a:t>
            </a:r>
            <a:br>
              <a:rPr lang="en-US" altLang="ko-KR" sz="1600" dirty="0"/>
            </a:br>
            <a:r>
              <a:rPr lang="ko-KR" altLang="en-US" sz="1600" dirty="0"/>
              <a:t>시작되고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업로드가 완료되자 업로드한 데이터의 일부가</a:t>
            </a:r>
            <a:br>
              <a:rPr lang="en-US" altLang="ko-KR" sz="1600" dirty="0"/>
            </a:br>
            <a:r>
              <a:rPr lang="ko-KR" altLang="en-US" sz="1600" b="1" dirty="0" err="1">
                <a:solidFill>
                  <a:srgbClr val="0070C0"/>
                </a:solidFill>
              </a:rPr>
              <a:t>미리보기</a:t>
            </a:r>
            <a:r>
              <a:rPr lang="ko-KR" altLang="en-US" sz="1600" b="1" dirty="0">
                <a:solidFill>
                  <a:srgbClr val="0070C0"/>
                </a:solidFill>
              </a:rPr>
              <a:t> 형태로 </a:t>
            </a:r>
            <a:r>
              <a:rPr lang="ko-KR" altLang="en-US" sz="1600" dirty="0"/>
              <a:t>표시되어 </a:t>
            </a:r>
            <a:r>
              <a:rPr lang="en-US" altLang="ko-KR" sz="1600" dirty="0"/>
              <a:t>A</a:t>
            </a:r>
            <a:r>
              <a:rPr lang="ko-KR" altLang="en-US" sz="1600" dirty="0"/>
              <a:t>과장이 올린 데이터 내용을 바로</a:t>
            </a:r>
            <a:br>
              <a:rPr lang="en-US" altLang="ko-KR" sz="1600" dirty="0"/>
            </a:br>
            <a:r>
              <a:rPr lang="ko-KR" altLang="en-US" sz="1600" dirty="0"/>
              <a:t>확인 가능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로컬 디바이스의 파일을 찾아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업로드하기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정해진 레이아웃에 맞지 않는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데이터를 올리면 어떻게 되나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업로드한 데이터를 </a:t>
            </a:r>
            <a:r>
              <a:rPr lang="ko-KR" altLang="en-US" sz="1600" b="1" dirty="0" err="1">
                <a:solidFill>
                  <a:schemeClr val="bg1"/>
                </a:solidFill>
              </a:rPr>
              <a:t>미리보기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형태로 확인 가능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업로드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78" y="4582288"/>
            <a:ext cx="1183094" cy="11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9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업로드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업로드 하기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데이터 업로드 완료 후 업로드 내역 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</a:t>
            </a:r>
            <a:r>
              <a:rPr lang="ko-KR" altLang="en-US" sz="1600" dirty="0" err="1"/>
              <a:t>미리보기</a:t>
            </a:r>
            <a:r>
              <a:rPr lang="ko-KR" altLang="en-US" sz="1600" dirty="0"/>
              <a:t> 형태로 확인한 업로드 데이터에 이상이 없음을 확인 후 </a:t>
            </a:r>
            <a:r>
              <a:rPr lang="en-US" altLang="ko-KR" sz="1600" dirty="0"/>
              <a:t>&lt;</a:t>
            </a:r>
            <a:r>
              <a:rPr lang="ko-KR" altLang="en-US" sz="1600" dirty="0"/>
              <a:t>완료</a:t>
            </a:r>
            <a:r>
              <a:rPr lang="en-US" altLang="ko-KR" sz="1600" dirty="0"/>
              <a:t>&gt; </a:t>
            </a:r>
            <a:r>
              <a:rPr lang="ko-KR" altLang="en-US" sz="1600" dirty="0"/>
              <a:t>버튼을 클릭함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팝업창의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완료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 </a:t>
            </a:r>
            <a:r>
              <a:rPr lang="ko-KR" altLang="en-US" sz="1600" dirty="0" err="1"/>
              <a:t>팝업되어</a:t>
            </a:r>
            <a:r>
              <a:rPr lang="ko-KR" altLang="en-US" sz="1600" dirty="0"/>
              <a:t> 있는 </a:t>
            </a:r>
            <a:r>
              <a:rPr lang="en-US" altLang="ko-KR" sz="1600" b="1" dirty="0">
                <a:solidFill>
                  <a:srgbClr val="0070C0"/>
                </a:solidFill>
              </a:rPr>
              <a:t>modal </a:t>
            </a:r>
            <a:r>
              <a:rPr lang="ko-KR" altLang="en-US" sz="1600" b="1" dirty="0">
                <a:solidFill>
                  <a:srgbClr val="0070C0"/>
                </a:solidFill>
              </a:rPr>
              <a:t>창이 닫히면서 </a:t>
            </a:r>
            <a:r>
              <a:rPr lang="ko-KR" altLang="en-US" sz="1600" dirty="0"/>
              <a:t>업로드한 모델명이 </a:t>
            </a:r>
            <a:r>
              <a:rPr lang="ko-KR" altLang="en-US" sz="1600" b="1" dirty="0">
                <a:solidFill>
                  <a:srgbClr val="0070C0"/>
                </a:solidFill>
              </a:rPr>
              <a:t>메인 화면</a:t>
            </a:r>
            <a:br>
              <a:rPr lang="en-US" altLang="ko-KR" sz="1600" dirty="0"/>
            </a:br>
            <a:r>
              <a:rPr lang="ko-KR" altLang="en-US" sz="1600" dirty="0"/>
              <a:t>의 해당 표시 영역에 </a:t>
            </a:r>
            <a:r>
              <a:rPr lang="ko-KR" altLang="en-US" sz="1600" b="1" dirty="0">
                <a:solidFill>
                  <a:srgbClr val="0070C0"/>
                </a:solidFill>
              </a:rPr>
              <a:t>기록되어</a:t>
            </a:r>
            <a:r>
              <a:rPr lang="ko-KR" altLang="en-US" sz="1600" dirty="0"/>
              <a:t> 메인 화면에서 확인이 가능함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화면에 표시된 내용</a:t>
            </a:r>
            <a:r>
              <a:rPr lang="en-US" altLang="ko-KR" sz="1600" dirty="0"/>
              <a:t>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업로드시</a:t>
            </a:r>
            <a:r>
              <a:rPr lang="ko-KR" altLang="en-US" sz="1600" dirty="0"/>
              <a:t> 시스템에서 알아서 </a:t>
            </a:r>
            <a:r>
              <a:rPr lang="en-US" altLang="ko-KR" sz="1600" b="1" dirty="0">
                <a:solidFill>
                  <a:srgbClr val="0070C0"/>
                </a:solidFill>
              </a:rPr>
              <a:t>"</a:t>
            </a:r>
            <a:r>
              <a:rPr lang="ko-KR" altLang="en-US" sz="1600" b="1" dirty="0" err="1">
                <a:solidFill>
                  <a:srgbClr val="0070C0"/>
                </a:solidFill>
              </a:rPr>
              <a:t>데이터명</a:t>
            </a:r>
            <a:r>
              <a:rPr lang="en-US" altLang="ko-KR" sz="1600" b="1" dirty="0">
                <a:solidFill>
                  <a:srgbClr val="0070C0"/>
                </a:solidFill>
              </a:rPr>
              <a:t>_YYYYMMDD"</a:t>
            </a:r>
            <a:r>
              <a:rPr lang="ko-KR" altLang="en-US" sz="1600" dirty="0"/>
              <a:t>의 형태로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파일명이 자동 부여</a:t>
            </a:r>
            <a:r>
              <a:rPr lang="ko-KR" altLang="en-US" sz="1600" dirty="0"/>
              <a:t>되어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동시에 분석 모델</a:t>
            </a:r>
            <a:br>
              <a:rPr lang="en-US" altLang="ko-KR" sz="1600" dirty="0"/>
            </a:br>
            <a:r>
              <a:rPr lang="ko-KR" altLang="en-US" sz="1600" b="1" dirty="0" err="1">
                <a:solidFill>
                  <a:srgbClr val="0070C0"/>
                </a:solidFill>
              </a:rPr>
              <a:t>파라미터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맵에</a:t>
            </a:r>
            <a:r>
              <a:rPr lang="ko-KR" altLang="en-US" sz="1600" b="1" dirty="0">
                <a:solidFill>
                  <a:srgbClr val="0070C0"/>
                </a:solidFill>
              </a:rPr>
              <a:t> 가장 최근의 파일명이 반영</a:t>
            </a:r>
            <a:r>
              <a:rPr lang="ko-KR" altLang="en-US" sz="1600" dirty="0"/>
              <a:t>되도록 되어 있어</a:t>
            </a:r>
            <a:br>
              <a:rPr lang="en-US" altLang="ko-KR" sz="1600" dirty="0"/>
            </a:br>
            <a:r>
              <a:rPr lang="ko-KR" altLang="en-US" sz="1600" dirty="0"/>
              <a:t>모델에서 최신 업로드 파일을 읽어오도록 </a:t>
            </a:r>
            <a:r>
              <a:rPr lang="ko-KR" altLang="en-US" sz="1600" b="1" dirty="0">
                <a:solidFill>
                  <a:srgbClr val="0070C0"/>
                </a:solidFill>
              </a:rPr>
              <a:t>자동 </a:t>
            </a:r>
            <a:r>
              <a:rPr lang="ko-KR" altLang="en-US" sz="1600" b="1" dirty="0" err="1">
                <a:solidFill>
                  <a:srgbClr val="0070C0"/>
                </a:solidFill>
              </a:rPr>
              <a:t>맵핑됨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업로드가 완료되면 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메인 화면에 업로드한 데이터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정보가 표시됨을 확인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bg1"/>
                </a:solidFill>
              </a:rPr>
              <a:t>업로드시</a:t>
            </a:r>
            <a:r>
              <a:rPr lang="ko-KR" altLang="en-US" sz="1600" b="1" dirty="0">
                <a:solidFill>
                  <a:schemeClr val="bg1"/>
                </a:solidFill>
              </a:rPr>
              <a:t> 파일명이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정해진 규칙에 따라 자동 부여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되며 모델에도 자동 </a:t>
            </a:r>
            <a:r>
              <a:rPr lang="ko-KR" altLang="en-US" sz="1600" b="1" dirty="0" err="1">
                <a:solidFill>
                  <a:schemeClr val="bg1"/>
                </a:solidFill>
              </a:rPr>
              <a:t>맵핑됨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업로드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78" y="4582288"/>
            <a:ext cx="1183094" cy="118309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86399" y="3686436"/>
            <a:ext cx="4572001" cy="6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분석 모델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계절성 지수 산출 모델</a:t>
            </a:r>
            <a:endParaRPr lang="en-US" altLang="ko-KR" sz="1400" b="1" dirty="0"/>
          </a:p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업로드 데이터</a:t>
            </a:r>
            <a:r>
              <a:rPr lang="en-US" altLang="ko-KR" sz="1400" b="1" dirty="0"/>
              <a:t>: Seasonality_in_20181106.csv</a:t>
            </a:r>
          </a:p>
        </p:txBody>
      </p:sp>
    </p:spTree>
    <p:extLst>
      <p:ext uri="{BB962C8B-B14F-4D97-AF65-F5344CB8AC3E}">
        <p14:creationId xmlns:p14="http://schemas.microsoft.com/office/powerpoint/2010/main" val="336725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분석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분석 시작하기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575881"/>
            <a:ext cx="6760723" cy="4125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867476"/>
            <a:ext cx="635216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화면으로 돌아오니 직전까지 비활성화되어 있었던 </a:t>
            </a:r>
            <a:r>
              <a:rPr lang="ko-KR" altLang="en-US" sz="1600" b="1" dirty="0">
                <a:solidFill>
                  <a:srgbClr val="0070C0"/>
                </a:solidFill>
              </a:rPr>
              <a:t>세번째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버튼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분석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이 활성화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업로드를 완료했으니 이어서 분석 모델을 실행하라는 것 </a:t>
            </a:r>
            <a:r>
              <a:rPr lang="en-US" altLang="ko-KR" sz="1600" dirty="0"/>
              <a:t>(</a:t>
            </a:r>
            <a:r>
              <a:rPr lang="ko-KR" altLang="en-US" sz="1600" dirty="0"/>
              <a:t>두번째 버튼은 </a:t>
            </a:r>
            <a:r>
              <a:rPr lang="ko-KR" altLang="en-US" sz="1600" dirty="0" err="1"/>
              <a:t>비활성화됨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처음으로 돌아가려면 </a:t>
            </a:r>
            <a:r>
              <a:rPr lang="ko-KR" altLang="en-US" sz="1600" dirty="0"/>
              <a:t>화면 </a:t>
            </a:r>
            <a:r>
              <a:rPr lang="ko-KR" altLang="en-US" sz="1600" b="1" dirty="0">
                <a:solidFill>
                  <a:srgbClr val="0070C0"/>
                </a:solidFill>
              </a:rPr>
              <a:t>상단의 홈 버튼</a:t>
            </a:r>
            <a:r>
              <a:rPr lang="ko-KR" altLang="en-US" sz="1600" dirty="0"/>
              <a:t>을 클릭하면 다시 처음부터 시작 가능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이제 </a:t>
            </a:r>
            <a:r>
              <a:rPr lang="en-US" altLang="ko-KR" sz="1600" dirty="0"/>
              <a:t>A</a:t>
            </a:r>
            <a:r>
              <a:rPr lang="ko-KR" altLang="en-US" sz="1600" dirty="0"/>
              <a:t>과장은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데이터 분석</a:t>
            </a:r>
            <a:r>
              <a:rPr lang="en-US" altLang="ko-KR" sz="1600" b="1" dirty="0">
                <a:solidFill>
                  <a:srgbClr val="C00000"/>
                </a:solidFill>
              </a:rPr>
              <a:t>&gt; </a:t>
            </a:r>
            <a:r>
              <a:rPr lang="ko-KR" altLang="en-US" sz="1600" dirty="0"/>
              <a:t>버튼을 클릭함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과장이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분석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분석 창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이라는 </a:t>
            </a:r>
            <a:r>
              <a:rPr lang="en-US" altLang="ko-KR" sz="1600" b="1" dirty="0">
                <a:solidFill>
                  <a:srgbClr val="0070C0"/>
                </a:solidFill>
              </a:rPr>
              <a:t>modal </a:t>
            </a:r>
            <a:r>
              <a:rPr lang="ko-KR" altLang="en-US" sz="1600" b="1" dirty="0">
                <a:solidFill>
                  <a:srgbClr val="0070C0"/>
                </a:solidFill>
              </a:rPr>
              <a:t>팝업 창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이번에도 역시 </a:t>
            </a:r>
            <a:r>
              <a:rPr lang="en-US" altLang="ko-KR" sz="1600" dirty="0"/>
              <a:t>Modal </a:t>
            </a:r>
            <a:r>
              <a:rPr lang="ko-KR" altLang="en-US" sz="1600" dirty="0"/>
              <a:t>팝업 창이므로 </a:t>
            </a:r>
            <a:r>
              <a:rPr lang="ko-KR" altLang="en-US" sz="1600" b="1" dirty="0">
                <a:solidFill>
                  <a:srgbClr val="0070C0"/>
                </a:solidFill>
              </a:rPr>
              <a:t>메인 화면 전환 없이 </a:t>
            </a:r>
            <a:r>
              <a:rPr lang="ko-KR" altLang="en-US" sz="1600" dirty="0"/>
              <a:t>기존 화면 위에 새로운 팝업 창이 뜨는 것을 확인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업로드 완료 후 </a:t>
            </a:r>
            <a:r>
              <a:rPr lang="en-US" altLang="ko-KR" sz="1600" b="1" dirty="0">
                <a:solidFill>
                  <a:schemeClr val="bg1"/>
                </a:solidFill>
              </a:rPr>
              <a:t>modal </a:t>
            </a:r>
            <a:r>
              <a:rPr lang="ko-KR" altLang="en-US" sz="1600" b="1" dirty="0" err="1">
                <a:solidFill>
                  <a:schemeClr val="bg1"/>
                </a:solidFill>
              </a:rPr>
              <a:t>팝업창이</a:t>
            </a:r>
            <a:r>
              <a:rPr lang="ko-KR" altLang="en-US" sz="1600" b="1" dirty="0">
                <a:solidFill>
                  <a:schemeClr val="bg1"/>
                </a:solidFill>
              </a:rPr>
              <a:t> 닫히며 메인 화면의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세번째 선택 버튼이 </a:t>
            </a:r>
            <a:r>
              <a:rPr lang="ko-KR" altLang="en-US" sz="1600" b="1" dirty="0" err="1">
                <a:solidFill>
                  <a:schemeClr val="bg1"/>
                </a:solidFill>
              </a:rPr>
              <a:t>활성화됨을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확인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두번째 버튼은 </a:t>
            </a:r>
            <a:r>
              <a:rPr lang="ko-KR" altLang="en-US" sz="1600" b="1" dirty="0" err="1">
                <a:solidFill>
                  <a:schemeClr val="bg1"/>
                </a:solidFill>
              </a:rPr>
              <a:t>비활성화됨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분석 버튼 클릭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분석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55" y="4646426"/>
            <a:ext cx="1054817" cy="10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분석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분석하기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 err="1">
                <a:solidFill>
                  <a:srgbClr val="0070C0"/>
                </a:solidFill>
              </a:rPr>
              <a:t>파라미터</a:t>
            </a:r>
            <a:r>
              <a:rPr lang="ko-KR" altLang="en-US" b="1" dirty="0">
                <a:solidFill>
                  <a:srgbClr val="0070C0"/>
                </a:solidFill>
              </a:rPr>
              <a:t>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399988"/>
            <a:ext cx="6760723" cy="4753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52322"/>
            <a:ext cx="635216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분석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팝업 창</a:t>
            </a:r>
            <a:r>
              <a:rPr lang="ko-KR" altLang="en-US" sz="1600" dirty="0"/>
              <a:t>에는 앞에서 선택한 분석 모델명과 업로드 </a:t>
            </a:r>
            <a:r>
              <a:rPr lang="ko-KR" altLang="en-US" sz="1600" dirty="0" err="1"/>
              <a:t>데이터명이</a:t>
            </a:r>
            <a:r>
              <a:rPr lang="ko-KR" altLang="en-US" sz="1600" dirty="0"/>
              <a:t> 표시되어 각 내용에 이상이 없는지를 확인 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 err="1">
                <a:solidFill>
                  <a:srgbClr val="0070C0"/>
                </a:solidFill>
              </a:rPr>
              <a:t>파라미터</a:t>
            </a:r>
            <a:r>
              <a:rPr lang="ko-KR" altLang="en-US" sz="1600" b="1" dirty="0">
                <a:solidFill>
                  <a:srgbClr val="0070C0"/>
                </a:solidFill>
              </a:rPr>
              <a:t> 입력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부분에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입력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&lt;</a:t>
            </a:r>
            <a:r>
              <a:rPr lang="ko-KR" altLang="en-US" sz="1600" dirty="0"/>
              <a:t>계절성 지수 산출 모델</a:t>
            </a:r>
            <a:r>
              <a:rPr lang="en-US" altLang="ko-KR" sz="1600" dirty="0"/>
              <a:t>&gt;</a:t>
            </a:r>
            <a:r>
              <a:rPr lang="ko-KR" altLang="en-US" sz="1600" dirty="0"/>
              <a:t>은 특별히 입력할 </a:t>
            </a:r>
            <a:r>
              <a:rPr lang="ko-KR" altLang="en-US" sz="1600" dirty="0" err="1"/>
              <a:t>파라미터가</a:t>
            </a:r>
            <a:r>
              <a:rPr lang="ko-KR" altLang="en-US" sz="1600" dirty="0"/>
              <a:t> 없지만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판매량 지수 산출 모델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의 경우는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예측 기준 주차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예측할 주차 수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예측 기준 </a:t>
            </a:r>
            <a:r>
              <a:rPr lang="en-US" altLang="ko-KR" sz="1600" b="1" dirty="0">
                <a:solidFill>
                  <a:srgbClr val="0070C0"/>
                </a:solidFill>
              </a:rPr>
              <a:t>Segment&gt;</a:t>
            </a:r>
            <a:r>
              <a:rPr lang="ko-KR" altLang="en-US" sz="1600" dirty="0"/>
              <a:t>를 입력하는 란이 보이며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입력 란에는 </a:t>
            </a:r>
            <a:r>
              <a:rPr lang="en-US" altLang="ko-KR" sz="1600" dirty="0"/>
              <a:t>Default </a:t>
            </a:r>
            <a:r>
              <a:rPr lang="ko-KR" altLang="en-US" sz="1600" dirty="0"/>
              <a:t>값이 </a:t>
            </a:r>
            <a:r>
              <a:rPr lang="en-US" altLang="ko-KR" sz="1600" dirty="0"/>
              <a:t>placeholder</a:t>
            </a:r>
            <a:r>
              <a:rPr lang="ko-KR" altLang="en-US" sz="1600" dirty="0"/>
              <a:t>로 입력되어</a:t>
            </a:r>
            <a:br>
              <a:rPr lang="en-US" altLang="ko-KR" sz="1600" dirty="0"/>
            </a:br>
            <a:r>
              <a:rPr lang="ko-KR" altLang="en-US" sz="1600" dirty="0"/>
              <a:t>있으므로 디폴트 값 변경 필요가 없으면 그대로 진행하면 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&lt;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입력 란</a:t>
            </a:r>
            <a:r>
              <a:rPr lang="en-US" altLang="ko-KR" sz="1600" dirty="0"/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예시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판매량 지수 산출 모델의 경우</a:t>
            </a:r>
            <a:r>
              <a:rPr lang="en-US" altLang="ko-KR" sz="16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실행하려는 모델에 따라 특정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 err="1">
                <a:solidFill>
                  <a:schemeClr val="bg1"/>
                </a:solidFill>
              </a:rPr>
              <a:t>파라미터</a:t>
            </a:r>
            <a:r>
              <a:rPr lang="ko-KR" altLang="en-US" sz="1600" b="1" dirty="0">
                <a:solidFill>
                  <a:schemeClr val="bg1"/>
                </a:solidFill>
              </a:rPr>
              <a:t> 입력이 요구되는 경우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가 있음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bg1"/>
                </a:solidFill>
              </a:rPr>
              <a:t>파라미터</a:t>
            </a:r>
            <a:r>
              <a:rPr lang="ko-KR" altLang="en-US" sz="1600" b="1" dirty="0">
                <a:solidFill>
                  <a:schemeClr val="bg1"/>
                </a:solidFill>
              </a:rPr>
              <a:t> 입력란에는 기본적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으로 디폴트 값이 입력되어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있으므로 변경이 필요할 경우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만 새로 값을 입력하면 됨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분석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55" y="4646426"/>
            <a:ext cx="1054817" cy="10548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35144" y="4950698"/>
            <a:ext cx="5177386" cy="100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예측 기준 주차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예측할 주차 수</a:t>
            </a:r>
            <a:r>
              <a:rPr lang="en-US" altLang="ko-KR" sz="1400" b="1" dirty="0"/>
              <a:t>:</a:t>
            </a:r>
          </a:p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예측 기준 </a:t>
            </a:r>
            <a:r>
              <a:rPr lang="en-US" altLang="ko-KR" sz="1400" b="1" dirty="0"/>
              <a:t>Segment: </a:t>
            </a:r>
            <a:endParaRPr lang="ko-KR" altLang="en-US" sz="1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65305" y="5076225"/>
            <a:ext cx="858919" cy="2140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201845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70681" y="5348209"/>
            <a:ext cx="858919" cy="2140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9590" y="5614799"/>
            <a:ext cx="858919" cy="2140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5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분석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분석하기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입력한 </a:t>
            </a:r>
            <a:r>
              <a:rPr lang="ko-KR" altLang="en-US" b="1" dirty="0" err="1">
                <a:solidFill>
                  <a:srgbClr val="0070C0"/>
                </a:solidFill>
              </a:rPr>
              <a:t>파라미터</a:t>
            </a:r>
            <a:r>
              <a:rPr lang="ko-KR" altLang="en-US" b="1" dirty="0">
                <a:solidFill>
                  <a:srgbClr val="0070C0"/>
                </a:solidFill>
              </a:rPr>
              <a:t> 반영하여 분석 모델 실행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84554"/>
            <a:ext cx="6760723" cy="4668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20048"/>
            <a:ext cx="635216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파라미터</a:t>
            </a:r>
            <a:r>
              <a:rPr lang="ko-KR" altLang="en-US" sz="1600" dirty="0"/>
              <a:t> 입력 완료 후 하단의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시작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분석이 시작됨을 알리는 메시지가 뜨고 분석을 시작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분석이 완료되면 완료 메시지가 뜨면서 </a:t>
            </a:r>
            <a:r>
              <a:rPr lang="ko-KR" altLang="en-US" sz="1600" b="1" dirty="0">
                <a:solidFill>
                  <a:srgbClr val="0070C0"/>
                </a:solidFill>
              </a:rPr>
              <a:t>분석 결과 </a:t>
            </a:r>
            <a:r>
              <a:rPr lang="ko-KR" altLang="en-US" sz="1600" dirty="0"/>
              <a:t>일부가</a:t>
            </a:r>
            <a:br>
              <a:rPr lang="en-US" altLang="ko-KR" sz="1600" dirty="0"/>
            </a:br>
            <a:r>
              <a:rPr lang="ko-KR" altLang="en-US" sz="1600" b="1" dirty="0" err="1">
                <a:solidFill>
                  <a:srgbClr val="0070C0"/>
                </a:solidFill>
              </a:rPr>
              <a:t>미리보기</a:t>
            </a:r>
            <a:r>
              <a:rPr lang="ko-KR" altLang="en-US" sz="1600" b="1" dirty="0">
                <a:solidFill>
                  <a:srgbClr val="0070C0"/>
                </a:solidFill>
              </a:rPr>
              <a:t> 형태로 </a:t>
            </a:r>
            <a:r>
              <a:rPr lang="ko-KR" altLang="en-US" sz="1600" dirty="0"/>
              <a:t>표시되어 내용 확인이 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 결과 내용 확인 후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완료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시작 및 </a:t>
            </a:r>
            <a:r>
              <a:rPr lang="ko-KR" altLang="en-US" sz="1600" b="1" dirty="0" err="1">
                <a:solidFill>
                  <a:schemeClr val="bg1"/>
                </a:solidFill>
              </a:rPr>
              <a:t>분석중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완료시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상태 메시지가 뜨면서 분석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상태를 확인 가능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진행 동안 다른 작업의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멀티 </a:t>
            </a:r>
            <a:r>
              <a:rPr lang="ko-KR" altLang="en-US" sz="1600" b="1" dirty="0" err="1">
                <a:solidFill>
                  <a:schemeClr val="bg1"/>
                </a:solidFill>
              </a:rPr>
              <a:t>태스킹이</a:t>
            </a:r>
            <a:r>
              <a:rPr lang="ko-KR" altLang="en-US" sz="1600" b="1" dirty="0">
                <a:solidFill>
                  <a:schemeClr val="bg1"/>
                </a:solidFill>
              </a:rPr>
              <a:t> 가능하도록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기능 및 화면 구성 반영 검토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사용자 의견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반영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분석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55" y="4646426"/>
            <a:ext cx="1054817" cy="10548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13" y="3601803"/>
            <a:ext cx="1335956" cy="1335956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126548" y="3528206"/>
            <a:ext cx="4313177" cy="2474561"/>
          </a:xfrm>
          <a:prstGeom prst="wedgeRoundRectCallout">
            <a:avLst>
              <a:gd name="adj1" fmla="val -59231"/>
              <a:gd name="adj2" fmla="val -236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사용자 불만사항 접수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==============</a:t>
            </a:r>
          </a:p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분석 시간이 꽤 걸리는데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분석하는 동안 다른 작업을 멀티 </a:t>
            </a:r>
            <a:r>
              <a:rPr lang="ko-KR" altLang="en-US" sz="1400" dirty="0" err="1">
                <a:solidFill>
                  <a:srgbClr val="C00000"/>
                </a:solidFill>
              </a:rPr>
              <a:t>태스킹으로</a:t>
            </a:r>
            <a:r>
              <a:rPr lang="ko-KR" altLang="en-US" sz="1400" dirty="0">
                <a:solidFill>
                  <a:srgbClr val="C00000"/>
                </a:solidFill>
              </a:rPr>
              <a:t> 할 수 있었으면 좋겠어요</a:t>
            </a:r>
            <a:r>
              <a:rPr lang="en-US" altLang="ko-KR" sz="1400" dirty="0">
                <a:solidFill>
                  <a:srgbClr val="C00000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예를 들어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</a:rPr>
              <a:t>기존 분석 작업 결과를 불러온다든가</a:t>
            </a:r>
            <a:r>
              <a:rPr lang="en-US" altLang="ko-KR" sz="1400" dirty="0">
                <a:solidFill>
                  <a:srgbClr val="C00000"/>
                </a:solidFill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</a:rPr>
              <a:t>다른 분석 모델을 동시에 돌린다든가</a:t>
            </a:r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  <a:p>
            <a:pPr>
              <a:lnSpc>
                <a:spcPct val="11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=&gt; </a:t>
            </a:r>
            <a:r>
              <a:rPr lang="ko-KR" altLang="en-US" sz="1400" dirty="0">
                <a:solidFill>
                  <a:schemeClr val="tx1"/>
                </a:solidFill>
              </a:rPr>
              <a:t>알겠습니다 고객님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반영되도록 검토하겠습니다 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멀티 </a:t>
            </a:r>
            <a:r>
              <a:rPr lang="ko-KR" altLang="en-US" sz="1400" dirty="0" err="1">
                <a:solidFill>
                  <a:srgbClr val="0070C0"/>
                </a:solidFill>
              </a:rPr>
              <a:t>쓰레드</a:t>
            </a:r>
            <a:r>
              <a:rPr lang="en-US" altLang="ko-KR" sz="1400" dirty="0">
                <a:solidFill>
                  <a:srgbClr val="0070C0"/>
                </a:solidFill>
              </a:rPr>
              <a:t>? </a:t>
            </a:r>
            <a:r>
              <a:rPr lang="ko-KR" altLang="en-US" sz="1400" dirty="0">
                <a:solidFill>
                  <a:srgbClr val="0070C0"/>
                </a:solidFill>
              </a:rPr>
              <a:t>메인 화면에 멀티 </a:t>
            </a:r>
            <a:r>
              <a:rPr lang="en-US" altLang="ko-KR" sz="1400" dirty="0">
                <a:solidFill>
                  <a:srgbClr val="0070C0"/>
                </a:solidFill>
              </a:rPr>
              <a:t>Tab?)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8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분석 결과 저장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분석 결과를 파일이나 다른 </a:t>
            </a:r>
            <a:r>
              <a:rPr lang="en-US" altLang="ko-KR" b="1" dirty="0">
                <a:solidFill>
                  <a:srgbClr val="0070C0"/>
                </a:solidFill>
              </a:rPr>
              <a:t>DB</a:t>
            </a:r>
            <a:r>
              <a:rPr lang="ko-KR" altLang="en-US" b="1" dirty="0">
                <a:solidFill>
                  <a:srgbClr val="0070C0"/>
                </a:solidFill>
              </a:rPr>
              <a:t>로 저장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84555"/>
            <a:ext cx="6760723" cy="43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727628"/>
            <a:ext cx="635216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분석이 완료되면 다시 메인화면으로 돌아와 새로 활성화된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데이터 저장</a:t>
            </a:r>
            <a:r>
              <a:rPr lang="en-US" altLang="ko-KR" sz="1600" b="1" dirty="0">
                <a:solidFill>
                  <a:srgbClr val="C00000"/>
                </a:solidFill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버튼</a:t>
            </a:r>
            <a:r>
              <a:rPr lang="ko-KR" altLang="en-US" sz="1600" dirty="0"/>
              <a:t>을 클릭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클릭하면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저장</a:t>
            </a:r>
            <a:r>
              <a:rPr lang="en-US" altLang="ko-KR" sz="1600" b="1" dirty="0">
                <a:solidFill>
                  <a:srgbClr val="0070C0"/>
                </a:solidFill>
              </a:rPr>
              <a:t>&gt; modal </a:t>
            </a:r>
            <a:r>
              <a:rPr lang="ko-KR" altLang="en-US" sz="1600" b="1" dirty="0">
                <a:solidFill>
                  <a:srgbClr val="0070C0"/>
                </a:solidFill>
              </a:rPr>
              <a:t>팝업 창</a:t>
            </a:r>
            <a:r>
              <a:rPr lang="ko-KR" altLang="en-US" sz="1600" dirty="0"/>
              <a:t>이 뜨면서 </a:t>
            </a:r>
            <a:r>
              <a:rPr lang="en-US" altLang="ko-KR" sz="1600" dirty="0"/>
              <a:t>&lt;</a:t>
            </a:r>
            <a:r>
              <a:rPr lang="ko-KR" altLang="en-US" sz="1600" dirty="0"/>
              <a:t>파일 저장</a:t>
            </a:r>
            <a:r>
              <a:rPr lang="en-US" altLang="ko-KR" sz="1600" dirty="0"/>
              <a:t>&gt;</a:t>
            </a:r>
            <a:r>
              <a:rPr lang="ko-KR" altLang="en-US" sz="1600" dirty="0"/>
              <a:t>인지 </a:t>
            </a:r>
            <a:r>
              <a:rPr lang="en-US" altLang="ko-KR" sz="1600" dirty="0"/>
              <a:t>&lt;DB </a:t>
            </a:r>
            <a:r>
              <a:rPr lang="ko-KR" altLang="en-US" sz="1600" dirty="0"/>
              <a:t>저장</a:t>
            </a:r>
            <a:r>
              <a:rPr lang="en-US" altLang="ko-KR" sz="1600" dirty="0"/>
              <a:t>&gt;</a:t>
            </a:r>
            <a:r>
              <a:rPr lang="ko-KR" altLang="en-US" sz="1600" dirty="0"/>
              <a:t>인지를 선택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파일 저장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선택하여 </a:t>
            </a:r>
            <a:r>
              <a:rPr lang="ko-KR" altLang="en-US" sz="1600" dirty="0" err="1"/>
              <a:t>탐색창이</a:t>
            </a:r>
            <a:r>
              <a:rPr lang="ko-KR" altLang="en-US" sz="1600" dirty="0"/>
              <a:t> 뜨면 저장할 폴더 위치를 </a:t>
            </a:r>
            <a:br>
              <a:rPr lang="en-US" altLang="ko-KR" sz="1600" dirty="0"/>
            </a:br>
            <a:r>
              <a:rPr lang="ko-KR" altLang="en-US" sz="1600" dirty="0"/>
              <a:t>지정하고 파일명을 입력하여 로컬 </a:t>
            </a:r>
            <a:r>
              <a:rPr lang="en-US" altLang="ko-KR" sz="1600" dirty="0"/>
              <a:t>PC</a:t>
            </a:r>
            <a:r>
              <a:rPr lang="ko-KR" altLang="en-US" sz="1600" dirty="0"/>
              <a:t>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파일명 </a:t>
            </a:r>
            <a:r>
              <a:rPr lang="ko-KR" altLang="en-US" sz="1600" dirty="0" err="1"/>
              <a:t>미기재시</a:t>
            </a:r>
            <a:br>
              <a:rPr lang="en-US" altLang="ko-KR" sz="1600" dirty="0"/>
            </a:br>
            <a:r>
              <a:rPr lang="ko-KR" altLang="en-US" sz="1600" dirty="0" err="1"/>
              <a:t>디폴트값으로</a:t>
            </a: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"(</a:t>
            </a:r>
            <a:r>
              <a:rPr lang="ko-KR" altLang="en-US" sz="1600" b="1" dirty="0" err="1">
                <a:solidFill>
                  <a:srgbClr val="0070C0"/>
                </a:solidFill>
              </a:rPr>
              <a:t>분석내용</a:t>
            </a:r>
            <a:r>
              <a:rPr lang="en-US" altLang="ko-KR" sz="1600" b="1" dirty="0">
                <a:solidFill>
                  <a:srgbClr val="0070C0"/>
                </a:solidFill>
              </a:rPr>
              <a:t>)_</a:t>
            </a:r>
            <a:r>
              <a:rPr lang="en-US" altLang="ko-KR" sz="1600" b="1" dirty="0" err="1">
                <a:solidFill>
                  <a:srgbClr val="0070C0"/>
                </a:solidFill>
              </a:rPr>
              <a:t>out_YYYYDDMM</a:t>
            </a:r>
            <a:r>
              <a:rPr lang="en-US" altLang="ko-KR" sz="1600" b="1" dirty="0">
                <a:solidFill>
                  <a:srgbClr val="0070C0"/>
                </a:solidFill>
              </a:rPr>
              <a:t>" </a:t>
            </a:r>
            <a:r>
              <a:rPr lang="ko-KR" altLang="en-US" sz="1600" dirty="0"/>
              <a:t>의 형태로 반영됨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- </a:t>
            </a:r>
            <a:r>
              <a:rPr lang="ko-KR" altLang="en-US" sz="1600" dirty="0"/>
              <a:t>예</a:t>
            </a:r>
            <a:r>
              <a:rPr lang="en-US" altLang="ko-KR" sz="1600" dirty="0"/>
              <a:t>) Seasonality_out_20181106 (</a:t>
            </a:r>
            <a:r>
              <a:rPr lang="ko-KR" altLang="en-US" sz="1600" dirty="0"/>
              <a:t>계절성 지수 산출 모델의 경우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고객사가</a:t>
            </a:r>
            <a:r>
              <a:rPr lang="ko-KR" altLang="en-US" sz="1600" dirty="0"/>
              <a:t> 동일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</a:t>
            </a:r>
            <a:r>
              <a:rPr lang="en-US" altLang="ko-KR" sz="1600" dirty="0"/>
              <a:t>DB</a:t>
            </a:r>
            <a:r>
              <a:rPr lang="ko-KR" altLang="en-US" sz="1600" dirty="0"/>
              <a:t>를 사용하는 경우 </a:t>
            </a:r>
            <a:r>
              <a:rPr lang="en-US" altLang="ko-KR" sz="1600" b="1" dirty="0">
                <a:solidFill>
                  <a:srgbClr val="0070C0"/>
                </a:solidFill>
              </a:rPr>
              <a:t>&lt;DB </a:t>
            </a:r>
            <a:r>
              <a:rPr lang="ko-KR" altLang="en-US" sz="1600" b="1" dirty="0">
                <a:solidFill>
                  <a:srgbClr val="0070C0"/>
                </a:solidFill>
              </a:rPr>
              <a:t>저장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ko-KR" altLang="en-US" sz="1600" dirty="0"/>
              <a:t>선택 후 </a:t>
            </a:r>
            <a:r>
              <a:rPr lang="en-US" altLang="ko-KR" sz="1600" dirty="0"/>
              <a:t>DB </a:t>
            </a:r>
            <a:r>
              <a:rPr lang="ko-KR" altLang="en-US" sz="1600" dirty="0"/>
              <a:t>접속 정보</a:t>
            </a:r>
            <a:r>
              <a:rPr lang="en-US" altLang="ko-KR" sz="1600" dirty="0"/>
              <a:t>(DB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</a:t>
            </a:r>
            <a:r>
              <a:rPr lang="en-US" altLang="ko-KR" sz="1600" dirty="0"/>
              <a:t>ID/PW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입력하여</a:t>
            </a:r>
            <a:br>
              <a:rPr lang="en-US" altLang="ko-KR" sz="1600" dirty="0"/>
            </a:br>
            <a:r>
              <a:rPr lang="ko-KR" altLang="en-US" sz="1600" dirty="0" err="1"/>
              <a:t>고객사</a:t>
            </a:r>
            <a:r>
              <a:rPr lang="ko-KR" altLang="en-US" sz="1600" dirty="0"/>
              <a:t>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저장되도록 함  </a:t>
            </a:r>
            <a:r>
              <a:rPr lang="en-US" altLang="ko-KR" sz="1600" dirty="0">
                <a:solidFill>
                  <a:srgbClr val="7030A0"/>
                </a:solidFill>
              </a:rPr>
              <a:t>(* optional - </a:t>
            </a:r>
            <a:r>
              <a:rPr lang="ko-KR" altLang="en-US" sz="1600" dirty="0">
                <a:solidFill>
                  <a:srgbClr val="7030A0"/>
                </a:solidFill>
              </a:rPr>
              <a:t>기능 검토</a:t>
            </a:r>
            <a:r>
              <a:rPr lang="en-US" altLang="ko-KR" sz="16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32299" y="1828800"/>
            <a:ext cx="3472773" cy="2185662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결과를 파일로 로컬 디바이스에 저장하기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파일 </a:t>
            </a:r>
            <a:r>
              <a:rPr lang="ko-KR" altLang="en-US" sz="1600" b="1" dirty="0" err="1">
                <a:solidFill>
                  <a:schemeClr val="bg1"/>
                </a:solidFill>
              </a:rPr>
              <a:t>저장시</a:t>
            </a:r>
            <a:r>
              <a:rPr lang="ko-KR" altLang="en-US" sz="1600" b="1" dirty="0">
                <a:solidFill>
                  <a:schemeClr val="bg1"/>
                </a:solidFill>
              </a:rPr>
              <a:t> 파일명이 디폴트 값으로 기재되며 필요시 변경 가능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결과를 </a:t>
            </a:r>
            <a:r>
              <a:rPr lang="ko-KR" altLang="en-US" sz="1600" b="1" dirty="0" err="1">
                <a:solidFill>
                  <a:schemeClr val="bg1"/>
                </a:solidFill>
              </a:rPr>
              <a:t>클라우드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</a:rPr>
              <a:t>로도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연동 가능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기능 검토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FFFF00"/>
                </a:solidFill>
              </a:rPr>
              <a:t>저장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24" y="4512732"/>
            <a:ext cx="1143053" cy="1143053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408468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분석 결과 시각화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분석 결과를 시각화하기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624403"/>
            <a:ext cx="6760723" cy="3829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867476"/>
            <a:ext cx="635216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 결과를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서비스에서 제공하는 대시보드나</a:t>
            </a:r>
            <a:br>
              <a:rPr lang="en-US" altLang="ko-KR" sz="1600" dirty="0"/>
            </a:br>
            <a:r>
              <a:rPr lang="ko-KR" altLang="en-US" sz="1600" dirty="0"/>
              <a:t>시각화 툴을 사용하여 </a:t>
            </a:r>
            <a:r>
              <a:rPr lang="en-US" altLang="ko-KR" sz="1600" b="1" dirty="0">
                <a:solidFill>
                  <a:srgbClr val="0070C0"/>
                </a:solidFill>
              </a:rPr>
              <a:t>Visualize</a:t>
            </a:r>
            <a:r>
              <a:rPr lang="en-US" altLang="ko-KR" sz="1600" dirty="0">
                <a:solidFill>
                  <a:srgbClr val="7030A0"/>
                </a:solidFill>
              </a:rPr>
              <a:t> (* optional - </a:t>
            </a:r>
            <a:r>
              <a:rPr lang="ko-KR" altLang="en-US" sz="1600" dirty="0">
                <a:solidFill>
                  <a:srgbClr val="7030A0"/>
                </a:solidFill>
              </a:rPr>
              <a:t>기능 검토</a:t>
            </a:r>
            <a:r>
              <a:rPr lang="en-US" altLang="ko-KR" sz="16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7030A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&lt;</a:t>
            </a:r>
            <a:r>
              <a:rPr lang="ko-KR" altLang="en-US" sz="1600" dirty="0"/>
              <a:t>계절성 지수 산출 모델</a:t>
            </a:r>
            <a:r>
              <a:rPr lang="en-US" altLang="ko-KR" sz="1600" dirty="0"/>
              <a:t>&gt; </a:t>
            </a:r>
            <a:r>
              <a:rPr lang="ko-KR" altLang="en-US" sz="1600" dirty="0"/>
              <a:t>실행이 끝난 후 다시 처음으로 돌아가</a:t>
            </a:r>
            <a:br>
              <a:rPr lang="en-US" altLang="ko-KR" sz="1600" dirty="0"/>
            </a:br>
            <a:r>
              <a:rPr lang="en-US" altLang="ko-KR" sz="1600" dirty="0"/>
              <a:t>&lt;</a:t>
            </a:r>
            <a:r>
              <a:rPr lang="ko-KR" altLang="en-US" sz="1600" dirty="0"/>
              <a:t>판매량 지수 산출 모델</a:t>
            </a:r>
            <a:r>
              <a:rPr lang="en-US" altLang="ko-KR" sz="1600" dirty="0"/>
              <a:t>&gt; </a:t>
            </a:r>
            <a:r>
              <a:rPr lang="ko-KR" altLang="en-US" sz="1600" dirty="0"/>
              <a:t>등 </a:t>
            </a:r>
            <a:r>
              <a:rPr lang="ko-KR" altLang="en-US" sz="1600" b="1" dirty="0">
                <a:solidFill>
                  <a:srgbClr val="0070C0"/>
                </a:solidFill>
              </a:rPr>
              <a:t>다른 분석 모델도 같은 방법으로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ko-KR" altLang="en-US" sz="1600" b="1" dirty="0">
                <a:solidFill>
                  <a:srgbClr val="0070C0"/>
                </a:solidFill>
              </a:rPr>
              <a:t>실행함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전체 프로세스가 완료되면 해당 프로세스 </a:t>
            </a:r>
            <a:r>
              <a:rPr lang="ko-KR" altLang="en-US" sz="1600" b="1" dirty="0">
                <a:solidFill>
                  <a:srgbClr val="0070C0"/>
                </a:solidFill>
              </a:rPr>
              <a:t>로그를 서버에 저장</a:t>
            </a:r>
            <a:r>
              <a:rPr lang="ko-KR" altLang="en-US" sz="1600" dirty="0"/>
              <a:t>하여 필요시 활용하도록 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테스터 </a:t>
            </a:r>
            <a:r>
              <a:rPr lang="en-US" altLang="ko-KR" sz="1600" dirty="0"/>
              <a:t>/ </a:t>
            </a:r>
            <a:r>
              <a:rPr lang="ko-KR" altLang="en-US" sz="1600" dirty="0"/>
              <a:t>사용자 </a:t>
            </a:r>
            <a:r>
              <a:rPr lang="ko-KR" altLang="en-US" sz="1600" b="1" dirty="0">
                <a:solidFill>
                  <a:srgbClr val="0070C0"/>
                </a:solidFill>
              </a:rPr>
              <a:t>피드백</a:t>
            </a:r>
            <a:r>
              <a:rPr lang="ko-KR" altLang="en-US" sz="1600" dirty="0"/>
              <a:t>에 따라 화면 구성 지속적 업그레이드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결과를 시각화하는 방법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검토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처음으로 돌아가 다른 모델도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같은 방법으로 실행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사용자 로그를 서버에 저장하여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필요시 활용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시각화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91" y="4657826"/>
            <a:ext cx="1032018" cy="10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5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0" t="61126" r="8196" b="26967"/>
          <a:stretch/>
        </p:blipFill>
        <p:spPr>
          <a:xfrm>
            <a:off x="4782118" y="5645384"/>
            <a:ext cx="2664047" cy="3223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58" y="1792688"/>
            <a:ext cx="2760484" cy="2055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0529" y="4114550"/>
            <a:ext cx="295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9273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미션</a:t>
            </a:r>
            <a:r>
              <a:rPr lang="en-US" altLang="ko-KR" b="1" dirty="0">
                <a:solidFill>
                  <a:srgbClr val="0070C0"/>
                </a:solidFill>
              </a:rPr>
              <a:t>: &lt;</a:t>
            </a:r>
            <a:r>
              <a:rPr lang="ko-KR" altLang="en-US" b="1" dirty="0">
                <a:solidFill>
                  <a:srgbClr val="0070C0"/>
                </a:solidFill>
              </a:rPr>
              <a:t>판매량 예측 서비스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를 활용하여 미래 판매량 </a:t>
            </a:r>
            <a:r>
              <a:rPr lang="ko-KR" altLang="en-US" b="1" dirty="0" err="1">
                <a:solidFill>
                  <a:srgbClr val="0070C0"/>
                </a:solidFill>
              </a:rPr>
              <a:t>예측해보기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01" y="2081720"/>
            <a:ext cx="1488332" cy="1488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7" y="3290600"/>
            <a:ext cx="1840753" cy="1903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21" y="3735422"/>
            <a:ext cx="973612" cy="9736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83283" y="1802997"/>
            <a:ext cx="6760723" cy="3761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87563" y="2214396"/>
            <a:ext cx="6352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가나다 기업</a:t>
            </a:r>
            <a:r>
              <a:rPr lang="ko-KR" altLang="en-US" sz="1600" dirty="0"/>
              <a:t>은 판매량 예측의 정확도 향상을 고민하다가</a:t>
            </a:r>
            <a:br>
              <a:rPr lang="en-US" altLang="ko-KR" sz="1600" dirty="0"/>
            </a:br>
            <a:r>
              <a:rPr lang="ko-KR" altLang="en-US" sz="1600" dirty="0"/>
              <a:t>최근 </a:t>
            </a:r>
            <a:r>
              <a:rPr lang="en-US" altLang="ko-KR" sz="1600" b="1" dirty="0">
                <a:solidFill>
                  <a:srgbClr val="0070C0"/>
                </a:solidFill>
              </a:rPr>
              <a:t>ABC </a:t>
            </a:r>
            <a:r>
              <a:rPr lang="ko-KR" altLang="en-US" sz="1600" b="1" dirty="0">
                <a:solidFill>
                  <a:srgbClr val="0070C0"/>
                </a:solidFill>
              </a:rPr>
              <a:t>기업</a:t>
            </a:r>
            <a:r>
              <a:rPr lang="ko-KR" altLang="en-US" sz="1600" dirty="0"/>
              <a:t>이 개발한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판매량 예측 서비스 솔루션</a:t>
            </a:r>
            <a:r>
              <a:rPr lang="en-US" altLang="ko-KR" sz="1600" b="1" dirty="0">
                <a:solidFill>
                  <a:srgbClr val="C00000"/>
                </a:solidFill>
              </a:rPr>
              <a:t>&gt;</a:t>
            </a:r>
            <a:r>
              <a:rPr lang="ko-KR" altLang="en-US" sz="1600" dirty="0"/>
              <a:t>을 도입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가나다 기업 데이터분석팀에 근무하는 </a:t>
            </a:r>
            <a:r>
              <a:rPr lang="en-US" altLang="ko-KR" sz="1600" b="1" dirty="0">
                <a:solidFill>
                  <a:srgbClr val="0070C0"/>
                </a:solidFill>
              </a:rPr>
              <a:t>A </a:t>
            </a:r>
            <a:r>
              <a:rPr lang="ko-KR" altLang="en-US" sz="1600" b="1" dirty="0">
                <a:solidFill>
                  <a:srgbClr val="0070C0"/>
                </a:solidFill>
              </a:rPr>
              <a:t>과장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&lt;</a:t>
            </a:r>
            <a:r>
              <a:rPr lang="ko-KR" altLang="en-US" sz="1600" dirty="0"/>
              <a:t>판매량 예측 서비스 솔루션</a:t>
            </a:r>
            <a:r>
              <a:rPr lang="en-US" altLang="ko-KR" sz="1600" dirty="0"/>
              <a:t>&gt;</a:t>
            </a:r>
            <a:r>
              <a:rPr lang="ko-KR" altLang="en-US" sz="1600" dirty="0"/>
              <a:t>을 사내 처음으로 활용하여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rgbClr val="0070C0"/>
                </a:solidFill>
              </a:rPr>
              <a:t>2018</a:t>
            </a:r>
            <a:r>
              <a:rPr lang="ko-KR" altLang="en-US" sz="1600" b="1" dirty="0">
                <a:solidFill>
                  <a:srgbClr val="0070C0"/>
                </a:solidFill>
              </a:rPr>
              <a:t>년 연말 판매량 예측</a:t>
            </a:r>
            <a:r>
              <a:rPr lang="ko-KR" altLang="en-US" sz="1600" dirty="0"/>
              <a:t>을 하라는 미션을 받음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 </a:t>
            </a:r>
            <a:r>
              <a:rPr lang="ko-KR" altLang="en-US" sz="1600" dirty="0"/>
              <a:t>과장은 </a:t>
            </a:r>
            <a:r>
              <a:rPr lang="en-US" altLang="ko-KR" sz="1600" dirty="0"/>
              <a:t>ABC </a:t>
            </a:r>
            <a:r>
              <a:rPr lang="ko-KR" altLang="en-US" sz="1600" dirty="0"/>
              <a:t>기업으로부터 받은 </a:t>
            </a:r>
            <a:r>
              <a:rPr lang="ko-KR" altLang="en-US" sz="1600" b="1" dirty="0">
                <a:solidFill>
                  <a:srgbClr val="0070C0"/>
                </a:solidFill>
              </a:rPr>
              <a:t>서비스 접속 주소</a:t>
            </a:r>
            <a:r>
              <a:rPr lang="ko-KR" altLang="en-US" sz="1600" dirty="0"/>
              <a:t> 및</a:t>
            </a:r>
            <a:br>
              <a:rPr lang="en-US" altLang="ko-KR" sz="1600" dirty="0"/>
            </a:br>
            <a:r>
              <a:rPr lang="ko-KR" altLang="en-US" sz="1600" dirty="0"/>
              <a:t>기업 </a:t>
            </a:r>
            <a:r>
              <a:rPr lang="en-US" altLang="ko-KR" sz="1600" b="1" dirty="0">
                <a:solidFill>
                  <a:srgbClr val="0070C0"/>
                </a:solidFill>
              </a:rPr>
              <a:t>ID / PW</a:t>
            </a:r>
            <a:r>
              <a:rPr lang="ko-KR" altLang="en-US" sz="1600" dirty="0"/>
              <a:t>를 받아 예측 서비스를 이용하려고 하는데</a:t>
            </a:r>
            <a:r>
              <a:rPr lang="en-US" altLang="ko-KR" sz="16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237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서비스 이용 순서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로그인 ⇒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도움말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⇒ 메인 화면 ⇒ 모델 선택 ⇒ 업로드 ⇒ 분석 ⇒ 결과 저장 ⇒ 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55" y="3106423"/>
            <a:ext cx="890194" cy="890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1" y="3116150"/>
            <a:ext cx="1178292" cy="11782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2" y="4164163"/>
            <a:ext cx="993616" cy="9936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80" y="1542905"/>
            <a:ext cx="1183094" cy="1183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99" y="3191943"/>
            <a:ext cx="1054817" cy="10548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89" y="4460309"/>
            <a:ext cx="1143053" cy="11430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86" y="4948567"/>
            <a:ext cx="1032018" cy="103201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8612190">
            <a:off x="5771765" y="2401725"/>
            <a:ext cx="789684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559549">
            <a:off x="9148689" y="2709085"/>
            <a:ext cx="718696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7763600">
            <a:off x="9291443" y="4345328"/>
            <a:ext cx="718696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191759">
            <a:off x="7566283" y="5215862"/>
            <a:ext cx="783348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6454844" y="2703804"/>
            <a:ext cx="1778436" cy="7432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6" idx="1"/>
          </p:cNvCxnSpPr>
          <p:nvPr/>
        </p:nvCxnSpPr>
        <p:spPr>
          <a:xfrm>
            <a:off x="6454844" y="3996617"/>
            <a:ext cx="1932145" cy="103521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272728" y="4077527"/>
            <a:ext cx="927366" cy="43235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2542277" y="3393706"/>
            <a:ext cx="2398115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4115000">
            <a:off x="5910158" y="4541198"/>
            <a:ext cx="788507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 flipV="1">
            <a:off x="2363823" y="4154436"/>
            <a:ext cx="842075" cy="3749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8846" y="40177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로그인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3308" y="51501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도움말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04365" y="437986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메인 화면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88593" y="236964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모델 선택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87980" y="34119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분석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96326" y="5457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다운로드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44887" y="58768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시각화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78" y="1425128"/>
            <a:ext cx="909344" cy="909344"/>
          </a:xfrm>
          <a:prstGeom prst="rect">
            <a:avLst/>
          </a:prstGeom>
        </p:spPr>
      </p:pic>
      <p:sp>
        <p:nvSpPr>
          <p:cNvPr id="62" name="오른쪽 화살표 61"/>
          <p:cNvSpPr/>
          <p:nvPr/>
        </p:nvSpPr>
        <p:spPr>
          <a:xfrm rot="783212">
            <a:off x="7463995" y="1809360"/>
            <a:ext cx="789684" cy="41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24338" y="25437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업로드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478190" y="3734428"/>
            <a:ext cx="3126132" cy="118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도움말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로그인 및 도움말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매뉴얼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585610"/>
            <a:ext cx="6760723" cy="3803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825321"/>
            <a:ext cx="635216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</a:t>
            </a:r>
            <a:r>
              <a:rPr lang="en-US" altLang="ko-KR" sz="1600" dirty="0"/>
              <a:t>PC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웹브라우저</a:t>
            </a:r>
            <a:r>
              <a:rPr lang="ko-KR" altLang="en-US" sz="1600" dirty="0"/>
              <a:t>를 열고 </a:t>
            </a:r>
            <a:r>
              <a:rPr lang="ko-KR" altLang="en-US" sz="1600" b="1" dirty="0">
                <a:solidFill>
                  <a:srgbClr val="0070C0"/>
                </a:solidFill>
              </a:rPr>
              <a:t>서비스 접속 주소</a:t>
            </a:r>
            <a:r>
              <a:rPr lang="ko-KR" altLang="en-US" sz="1600" dirty="0"/>
              <a:t>를 입력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유저 인터페이스로 연결되는 </a:t>
            </a:r>
            <a:r>
              <a:rPr lang="ko-KR" altLang="en-US" sz="1600" b="1" dirty="0" err="1">
                <a:solidFill>
                  <a:srgbClr val="0070C0"/>
                </a:solidFill>
              </a:rPr>
              <a:t>웹서버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URL </a:t>
            </a:r>
            <a:r>
              <a:rPr lang="ko-KR" altLang="en-US" sz="1600" b="1" dirty="0">
                <a:solidFill>
                  <a:srgbClr val="0070C0"/>
                </a:solidFill>
              </a:rPr>
              <a:t>주소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접속 페이지에 </a:t>
            </a:r>
            <a:r>
              <a:rPr lang="en-US" altLang="ko-KR" sz="1600" dirty="0"/>
              <a:t>User </a:t>
            </a:r>
            <a:r>
              <a:rPr lang="ko-KR" altLang="en-US" sz="1600" b="1" dirty="0">
                <a:solidFill>
                  <a:srgbClr val="0070C0"/>
                </a:solidFill>
              </a:rPr>
              <a:t>아이디와 패스워드</a:t>
            </a:r>
            <a:r>
              <a:rPr lang="ko-KR" altLang="en-US" sz="1600" dirty="0"/>
              <a:t>를 입력하는 란 확인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처음이라 뭐가 뭔지 모르겠는데 다행히 첫 로그인 화면에</a:t>
            </a:r>
            <a:br>
              <a:rPr lang="en-US" altLang="ko-KR" sz="1600" dirty="0"/>
            </a:br>
            <a:r>
              <a:rPr lang="ko-KR" altLang="en-US" sz="1600" dirty="0"/>
              <a:t>서비스 </a:t>
            </a:r>
            <a:r>
              <a:rPr lang="ko-KR" altLang="en-US" sz="1600" b="1" dirty="0">
                <a:solidFill>
                  <a:srgbClr val="C00000"/>
                </a:solidFill>
              </a:rPr>
              <a:t>매뉴얼 다운로드 </a:t>
            </a:r>
            <a:r>
              <a:rPr lang="ko-KR" altLang="en-US" sz="1600" dirty="0"/>
              <a:t>링크 및 </a:t>
            </a:r>
            <a:r>
              <a:rPr lang="ko-KR" altLang="en-US" sz="1600" b="1" dirty="0">
                <a:solidFill>
                  <a:srgbClr val="0070C0"/>
                </a:solidFill>
              </a:rPr>
              <a:t>고객센터</a:t>
            </a:r>
            <a:r>
              <a:rPr lang="en-US" altLang="ko-KR" sz="1600" b="1" dirty="0">
                <a:solidFill>
                  <a:srgbClr val="0070C0"/>
                </a:solidFill>
              </a:rPr>
              <a:t>/</a:t>
            </a:r>
            <a:r>
              <a:rPr lang="ko-KR" altLang="en-US" sz="1600" b="1" dirty="0">
                <a:solidFill>
                  <a:srgbClr val="0070C0"/>
                </a:solidFill>
              </a:rPr>
              <a:t>도움말 </a:t>
            </a:r>
            <a:r>
              <a:rPr lang="ko-KR" altLang="en-US" sz="1600" dirty="0"/>
              <a:t>링크가</a:t>
            </a:r>
            <a:r>
              <a:rPr lang="en-US" altLang="ko-KR" sz="1600" dirty="0"/>
              <a:t> </a:t>
            </a:r>
            <a:r>
              <a:rPr lang="ko-KR" altLang="en-US" sz="1600" dirty="0"/>
              <a:t>보임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ID / PW</a:t>
            </a:r>
            <a:r>
              <a:rPr lang="ko-KR" altLang="en-US" sz="1600" b="1" dirty="0">
                <a:solidFill>
                  <a:srgbClr val="0070C0"/>
                </a:solidFill>
              </a:rPr>
              <a:t> 분실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로그인 </a:t>
            </a:r>
            <a:r>
              <a:rPr lang="ko-KR" altLang="en-US" sz="1600" b="1" dirty="0" err="1">
                <a:solidFill>
                  <a:srgbClr val="0070C0"/>
                </a:solidFill>
              </a:rPr>
              <a:t>장애</a:t>
            </a:r>
            <a:r>
              <a:rPr lang="ko-KR" altLang="en-US" sz="1600" dirty="0" err="1"/>
              <a:t>시</a:t>
            </a:r>
            <a:r>
              <a:rPr lang="ko-KR" altLang="en-US" sz="1600" dirty="0"/>
              <a:t> 고객센터를 통해 문제 접수</a:t>
            </a:r>
            <a:r>
              <a:rPr lang="en-US" altLang="ko-KR" sz="1600" dirty="0"/>
              <a:t>/</a:t>
            </a:r>
            <a:r>
              <a:rPr lang="ko-KR" altLang="en-US" sz="1600" dirty="0"/>
              <a:t>해결이 가능하도록 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우선 </a:t>
            </a:r>
            <a:r>
              <a:rPr lang="ko-KR" altLang="en-US" sz="1600" b="1" dirty="0">
                <a:solidFill>
                  <a:srgbClr val="0070C0"/>
                </a:solidFill>
              </a:rPr>
              <a:t>서비스 매뉴얼</a:t>
            </a:r>
            <a:r>
              <a:rPr lang="en-US" altLang="ko-KR" sz="1600" b="1" dirty="0">
                <a:solidFill>
                  <a:srgbClr val="0070C0"/>
                </a:solidFill>
              </a:rPr>
              <a:t>(PDF)</a:t>
            </a:r>
            <a:r>
              <a:rPr lang="ko-KR" altLang="en-US" sz="1600" b="1" dirty="0">
                <a:solidFill>
                  <a:srgbClr val="0070C0"/>
                </a:solidFill>
              </a:rPr>
              <a:t>을 다운</a:t>
            </a:r>
            <a:r>
              <a:rPr lang="ko-KR" altLang="en-US" sz="1600" dirty="0"/>
              <a:t>받아 모니터에 띄우고</a:t>
            </a: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 등록된 </a:t>
            </a:r>
            <a:r>
              <a:rPr lang="en-US" altLang="ko-KR" sz="1600" b="1" dirty="0">
                <a:solidFill>
                  <a:srgbClr val="0070C0"/>
                </a:solidFill>
              </a:rPr>
              <a:t>ID</a:t>
            </a:r>
            <a:r>
              <a:rPr lang="ko-KR" altLang="en-US" sz="1600" b="1" dirty="0">
                <a:solidFill>
                  <a:srgbClr val="0070C0"/>
                </a:solidFill>
              </a:rPr>
              <a:t>와 </a:t>
            </a:r>
            <a:r>
              <a:rPr lang="en-US" altLang="ko-KR" sz="1600" b="1" dirty="0">
                <a:solidFill>
                  <a:srgbClr val="0070C0"/>
                </a:solidFill>
              </a:rPr>
              <a:t>PW</a:t>
            </a:r>
            <a:r>
              <a:rPr lang="ko-KR" altLang="en-US" sz="1600" b="1" dirty="0">
                <a:solidFill>
                  <a:srgbClr val="0070C0"/>
                </a:solidFill>
              </a:rPr>
              <a:t>를 입력</a:t>
            </a:r>
            <a:r>
              <a:rPr lang="ko-KR" altLang="en-US" sz="1600" dirty="0"/>
              <a:t>하여 </a:t>
            </a:r>
            <a:r>
              <a:rPr lang="ko-KR" altLang="en-US" sz="1600" b="1" dirty="0" err="1">
                <a:solidFill>
                  <a:srgbClr val="C00000"/>
                </a:solidFill>
              </a:rPr>
              <a:t>로그인</a:t>
            </a:r>
            <a:r>
              <a:rPr lang="ko-KR" altLang="en-US" sz="1600" b="1" dirty="0" err="1">
                <a:solidFill>
                  <a:srgbClr val="0070C0"/>
                </a:solidFill>
              </a:rPr>
              <a:t>에</a:t>
            </a:r>
            <a:r>
              <a:rPr lang="ko-KR" altLang="en-US" sz="1600" b="1" dirty="0">
                <a:solidFill>
                  <a:srgbClr val="0070C0"/>
                </a:solidFill>
              </a:rPr>
              <a:t> 성공</a:t>
            </a:r>
            <a:r>
              <a:rPr lang="ko-KR" altLang="en-US" sz="1600" dirty="0"/>
              <a:t>함 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서비스 접속하기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로그인 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처음이라 뭐가 뭔지 모를 때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어떻게 해야 하는지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매뉴얼 참조하기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도움말 보기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문제 발생시 도움 청하기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6" y="4722677"/>
            <a:ext cx="890194" cy="89019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54" y="4670966"/>
            <a:ext cx="993616" cy="9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메인 화면 구성 설명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전체 구성 및 상단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하단 영역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49422"/>
            <a:ext cx="6760723" cy="4426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562672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로그인 후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메인 화면</a:t>
            </a:r>
            <a:r>
              <a:rPr lang="en-US" altLang="ko-KR" sz="1600" b="1" dirty="0">
                <a:solidFill>
                  <a:srgbClr val="C00000"/>
                </a:solidFill>
              </a:rPr>
              <a:t>&gt;</a:t>
            </a:r>
            <a:r>
              <a:rPr lang="ko-KR" altLang="en-US" sz="1600" dirty="0"/>
              <a:t>으로 연결됨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화면은 크게 </a:t>
            </a:r>
            <a:r>
              <a:rPr lang="ko-KR" altLang="en-US" sz="1600" b="1" dirty="0">
                <a:solidFill>
                  <a:srgbClr val="0070C0"/>
                </a:solidFill>
              </a:rPr>
              <a:t>상단 바</a:t>
            </a:r>
            <a:r>
              <a:rPr lang="en-US" altLang="ko-KR" sz="1600" b="1" dirty="0">
                <a:solidFill>
                  <a:srgbClr val="0070C0"/>
                </a:solidFill>
              </a:rPr>
              <a:t>(Bar) </a:t>
            </a:r>
            <a:r>
              <a:rPr lang="ko-KR" altLang="en-US" sz="1600" b="1" dirty="0">
                <a:solidFill>
                  <a:srgbClr val="0070C0"/>
                </a:solidFill>
              </a:rPr>
              <a:t>영역 </a:t>
            </a:r>
            <a:r>
              <a:rPr lang="ko-KR" altLang="en-US" sz="1600" dirty="0"/>
              <a:t>및 </a:t>
            </a:r>
            <a:r>
              <a:rPr lang="ko-KR" altLang="en-US" sz="1600" b="1" dirty="0">
                <a:solidFill>
                  <a:srgbClr val="0070C0"/>
                </a:solidFill>
              </a:rPr>
              <a:t>하단 메시지 창 영역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그리고</a:t>
            </a:r>
            <a:r>
              <a:rPr lang="en-US" altLang="ko-KR" sz="1600" dirty="0"/>
              <a:t> </a:t>
            </a:r>
            <a:r>
              <a:rPr lang="ko-KR" altLang="en-US" sz="1600" dirty="0"/>
              <a:t>실질적인 내용이 들어갈 </a:t>
            </a:r>
            <a:r>
              <a:rPr lang="ko-KR" altLang="en-US" sz="1600" b="1" dirty="0">
                <a:solidFill>
                  <a:srgbClr val="0070C0"/>
                </a:solidFill>
              </a:rPr>
              <a:t>가운데 영역</a:t>
            </a:r>
            <a:r>
              <a:rPr lang="ko-KR" altLang="en-US" sz="1600" dirty="0"/>
              <a:t>으로 구성됨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상단 및 하단 영역은 모든 화면 </a:t>
            </a:r>
            <a:r>
              <a:rPr lang="ko-KR" altLang="en-US" sz="1600" b="1" dirty="0">
                <a:solidFill>
                  <a:srgbClr val="0070C0"/>
                </a:solidFill>
              </a:rPr>
              <a:t>공통으로</a:t>
            </a:r>
            <a:r>
              <a:rPr lang="ko-KR" altLang="en-US" sz="1600" dirty="0"/>
              <a:t> 적용됨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화면의 </a:t>
            </a:r>
            <a:r>
              <a:rPr lang="ko-KR" altLang="en-US" sz="1600" b="1" dirty="0">
                <a:solidFill>
                  <a:srgbClr val="0070C0"/>
                </a:solidFill>
              </a:rPr>
              <a:t>상단</a:t>
            </a:r>
            <a:r>
              <a:rPr lang="ko-KR" altLang="en-US" sz="1600" dirty="0"/>
              <a:t>에는 </a:t>
            </a:r>
            <a:r>
              <a:rPr lang="ko-KR" altLang="en-US" sz="1600" b="1" dirty="0">
                <a:solidFill>
                  <a:srgbClr val="0070C0"/>
                </a:solidFill>
              </a:rPr>
              <a:t>홈 버튼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로그인 정보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도움말 버튼</a:t>
            </a:r>
            <a:r>
              <a:rPr lang="ko-KR" altLang="en-US" sz="1600" dirty="0"/>
              <a:t>이 보임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홈 버튼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을 누르면 어느 </a:t>
            </a:r>
            <a:r>
              <a:rPr lang="ko-KR" altLang="en-US" sz="1600" dirty="0" err="1"/>
              <a:t>화면에서든</a:t>
            </a:r>
            <a:r>
              <a:rPr lang="ko-KR" altLang="en-US" sz="1600" dirty="0"/>
              <a:t> 곧장 메인 화면으로 연결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로그인 정보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에는 가나다 기업의 계정정보 및 로그인 상태가</a:t>
            </a:r>
            <a:br>
              <a:rPr lang="en-US" altLang="ko-KR" sz="1600" dirty="0"/>
            </a:br>
            <a:r>
              <a:rPr lang="ko-KR" altLang="en-US" sz="1600" dirty="0"/>
              <a:t>표시되어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도움말 버튼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은 어느 </a:t>
            </a:r>
            <a:r>
              <a:rPr lang="ko-KR" altLang="en-US" sz="1600" dirty="0" err="1"/>
              <a:t>화면에서든</a:t>
            </a:r>
            <a:r>
              <a:rPr lang="ko-KR" altLang="en-US" sz="1600" dirty="0"/>
              <a:t> 도움말</a:t>
            </a:r>
            <a:r>
              <a:rPr lang="en-US" altLang="ko-KR" sz="1600" dirty="0"/>
              <a:t>(</a:t>
            </a:r>
            <a:r>
              <a:rPr lang="ko-KR" altLang="en-US" sz="1600" dirty="0"/>
              <a:t>매뉴얼</a:t>
            </a:r>
            <a:r>
              <a:rPr lang="en-US" altLang="ko-KR" sz="1600" dirty="0"/>
              <a:t>) </a:t>
            </a:r>
            <a:r>
              <a:rPr lang="ko-KR" altLang="en-US" sz="1600" dirty="0"/>
              <a:t>확인이 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 </a:t>
            </a:r>
            <a:r>
              <a:rPr lang="ko-KR" altLang="en-US" sz="1600" b="1" dirty="0">
                <a:solidFill>
                  <a:srgbClr val="0070C0"/>
                </a:solidFill>
              </a:rPr>
              <a:t>하단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메시지 창</a:t>
            </a:r>
            <a:r>
              <a:rPr lang="ko-KR" altLang="en-US" sz="1600" dirty="0"/>
              <a:t>에는 그때그때의 실행 결과가 타임</a:t>
            </a:r>
            <a:br>
              <a:rPr lang="en-US" altLang="ko-KR" sz="1600" dirty="0"/>
            </a:br>
            <a:r>
              <a:rPr lang="ko-KR" altLang="en-US" sz="1600" dirty="0"/>
              <a:t>스탬프와 함께 </a:t>
            </a:r>
            <a:r>
              <a:rPr lang="en-US" altLang="ko-KR" sz="1600" dirty="0"/>
              <a:t>Log </a:t>
            </a:r>
            <a:r>
              <a:rPr lang="ko-KR" altLang="en-US" sz="1600" dirty="0"/>
              <a:t>형태로 표시됨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770434"/>
            <a:ext cx="3472773" cy="2244028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화면으로 이동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 전체 구성 알아보기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화면의 상단에는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어떤 정보가 보여지는지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화면의 하단에는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어떤 정보가 보여지는지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0" y="4584689"/>
            <a:ext cx="1178292" cy="1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메인 화면 구성 설명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화면 중간 영역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화면의 상단</a:t>
            </a:r>
            <a:r>
              <a:rPr lang="en-US" altLang="ko-KR" sz="1600" dirty="0"/>
              <a:t>, </a:t>
            </a:r>
            <a:r>
              <a:rPr lang="ko-KR" altLang="en-US" sz="1600" dirty="0"/>
              <a:t>하단을 한번 훑어 본 후 화면 가운데를</a:t>
            </a:r>
            <a:r>
              <a:rPr lang="en-US" altLang="ko-KR" sz="1600" dirty="0"/>
              <a:t> </a:t>
            </a:r>
            <a:r>
              <a:rPr lang="ko-KR" altLang="en-US" sz="1600" dirty="0"/>
              <a:t>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여기에는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모델 선택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분석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저장</a:t>
            </a:r>
            <a:r>
              <a:rPr lang="en-US" altLang="ko-KR" sz="1600" b="1" dirty="0">
                <a:solidFill>
                  <a:srgbClr val="0070C0"/>
                </a:solidFill>
              </a:rPr>
              <a:t>&gt;, 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시각화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en-US" altLang="ko-KR" sz="1600" dirty="0"/>
              <a:t>5</a:t>
            </a:r>
            <a:r>
              <a:rPr lang="ko-KR" altLang="en-US" sz="1600" dirty="0"/>
              <a:t>개의 버튼이 순서대로 보임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흠</a:t>
            </a:r>
            <a:r>
              <a:rPr lang="en-US" altLang="ko-KR" sz="1600" dirty="0"/>
              <a:t>.. </a:t>
            </a:r>
            <a:r>
              <a:rPr lang="ko-KR" altLang="en-US" sz="1600" dirty="0"/>
              <a:t>뭔가 기능이 많군</a:t>
            </a:r>
            <a:r>
              <a:rPr lang="en-US" altLang="ko-KR" sz="1600" dirty="0"/>
              <a:t>. </a:t>
            </a:r>
            <a:r>
              <a:rPr lang="ko-KR" altLang="en-US" sz="1600" dirty="0"/>
              <a:t>분석 작업을 시작하려면 대체 무엇부터</a:t>
            </a:r>
            <a:br>
              <a:rPr lang="en-US" altLang="ko-KR" sz="1600" dirty="0"/>
            </a:br>
            <a:r>
              <a:rPr lang="ko-KR" altLang="en-US" sz="1600" dirty="0"/>
              <a:t>어떻게 해야 하는 거지</a:t>
            </a:r>
            <a:r>
              <a:rPr lang="en-US" altLang="ko-KR" sz="1600" dirty="0"/>
              <a:t>?"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조금 전 다운받은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매뉴얼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을 살펴보고 </a:t>
            </a:r>
            <a:r>
              <a:rPr lang="en-US" altLang="ko-KR" sz="1600" b="1" dirty="0">
                <a:solidFill>
                  <a:srgbClr val="0070C0"/>
                </a:solidFill>
              </a:rPr>
              <a:t>&lt;How to get Started&gt;</a:t>
            </a:r>
            <a:r>
              <a:rPr lang="en-US" altLang="ko-KR" sz="1600" dirty="0"/>
              <a:t> </a:t>
            </a:r>
            <a:r>
              <a:rPr lang="ko-KR" altLang="en-US" sz="1600" dirty="0"/>
              <a:t>섹션을 읽음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일단 맨 왼쪽의 </a:t>
            </a:r>
            <a:r>
              <a:rPr lang="en-US" altLang="ko-KR" sz="1600" dirty="0"/>
              <a:t>&lt;</a:t>
            </a:r>
            <a:r>
              <a:rPr lang="ko-KR" altLang="en-US" sz="1600" dirty="0"/>
              <a:t>분석 모델 선택</a:t>
            </a:r>
            <a:r>
              <a:rPr lang="en-US" altLang="ko-KR" sz="1600" dirty="0"/>
              <a:t>&gt; </a:t>
            </a:r>
            <a:r>
              <a:rPr lang="ko-KR" altLang="en-US" sz="1600" dirty="0"/>
              <a:t>버튼을 클릭하라고 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자세히 보니</a:t>
            </a:r>
            <a:r>
              <a:rPr lang="en-US" altLang="ko-KR" sz="1600" dirty="0"/>
              <a:t>, &lt;</a:t>
            </a:r>
            <a:r>
              <a:rPr lang="ko-KR" altLang="en-US" sz="1600" dirty="0"/>
              <a:t>분석 모델 선택</a:t>
            </a:r>
            <a:r>
              <a:rPr lang="en-US" altLang="ko-KR" sz="1600" dirty="0"/>
              <a:t>&gt;</a:t>
            </a:r>
            <a:r>
              <a:rPr lang="ko-KR" altLang="en-US" sz="1600" dirty="0"/>
              <a:t> 버튼만 </a:t>
            </a:r>
            <a:r>
              <a:rPr lang="ko-KR" altLang="en-US" sz="1600" b="1" dirty="0">
                <a:solidFill>
                  <a:srgbClr val="0070C0"/>
                </a:solidFill>
              </a:rPr>
              <a:t>활성화</a:t>
            </a:r>
            <a:r>
              <a:rPr lang="ko-KR" altLang="en-US" sz="1600" dirty="0"/>
              <a:t>되어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</a:t>
            </a:r>
            <a:br>
              <a:rPr lang="en-US" altLang="ko-KR" sz="1600" dirty="0"/>
            </a:br>
            <a:r>
              <a:rPr lang="ko-KR" altLang="en-US" sz="1600" dirty="0"/>
              <a:t>버튼은 회색으로 </a:t>
            </a:r>
            <a:r>
              <a:rPr lang="ko-KR" altLang="en-US" sz="1600" b="1" dirty="0">
                <a:solidFill>
                  <a:srgbClr val="0070C0"/>
                </a:solidFill>
              </a:rPr>
              <a:t>비활성화</a:t>
            </a:r>
            <a:r>
              <a:rPr lang="ko-KR" altLang="en-US" sz="1600" dirty="0"/>
              <a:t> 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</a:t>
            </a:r>
            <a:r>
              <a:rPr lang="en-US" altLang="ko-KR" sz="1600" dirty="0"/>
              <a:t>A</a:t>
            </a:r>
            <a:r>
              <a:rPr lang="ko-KR" altLang="en-US" sz="1600" dirty="0"/>
              <a:t>과장은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분석 모델 선택</a:t>
            </a:r>
            <a:r>
              <a:rPr lang="en-US" altLang="ko-KR" sz="1600" b="1" dirty="0">
                <a:solidFill>
                  <a:srgbClr val="C00000"/>
                </a:solidFill>
              </a:rPr>
              <a:t>&gt;</a:t>
            </a:r>
            <a:r>
              <a:rPr lang="ko-KR" altLang="en-US" sz="1600" dirty="0"/>
              <a:t>을 클릭함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 가운데 부분에는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어떤 기능의 컴포넌트들이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있는지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분석 작업을 시작하려면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도대체 무엇부터 해야 하는지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기능별 활성화 </a:t>
            </a:r>
            <a:r>
              <a:rPr lang="en-US" altLang="ko-KR" sz="1600" b="1" dirty="0">
                <a:solidFill>
                  <a:schemeClr val="bg1"/>
                </a:solidFill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</a:rPr>
              <a:t>비활성화 버튼 이 있음을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0" y="4584689"/>
            <a:ext cx="1178292" cy="11782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78873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 선택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분석 모델 선택하기 </a:t>
            </a:r>
            <a:r>
              <a:rPr lang="en-US" altLang="ko-KR" b="1" dirty="0">
                <a:solidFill>
                  <a:srgbClr val="0070C0"/>
                </a:solidFill>
              </a:rPr>
              <a:t>- modal </a:t>
            </a:r>
            <a:r>
              <a:rPr lang="ko-KR" altLang="en-US" b="1" dirty="0">
                <a:solidFill>
                  <a:srgbClr val="0070C0"/>
                </a:solidFill>
              </a:rPr>
              <a:t>팝업 창에서 선택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과장이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모델 선택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모델 선택 창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이라는 </a:t>
            </a:r>
            <a:r>
              <a:rPr lang="en-US" altLang="ko-KR" sz="1600" b="1" dirty="0">
                <a:solidFill>
                  <a:srgbClr val="0070C0"/>
                </a:solidFill>
              </a:rPr>
              <a:t>modal </a:t>
            </a:r>
            <a:r>
              <a:rPr lang="ko-KR" altLang="en-US" sz="1600" b="1" dirty="0">
                <a:solidFill>
                  <a:srgbClr val="0070C0"/>
                </a:solidFill>
              </a:rPr>
              <a:t>팝업 창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Modal </a:t>
            </a:r>
            <a:r>
              <a:rPr lang="ko-KR" altLang="en-US" sz="1600" dirty="0"/>
              <a:t>팝업 창이므로 </a:t>
            </a:r>
            <a:r>
              <a:rPr lang="ko-KR" altLang="en-US" sz="1600" b="1" dirty="0">
                <a:solidFill>
                  <a:srgbClr val="0070C0"/>
                </a:solidFill>
              </a:rPr>
              <a:t>메인 화면 전환 없이 </a:t>
            </a:r>
            <a:r>
              <a:rPr lang="ko-KR" altLang="en-US" sz="1600" dirty="0"/>
              <a:t>기존 화면 위에 새로운 팝업 창이 뜨는 것을 확인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모델 선택 창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에 선택 가능한 모델이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드롭 다운 메뉴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형태로 보여짐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메뉴의 </a:t>
            </a:r>
            <a:r>
              <a:rPr lang="en-US" altLang="ko-KR" sz="1600" dirty="0"/>
              <a:t>&lt;</a:t>
            </a:r>
            <a:r>
              <a:rPr lang="ko-KR" altLang="en-US" sz="1600" dirty="0"/>
              <a:t>계절성 지수 산출 모델</a:t>
            </a:r>
            <a:r>
              <a:rPr lang="en-US" altLang="ko-KR" sz="1600" dirty="0"/>
              <a:t>&gt;, &lt;</a:t>
            </a:r>
            <a:r>
              <a:rPr lang="ko-KR" altLang="en-US" sz="1600" dirty="0"/>
              <a:t>판매량 지수 산출 모델</a:t>
            </a:r>
            <a:r>
              <a:rPr lang="en-US" altLang="ko-KR" sz="1600" dirty="0"/>
              <a:t>&gt; </a:t>
            </a:r>
            <a:r>
              <a:rPr lang="ko-KR" altLang="en-US" sz="1600" dirty="0"/>
              <a:t>중 일단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계절성 지수 산출 모델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을 선택함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왜냐하면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최초로</a:t>
            </a:r>
            <a:r>
              <a:rPr lang="ko-KR" altLang="en-US" sz="1600" dirty="0"/>
              <a:t> 모델을 돌릴 경우는 무조건 </a:t>
            </a:r>
            <a:r>
              <a:rPr lang="en-US" altLang="ko-KR" sz="1600" dirty="0"/>
              <a:t>&lt;</a:t>
            </a:r>
            <a:r>
              <a:rPr lang="ko-KR" altLang="en-US" sz="1600" dirty="0"/>
              <a:t>계절성 지수 산출 모델</a:t>
            </a:r>
            <a:r>
              <a:rPr lang="en-US" altLang="ko-KR" sz="1600" dirty="0"/>
              <a:t>&gt;</a:t>
            </a:r>
            <a:r>
              <a:rPr lang="ko-KR" altLang="en-US" sz="1600" dirty="0"/>
              <a:t>을 </a:t>
            </a:r>
            <a:r>
              <a:rPr lang="ko-KR" altLang="en-US" sz="1600" b="1" dirty="0">
                <a:solidFill>
                  <a:srgbClr val="0070C0"/>
                </a:solidFill>
              </a:rPr>
              <a:t>먼저 선택</a:t>
            </a:r>
            <a:r>
              <a:rPr lang="ko-KR" altLang="en-US" sz="1600" dirty="0"/>
              <a:t>하라고 매뉴얼에 기재되었기 때문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 모델은 처음 한 번만 선택해서 돌리면 그 뒤로는 선택할 필요 없이 추후 </a:t>
            </a:r>
            <a:r>
              <a:rPr lang="ko-KR" altLang="en-US" sz="1600" b="1" dirty="0">
                <a:solidFill>
                  <a:srgbClr val="0070C0"/>
                </a:solidFill>
              </a:rPr>
              <a:t>매년 </a:t>
            </a:r>
            <a:r>
              <a:rPr lang="en-US" altLang="ko-KR" sz="1600" b="1" dirty="0">
                <a:solidFill>
                  <a:srgbClr val="0070C0"/>
                </a:solidFill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</a:rPr>
              <a:t>회</a:t>
            </a:r>
            <a:r>
              <a:rPr lang="en-US" altLang="ko-KR" sz="1600" b="1" dirty="0">
                <a:solidFill>
                  <a:srgbClr val="0070C0"/>
                </a:solidFill>
              </a:rPr>
              <a:t>(1</a:t>
            </a:r>
            <a:r>
              <a:rPr lang="ko-KR" altLang="en-US" sz="1600" b="1" dirty="0">
                <a:solidFill>
                  <a:srgbClr val="0070C0"/>
                </a:solidFill>
              </a:rPr>
              <a:t>월 마지막 주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</a:rPr>
              <a:t>만 </a:t>
            </a:r>
            <a:r>
              <a:rPr lang="ko-KR" altLang="en-US" sz="1600" dirty="0"/>
              <a:t>돌리면 된다고 함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메인 화면의 기능 버튼을 누를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때마다 기능별 </a:t>
            </a:r>
            <a:r>
              <a:rPr lang="en-US" altLang="ko-KR" sz="1600" b="1" dirty="0">
                <a:solidFill>
                  <a:schemeClr val="bg1"/>
                </a:solidFill>
              </a:rPr>
              <a:t>modal </a:t>
            </a:r>
            <a:r>
              <a:rPr lang="ko-KR" altLang="en-US" sz="1600" b="1" dirty="0" err="1">
                <a:solidFill>
                  <a:schemeClr val="bg1"/>
                </a:solidFill>
              </a:rPr>
              <a:t>팝업창이</a:t>
            </a:r>
            <a:r>
              <a:rPr lang="ko-KR" altLang="en-US" sz="1600" b="1" dirty="0">
                <a:solidFill>
                  <a:schemeClr val="bg1"/>
                </a:solidFill>
              </a:rPr>
              <a:t> 뜨는 것 확인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분석 모델 선택하기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모델 </a:t>
            </a:r>
            <a:r>
              <a:rPr lang="ko-KR" altLang="en-US" sz="1600" b="1" dirty="0" err="1">
                <a:solidFill>
                  <a:schemeClr val="bg1"/>
                </a:solidFill>
              </a:rPr>
              <a:t>선택시</a:t>
            </a:r>
            <a:r>
              <a:rPr lang="ko-KR" altLang="en-US" sz="1600" b="1" dirty="0">
                <a:solidFill>
                  <a:schemeClr val="bg1"/>
                </a:solidFill>
              </a:rPr>
              <a:t> 유의사항 확인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예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계절성 지수 산출 모델은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다른 </a:t>
            </a:r>
            <a:r>
              <a:rPr lang="ko-KR" altLang="en-US" sz="1600" b="1" dirty="0" err="1">
                <a:solidFill>
                  <a:schemeClr val="bg1"/>
                </a:solidFill>
              </a:rPr>
              <a:t>분석모델에</a:t>
            </a:r>
            <a:r>
              <a:rPr lang="ko-KR" altLang="en-US" sz="1600" b="1" dirty="0">
                <a:solidFill>
                  <a:schemeClr val="bg1"/>
                </a:solidFill>
              </a:rPr>
              <a:t> 선행되어야 함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62" y="4719163"/>
            <a:ext cx="909344" cy="90934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모델 선택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21188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 선택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분석 모델 선택하기 </a:t>
            </a:r>
            <a:r>
              <a:rPr lang="en-US" altLang="ko-KR" b="1" dirty="0">
                <a:solidFill>
                  <a:srgbClr val="0070C0"/>
                </a:solidFill>
              </a:rPr>
              <a:t>- modal </a:t>
            </a:r>
            <a:r>
              <a:rPr lang="ko-KR" altLang="en-US" b="1" dirty="0">
                <a:solidFill>
                  <a:srgbClr val="0070C0"/>
                </a:solidFill>
              </a:rPr>
              <a:t>팝업 창에서 선택 완료 후 메인 화면으로 돌아옴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분석 모델 선택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팝업 창에서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계절성 지수 산출 모델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선택 후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선택 완료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팝업되어</a:t>
            </a:r>
            <a:r>
              <a:rPr lang="ko-KR" altLang="en-US" sz="1600" dirty="0"/>
              <a:t> 있는 </a:t>
            </a:r>
            <a:r>
              <a:rPr lang="en-US" altLang="ko-KR" sz="1600" b="1" dirty="0">
                <a:solidFill>
                  <a:srgbClr val="0070C0"/>
                </a:solidFill>
              </a:rPr>
              <a:t>modal </a:t>
            </a:r>
            <a:r>
              <a:rPr lang="ko-KR" altLang="en-US" sz="1600" b="1" dirty="0">
                <a:solidFill>
                  <a:srgbClr val="0070C0"/>
                </a:solidFill>
              </a:rPr>
              <a:t>창이 닫히면서 </a:t>
            </a:r>
            <a:r>
              <a:rPr lang="ko-KR" altLang="en-US" sz="1600" dirty="0"/>
              <a:t>선택한 모델명이 </a:t>
            </a:r>
            <a:r>
              <a:rPr lang="ko-KR" altLang="en-US" sz="1600" b="1" dirty="0">
                <a:solidFill>
                  <a:srgbClr val="0070C0"/>
                </a:solidFill>
              </a:rPr>
              <a:t>메인 화면</a:t>
            </a:r>
            <a:br>
              <a:rPr lang="en-US" altLang="ko-KR" sz="1600" dirty="0"/>
            </a:br>
            <a:r>
              <a:rPr lang="ko-KR" altLang="en-US" sz="1600" dirty="0"/>
              <a:t>의 해당 표시 영역에 </a:t>
            </a:r>
            <a:r>
              <a:rPr lang="ko-KR" altLang="en-US" sz="1600" b="1" dirty="0">
                <a:solidFill>
                  <a:srgbClr val="0070C0"/>
                </a:solidFill>
              </a:rPr>
              <a:t>기록되어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과장이 선택한 분석 모델이 무엇</a:t>
            </a:r>
            <a:br>
              <a:rPr lang="en-US" altLang="ko-KR" sz="1600" dirty="0"/>
            </a:br>
            <a:r>
              <a:rPr lang="ko-KR" altLang="en-US" sz="1600" dirty="0"/>
              <a:t>인지 메인 화면에서 바로 확인이 가능함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화면에 표시된 내용</a:t>
            </a:r>
            <a:r>
              <a:rPr lang="en-US" altLang="ko-KR" sz="1600" dirty="0"/>
              <a:t>: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화면으로 돌아오니 이전에는 비활성화되어 있었던 </a:t>
            </a:r>
            <a:r>
              <a:rPr lang="ko-KR" altLang="en-US" sz="1600" b="1" dirty="0">
                <a:solidFill>
                  <a:srgbClr val="0070C0"/>
                </a:solidFill>
              </a:rPr>
              <a:t>두번째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버튼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가 활성화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모델 선택을 완료했으니 이어서 모델에 입력할 데이터를 업로드</a:t>
            </a:r>
            <a:br>
              <a:rPr lang="en-US" altLang="ko-KR" sz="1600" dirty="0"/>
            </a:br>
            <a:r>
              <a:rPr lang="ko-KR" altLang="en-US" sz="1600" dirty="0"/>
              <a:t>하라는 것 </a:t>
            </a:r>
            <a:r>
              <a:rPr lang="en-US" altLang="ko-KR" sz="1600" dirty="0"/>
              <a:t>(</a:t>
            </a:r>
            <a:r>
              <a:rPr lang="ko-KR" altLang="en-US" sz="1600" dirty="0"/>
              <a:t>첫번째 버튼은 </a:t>
            </a:r>
            <a:r>
              <a:rPr lang="ko-KR" altLang="en-US" sz="1600" dirty="0" err="1"/>
              <a:t>비활성화됨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처음으로 돌아가려면 </a:t>
            </a:r>
            <a:r>
              <a:rPr lang="ko-KR" altLang="en-US" sz="1600" dirty="0"/>
              <a:t>화면 </a:t>
            </a:r>
            <a:r>
              <a:rPr lang="ko-KR" altLang="en-US" sz="1600" b="1" dirty="0">
                <a:solidFill>
                  <a:srgbClr val="0070C0"/>
                </a:solidFill>
              </a:rPr>
              <a:t>상단의 홈 버튼</a:t>
            </a:r>
            <a:r>
              <a:rPr lang="ko-KR" altLang="en-US" sz="1600" dirty="0"/>
              <a:t>을 클릭하면 다시 모델 선택부터 시작 가능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과장은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ko-KR" altLang="en-US" sz="1600" b="1" dirty="0">
                <a:solidFill>
                  <a:srgbClr val="C00000"/>
                </a:solidFill>
              </a:rPr>
              <a:t>데이터 업로드</a:t>
            </a:r>
            <a:r>
              <a:rPr lang="en-US" altLang="ko-KR" sz="1600" b="1" dirty="0">
                <a:solidFill>
                  <a:srgbClr val="C00000"/>
                </a:solidFill>
              </a:rPr>
              <a:t>&gt; </a:t>
            </a:r>
            <a:r>
              <a:rPr lang="ko-KR" altLang="en-US" sz="1600" dirty="0"/>
              <a:t>버튼을 클릭함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모델 선택 완료 후 </a:t>
            </a:r>
            <a:r>
              <a:rPr lang="en-US" altLang="ko-KR" sz="1600" b="1" dirty="0">
                <a:solidFill>
                  <a:schemeClr val="bg1"/>
                </a:solidFill>
              </a:rPr>
              <a:t>modal </a:t>
            </a:r>
            <a:r>
              <a:rPr lang="ko-KR" altLang="en-US" sz="1600" b="1" dirty="0" err="1">
                <a:solidFill>
                  <a:schemeClr val="bg1"/>
                </a:solidFill>
              </a:rPr>
              <a:t>팝업창이</a:t>
            </a:r>
            <a:r>
              <a:rPr lang="ko-KR" altLang="en-US" sz="1600" b="1" dirty="0">
                <a:solidFill>
                  <a:schemeClr val="bg1"/>
                </a:solidFill>
              </a:rPr>
              <a:t> 닫히며 선택 정보가 메인 화면 표시 영역에 기록됨을 확인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첫번째 </a:t>
            </a:r>
            <a:r>
              <a:rPr lang="en-US" altLang="ko-KR" sz="1600" b="1" dirty="0">
                <a:solidFill>
                  <a:schemeClr val="bg1"/>
                </a:solidFill>
              </a:rPr>
              <a:t>modal </a:t>
            </a:r>
            <a:r>
              <a:rPr lang="ko-KR" altLang="en-US" sz="1600" b="1" dirty="0">
                <a:solidFill>
                  <a:schemeClr val="bg1"/>
                </a:solidFill>
              </a:rPr>
              <a:t>창이 닫히면서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두번째 선택 버튼이 </a:t>
            </a:r>
            <a:r>
              <a:rPr lang="ko-KR" altLang="en-US" sz="1600" b="1" dirty="0" err="1">
                <a:solidFill>
                  <a:schemeClr val="bg1"/>
                </a:solidFill>
              </a:rPr>
              <a:t>활성화됨을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확인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첫번째 버튼은 </a:t>
            </a:r>
            <a:r>
              <a:rPr lang="ko-KR" altLang="en-US" sz="1600" b="1" dirty="0" err="1">
                <a:solidFill>
                  <a:schemeClr val="bg1"/>
                </a:solidFill>
              </a:rPr>
              <a:t>비활성화됨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62" y="4719163"/>
            <a:ext cx="909344" cy="90934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모델 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63840" y="3097734"/>
            <a:ext cx="3431690" cy="37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분석 모델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계절성 지수 산출 모델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6270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업로드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데이터 업로드 하기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 err="1">
                <a:solidFill>
                  <a:srgbClr val="0070C0"/>
                </a:solidFill>
              </a:rPr>
              <a:t>모델별</a:t>
            </a:r>
            <a:r>
              <a:rPr lang="ko-KR" altLang="en-US" b="1" dirty="0">
                <a:solidFill>
                  <a:srgbClr val="0070C0"/>
                </a:solidFill>
              </a:rPr>
              <a:t> 필요 데이터를 표준 데이터 레이아웃에 맞춰 업로드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4491216"/>
            <a:ext cx="1365238" cy="136523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283" y="1429274"/>
            <a:ext cx="6760723" cy="45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563" y="1611307"/>
            <a:ext cx="63521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과장이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버튼을 클릭하자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 창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ko-KR" altLang="en-US" sz="1600" dirty="0"/>
              <a:t>이라는 </a:t>
            </a:r>
            <a:r>
              <a:rPr lang="en-US" altLang="ko-KR" sz="1600" b="1" dirty="0">
                <a:solidFill>
                  <a:srgbClr val="0070C0"/>
                </a:solidFill>
              </a:rPr>
              <a:t>modal </a:t>
            </a:r>
            <a:r>
              <a:rPr lang="ko-KR" altLang="en-US" sz="1600" b="1" dirty="0">
                <a:solidFill>
                  <a:srgbClr val="0070C0"/>
                </a:solidFill>
              </a:rPr>
              <a:t>팝업 창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이번에도 역시 </a:t>
            </a:r>
            <a:r>
              <a:rPr lang="en-US" altLang="ko-KR" sz="1600" dirty="0"/>
              <a:t>Modal </a:t>
            </a:r>
            <a:r>
              <a:rPr lang="ko-KR" altLang="en-US" sz="1600" dirty="0"/>
              <a:t>팝업 창이므로 </a:t>
            </a:r>
            <a:r>
              <a:rPr lang="ko-KR" altLang="en-US" sz="1600" b="1" dirty="0">
                <a:solidFill>
                  <a:srgbClr val="0070C0"/>
                </a:solidFill>
              </a:rPr>
              <a:t>메인 화면 전환 없이 </a:t>
            </a:r>
            <a:r>
              <a:rPr lang="ko-KR" altLang="en-US" sz="1600" dirty="0"/>
              <a:t>기존 화면 위에 새로운 팝업 창이 뜨는 것을 확인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데이터 업로드 창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에 방금 전 선택한 모델명이 표시되고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 필요한 데이터 목록이 아래에 보여짐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필요 데이터 목록 옆에 있는 </a:t>
            </a:r>
            <a:r>
              <a:rPr lang="en-US" altLang="ko-KR" sz="1600" b="1" dirty="0">
                <a:solidFill>
                  <a:srgbClr val="0070C0"/>
                </a:solidFill>
              </a:rPr>
              <a:t>&lt;?&gt; </a:t>
            </a:r>
            <a:r>
              <a:rPr lang="ko-KR" altLang="en-US" sz="1600" b="1" dirty="0">
                <a:solidFill>
                  <a:srgbClr val="0070C0"/>
                </a:solidFill>
              </a:rPr>
              <a:t>버튼</a:t>
            </a:r>
            <a:r>
              <a:rPr lang="ko-KR" altLang="en-US" sz="1600" dirty="0"/>
              <a:t>을 클릭했더니 업로드하는</a:t>
            </a:r>
            <a:br>
              <a:rPr lang="en-US" altLang="ko-KR" sz="1600" dirty="0"/>
            </a:br>
            <a:r>
              <a:rPr lang="ko-KR" altLang="en-US" sz="1600" dirty="0"/>
              <a:t>데이터는 </a:t>
            </a: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표준 데이터 레이아웃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dirty="0"/>
              <a:t>에 맞춰 </a:t>
            </a:r>
            <a:r>
              <a:rPr lang="en-US" altLang="ko-KR" sz="1600" b="1" dirty="0">
                <a:solidFill>
                  <a:srgbClr val="0070C0"/>
                </a:solidFill>
              </a:rPr>
              <a:t>csv</a:t>
            </a:r>
            <a:r>
              <a:rPr lang="ko-KR" altLang="en-US" sz="1600" b="1" dirty="0">
                <a:solidFill>
                  <a:srgbClr val="0070C0"/>
                </a:solidFill>
              </a:rPr>
              <a:t>파일 </a:t>
            </a:r>
            <a:r>
              <a:rPr lang="ko-KR" altLang="en-US" sz="1600" dirty="0"/>
              <a:t>형태로</a:t>
            </a:r>
            <a:br>
              <a:rPr lang="en-US" altLang="ko-KR" sz="1600" dirty="0"/>
            </a:br>
            <a:r>
              <a:rPr lang="ko-KR" altLang="en-US" sz="1600" dirty="0"/>
              <a:t>업로드 하라면서 </a:t>
            </a:r>
            <a:r>
              <a:rPr lang="ko-KR" altLang="en-US" sz="1600" dirty="0" err="1"/>
              <a:t>컬럼명과</a:t>
            </a:r>
            <a:r>
              <a:rPr lang="ko-KR" altLang="en-US" sz="1600" dirty="0"/>
              <a:t> 각 컬럼에 들어갈 자료의 내용 등이 정리된 표준 데이터 </a:t>
            </a:r>
            <a:r>
              <a:rPr lang="ko-KR" altLang="en-US" sz="1600" b="1" dirty="0">
                <a:solidFill>
                  <a:srgbClr val="0070C0"/>
                </a:solidFill>
              </a:rPr>
              <a:t>레이아웃 설명 창</a:t>
            </a:r>
            <a:r>
              <a:rPr lang="ko-KR" altLang="en-US" sz="1600" dirty="0"/>
              <a:t>이 뜸</a:t>
            </a:r>
            <a:endParaRPr lang="en-US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632299" y="1575881"/>
            <a:ext cx="3472773" cy="2438581"/>
          </a:xfrm>
          <a:prstGeom prst="wedgeRectCallout">
            <a:avLst>
              <a:gd name="adj1" fmla="val -29010"/>
              <a:gd name="adj2" fmla="val 666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모델에 따라 필요한 데이터가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화면에 보여짐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업로드를 하려면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어떻게 해야 하나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marL="360363" indent="-185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표준 데이터 레이아웃이란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무엇인지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60407" y="238575"/>
            <a:ext cx="1001949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모델 선택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5275" y="238575"/>
            <a:ext cx="817124" cy="36895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업로드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85318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9173" y="238575"/>
            <a:ext cx="680936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저장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53028" y="238575"/>
            <a:ext cx="990978" cy="3689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78" y="4582288"/>
            <a:ext cx="1183094" cy="11830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75643" y="3753949"/>
            <a:ext cx="5177386" cy="71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분석 모델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계절성지수</a:t>
            </a:r>
            <a:r>
              <a:rPr lang="ko-KR" altLang="en-US" sz="1400" b="1" dirty="0"/>
              <a:t> 산출 모델</a:t>
            </a:r>
            <a:endParaRPr lang="en-US" altLang="ko-KR" sz="1400" b="1" dirty="0"/>
          </a:p>
          <a:p>
            <a:pPr marL="355600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필요 데이터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Seasonality_in</a:t>
            </a:r>
            <a:r>
              <a:rPr lang="ko-KR" altLang="en-US" sz="1400" b="1" dirty="0"/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236672" y="4129354"/>
            <a:ext cx="680936" cy="238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75977" y="4129354"/>
            <a:ext cx="243327" cy="238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?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8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979</Words>
  <Application>Microsoft Office PowerPoint</Application>
  <PresentationFormat>와이드스크린</PresentationFormat>
  <Paragraphs>259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EJ Kim</dc:creator>
  <cp:lastModifiedBy>김효관</cp:lastModifiedBy>
  <cp:revision>193</cp:revision>
  <dcterms:created xsi:type="dcterms:W3CDTF">2018-11-02T05:47:17Z</dcterms:created>
  <dcterms:modified xsi:type="dcterms:W3CDTF">2019-06-19T03:56:06Z</dcterms:modified>
</cp:coreProperties>
</file>