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50"/>
  </p:notesMasterIdLst>
  <p:handoutMasterIdLst>
    <p:handoutMasterId r:id="rId51"/>
  </p:handoutMasterIdLst>
  <p:sldIdLst>
    <p:sldId id="1130" r:id="rId2"/>
    <p:sldId id="1157" r:id="rId3"/>
    <p:sldId id="1158" r:id="rId4"/>
    <p:sldId id="1167" r:id="rId5"/>
    <p:sldId id="1256" r:id="rId6"/>
    <p:sldId id="1258" r:id="rId7"/>
    <p:sldId id="1281" r:id="rId8"/>
    <p:sldId id="1265" r:id="rId9"/>
    <p:sldId id="1251" r:id="rId10"/>
    <p:sldId id="1270" r:id="rId11"/>
    <p:sldId id="1252" r:id="rId12"/>
    <p:sldId id="1260" r:id="rId13"/>
    <p:sldId id="1267" r:id="rId14"/>
    <p:sldId id="1261" r:id="rId15"/>
    <p:sldId id="1264" r:id="rId16"/>
    <p:sldId id="1284" r:id="rId17"/>
    <p:sldId id="1268" r:id="rId18"/>
    <p:sldId id="1253" r:id="rId19"/>
    <p:sldId id="1262" r:id="rId20"/>
    <p:sldId id="1285" r:id="rId21"/>
    <p:sldId id="1269" r:id="rId22"/>
    <p:sldId id="1286" r:id="rId23"/>
    <p:sldId id="1287" r:id="rId24"/>
    <p:sldId id="1225" r:id="rId25"/>
    <p:sldId id="1273" r:id="rId26"/>
    <p:sldId id="1271" r:id="rId27"/>
    <p:sldId id="1274" r:id="rId28"/>
    <p:sldId id="1275" r:id="rId29"/>
    <p:sldId id="1277" r:id="rId30"/>
    <p:sldId id="1278" r:id="rId31"/>
    <p:sldId id="1299" r:id="rId32"/>
    <p:sldId id="1283" r:id="rId33"/>
    <p:sldId id="1288" r:id="rId34"/>
    <p:sldId id="1289" r:id="rId35"/>
    <p:sldId id="1290" r:id="rId36"/>
    <p:sldId id="1291" r:id="rId37"/>
    <p:sldId id="1292" r:id="rId38"/>
    <p:sldId id="1293" r:id="rId39"/>
    <p:sldId id="1294" r:id="rId40"/>
    <p:sldId id="1295" r:id="rId41"/>
    <p:sldId id="1296" r:id="rId42"/>
    <p:sldId id="1297" r:id="rId43"/>
    <p:sldId id="1279" r:id="rId44"/>
    <p:sldId id="1280" r:id="rId45"/>
    <p:sldId id="1282" r:id="rId46"/>
    <p:sldId id="1300" r:id="rId47"/>
    <p:sldId id="1182" r:id="rId48"/>
    <p:sldId id="1153" r:id="rId49"/>
  </p:sldIdLst>
  <p:sldSz cx="9144000" cy="5143500" type="screen16x9"/>
  <p:notesSz cx="6807200" cy="9939338"/>
  <p:embeddedFontLst>
    <p:embeddedFont>
      <p:font typeface="나눔바른고딕" panose="020B0600000101010101" charset="-127"/>
      <p:regular r:id="rId52"/>
      <p:bold r:id="rId53"/>
    </p:embeddedFont>
    <p:embeddedFont>
      <p:font typeface="HY헤드라인M" panose="02030600000101010101" pitchFamily="18" charset="-127"/>
      <p:regular r:id="rId54"/>
    </p:embeddedFont>
    <p:embeddedFont>
      <p:font typeface="맑은 고딕" panose="020B0503020000020004" pitchFamily="50" charset="-127"/>
      <p:regular r:id="rId55"/>
      <p:bold r:id="rId56"/>
    </p:embeddedFont>
    <p:embeddedFont>
      <p:font typeface="맑은 고딕 Semilight" panose="020B0600000101010101" charset="-127"/>
      <p:regular r:id="rId57"/>
    </p:embeddedFont>
    <p:embeddedFont>
      <p:font typeface="HY견고딕" panose="02030600000101010101" pitchFamily="18" charset="-127"/>
      <p:regular r:id="rId5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7F"/>
    <a:srgbClr val="F95135"/>
    <a:srgbClr val="FFFF99"/>
    <a:srgbClr val="9FA1A0"/>
    <a:srgbClr val="000000"/>
    <a:srgbClr val="0B6C97"/>
    <a:srgbClr val="CCCCFF"/>
    <a:srgbClr val="FFFFFF"/>
    <a:srgbClr val="009999"/>
    <a:srgbClr val="109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3" autoAdjust="0"/>
    <p:restoredTop sz="96488" autoAdjust="0"/>
  </p:normalViewPr>
  <p:slideViewPr>
    <p:cSldViewPr showGuides="1">
      <p:cViewPr varScale="1">
        <p:scale>
          <a:sx n="215" d="100"/>
          <a:sy n="215" d="100"/>
        </p:scale>
        <p:origin x="186" y="192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6"/>
    </p:cViewPr>
  </p:sorterViewPr>
  <p:notesViewPr>
    <p:cSldViewPr showGuides="1">
      <p:cViewPr varScale="1">
        <p:scale>
          <a:sx n="78" d="100"/>
          <a:sy n="78" d="100"/>
        </p:scale>
        <p:origin x="-3366" y="-90"/>
      </p:cViewPr>
      <p:guideLst>
        <p:guide orient="horz" pos="3127"/>
        <p:guide pos="2140"/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kopo-my.sharepoint.com/personal/haiteam_office_kopo_ac_kr/Documents/Attachments/00.%20&#50629;&#47924;/01.%20&#44053;&#51032;&#51088;&#47308;/14.%20&#49548;&#54532;&#53944;&#50920;&#50612;&#54876;&#50857;&#48143;&#53076;&#46377;%20(160_0)-HK-&#50629;&#45936;&#51060;&#51473;/1.%20Spark/3.%20&#45936;&#51060;&#53552;%20&#51204;&#52376;&#47532;(&#51221;&#51228;)%20&#48143;%20Spark%20SQL%20&#49892;&#49845;/Exel%20back&#45936;&#51060;&#5355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r>
              <a:rPr lang="en-US"/>
              <a:t>A</a:t>
            </a:r>
            <a:r>
              <a:rPr lang="ko-KR"/>
              <a:t>제품 판매추이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'[Exel back데이터.xlsx]Sheet1'!$D$9</c:f>
              <c:strCache>
                <c:ptCount val="1"/>
                <c:pt idx="0">
                  <c:v>판매량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'[Exel back데이터.xlsx]Sheet1'!$E$9:$K$9</c:f>
              <c:numCache>
                <c:formatCode>General</c:formatCode>
                <c:ptCount val="7"/>
                <c:pt idx="0">
                  <c:v>1200</c:v>
                </c:pt>
                <c:pt idx="1">
                  <c:v>0</c:v>
                </c:pt>
                <c:pt idx="2">
                  <c:v>0</c:v>
                </c:pt>
                <c:pt idx="3">
                  <c:v>100</c:v>
                </c:pt>
                <c:pt idx="4">
                  <c:v>300</c:v>
                </c:pt>
                <c:pt idx="5">
                  <c:v>500</c:v>
                </c:pt>
                <c:pt idx="6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34-47DC-A241-84ADC9ED7CFD}"/>
            </c:ext>
          </c:extLst>
        </c:ser>
        <c:ser>
          <c:idx val="1"/>
          <c:order val="1"/>
          <c:tx>
            <c:strRef>
              <c:f>'[Exel back데이터.xlsx]Sheet1'!$D$10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'[Exel back데이터.xlsx]Sheet1'!$E$10:$K$10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34-47DC-A241-84ADC9ED7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6832879"/>
        <c:axId val="1066125071"/>
      </c:barChart>
      <c:catAx>
        <c:axId val="103683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066125071"/>
        <c:crosses val="autoZero"/>
        <c:auto val="1"/>
        <c:lblAlgn val="ctr"/>
        <c:lblOffset val="100"/>
        <c:noMultiLvlLbl val="0"/>
      </c:catAx>
      <c:valAx>
        <c:axId val="106612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036832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500">
          <a:latin typeface="나눔바른고딕" panose="020B0603020101020101" pitchFamily="50" charset="-127"/>
          <a:ea typeface="나눔바른고딕" panose="020B0603020101020101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54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214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893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288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296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124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445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143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6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37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2330133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068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940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271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794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720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800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2187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392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2086771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32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68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96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186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48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4359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5679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760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2918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5324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5509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32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60492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0253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8236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519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4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75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27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635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61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7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 algn="ctr">
              <a:buNone/>
              <a:defRPr>
                <a:latin typeface="돋움"/>
                <a:ea typeface="돋움"/>
                <a:cs typeface="돋움"/>
              </a:defRPr>
            </a:lvl1pPr>
            <a:lvl2pPr marL="389626" indent="0" algn="ctr">
              <a:buNone/>
              <a:defRPr/>
            </a:lvl2pPr>
            <a:lvl3pPr marL="779252" indent="0" algn="ctr">
              <a:buNone/>
              <a:defRPr/>
            </a:lvl3pPr>
            <a:lvl4pPr marL="1168878" indent="0" algn="ctr">
              <a:buNone/>
              <a:defRPr/>
            </a:lvl4pPr>
            <a:lvl5pPr marL="1558503" indent="0" algn="ctr">
              <a:buNone/>
              <a:defRPr/>
            </a:lvl5pPr>
            <a:lvl6pPr marL="1948129" indent="0" algn="ctr">
              <a:buNone/>
              <a:defRPr/>
            </a:lvl6pPr>
            <a:lvl7pPr marL="2337755" indent="0" algn="ctr">
              <a:buNone/>
              <a:defRPr/>
            </a:lvl7pPr>
            <a:lvl8pPr marL="2727381" indent="0" algn="ctr">
              <a:buNone/>
              <a:defRPr/>
            </a:lvl8pPr>
            <a:lvl9pPr marL="3117007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976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  <p:sldLayoutId id="2147488738" r:id="rId2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6448" y="1341581"/>
            <a:ext cx="41729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 </a:t>
            </a:r>
            <a:r>
              <a:rPr lang="ko-KR" altLang="en-US" sz="40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기본문법</a:t>
            </a:r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6012160" y="987574"/>
            <a:ext cx="2985166" cy="116114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76256" y="2818972"/>
            <a:ext cx="2003129" cy="400110"/>
            <a:chOff x="6876256" y="2818972"/>
            <a:chExt cx="2003129" cy="400110"/>
          </a:xfrm>
        </p:grpSpPr>
        <p:sp>
          <p:nvSpPr>
            <p:cNvPr id="4" name="직사각형 3"/>
            <p:cNvSpPr/>
            <p:nvPr/>
          </p:nvSpPr>
          <p:spPr>
            <a:xfrm>
              <a:off x="7776198" y="2818972"/>
              <a:ext cx="11031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spc="6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00479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김효관</a:t>
              </a:r>
              <a:endParaRPr lang="en-US" altLang="ko-KR" sz="2000" spc="-150">
                <a:ln>
                  <a:solidFill>
                    <a:srgbClr val="4F81BD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6876256" y="2896898"/>
              <a:ext cx="1" cy="288634"/>
            </a:xfrm>
            <a:prstGeom prst="line">
              <a:avLst/>
            </a:prstGeom>
            <a:ln>
              <a:solidFill>
                <a:srgbClr val="0047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0262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347AE-59C9-4A62-8F93-9E9103A9C92C}"/>
              </a:ext>
            </a:extLst>
          </p:cNvPr>
          <p:cNvSpPr txBox="1"/>
          <p:nvPr/>
        </p:nvSpPr>
        <p:spPr>
          <a:xfrm>
            <a:off x="6258744" y="3579862"/>
            <a:ext cx="2433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 var a = Array(100,200,…)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B2C28-B039-432F-BC0B-C8F1090F1D90}"/>
              </a:ext>
            </a:extLst>
          </p:cNvPr>
          <p:cNvSpPr txBox="1"/>
          <p:nvPr/>
        </p:nvSpPr>
        <p:spPr>
          <a:xfrm>
            <a:off x="456468" y="2355726"/>
            <a:ext cx="8219988" cy="10801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Practice :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기본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math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라이브러리를 활용하여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 -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현재 시간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분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 에서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을 뺸 값을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answer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변수에 담기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328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 판단하기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09C6CE-E5A3-4EB1-8B42-D3E9490C4A8B}"/>
              </a:ext>
            </a:extLst>
          </p:cNvPr>
          <p:cNvSpPr/>
          <p:nvPr/>
        </p:nvSpPr>
        <p:spPr bwMode="auto">
          <a:xfrm>
            <a:off x="1438882" y="1549228"/>
            <a:ext cx="403728" cy="4037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01A39B-F0E3-4321-B7C5-99D4ACA75268}"/>
              </a:ext>
            </a:extLst>
          </p:cNvPr>
          <p:cNvSpPr/>
          <p:nvPr/>
        </p:nvSpPr>
        <p:spPr bwMode="auto">
          <a:xfrm>
            <a:off x="790390" y="3507854"/>
            <a:ext cx="1695659" cy="5422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조건이 참인 경우 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코드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FFA48D42-1B44-4DBA-94D3-A0BA9FA350B6}"/>
              </a:ext>
            </a:extLst>
          </p:cNvPr>
          <p:cNvSpPr/>
          <p:nvPr/>
        </p:nvSpPr>
        <p:spPr bwMode="auto">
          <a:xfrm>
            <a:off x="792916" y="2267381"/>
            <a:ext cx="1695659" cy="726711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8" name="원형: 비어 있음 17">
            <a:extLst>
              <a:ext uri="{FF2B5EF4-FFF2-40B4-BE49-F238E27FC236}">
                <a16:creationId xmlns:a16="http://schemas.microsoft.com/office/drawing/2014/main" id="{BD317D33-234A-48C5-9B12-9D2B18638628}"/>
              </a:ext>
            </a:extLst>
          </p:cNvPr>
          <p:cNvSpPr/>
          <p:nvPr/>
        </p:nvSpPr>
        <p:spPr bwMode="auto">
          <a:xfrm>
            <a:off x="1412782" y="4353548"/>
            <a:ext cx="446238" cy="446238"/>
          </a:xfrm>
          <a:prstGeom prst="donu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4419075-3F71-4159-A802-C78F5F5691AD}"/>
              </a:ext>
            </a:extLst>
          </p:cNvPr>
          <p:cNvCxnSpPr>
            <a:stCxn id="8" idx="4"/>
            <a:endCxn id="17" idx="0"/>
          </p:cNvCxnSpPr>
          <p:nvPr/>
        </p:nvCxnSpPr>
        <p:spPr bwMode="auto">
          <a:xfrm>
            <a:off x="1640746" y="1952956"/>
            <a:ext cx="0" cy="314425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D7DEE1A-36FB-43FA-ABE1-FF3567EFECEB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 bwMode="auto">
          <a:xfrm flipH="1">
            <a:off x="1638219" y="2994092"/>
            <a:ext cx="2526" cy="51376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9E01D5-DB44-4D31-8544-2E5019E9AC56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auto">
          <a:xfrm flipH="1">
            <a:off x="1635901" y="4050085"/>
            <a:ext cx="2319" cy="303463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F3DD9F2-BB96-44D3-9540-14C882BA2C30}"/>
              </a:ext>
            </a:extLst>
          </p:cNvPr>
          <p:cNvSpPr/>
          <p:nvPr/>
        </p:nvSpPr>
        <p:spPr bwMode="auto">
          <a:xfrm>
            <a:off x="2915816" y="3507854"/>
            <a:ext cx="1813992" cy="5422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조건이 거짓인 경우 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코드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EB0CDA9-1D2F-4EF0-933C-DCD6FBF497CA}"/>
              </a:ext>
            </a:extLst>
          </p:cNvPr>
          <p:cNvCxnSpPr>
            <a:cxnSpLocks/>
            <a:stCxn id="17" idx="3"/>
            <a:endCxn id="28" idx="0"/>
          </p:cNvCxnSpPr>
          <p:nvPr/>
        </p:nvCxnSpPr>
        <p:spPr bwMode="auto">
          <a:xfrm>
            <a:off x="2488575" y="2630738"/>
            <a:ext cx="1334237" cy="877117"/>
          </a:xfrm>
          <a:prstGeom prst="bentConnector2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E1A6FEAA-B905-450A-BD1A-1510C62CC65B}"/>
              </a:ext>
            </a:extLst>
          </p:cNvPr>
          <p:cNvCxnSpPr>
            <a:cxnSpLocks/>
            <a:stCxn id="28" idx="2"/>
            <a:endCxn id="18" idx="0"/>
          </p:cNvCxnSpPr>
          <p:nvPr/>
        </p:nvCxnSpPr>
        <p:spPr bwMode="auto">
          <a:xfrm rot="5400000">
            <a:off x="2577626" y="3108361"/>
            <a:ext cx="303463" cy="218691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DCC37F4-FA10-4D95-A218-B4D81E54009D}"/>
              </a:ext>
            </a:extLst>
          </p:cNvPr>
          <p:cNvSpPr txBox="1"/>
          <p:nvPr/>
        </p:nvSpPr>
        <p:spPr>
          <a:xfrm>
            <a:off x="1354835" y="3008948"/>
            <a:ext cx="379635" cy="310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참</a:t>
            </a:r>
            <a:endParaRPr lang="ko-KR" altLang="en-US" b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5B9CF2-563B-4F2C-B14E-69AC2A2E00FB}"/>
              </a:ext>
            </a:extLst>
          </p:cNvPr>
          <p:cNvSpPr txBox="1"/>
          <p:nvPr/>
        </p:nvSpPr>
        <p:spPr>
          <a:xfrm>
            <a:off x="2363619" y="2646747"/>
            <a:ext cx="552197" cy="310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거짓</a:t>
            </a:r>
            <a:endParaRPr lang="ko-KR" altLang="en-US" b="0" dirty="0"/>
          </a:p>
        </p:txBody>
      </p:sp>
      <p:sp>
        <p:nvSpPr>
          <p:cNvPr id="46" name="말풍선: 사각형 45">
            <a:extLst>
              <a:ext uri="{FF2B5EF4-FFF2-40B4-BE49-F238E27FC236}">
                <a16:creationId xmlns:a16="http://schemas.microsoft.com/office/drawing/2014/main" id="{276DBB59-F700-4515-A39D-F7D1C0B7E81D}"/>
              </a:ext>
            </a:extLst>
          </p:cNvPr>
          <p:cNvSpPr/>
          <p:nvPr/>
        </p:nvSpPr>
        <p:spPr bwMode="auto">
          <a:xfrm>
            <a:off x="4572202" y="1410156"/>
            <a:ext cx="3456174" cy="1036682"/>
          </a:xfrm>
          <a:prstGeom prst="wedgeRectCallout">
            <a:avLst>
              <a:gd name="adj1" fmla="val -115437"/>
              <a:gd name="adj2" fmla="val 53734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예시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조건이 참인경우 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유효한 데이터만 활용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조건이 거짓인 경우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유효하지 않은 데이터만 활용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4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328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 판단하기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79968" y="1270396"/>
            <a:ext cx="8091346" cy="827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조건이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일치하는 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경우 실행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// 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 </a:t>
            </a:r>
            <a:r>
              <a:rPr lang="ko-KR" altLang="en-US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참인경우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실행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else{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//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 </a:t>
            </a:r>
            <a:r>
              <a:rPr lang="ko-KR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불일치 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 실행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ko-KR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2112063"/>
            <a:ext cx="808794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456881"/>
            <a:ext cx="8091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조건 판단하기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체크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입력데이터의 연도 최대 값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currentYear</a:t>
            </a:r>
            <a:r>
              <a:rPr lang="en-US" altLang="ko-KR" dirty="0"/>
              <a:t> = 2018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deltaYear</a:t>
            </a:r>
            <a:r>
              <a:rPr lang="en-US" altLang="ko-KR" dirty="0"/>
              <a:t> = 0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체크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입력데이터의 연도 최소 값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validYear</a:t>
            </a:r>
            <a:r>
              <a:rPr lang="en-US" altLang="ko-KR" dirty="0"/>
              <a:t> = 2015</a:t>
            </a:r>
          </a:p>
          <a:p>
            <a:endParaRPr lang="en-US" altLang="ko-KR" dirty="0"/>
          </a:p>
          <a:p>
            <a:r>
              <a:rPr lang="en-US" altLang="ko-KR" dirty="0"/>
              <a:t>if(</a:t>
            </a:r>
            <a:r>
              <a:rPr lang="en-US" altLang="ko-KR" dirty="0" err="1"/>
              <a:t>deltaYear</a:t>
            </a:r>
            <a:r>
              <a:rPr lang="en-US" altLang="ko-KR" dirty="0"/>
              <a:t> != 0){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validYear</a:t>
            </a:r>
            <a:r>
              <a:rPr lang="en-US" altLang="ko-KR" dirty="0"/>
              <a:t> = </a:t>
            </a:r>
            <a:r>
              <a:rPr lang="en-US" altLang="ko-KR" dirty="0" err="1"/>
              <a:t>currentYear</a:t>
            </a:r>
            <a:r>
              <a:rPr lang="en-US" altLang="ko-KR" dirty="0"/>
              <a:t> - </a:t>
            </a:r>
            <a:r>
              <a:rPr lang="en-US" altLang="ko-KR" dirty="0" err="1"/>
              <a:t>deltaYear</a:t>
            </a:r>
            <a:endParaRPr lang="en-US" altLang="ko-KR" dirty="0"/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validYear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76A6F17-18FA-4242-B758-EFC55FC9FB01}"/>
              </a:ext>
            </a:extLst>
          </p:cNvPr>
          <p:cNvSpPr/>
          <p:nvPr/>
        </p:nvSpPr>
        <p:spPr bwMode="auto">
          <a:xfrm>
            <a:off x="5148064" y="1408714"/>
            <a:ext cx="2786973" cy="567373"/>
          </a:xfrm>
          <a:prstGeom prst="wedgeRectCallout">
            <a:avLst>
              <a:gd name="adj1" fmla="val -115437"/>
              <a:gd name="adj2" fmla="val 53734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조건문은 코드상에 대부분 활용되기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때문에 꼭 알아둬야합니다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.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E49F2D-3699-4ADB-B045-90B2B3D62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74" y="2458766"/>
            <a:ext cx="2663392" cy="248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328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 판단하기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44879-CC1B-4E0D-9766-71C8373010A7}"/>
              </a:ext>
            </a:extLst>
          </p:cNvPr>
          <p:cNvSpPr txBox="1"/>
          <p:nvPr/>
        </p:nvSpPr>
        <p:spPr>
          <a:xfrm>
            <a:off x="456468" y="2355726"/>
            <a:ext cx="8219988" cy="10801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2000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부터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2018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년도까지 배열에 정의하고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현재연도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-3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인 값만 배열에 남기세요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^^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99AA7-0002-44EF-AD23-DA6F95B00E1B}"/>
              </a:ext>
            </a:extLst>
          </p:cNvPr>
          <p:cNvSpPr txBox="1"/>
          <p:nvPr/>
        </p:nvSpPr>
        <p:spPr>
          <a:xfrm>
            <a:off x="6300192" y="3651870"/>
            <a:ext cx="2433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 var a = Array(100,200,…)</a:t>
            </a:r>
          </a:p>
        </p:txBody>
      </p:sp>
    </p:spTree>
    <p:extLst>
      <p:ext uri="{BB962C8B-B14F-4D97-AF65-F5344CB8AC3E}">
        <p14:creationId xmlns:p14="http://schemas.microsoft.com/office/powerpoint/2010/main" val="198665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60741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09C6CE-E5A3-4EB1-8B42-D3E9490C4A8B}"/>
              </a:ext>
            </a:extLst>
          </p:cNvPr>
          <p:cNvSpPr/>
          <p:nvPr/>
        </p:nvSpPr>
        <p:spPr bwMode="auto">
          <a:xfrm>
            <a:off x="1785129" y="1838704"/>
            <a:ext cx="403728" cy="4037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FFA48D42-1B44-4DBA-94D3-A0BA9FA350B6}"/>
              </a:ext>
            </a:extLst>
          </p:cNvPr>
          <p:cNvSpPr/>
          <p:nvPr/>
        </p:nvSpPr>
        <p:spPr bwMode="auto">
          <a:xfrm>
            <a:off x="1139164" y="2784000"/>
            <a:ext cx="1695659" cy="726711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8" name="원형: 비어 있음 17">
            <a:extLst>
              <a:ext uri="{FF2B5EF4-FFF2-40B4-BE49-F238E27FC236}">
                <a16:creationId xmlns:a16="http://schemas.microsoft.com/office/drawing/2014/main" id="{BD317D33-234A-48C5-9B12-9D2B18638628}"/>
              </a:ext>
            </a:extLst>
          </p:cNvPr>
          <p:cNvSpPr/>
          <p:nvPr/>
        </p:nvSpPr>
        <p:spPr bwMode="auto">
          <a:xfrm>
            <a:off x="1763874" y="3925712"/>
            <a:ext cx="446238" cy="446238"/>
          </a:xfrm>
          <a:prstGeom prst="donu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4419075-3F71-4159-A802-C78F5F5691AD}"/>
              </a:ext>
            </a:extLst>
          </p:cNvPr>
          <p:cNvCxnSpPr>
            <a:stCxn id="8" idx="4"/>
            <a:endCxn id="17" idx="0"/>
          </p:cNvCxnSpPr>
          <p:nvPr/>
        </p:nvCxnSpPr>
        <p:spPr bwMode="auto">
          <a:xfrm>
            <a:off x="1986993" y="2242432"/>
            <a:ext cx="1" cy="541568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F3DD9F2-BB96-44D3-9540-14C882BA2C30}"/>
              </a:ext>
            </a:extLst>
          </p:cNvPr>
          <p:cNvSpPr/>
          <p:nvPr/>
        </p:nvSpPr>
        <p:spPr bwMode="auto">
          <a:xfrm>
            <a:off x="3550096" y="2876239"/>
            <a:ext cx="1813992" cy="5422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조건이 거짓인 경우 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코드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EB0CDA9-1D2F-4EF0-933C-DCD6FBF497CA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 bwMode="auto">
          <a:xfrm flipV="1">
            <a:off x="2834823" y="3147355"/>
            <a:ext cx="715273" cy="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00347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5B9CF2-563B-4F2C-B14E-69AC2A2E00FB}"/>
              </a:ext>
            </a:extLst>
          </p:cNvPr>
          <p:cNvSpPr txBox="1"/>
          <p:nvPr/>
        </p:nvSpPr>
        <p:spPr>
          <a:xfrm>
            <a:off x="1394874" y="3506957"/>
            <a:ext cx="552197" cy="310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거짓</a:t>
            </a:r>
            <a:endParaRPr lang="ko-KR" altLang="en-US" b="0" dirty="0"/>
          </a:p>
        </p:txBody>
      </p:sp>
      <p:sp>
        <p:nvSpPr>
          <p:cNvPr id="46" name="말풍선: 사각형 45">
            <a:extLst>
              <a:ext uri="{FF2B5EF4-FFF2-40B4-BE49-F238E27FC236}">
                <a16:creationId xmlns:a16="http://schemas.microsoft.com/office/drawing/2014/main" id="{276DBB59-F700-4515-A39D-F7D1C0B7E81D}"/>
              </a:ext>
            </a:extLst>
          </p:cNvPr>
          <p:cNvSpPr/>
          <p:nvPr/>
        </p:nvSpPr>
        <p:spPr bwMode="auto">
          <a:xfrm>
            <a:off x="3851920" y="1418785"/>
            <a:ext cx="3456174" cy="1036682"/>
          </a:xfrm>
          <a:prstGeom prst="wedgeRectCallout">
            <a:avLst>
              <a:gd name="adj1" fmla="val -71342"/>
              <a:gd name="adj2" fmla="val 47266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예시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)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모든 데이터에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신규 출시상품에 대한 할인가격을 적용할 경우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329925-8DC7-411D-B54C-51417665ED4C}"/>
              </a:ext>
            </a:extLst>
          </p:cNvPr>
          <p:cNvSpPr txBox="1"/>
          <p:nvPr/>
        </p:nvSpPr>
        <p:spPr>
          <a:xfrm>
            <a:off x="2737500" y="32299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참</a:t>
            </a:r>
            <a:endParaRPr lang="ko-KR" altLang="en-US" b="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42F9B61-C640-45A4-908A-E2EE33E9EA7B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 bwMode="auto">
          <a:xfrm flipH="1">
            <a:off x="1986993" y="3510711"/>
            <a:ext cx="1" cy="415001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5B9270-BDB5-4905-9ED7-F13474AF737C}"/>
              </a:ext>
            </a:extLst>
          </p:cNvPr>
          <p:cNvCxnSpPr>
            <a:cxnSpLocks/>
            <a:stCxn id="28" idx="0"/>
            <a:endCxn id="17" idx="0"/>
          </p:cNvCxnSpPr>
          <p:nvPr/>
        </p:nvCxnSpPr>
        <p:spPr bwMode="auto">
          <a:xfrm rot="16200000" flipV="1">
            <a:off x="3175924" y="1595071"/>
            <a:ext cx="92239" cy="2470098"/>
          </a:xfrm>
          <a:prstGeom prst="bentConnector3">
            <a:avLst>
              <a:gd name="adj1" fmla="val 347834"/>
            </a:avLst>
          </a:prstGeom>
          <a:noFill/>
          <a:ln w="15875" cap="flat" cmpd="sng" algn="ctr">
            <a:solidFill>
              <a:srgbClr val="00347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762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60741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79968" y="1270396"/>
            <a:ext cx="8091346" cy="827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조건이 참인경우</a:t>
            </a:r>
            <a:endParaRPr lang="en-US" altLang="ko-KR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조건문이 참이 아닌경우 탈출</a:t>
            </a:r>
            <a:endParaRPr lang="en-US" altLang="ko-KR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2112063"/>
            <a:ext cx="808794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456881"/>
            <a:ext cx="80913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반복하기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priceData</a:t>
            </a:r>
            <a:r>
              <a:rPr lang="en-US" altLang="ko-KR" dirty="0">
                <a:solidFill>
                  <a:schemeClr val="tx1"/>
                </a:solidFill>
              </a:rPr>
              <a:t> = Array(1000.0,1200.0,1300.0,1500.0,10000.0)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promotionRate</a:t>
            </a:r>
            <a:r>
              <a:rPr lang="en-US" altLang="ko-KR" dirty="0">
                <a:solidFill>
                  <a:schemeClr val="tx1"/>
                </a:solidFill>
              </a:rPr>
              <a:t> = 0.2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priceDataSize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priceData.size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 = 0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while(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 &lt; </a:t>
            </a:r>
            <a:r>
              <a:rPr lang="en-US" altLang="ko-KR" dirty="0" err="1">
                <a:solidFill>
                  <a:schemeClr val="tx1"/>
                </a:solidFill>
              </a:rPr>
              <a:t>priceDataSize</a:t>
            </a:r>
            <a:r>
              <a:rPr lang="en-US" altLang="ko-KR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promotionEffect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priceData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 * </a:t>
            </a:r>
            <a:r>
              <a:rPr lang="en-US" altLang="ko-KR" dirty="0" err="1">
                <a:solidFill>
                  <a:schemeClr val="tx1"/>
                </a:solidFill>
              </a:rPr>
              <a:t>promotionRate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priceData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 = </a:t>
            </a:r>
            <a:r>
              <a:rPr lang="en-US" altLang="ko-KR" dirty="0" err="1">
                <a:solidFill>
                  <a:schemeClr val="tx1"/>
                </a:solidFill>
              </a:rPr>
              <a:t>priceData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 - </a:t>
            </a:r>
            <a:r>
              <a:rPr lang="en-US" altLang="ko-KR" dirty="0" err="1">
                <a:solidFill>
                  <a:schemeClr val="tx1"/>
                </a:solidFill>
              </a:rPr>
              <a:t>promotionEffect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=i+1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76A6F17-18FA-4242-B758-EFC55FC9FB01}"/>
              </a:ext>
            </a:extLst>
          </p:cNvPr>
          <p:cNvSpPr/>
          <p:nvPr/>
        </p:nvSpPr>
        <p:spPr bwMode="auto">
          <a:xfrm>
            <a:off x="5148064" y="1408714"/>
            <a:ext cx="2786973" cy="567373"/>
          </a:xfrm>
          <a:prstGeom prst="wedgeRectCallout">
            <a:avLst>
              <a:gd name="adj1" fmla="val -115437"/>
              <a:gd name="adj2" fmla="val 53734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조건문은 코드상에 대부분 활용되기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때문에 꼭 알아둬야합니다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.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C13493-2E07-4FD9-B1E3-50A37A136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638" y="2561068"/>
            <a:ext cx="3479676" cy="234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60741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79968" y="1270396"/>
            <a:ext cx="8091346" cy="827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(i&lt;-0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{size}){</a:t>
            </a: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보다 작을때까지 반복 수행</a:t>
            </a:r>
            <a:endParaRPr lang="en-US" altLang="ko-KR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ko-KR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2112063"/>
            <a:ext cx="808794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456881"/>
            <a:ext cx="80913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반복하기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priceData</a:t>
            </a:r>
            <a:r>
              <a:rPr lang="en-US" altLang="ko-KR" dirty="0">
                <a:solidFill>
                  <a:schemeClr val="tx1"/>
                </a:solidFill>
              </a:rPr>
              <a:t> = Array(1000.0,1200.0,1300.0,1500.0,10000.0)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promotionRate</a:t>
            </a:r>
            <a:r>
              <a:rPr lang="en-US" altLang="ko-KR" dirty="0">
                <a:solidFill>
                  <a:schemeClr val="tx1"/>
                </a:solidFill>
              </a:rPr>
              <a:t> = 0.2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priceDataSize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priceData.size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for(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 &lt;-0 until </a:t>
            </a:r>
            <a:r>
              <a:rPr lang="en-US" altLang="ko-KR" dirty="0" err="1">
                <a:solidFill>
                  <a:schemeClr val="tx1"/>
                </a:solidFill>
              </a:rPr>
              <a:t>priceDataSize</a:t>
            </a:r>
            <a:r>
              <a:rPr lang="en-US" altLang="ko-KR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var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promotionEffect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priceData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 * </a:t>
            </a:r>
            <a:r>
              <a:rPr lang="en-US" altLang="ko-KR" dirty="0" err="1">
                <a:solidFill>
                  <a:schemeClr val="tx1"/>
                </a:solidFill>
              </a:rPr>
              <a:t>promotionRate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priceData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 = </a:t>
            </a:r>
            <a:r>
              <a:rPr lang="en-US" altLang="ko-KR" dirty="0" err="1">
                <a:solidFill>
                  <a:schemeClr val="tx1"/>
                </a:solidFill>
              </a:rPr>
              <a:t>priceData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 - </a:t>
            </a:r>
            <a:r>
              <a:rPr lang="en-US" altLang="ko-KR" dirty="0" err="1">
                <a:solidFill>
                  <a:schemeClr val="tx1"/>
                </a:solidFill>
              </a:rPr>
              <a:t>promotionEffect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76A6F17-18FA-4242-B758-EFC55FC9FB01}"/>
              </a:ext>
            </a:extLst>
          </p:cNvPr>
          <p:cNvSpPr/>
          <p:nvPr/>
        </p:nvSpPr>
        <p:spPr bwMode="auto">
          <a:xfrm>
            <a:off x="5148064" y="1408714"/>
            <a:ext cx="2786973" cy="567373"/>
          </a:xfrm>
          <a:prstGeom prst="wedgeRectCallout">
            <a:avLst>
              <a:gd name="adj1" fmla="val -115437"/>
              <a:gd name="adj2" fmla="val 53734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until 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은 </a:t>
            </a: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size </a:t>
            </a: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값 포함하지 않음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to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는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size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값 포함함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1BD93A-CC5E-4877-A910-F23C918EF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743724"/>
            <a:ext cx="3937624" cy="19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589091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반복하기 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(while)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128DD-DC27-479A-B114-A01A7757C0D0}"/>
              </a:ext>
            </a:extLst>
          </p:cNvPr>
          <p:cNvSpPr txBox="1"/>
          <p:nvPr/>
        </p:nvSpPr>
        <p:spPr>
          <a:xfrm>
            <a:off x="5292080" y="3651870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 var a = Array(“ss”,…)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260C1-BBDC-4326-85B1-FE507015B4AD}"/>
              </a:ext>
            </a:extLst>
          </p:cNvPr>
          <p:cNvSpPr txBox="1"/>
          <p:nvPr/>
        </p:nvSpPr>
        <p:spPr>
          <a:xfrm>
            <a:off x="456468" y="2355726"/>
            <a:ext cx="8219988" cy="10801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자신이 원하는 상품정보 이름을 배열로 정의하고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반복분을 돌리면서 상품이름 앞에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“kopo_”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이름을 붙이세요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^^</a:t>
            </a:r>
          </a:p>
        </p:txBody>
      </p:sp>
    </p:spTree>
    <p:extLst>
      <p:ext uri="{BB962C8B-B14F-4D97-AF65-F5344CB8AC3E}">
        <p14:creationId xmlns:p14="http://schemas.microsoft.com/office/powerpoint/2010/main" val="24862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1372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자주 사용하는 내용 함수화 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0AFBC59-AD95-409A-9F6F-CDC01049E519}"/>
              </a:ext>
            </a:extLst>
          </p:cNvPr>
          <p:cNvSpPr/>
          <p:nvPr/>
        </p:nvSpPr>
        <p:spPr bwMode="auto">
          <a:xfrm>
            <a:off x="1835696" y="1491630"/>
            <a:ext cx="403728" cy="4037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A7DF17B-EB5B-41D5-A859-96B0EC38DC80}"/>
              </a:ext>
            </a:extLst>
          </p:cNvPr>
          <p:cNvSpPr/>
          <p:nvPr/>
        </p:nvSpPr>
        <p:spPr bwMode="auto">
          <a:xfrm>
            <a:off x="1130564" y="2080831"/>
            <a:ext cx="1813992" cy="403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로직 </a:t>
            </a: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#1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2" name="사각형: 둥근 한쪽 모서리 31">
            <a:extLst>
              <a:ext uri="{FF2B5EF4-FFF2-40B4-BE49-F238E27FC236}">
                <a16:creationId xmlns:a16="http://schemas.microsoft.com/office/drawing/2014/main" id="{857B2010-156C-428E-AB1B-E60ECA38988B}"/>
              </a:ext>
            </a:extLst>
          </p:cNvPr>
          <p:cNvSpPr/>
          <p:nvPr/>
        </p:nvSpPr>
        <p:spPr bwMode="auto">
          <a:xfrm>
            <a:off x="4065264" y="1851670"/>
            <a:ext cx="3788708" cy="864096"/>
          </a:xfrm>
          <a:prstGeom prst="round1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함수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: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가격과 할인비율을 입력받아 할인가격을 리턴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맑은 고딕 Semilight" panose="020B0502040204020203" pitchFamily="50" charset="-127"/>
            </a:endParaRPr>
          </a:p>
          <a:p>
            <a:pPr marL="228600" marR="0" indent="-2286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-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파라미터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: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가격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,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할인비율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맑은 고딕 Semilight" panose="020B0502040204020203" pitchFamily="50" charset="-127"/>
            </a:endParaRPr>
          </a:p>
          <a:p>
            <a:pPr marL="228600" marR="0" indent="-2286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-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결과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: </a:t>
            </a: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맑은 고딕 Semilight" panose="020B0502040204020203" pitchFamily="50" charset="-127"/>
              </a:rPr>
              <a:t>할인가격</a:t>
            </a:r>
            <a:endParaRPr lang="en-US" altLang="ko-KR" b="0">
              <a:solidFill>
                <a:schemeClr val="tx1">
                  <a:lumMod val="75000"/>
                </a:schemeClr>
              </a:solidFill>
              <a:cs typeface="맑은 고딕 Semilight" panose="020B0502040204020203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8CC021F-8350-4662-98C6-D68B60C965E8}"/>
              </a:ext>
            </a:extLst>
          </p:cNvPr>
          <p:cNvSpPr/>
          <p:nvPr/>
        </p:nvSpPr>
        <p:spPr bwMode="auto">
          <a:xfrm>
            <a:off x="1130564" y="2551106"/>
            <a:ext cx="1813992" cy="403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로직 </a:t>
            </a: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#2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39E8AEA-52B4-4496-B565-4F865C15D1F1}"/>
              </a:ext>
            </a:extLst>
          </p:cNvPr>
          <p:cNvSpPr/>
          <p:nvPr/>
        </p:nvSpPr>
        <p:spPr bwMode="auto">
          <a:xfrm>
            <a:off x="1130564" y="3040234"/>
            <a:ext cx="1813992" cy="403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로직 </a:t>
            </a:r>
            <a:r>
              <a:rPr kumimoji="1" lang="en-US" altLang="ko-KR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#3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5DA97DE-164D-473E-8889-ED03599A9DD5}"/>
              </a:ext>
            </a:extLst>
          </p:cNvPr>
          <p:cNvSpPr/>
          <p:nvPr/>
        </p:nvSpPr>
        <p:spPr bwMode="auto">
          <a:xfrm>
            <a:off x="1133260" y="3715710"/>
            <a:ext cx="1813992" cy="403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로직 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end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36" name="원형: 비어 있음 35">
            <a:extLst>
              <a:ext uri="{FF2B5EF4-FFF2-40B4-BE49-F238E27FC236}">
                <a16:creationId xmlns:a16="http://schemas.microsoft.com/office/drawing/2014/main" id="{233CFAB9-4CB2-4477-94FE-305A87F13950}"/>
              </a:ext>
            </a:extLst>
          </p:cNvPr>
          <p:cNvSpPr/>
          <p:nvPr/>
        </p:nvSpPr>
        <p:spPr bwMode="auto">
          <a:xfrm>
            <a:off x="1814441" y="4371950"/>
            <a:ext cx="446238" cy="446238"/>
          </a:xfrm>
          <a:prstGeom prst="donu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745DD64-7341-4F4E-AA08-CD7847FE1F7B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 bwMode="auto">
          <a:xfrm flipH="1">
            <a:off x="2037560" y="4119438"/>
            <a:ext cx="2696" cy="25251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말풍선: 사각형 37">
            <a:extLst>
              <a:ext uri="{FF2B5EF4-FFF2-40B4-BE49-F238E27FC236}">
                <a16:creationId xmlns:a16="http://schemas.microsoft.com/office/drawing/2014/main" id="{2BD6B351-5E8B-4821-AEFF-E2A716240371}"/>
              </a:ext>
            </a:extLst>
          </p:cNvPr>
          <p:cNvSpPr/>
          <p:nvPr/>
        </p:nvSpPr>
        <p:spPr bwMode="auto">
          <a:xfrm>
            <a:off x="4355976" y="3052792"/>
            <a:ext cx="2232248" cy="733623"/>
          </a:xfrm>
          <a:prstGeom prst="wedgeRectCallout">
            <a:avLst>
              <a:gd name="adj1" fmla="val -23014"/>
              <a:gd name="adj2" fmla="val -97389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자주 사용하는 함수는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공통화 하여 호출한다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.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260EC1-B88B-4F05-AB0F-74DC8D8E63D1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 bwMode="auto">
          <a:xfrm>
            <a:off x="2944556" y="2282695"/>
            <a:ext cx="1120708" cy="1023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DF833DD-9BB1-4205-90E3-711262687BF6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 bwMode="auto">
          <a:xfrm flipV="1">
            <a:off x="2944556" y="2283718"/>
            <a:ext cx="1120708" cy="95838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01E8574-EBB1-41D1-AA38-045F9A1A89DD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 bwMode="auto">
          <a:xfrm flipV="1">
            <a:off x="2947252" y="2283718"/>
            <a:ext cx="1118012" cy="163385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43EEDC6-C858-41D8-8C5D-3913894AABDA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 bwMode="auto">
          <a:xfrm>
            <a:off x="2037560" y="1895358"/>
            <a:ext cx="0" cy="185473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26F865A-9241-44DB-B07B-38B2A9A6ACC9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 bwMode="auto">
          <a:xfrm>
            <a:off x="2037560" y="3443962"/>
            <a:ext cx="2696" cy="271748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5698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046472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자주 사용하는 내용 함수화 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265094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함수명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입력변수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#1,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입력변수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#2,…):</a:t>
            </a: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결과값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395537" y="2386498"/>
            <a:ext cx="48965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</a:t>
            </a:r>
            <a:r>
              <a:rPr lang="ko-KR" altLang="en-US" dirty="0">
                <a:solidFill>
                  <a:srgbClr val="00B050"/>
                </a:solidFill>
              </a:rPr>
              <a:t>정의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가격과 비율을 </a:t>
            </a:r>
            <a:r>
              <a:rPr lang="ko-KR" altLang="en-US" dirty="0" err="1">
                <a:solidFill>
                  <a:srgbClr val="00B050"/>
                </a:solidFill>
              </a:rPr>
              <a:t>입력받아</a:t>
            </a:r>
            <a:r>
              <a:rPr lang="ko-KR" altLang="en-US" dirty="0">
                <a:solidFill>
                  <a:srgbClr val="00B050"/>
                </a:solidFill>
              </a:rPr>
              <a:t> 할인 가격을 </a:t>
            </a:r>
            <a:r>
              <a:rPr lang="ko-KR" altLang="en-US" dirty="0" err="1">
                <a:solidFill>
                  <a:srgbClr val="00B050"/>
                </a:solidFill>
              </a:rPr>
              <a:t>리턴함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////</a:t>
            </a:r>
            <a:r>
              <a:rPr lang="ko-KR" altLang="en-US" dirty="0" err="1">
                <a:solidFill>
                  <a:srgbClr val="00B050"/>
                </a:solidFill>
              </a:rPr>
              <a:t>파라미터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가격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비율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////</a:t>
            </a:r>
            <a:r>
              <a:rPr lang="ko-KR" altLang="en-US" dirty="0">
                <a:solidFill>
                  <a:srgbClr val="00B050"/>
                </a:solidFill>
              </a:rPr>
              <a:t>결과 값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비율을 적용한 </a:t>
            </a:r>
            <a:r>
              <a:rPr lang="ko-KR" altLang="en-US" dirty="0" err="1">
                <a:solidFill>
                  <a:srgbClr val="00B050"/>
                </a:solidFill>
              </a:rPr>
              <a:t>할인가격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discountedPrice</a:t>
            </a:r>
            <a:r>
              <a:rPr lang="en-US" altLang="ko-KR" dirty="0"/>
              <a:t>(</a:t>
            </a:r>
            <a:r>
              <a:rPr lang="en-US" altLang="ko-KR" dirty="0" err="1"/>
              <a:t>price:Double</a:t>
            </a:r>
            <a:r>
              <a:rPr lang="en-US" altLang="ko-KR" dirty="0"/>
              <a:t>, </a:t>
            </a:r>
            <a:r>
              <a:rPr lang="en-US" altLang="ko-KR" dirty="0" err="1"/>
              <a:t>rate:Double</a:t>
            </a:r>
            <a:r>
              <a:rPr lang="en-US" altLang="ko-KR" dirty="0"/>
              <a:t>) :Double = 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var</a:t>
            </a:r>
            <a:r>
              <a:rPr lang="en-US" altLang="ko-KR" dirty="0"/>
              <a:t> discount = price * rate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returnValue</a:t>
            </a:r>
            <a:r>
              <a:rPr lang="en-US" altLang="ko-KR" dirty="0"/>
              <a:t> = price - discount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returnValue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orgrRate</a:t>
            </a:r>
            <a:r>
              <a:rPr lang="en-US" altLang="ko-KR" dirty="0"/>
              <a:t> = 0.2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orgPrice</a:t>
            </a:r>
            <a:r>
              <a:rPr lang="en-US" altLang="ko-KR" dirty="0"/>
              <a:t> = 2000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newrPrice</a:t>
            </a:r>
            <a:r>
              <a:rPr lang="en-US" altLang="ko-KR" dirty="0"/>
              <a:t> =</a:t>
            </a:r>
          </a:p>
          <a:p>
            <a:r>
              <a:rPr lang="en-US" altLang="ko-KR" dirty="0" err="1"/>
              <a:t>discountedPrice</a:t>
            </a:r>
            <a:r>
              <a:rPr lang="en-US" altLang="ko-KR" dirty="0"/>
              <a:t>(</a:t>
            </a:r>
            <a:r>
              <a:rPr lang="en-US" altLang="ko-KR" dirty="0" err="1"/>
              <a:t>orgPrice</a:t>
            </a:r>
            <a:r>
              <a:rPr lang="en-US" altLang="ko-KR" dirty="0"/>
              <a:t>, </a:t>
            </a:r>
            <a:r>
              <a:rPr lang="en-US" altLang="ko-KR" dirty="0" err="1"/>
              <a:t>orgrRate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6EB0F-D736-437D-B322-BE813FA08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283718"/>
            <a:ext cx="3528391" cy="26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(RDB</a:t>
            </a:r>
            <a:r>
              <a:rPr lang="ko-KR" altLang="en-US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데이터환경 구성 및 데이터 로딩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7" name="그룹 52">
            <a:extLst>
              <a:ext uri="{FF2B5EF4-FFF2-40B4-BE49-F238E27FC236}">
                <a16:creationId xmlns:a16="http://schemas.microsoft.com/office/drawing/2014/main" id="{3A5EF492-16F2-477F-940C-7A8D376C419F}"/>
              </a:ext>
            </a:extLst>
          </p:cNvPr>
          <p:cNvGrpSpPr/>
          <p:nvPr/>
        </p:nvGrpSpPr>
        <p:grpSpPr>
          <a:xfrm>
            <a:off x="645209" y="915566"/>
            <a:ext cx="7959239" cy="527603"/>
            <a:chOff x="1049186" y="1449928"/>
            <a:chExt cx="11971129" cy="690655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96E1C1DE-13F5-45A0-AEF8-355B6A4DB39C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7" name="그룹 65">
              <a:extLst>
                <a:ext uri="{FF2B5EF4-FFF2-40B4-BE49-F238E27FC236}">
                  <a16:creationId xmlns:a16="http://schemas.microsoft.com/office/drawing/2014/main" id="{708F9767-E311-4DD8-BF4B-A0121A632170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59" name="그룹 76">
                <a:extLst>
                  <a:ext uri="{FF2B5EF4-FFF2-40B4-BE49-F238E27FC236}">
                    <a16:creationId xmlns:a16="http://schemas.microsoft.com/office/drawing/2014/main" id="{BD3FC6F2-BC7A-482D-9D73-4B51CE5BB5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161" name="모서리가 둥근 직사각형 69">
                  <a:extLst>
                    <a:ext uri="{FF2B5EF4-FFF2-40B4-BE49-F238E27FC236}">
                      <a16:creationId xmlns:a16="http://schemas.microsoft.com/office/drawing/2014/main" id="{52FAE6E1-4A51-47DD-B738-03DF9ACBED4B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모서리가 둥근 직사각형 70">
                  <a:extLst>
                    <a:ext uri="{FF2B5EF4-FFF2-40B4-BE49-F238E27FC236}">
                      <a16:creationId xmlns:a16="http://schemas.microsoft.com/office/drawing/2014/main" id="{6DFA79DF-9E8A-45AF-88AF-E4E1535CD064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자유형 16">
                  <a:extLst>
                    <a:ext uri="{FF2B5EF4-FFF2-40B4-BE49-F238E27FC236}">
                      <a16:creationId xmlns:a16="http://schemas.microsoft.com/office/drawing/2014/main" id="{001EA55B-22BE-4273-A91D-C59FA897A69E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7E4D5DC-2509-4909-9703-D87A7215B73C}"/>
                  </a:ext>
                </a:extLst>
              </p:cNvPr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72A2C591-C6E1-4AFA-B4D3-85AC8606F566}"/>
                </a:ext>
              </a:extLst>
            </p:cNvPr>
            <p:cNvSpPr/>
            <p:nvPr/>
          </p:nvSpPr>
          <p:spPr>
            <a:xfrm>
              <a:off x="2463248" y="1555083"/>
              <a:ext cx="3670031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모델링의 흐름을 파악한다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</p:txBody>
        </p:sp>
      </p:grpSp>
      <p:grpSp>
        <p:nvGrpSpPr>
          <p:cNvPr id="128" name="그룹 88">
            <a:extLst>
              <a:ext uri="{FF2B5EF4-FFF2-40B4-BE49-F238E27FC236}">
                <a16:creationId xmlns:a16="http://schemas.microsoft.com/office/drawing/2014/main" id="{D6072666-5AA9-4C12-BFCF-158B657B18A9}"/>
              </a:ext>
            </a:extLst>
          </p:cNvPr>
          <p:cNvGrpSpPr/>
          <p:nvPr/>
        </p:nvGrpSpPr>
        <p:grpSpPr>
          <a:xfrm>
            <a:off x="645211" y="1601332"/>
            <a:ext cx="7959237" cy="527316"/>
            <a:chOff x="1049187" y="2349884"/>
            <a:chExt cx="11971129" cy="690279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422D4D3-D12B-4664-B885-E49603F8C3A9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9" name="그룹 90">
              <a:extLst>
                <a:ext uri="{FF2B5EF4-FFF2-40B4-BE49-F238E27FC236}">
                  <a16:creationId xmlns:a16="http://schemas.microsoft.com/office/drawing/2014/main" id="{CA9C2B1C-4279-4A8B-B9BB-061AD581DF4E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151" name="그룹 73">
                <a:extLst>
                  <a:ext uri="{FF2B5EF4-FFF2-40B4-BE49-F238E27FC236}">
                    <a16:creationId xmlns:a16="http://schemas.microsoft.com/office/drawing/2014/main" id="{7C8B1A0A-B248-4BF0-9742-F2AB587323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53" name="모서리가 둥근 직사각형 69">
                  <a:extLst>
                    <a:ext uri="{FF2B5EF4-FFF2-40B4-BE49-F238E27FC236}">
                      <a16:creationId xmlns:a16="http://schemas.microsoft.com/office/drawing/2014/main" id="{5E9C16B9-2D51-4D95-B15F-4517A1C9B410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모서리가 둥근 직사각형 70">
                  <a:extLst>
                    <a:ext uri="{FF2B5EF4-FFF2-40B4-BE49-F238E27FC236}">
                      <a16:creationId xmlns:a16="http://schemas.microsoft.com/office/drawing/2014/main" id="{D5F9F557-00F6-443F-9D8F-1CB3A01DA7A5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자유형 22">
                  <a:extLst>
                    <a:ext uri="{FF2B5EF4-FFF2-40B4-BE49-F238E27FC236}">
                      <a16:creationId xmlns:a16="http://schemas.microsoft.com/office/drawing/2014/main" id="{D1400278-C230-4781-BEA1-417D02729C4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8839BFE-C01E-4193-8701-DE02229A0723}"/>
                  </a:ext>
                </a:extLst>
              </p:cNvPr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420293B-A9AE-4A0A-8A4B-4E6122817608}"/>
                </a:ext>
              </a:extLst>
            </p:cNvPr>
            <p:cNvSpPr/>
            <p:nvPr/>
          </p:nvSpPr>
          <p:spPr>
            <a:xfrm>
              <a:off x="2463247" y="2458648"/>
              <a:ext cx="4193219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분석데이터의 자료형을 익힌다</a:t>
              </a:r>
            </a:p>
          </p:txBody>
        </p:sp>
      </p:grpSp>
      <p:grpSp>
        <p:nvGrpSpPr>
          <p:cNvPr id="129" name="그룹 97">
            <a:extLst>
              <a:ext uri="{FF2B5EF4-FFF2-40B4-BE49-F238E27FC236}">
                <a16:creationId xmlns:a16="http://schemas.microsoft.com/office/drawing/2014/main" id="{EDFDB0B2-71B6-49B6-8DA6-C3C7E779D9B5}"/>
              </a:ext>
            </a:extLst>
          </p:cNvPr>
          <p:cNvGrpSpPr/>
          <p:nvPr/>
        </p:nvGrpSpPr>
        <p:grpSpPr>
          <a:xfrm>
            <a:off x="641117" y="2270180"/>
            <a:ext cx="7963331" cy="527497"/>
            <a:chOff x="1043031" y="3230975"/>
            <a:chExt cx="11977284" cy="690514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613BC85-1EAE-4E81-9E9E-BE929F574306}"/>
                </a:ext>
              </a:extLst>
            </p:cNvPr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1" name="그룹 99">
              <a:extLst>
                <a:ext uri="{FF2B5EF4-FFF2-40B4-BE49-F238E27FC236}">
                  <a16:creationId xmlns:a16="http://schemas.microsoft.com/office/drawing/2014/main" id="{8FFE7905-E58F-4279-A97D-FEE8DA46E6F5}"/>
                </a:ext>
              </a:extLst>
            </p:cNvPr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143" name="그룹 77">
                <a:extLst>
                  <a:ext uri="{FF2B5EF4-FFF2-40B4-BE49-F238E27FC236}">
                    <a16:creationId xmlns:a16="http://schemas.microsoft.com/office/drawing/2014/main" id="{1EB5B002-3B9F-4F68-A6D9-78974A635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145" name="모서리가 둥근 직사각형 69">
                  <a:extLst>
                    <a:ext uri="{FF2B5EF4-FFF2-40B4-BE49-F238E27FC236}">
                      <a16:creationId xmlns:a16="http://schemas.microsoft.com/office/drawing/2014/main" id="{F44D0698-440A-4A5C-BFD1-C104802291C6}"/>
                    </a:ext>
                  </a:extLst>
                </p:cNvPr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모서리가 둥근 직사각형 70">
                  <a:extLst>
                    <a:ext uri="{FF2B5EF4-FFF2-40B4-BE49-F238E27FC236}">
                      <a16:creationId xmlns:a16="http://schemas.microsoft.com/office/drawing/2014/main" id="{6C5514F3-7133-433E-861F-47BF42857B34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자유형 28">
                  <a:extLst>
                    <a:ext uri="{FF2B5EF4-FFF2-40B4-BE49-F238E27FC236}">
                      <a16:creationId xmlns:a16="http://schemas.microsoft.com/office/drawing/2014/main" id="{D2961100-6A37-4DDB-8439-9DEB855781BA}"/>
                    </a:ext>
                  </a:extLst>
                </p:cNvPr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9A75B87-477B-49CC-8416-BC97944FBD06}"/>
                  </a:ext>
                </a:extLst>
              </p:cNvPr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9F1E49F-C787-4B20-BF48-3EDDC6209481}"/>
                </a:ext>
              </a:extLst>
            </p:cNvPr>
            <p:cNvSpPr/>
            <p:nvPr/>
          </p:nvSpPr>
          <p:spPr>
            <a:xfrm>
              <a:off x="2463250" y="3331568"/>
              <a:ext cx="8012247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방법을 통하여 분석데이터를 불러오는 방법을 파악한다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kern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DA7FD076-02E5-4F9D-B25D-1387BFF2E3FF}"/>
              </a:ext>
            </a:extLst>
          </p:cNvPr>
          <p:cNvGrpSpPr/>
          <p:nvPr/>
        </p:nvGrpSpPr>
        <p:grpSpPr>
          <a:xfrm>
            <a:off x="1990986" y="3796557"/>
            <a:ext cx="5376438" cy="1151457"/>
            <a:chOff x="3093857" y="3401976"/>
            <a:chExt cx="5376438" cy="1182462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E1611307-74E7-4D20-9C5C-D93CFE80D8E6}"/>
                </a:ext>
              </a:extLst>
            </p:cNvPr>
            <p:cNvGrpSpPr/>
            <p:nvPr/>
          </p:nvGrpSpPr>
          <p:grpSpPr>
            <a:xfrm>
              <a:off x="3093857" y="3401976"/>
              <a:ext cx="5376438" cy="1182462"/>
              <a:chOff x="3571868" y="1174974"/>
              <a:chExt cx="4572032" cy="1182462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DCA2664-EB16-4B28-B896-B066E7F9FEC6}"/>
                  </a:ext>
                </a:extLst>
              </p:cNvPr>
              <p:cNvSpPr/>
              <p:nvPr/>
            </p:nvSpPr>
            <p:spPr>
              <a:xfrm>
                <a:off x="3571868" y="1174974"/>
                <a:ext cx="4572032" cy="1182462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9" name="모서리가 둥근 직사각형 35">
                <a:extLst>
                  <a:ext uri="{FF2B5EF4-FFF2-40B4-BE49-F238E27FC236}">
                    <a16:creationId xmlns:a16="http://schemas.microsoft.com/office/drawing/2014/main" id="{6AA9EC77-6E39-442C-847B-D91247406457}"/>
                  </a:ext>
                </a:extLst>
              </p:cNvPr>
              <p:cNvSpPr/>
              <p:nvPr/>
            </p:nvSpPr>
            <p:spPr>
              <a:xfrm>
                <a:off x="3643306" y="2069226"/>
                <a:ext cx="1428728" cy="24693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파일 시스템</a:t>
                </a:r>
              </a:p>
            </p:txBody>
          </p:sp>
          <p:sp>
            <p:nvSpPr>
              <p:cNvPr id="170" name="모서리가 둥근 직사각형 36">
                <a:extLst>
                  <a:ext uri="{FF2B5EF4-FFF2-40B4-BE49-F238E27FC236}">
                    <a16:creationId xmlns:a16="http://schemas.microsoft.com/office/drawing/2014/main" id="{0D5BE389-7115-4E76-B6E1-CAD70B95AE0C}"/>
                  </a:ext>
                </a:extLst>
              </p:cNvPr>
              <p:cNvSpPr/>
              <p:nvPr/>
            </p:nvSpPr>
            <p:spPr>
              <a:xfrm>
                <a:off x="5143504" y="2069226"/>
                <a:ext cx="2818065" cy="24693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RDB (Oracle </a:t>
                </a:r>
                <a:r>
                  <a:rPr lang="ko-KR" altLang="en-US"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등</a:t>
                </a:r>
                <a:r>
                  <a:rPr lang="en-US" altLang="ko-KR">
                    <a:gradFill>
                      <a:gsLst>
                        <a:gs pos="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</a:gsLst>
                      <a:lin ang="5400000" scaled="0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endParaRPr lang="ko-KR" altLang="en-US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AA701528-0CC7-4048-9A4B-EE744AD7EFA7}"/>
                </a:ext>
              </a:extLst>
            </p:cNvPr>
            <p:cNvSpPr/>
            <p:nvPr/>
          </p:nvSpPr>
          <p:spPr>
            <a:xfrm>
              <a:off x="5275573" y="3474881"/>
              <a:ext cx="10262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 데이터</a:t>
              </a: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A79EA5C0-26F8-43F5-B501-E2799072F5EF}"/>
              </a:ext>
            </a:extLst>
          </p:cNvPr>
          <p:cNvGrpSpPr/>
          <p:nvPr/>
        </p:nvGrpSpPr>
        <p:grpSpPr>
          <a:xfrm>
            <a:off x="2007222" y="2864912"/>
            <a:ext cx="5376438" cy="642942"/>
            <a:chOff x="3110093" y="3013088"/>
            <a:chExt cx="5376438" cy="64294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61456BA1-A84B-484A-955B-21D494577E93}"/>
                </a:ext>
              </a:extLst>
            </p:cNvPr>
            <p:cNvSpPr/>
            <p:nvPr/>
          </p:nvSpPr>
          <p:spPr>
            <a:xfrm>
              <a:off x="3110093" y="3013088"/>
              <a:ext cx="5376438" cy="6429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E4D78E23-CD7D-43A7-83A5-4667406828C2}"/>
                </a:ext>
              </a:extLst>
            </p:cNvPr>
            <p:cNvSpPr/>
            <p:nvPr/>
          </p:nvSpPr>
          <p:spPr>
            <a:xfrm>
              <a:off x="5275573" y="3051339"/>
              <a:ext cx="10454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 플랫폼</a:t>
              </a:r>
            </a:p>
          </p:txBody>
        </p:sp>
      </p:grpSp>
      <p:pic>
        <p:nvPicPr>
          <p:cNvPr id="175" name="그림 174">
            <a:extLst>
              <a:ext uri="{FF2B5EF4-FFF2-40B4-BE49-F238E27FC236}">
                <a16:creationId xmlns:a16="http://schemas.microsoft.com/office/drawing/2014/main" id="{EADB9A71-7D8E-4FEF-966C-7C7C102D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647" y="2837280"/>
            <a:ext cx="1157992" cy="422872"/>
          </a:xfrm>
          <a:prstGeom prst="rect">
            <a:avLst/>
          </a:prstGeom>
        </p:spPr>
      </p:pic>
      <p:pic>
        <p:nvPicPr>
          <p:cNvPr id="176" name="그림 175">
            <a:extLst>
              <a:ext uri="{FF2B5EF4-FFF2-40B4-BE49-F238E27FC236}">
                <a16:creationId xmlns:a16="http://schemas.microsoft.com/office/drawing/2014/main" id="{8E4AC129-B596-4022-97CF-FCAE28A01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92" y="4011910"/>
            <a:ext cx="479372" cy="491840"/>
          </a:xfrm>
          <a:prstGeom prst="rect">
            <a:avLst/>
          </a:prstGeom>
        </p:spPr>
      </p:pic>
      <p:pic>
        <p:nvPicPr>
          <p:cNvPr id="164" name="그림 163">
            <a:extLst>
              <a:ext uri="{FF2B5EF4-FFF2-40B4-BE49-F238E27FC236}">
                <a16:creationId xmlns:a16="http://schemas.microsoft.com/office/drawing/2014/main" id="{546BB232-E806-4991-A08F-7453281B4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8426" y="3003893"/>
            <a:ext cx="332185" cy="10520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78B0AF9-D3A0-4C61-9BFE-80BAC73CA5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9137" y="4214202"/>
            <a:ext cx="763354" cy="2895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23119F-9466-4350-9C01-FAF72463D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5178" y="4153335"/>
            <a:ext cx="906006" cy="3450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1A1442-40A7-4BCC-B2E2-DE3B544054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3871" y="3913980"/>
            <a:ext cx="591614" cy="6004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FC4A97-EBDD-4AE2-AE52-51D8EB33E1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8860" y="4048644"/>
            <a:ext cx="591614" cy="4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1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1372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자주 사용하는 내용 함수화 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6FE9C-4C40-4751-BC59-6EFE98E698B7}"/>
              </a:ext>
            </a:extLst>
          </p:cNvPr>
          <p:cNvSpPr txBox="1"/>
          <p:nvPr/>
        </p:nvSpPr>
        <p:spPr>
          <a:xfrm>
            <a:off x="456468" y="2355726"/>
            <a:ext cx="8219988" cy="216024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var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a = 15.125222</a:t>
            </a:r>
          </a:p>
          <a:p>
            <a:pPr algn="ctr"/>
            <a:r>
              <a:rPr lang="en-US" altLang="ko-KR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var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b = 15.147218</a:t>
            </a:r>
          </a:p>
          <a:p>
            <a:pPr algn="ctr"/>
            <a:r>
              <a:rPr lang="en-US" altLang="ko-KR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var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c = 69.72756</a:t>
            </a: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값을 활용하여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1) 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반올림 소수점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자리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이후 합이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100</a:t>
            </a:r>
            <a:r>
              <a:rPr lang="ko-KR" altLang="en-US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이되도록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구현하세요</a:t>
            </a:r>
            <a:endParaRPr lang="en-US" altLang="ko-KR" sz="2400" b="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(*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a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값에 </a:t>
            </a:r>
            <a:r>
              <a:rPr lang="ko-KR" altLang="en-US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나머지값은</a:t>
            </a:r>
            <a:r>
              <a:rPr lang="ko-KR" altLang="en-US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en-US" sz="2400" b="0" dirty="0" err="1">
                <a:solidFill>
                  <a:schemeClr val="bg1"/>
                </a:solidFill>
                <a:cs typeface="Times New Roman" panose="02020603050405020304" pitchFamily="18" charset="0"/>
              </a:rPr>
              <a:t>추가하면됩니다</a:t>
            </a:r>
            <a:r>
              <a:rPr lang="en-US" altLang="ko-KR" sz="2400" b="0" dirty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1491630"/>
            <a:ext cx="194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 err="1" smtClean="0">
                <a:latin typeface="돋움" pitchFamily="50" charset="-127"/>
                <a:ea typeface="돋움" pitchFamily="50" charset="-127"/>
              </a:rPr>
              <a:t>함숨</a:t>
            </a:r>
            <a:r>
              <a:rPr lang="ko-KR" altLang="en-US" b="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="0" dirty="0" smtClean="0">
                <a:latin typeface="돋움" pitchFamily="50" charset="-127"/>
                <a:ea typeface="돋움" pitchFamily="50" charset="-127"/>
              </a:rPr>
              <a:t>round (</a:t>
            </a:r>
            <a:r>
              <a:rPr lang="en-US" altLang="ko-KR" b="0" dirty="0" err="1" smtClean="0">
                <a:latin typeface="돋움" pitchFamily="50" charset="-127"/>
                <a:ea typeface="돋움" pitchFamily="50" charset="-127"/>
              </a:rPr>
              <a:t>a:double</a:t>
            </a:r>
            <a:r>
              <a:rPr lang="en-US" altLang="ko-KR" b="0" dirty="0" smtClean="0">
                <a:latin typeface="돋움" pitchFamily="50" charset="-127"/>
                <a:ea typeface="돋움" pitchFamily="50" charset="-127"/>
              </a:rPr>
              <a:t>, 2)</a:t>
            </a:r>
            <a:endParaRPr lang="ko-KR" altLang="en-US" b="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53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4137288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자주 사용하는 내용 함수화 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6FE9C-4C40-4751-BC59-6EFE98E698B7}"/>
              </a:ext>
            </a:extLst>
          </p:cNvPr>
          <p:cNvSpPr txBox="1"/>
          <p:nvPr/>
        </p:nvSpPr>
        <p:spPr>
          <a:xfrm>
            <a:off x="456468" y="2355726"/>
            <a:ext cx="8219988" cy="1656184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####;##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입력받아 구분자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(“;”)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를 기준으로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앞에는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yearValue,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뒤에는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weekValue </a:t>
            </a:r>
          </a:p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변수에 대입하세요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8ABC9-185A-4A99-98A9-61ACEF05E769}"/>
              </a:ext>
            </a:extLst>
          </p:cNvPr>
          <p:cNvSpPr txBox="1"/>
          <p:nvPr/>
        </p:nvSpPr>
        <p:spPr>
          <a:xfrm>
            <a:off x="5892544" y="3999316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</a:t>
            </a:r>
          </a:p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  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Strng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변환 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   {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변수명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}.toString  </a:t>
            </a: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  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숫자변환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   {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변수명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}.toInt , {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변수명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}.toDouble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FEFD6-88BC-403D-877B-CAF0BC2557D6}"/>
              </a:ext>
            </a:extLst>
          </p:cNvPr>
          <p:cNvSpPr txBox="1"/>
          <p:nvPr/>
        </p:nvSpPr>
        <p:spPr>
          <a:xfrm>
            <a:off x="3131840" y="4004268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hint :</a:t>
            </a:r>
          </a:p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   결과를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개 동시에 내보내기 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def….{</a:t>
            </a: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   (result1,result2)</a:t>
            </a:r>
          </a:p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491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1AF882-08DD-4D7B-994E-D26430E4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072363"/>
            <a:ext cx="2619357" cy="3343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B3AE75-A344-4E93-9E8A-96EB673E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82236"/>
            <a:ext cx="2619357" cy="334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5DEBC-62E7-43DB-961C-FDDAAC7EB838}"/>
              </a:ext>
            </a:extLst>
          </p:cNvPr>
          <p:cNvSpPr txBox="1"/>
          <p:nvPr/>
        </p:nvSpPr>
        <p:spPr>
          <a:xfrm>
            <a:off x="179512" y="726457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이클립스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 (File → Export)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94921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9D52CD-20F3-4A48-85B2-F10BE8E7D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75606"/>
            <a:ext cx="2991351" cy="27157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A36AE7-464B-4222-BF27-AB2525E7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310401"/>
            <a:ext cx="2808312" cy="2667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E9437-B1FA-42C7-92BC-98FCF170B089}"/>
              </a:ext>
            </a:extLst>
          </p:cNvPr>
          <p:cNvSpPr txBox="1"/>
          <p:nvPr/>
        </p:nvSpPr>
        <p:spPr>
          <a:xfrm>
            <a:off x="179512" y="726457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이클립스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 (File → Export)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79562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66807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SparkSQL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활용한 데이터 정제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SparkSQL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317514-95A6-4FE7-896F-545C415FA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844618"/>
            <a:ext cx="3168352" cy="2760059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AE919BDF-0CC7-40CF-9DAB-D0ACC47C3A3F}"/>
              </a:ext>
            </a:extLst>
          </p:cNvPr>
          <p:cNvSpPr/>
          <p:nvPr/>
        </p:nvSpPr>
        <p:spPr bwMode="auto">
          <a:xfrm>
            <a:off x="5220072" y="1851670"/>
            <a:ext cx="2880320" cy="1728192"/>
          </a:xfrm>
          <a:prstGeom prst="wedgeRectCallout">
            <a:avLst>
              <a:gd name="adj1" fmla="val -70146"/>
              <a:gd name="adj2" fmla="val 9184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우리회사 전체 데이터를 받았는데</a:t>
            </a: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>
                <a:solidFill>
                  <a:schemeClr val="accent1"/>
                </a:solidFill>
                <a:cs typeface="HY견고딕" pitchFamily="18" charset="-127"/>
              </a:rPr>
              <a:t>A,B,C</a:t>
            </a:r>
            <a:r>
              <a:rPr lang="ko-KR" altLang="en-US" sz="1400">
                <a:solidFill>
                  <a:schemeClr val="accent1"/>
                </a:solidFill>
                <a:cs typeface="HY견고딕" pitchFamily="18" charset="-127"/>
              </a:rPr>
              <a:t>상품에 </a:t>
            </a: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대한 </a:t>
            </a:r>
            <a:r>
              <a:rPr lang="en-US" altLang="ko-KR" sz="1400">
                <a:solidFill>
                  <a:schemeClr val="accent1"/>
                </a:solidFill>
                <a:cs typeface="HY견고딕" pitchFamily="18" charset="-127"/>
              </a:rPr>
              <a:t>2016</a:t>
            </a:r>
            <a:r>
              <a:rPr lang="ko-KR" altLang="en-US" sz="1400">
                <a:solidFill>
                  <a:schemeClr val="accent1"/>
                </a:solidFill>
                <a:cs typeface="HY견고딕" pitchFamily="18" charset="-127"/>
              </a:rPr>
              <a:t>년도 이후</a:t>
            </a:r>
            <a:endParaRPr lang="en-US" altLang="ko-KR" sz="1400">
              <a:solidFill>
                <a:schemeClr val="accent1"/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4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데이터만 원하는데 어떻게 하지</a:t>
            </a:r>
            <a:r>
              <a:rPr kumimoji="1" lang="en-US" altLang="ko-KR" sz="14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?</a:t>
            </a: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b="0">
              <a:solidFill>
                <a:schemeClr val="tx1">
                  <a:lumMod val="75000"/>
                </a:schemeClr>
              </a:solidFill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400" i="0" u="none" strike="noStrike" cap="none" normalizeH="0">
                <a:ln>
                  <a:noFill/>
                </a:ln>
                <a:solidFill>
                  <a:schemeClr val="accent1"/>
                </a:solidFill>
                <a:effectLst/>
                <a:cs typeface="HY견고딕" pitchFamily="18" charset="-127"/>
              </a:rPr>
              <a:t>헉</a:t>
            </a:r>
            <a:r>
              <a:rPr kumimoji="1" lang="en-US" altLang="ko-KR" sz="1400" i="0" u="none" strike="noStrike" cap="none" normalizeH="0">
                <a:ln>
                  <a:noFill/>
                </a:ln>
                <a:solidFill>
                  <a:schemeClr val="accent1"/>
                </a:solidFill>
                <a:effectLst/>
                <a:cs typeface="HY견고딕" pitchFamily="18" charset="-127"/>
              </a:rPr>
              <a:t>!</a:t>
            </a:r>
            <a:r>
              <a:rPr kumimoji="1" lang="ko-KR" altLang="en-US" sz="1400" i="0" u="none" strike="noStrike" cap="none" normalizeH="0">
                <a:ln>
                  <a:noFill/>
                </a:ln>
                <a:solidFill>
                  <a:schemeClr val="accent1"/>
                </a:solidFill>
                <a:effectLst/>
                <a:cs typeface="HY견고딕" pitchFamily="18" charset="-127"/>
              </a:rPr>
              <a:t> 알고보니 제품이름</a:t>
            </a:r>
            <a:endParaRPr kumimoji="1" lang="en-US" altLang="ko-KR" sz="1400" i="0" u="none" strike="noStrike" cap="none" normalizeH="0">
              <a:ln>
                <a:noFill/>
              </a:ln>
              <a:solidFill>
                <a:schemeClr val="accent1"/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정보는 따로 관리하네</a:t>
            </a:r>
            <a:r>
              <a:rPr lang="en-US" altLang="ko-KR" sz="14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…</a:t>
            </a:r>
            <a:endParaRPr kumimoji="1" lang="en-US" altLang="ko-KR" sz="14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3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SparkSQL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53822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SparkSQL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2"/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30" name="직사각형 129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31" name="그룹 65"/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33" name="그룹 76"/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35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모서리가 둥근 직사각형 70"/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2463249" y="1555083"/>
              <a:ext cx="5857560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데이터 유형 처리가능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88"/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122" name="직사각형 121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3" name="그룹 90"/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125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27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2463247" y="2458649"/>
              <a:ext cx="5037731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SQL</a:t>
              </a:r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사용한 쿼리 가능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88">
            <a:extLst>
              <a:ext uri="{FF2B5EF4-FFF2-40B4-BE49-F238E27FC236}">
                <a16:creationId xmlns:a16="http://schemas.microsoft.com/office/drawing/2014/main" id="{9A29E8BC-65AD-4EAD-90AD-06F1FD1F1F51}"/>
              </a:ext>
            </a:extLst>
          </p:cNvPr>
          <p:cNvGrpSpPr/>
          <p:nvPr/>
        </p:nvGrpSpPr>
        <p:grpSpPr>
          <a:xfrm>
            <a:off x="641117" y="2478700"/>
            <a:ext cx="4074899" cy="409606"/>
            <a:chOff x="1043029" y="2349884"/>
            <a:chExt cx="11977287" cy="69027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4BFDB6B-ECF8-4AFA-845F-E872C0892C11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5" name="그룹 90">
              <a:extLst>
                <a:ext uri="{FF2B5EF4-FFF2-40B4-BE49-F238E27FC236}">
                  <a16:creationId xmlns:a16="http://schemas.microsoft.com/office/drawing/2014/main" id="{2605AB86-1952-4B21-AB50-33DD71DE2D8A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37" name="그룹 73">
                <a:extLst>
                  <a:ext uri="{FF2B5EF4-FFF2-40B4-BE49-F238E27FC236}">
                    <a16:creationId xmlns:a16="http://schemas.microsoft.com/office/drawing/2014/main" id="{3E0CFDB9-DF2C-499F-BC9D-02B079D047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9" name="모서리가 둥근 직사각형 69">
                  <a:extLst>
                    <a:ext uri="{FF2B5EF4-FFF2-40B4-BE49-F238E27FC236}">
                      <a16:creationId xmlns:a16="http://schemas.microsoft.com/office/drawing/2014/main" id="{D3663FD6-B577-4201-A89B-A581C394AE3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모서리가 둥근 직사각형 70">
                  <a:extLst>
                    <a:ext uri="{FF2B5EF4-FFF2-40B4-BE49-F238E27FC236}">
                      <a16:creationId xmlns:a16="http://schemas.microsoft.com/office/drawing/2014/main" id="{FC6BBD17-3127-49D5-8559-6DDEF2944112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자유형 22">
                  <a:extLst>
                    <a:ext uri="{FF2B5EF4-FFF2-40B4-BE49-F238E27FC236}">
                      <a16:creationId xmlns:a16="http://schemas.microsoft.com/office/drawing/2014/main" id="{74B1D820-7D5A-4866-9FE5-185544EF0583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2611D2-714E-4EA4-BF16-67D2837C4ECA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3D8EFC6-F12F-4898-8268-6A28B547EAB6}"/>
                </a:ext>
              </a:extLst>
            </p:cNvPr>
            <p:cNvSpPr/>
            <p:nvPr/>
          </p:nvSpPr>
          <p:spPr>
            <a:xfrm>
              <a:off x="2463247" y="2458649"/>
              <a:ext cx="4133086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간 조인가능</a:t>
              </a:r>
              <a:endParaRPr lang="en-US" altLang="ko-KR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0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7230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불러오기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01E560-3AD0-4C67-8286-0A2BF247E920}"/>
              </a:ext>
            </a:extLst>
          </p:cNvPr>
          <p:cNvSpPr/>
          <p:nvPr/>
        </p:nvSpPr>
        <p:spPr>
          <a:xfrm>
            <a:off x="899592" y="2067694"/>
            <a:ext cx="7263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// </a:t>
            </a:r>
            <a:r>
              <a:rPr lang="ko-KR" altLang="en-US"/>
              <a:t>파일 불러오기</a:t>
            </a:r>
            <a:endParaRPr lang="en-US" altLang="ko-KR"/>
          </a:p>
          <a:p>
            <a:r>
              <a:rPr lang="en-US" altLang="ko-KR"/>
              <a:t>// </a:t>
            </a:r>
            <a:r>
              <a:rPr lang="ko-KR" altLang="en-US"/>
              <a:t>파일설정</a:t>
            </a:r>
          </a:p>
          <a:p>
            <a:r>
              <a:rPr lang="en-US" altLang="ko-KR"/>
              <a:t>var dataPath = "./data/"</a:t>
            </a:r>
          </a:p>
          <a:p>
            <a:r>
              <a:rPr lang="en-US" altLang="ko-KR"/>
              <a:t>var selloutFile = "kopo_channel_seasonality_ex.csv"</a:t>
            </a:r>
          </a:p>
          <a:p>
            <a:endParaRPr lang="en-US" altLang="ko-KR"/>
          </a:p>
          <a:p>
            <a:r>
              <a:rPr lang="en-US" altLang="ko-KR"/>
              <a:t>// </a:t>
            </a:r>
            <a:r>
              <a:rPr lang="ko-KR" altLang="en-US"/>
              <a:t>상대경로 입력</a:t>
            </a:r>
          </a:p>
          <a:p>
            <a:r>
              <a:rPr lang="en-US" altLang="ko-KR"/>
              <a:t>var selloutData = spark.read.format("csv").option("header", "true").load(dataPath + selloutFile)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79781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데이터 유형 처리하기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1A7565-EAA2-4AB8-9438-033823B70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49958"/>
              </p:ext>
            </p:extLst>
          </p:nvPr>
        </p:nvGraphicFramePr>
        <p:xfrm>
          <a:off x="1223627" y="1995686"/>
          <a:ext cx="6696745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77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616457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515075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1717836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PRODUCTGROUP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718132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201552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6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6C57D85-E66D-470B-8584-1054E995361E}"/>
              </a:ext>
            </a:extLst>
          </p:cNvPr>
          <p:cNvSpPr txBox="1"/>
          <p:nvPr/>
        </p:nvSpPr>
        <p:spPr>
          <a:xfrm>
            <a:off x="1475656" y="156363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latin typeface="돋움" pitchFamily="50" charset="-127"/>
                <a:ea typeface="돋움" pitchFamily="50" charset="-127"/>
              </a:rPr>
              <a:t>문자열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89BBE-ECBB-49FA-9D19-55BD07195902}"/>
              </a:ext>
            </a:extLst>
          </p:cNvPr>
          <p:cNvSpPr txBox="1"/>
          <p:nvPr/>
        </p:nvSpPr>
        <p:spPr>
          <a:xfrm>
            <a:off x="3275856" y="155718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latin typeface="돋움" pitchFamily="50" charset="-127"/>
                <a:ea typeface="돋움" pitchFamily="50" charset="-127"/>
              </a:rPr>
              <a:t>문자열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36C5A-12FE-494E-A7AE-D198635F18A4}"/>
              </a:ext>
            </a:extLst>
          </p:cNvPr>
          <p:cNvSpPr txBox="1"/>
          <p:nvPr/>
        </p:nvSpPr>
        <p:spPr>
          <a:xfrm>
            <a:off x="6454554" y="1557187"/>
            <a:ext cx="108012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latin typeface="돋움" pitchFamily="50" charset="-127"/>
                <a:ea typeface="돋움" pitchFamily="50" charset="-127"/>
              </a:rPr>
              <a:t>문자열 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→ </a:t>
            </a:r>
            <a:r>
              <a:rPr lang="ko-KR" altLang="en-US" b="0">
                <a:latin typeface="돋움" pitchFamily="50" charset="-127"/>
                <a:ea typeface="돋움" pitchFamily="50" charset="-127"/>
              </a:rPr>
              <a:t>수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BA5E6-5F52-4A0E-901A-4C7BB34063E7}"/>
              </a:ext>
            </a:extLst>
          </p:cNvPr>
          <p:cNvSpPr txBox="1"/>
          <p:nvPr/>
        </p:nvSpPr>
        <p:spPr>
          <a:xfrm>
            <a:off x="4871129" y="15463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>
                <a:latin typeface="돋움" pitchFamily="50" charset="-127"/>
                <a:ea typeface="돋움" pitchFamily="50" charset="-127"/>
              </a:rPr>
              <a:t>문자열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8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9">
            <a:extLst>
              <a:ext uri="{FF2B5EF4-FFF2-40B4-BE49-F238E27FC236}">
                <a16:creationId xmlns:a16="http://schemas.microsoft.com/office/drawing/2014/main" id="{41CF456F-03BD-42DB-A462-F7C4026DCD5C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1" name="Picture 26" descr="그림2">
              <a:extLst>
                <a:ext uri="{FF2B5EF4-FFF2-40B4-BE49-F238E27FC236}">
                  <a16:creationId xmlns:a16="http://schemas.microsoft.com/office/drawing/2014/main" id="{AE12D7DA-94DF-4EFB-AAEC-B1C24E9F4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982DBC-C7F9-4A9D-86A1-284837A40B4C}"/>
                </a:ext>
              </a:extLst>
            </p:cNvPr>
            <p:cNvSpPr/>
            <p:nvPr/>
          </p:nvSpPr>
          <p:spPr>
            <a:xfrm>
              <a:off x="911746" y="2055249"/>
              <a:ext cx="379781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데이터 유형 처리하기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CEED40-60A6-4181-B80E-7B9FCD8B1B33}"/>
              </a:ext>
            </a:extLst>
          </p:cNvPr>
          <p:cNvSpPr/>
          <p:nvPr/>
        </p:nvSpPr>
        <p:spPr>
          <a:xfrm>
            <a:off x="483369" y="1347614"/>
            <a:ext cx="8265094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데이터프레임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}.createTempView(“{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임시테이블명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}”)</a:t>
            </a: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spark.sql(“   select 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컬럼명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 cast(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컬럼명 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타입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{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임시테이블명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“)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50CDA4-1F56-45AB-AE82-B18986A365B7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46DC50-5D20-484D-9255-AA9FCE3B4B19}"/>
              </a:ext>
            </a:extLst>
          </p:cNvPr>
          <p:cNvSpPr/>
          <p:nvPr/>
        </p:nvSpPr>
        <p:spPr>
          <a:xfrm>
            <a:off x="395537" y="2386498"/>
            <a:ext cx="4896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// </a:t>
            </a:r>
            <a:r>
              <a:rPr lang="ko-KR" altLang="en-US">
                <a:solidFill>
                  <a:srgbClr val="00B050"/>
                </a:solidFill>
              </a:rPr>
              <a:t>임시 테이블 </a:t>
            </a:r>
            <a:r>
              <a:rPr lang="en-US" altLang="ko-KR">
                <a:solidFill>
                  <a:srgbClr val="00B050"/>
                </a:solidFill>
              </a:rPr>
              <a:t>drio&amp;</a:t>
            </a:r>
            <a:r>
              <a:rPr lang="ko-KR" altLang="en-US">
                <a:solidFill>
                  <a:srgbClr val="00B050"/>
                </a:solidFill>
              </a:rPr>
              <a:t>생성</a:t>
            </a:r>
          </a:p>
          <a:p>
            <a:r>
              <a:rPr lang="en-US" altLang="ko-KR">
                <a:solidFill>
                  <a:schemeClr val="tx1"/>
                </a:solidFill>
              </a:rPr>
              <a:t>spark.catalog.dropTempView("maindata")</a:t>
            </a:r>
          </a:p>
          <a:p>
            <a:r>
              <a:rPr lang="en-US" altLang="ko-KR">
                <a:solidFill>
                  <a:schemeClr val="tx1"/>
                </a:solidFill>
              </a:rPr>
              <a:t>selloutData.createTempView("maindata")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// </a:t>
            </a:r>
            <a:r>
              <a:rPr lang="ko-KR" altLang="en-US">
                <a:solidFill>
                  <a:srgbClr val="00B050"/>
                </a:solidFill>
              </a:rPr>
              <a:t>데이터 타입 확인</a:t>
            </a:r>
          </a:p>
          <a:p>
            <a:r>
              <a:rPr lang="en-US" altLang="ko-KR">
                <a:solidFill>
                  <a:schemeClr val="tx1"/>
                </a:solidFill>
              </a:rPr>
              <a:t>selloutData.schema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// </a:t>
            </a:r>
            <a:r>
              <a:rPr lang="ko-KR" altLang="en-US">
                <a:solidFill>
                  <a:srgbClr val="00B050"/>
                </a:solidFill>
              </a:rPr>
              <a:t>데이터 변환</a:t>
            </a:r>
          </a:p>
          <a:p>
            <a:r>
              <a:rPr lang="en-US" altLang="ko-KR">
                <a:solidFill>
                  <a:srgbClr val="00B050"/>
                </a:solidFill>
              </a:rPr>
              <a:t>// cast([</a:t>
            </a:r>
            <a:r>
              <a:rPr lang="ko-KR" altLang="en-US">
                <a:solidFill>
                  <a:srgbClr val="00B050"/>
                </a:solidFill>
              </a:rPr>
              <a:t>컬럼명</a:t>
            </a:r>
            <a:r>
              <a:rPr lang="en-US" altLang="ko-KR">
                <a:solidFill>
                  <a:srgbClr val="00B050"/>
                </a:solidFill>
              </a:rPr>
              <a:t>] as [</a:t>
            </a:r>
            <a:r>
              <a:rPr lang="ko-KR" altLang="en-US">
                <a:solidFill>
                  <a:srgbClr val="00B050"/>
                </a:solidFill>
              </a:rPr>
              <a:t>바꿀타입명</a:t>
            </a:r>
            <a:r>
              <a:rPr lang="en-US" altLang="ko-KR">
                <a:solidFill>
                  <a:srgbClr val="00B050"/>
                </a:solidFill>
              </a:rPr>
              <a:t>])</a:t>
            </a:r>
          </a:p>
          <a:p>
            <a:r>
              <a:rPr lang="en-US" altLang="ko-KR">
                <a:solidFill>
                  <a:schemeClr val="tx1"/>
                </a:solidFill>
              </a:rPr>
              <a:t>var data1 = spark.sql("select regionid, productgroup," +</a:t>
            </a:r>
          </a:p>
          <a:p>
            <a:r>
              <a:rPr lang="en-US" altLang="ko-KR">
                <a:solidFill>
                  <a:schemeClr val="tx1"/>
                </a:solidFill>
              </a:rPr>
              <a:t>  " yearweek, cast(qty as double)  from maindata ")</a:t>
            </a:r>
          </a:p>
          <a:p>
            <a:r>
              <a:rPr lang="en-US" altLang="ko-KR">
                <a:solidFill>
                  <a:schemeClr val="tx1"/>
                </a:solidFill>
              </a:rPr>
              <a:t>data1.schema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489BD3-9AD2-4FF8-9E45-236F9E0A1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71750"/>
            <a:ext cx="4572000" cy="21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379781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데이터 유형 처리하기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6FE9C-4C40-4751-BC59-6EFE98E698B7}"/>
              </a:ext>
            </a:extLst>
          </p:cNvPr>
          <p:cNvSpPr txBox="1"/>
          <p:nvPr/>
        </p:nvSpPr>
        <p:spPr>
          <a:xfrm>
            <a:off x="456468" y="2355726"/>
            <a:ext cx="8219988" cy="1656184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모든 컬럼의 타입을 문장열로 다시 변환하세요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8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auto">
          <a:xfrm>
            <a:off x="0" y="3579862"/>
            <a:ext cx="9144000" cy="15636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3867894"/>
            <a:ext cx="550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</a:t>
            </a:r>
            <a:r>
              <a:rPr lang="ko-KR" altLang="en-US" sz="28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불필요한 데이터를 </a:t>
            </a:r>
            <a:r>
              <a:rPr lang="ko-KR" altLang="en-US" sz="24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정제하지</a:t>
            </a:r>
            <a:r>
              <a:rPr lang="en-US" altLang="ko-KR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0" y="4970834"/>
            <a:ext cx="9144000" cy="172665"/>
          </a:xfrm>
          <a:prstGeom prst="rect">
            <a:avLst/>
          </a:prstGeom>
          <a:solidFill>
            <a:srgbClr val="9FA1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301DF880-EFC0-49ED-9A1A-5E27CF4762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599373"/>
              </p:ext>
            </p:extLst>
          </p:nvPr>
        </p:nvGraphicFramePr>
        <p:xfrm>
          <a:off x="2123728" y="6926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8A1F40B-BA25-40AA-8BAC-533159E263D5}"/>
              </a:ext>
            </a:extLst>
          </p:cNvPr>
          <p:cNvSpPr/>
          <p:nvPr/>
        </p:nvSpPr>
        <p:spPr bwMode="auto">
          <a:xfrm>
            <a:off x="3275856" y="1635646"/>
            <a:ext cx="1080120" cy="1364496"/>
          </a:xfrm>
          <a:prstGeom prst="rect">
            <a:avLst/>
          </a:prstGeom>
          <a:noFill/>
          <a:ln w="57150" cap="flat" cmpd="sng" algn="ctr">
            <a:solidFill>
              <a:srgbClr val="F9513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D135F-EE74-4001-BA48-1AED2A68BDFE}"/>
              </a:ext>
            </a:extLst>
          </p:cNvPr>
          <p:cNvSpPr txBox="1"/>
          <p:nvPr/>
        </p:nvSpPr>
        <p:spPr>
          <a:xfrm>
            <a:off x="6372200" y="314618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800" b="0">
                <a:latin typeface="돋움" pitchFamily="50" charset="-127"/>
                <a:ea typeface="돋움" pitchFamily="50" charset="-127"/>
              </a:rPr>
              <a:t>월</a:t>
            </a:r>
            <a:r>
              <a:rPr lang="en-US" altLang="ko-KR" sz="800" b="0">
                <a:latin typeface="돋움" pitchFamily="50" charset="-127"/>
                <a:ea typeface="돋움" pitchFamily="50" charset="-127"/>
              </a:rPr>
              <a:t>]</a:t>
            </a:r>
            <a:endParaRPr lang="ko-KR" altLang="en-US" sz="800" b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8F5E337E-2B2E-4E95-AA74-5A3C377C4473}"/>
              </a:ext>
            </a:extLst>
          </p:cNvPr>
          <p:cNvSpPr/>
          <p:nvPr/>
        </p:nvSpPr>
        <p:spPr bwMode="auto">
          <a:xfrm>
            <a:off x="4139952" y="1093758"/>
            <a:ext cx="2448272" cy="504056"/>
          </a:xfrm>
          <a:prstGeom prst="wedgeRoundRectCallout">
            <a:avLst>
              <a:gd name="adj1" fmla="val -39197"/>
              <a:gd name="adj2" fmla="val 12145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A</a:t>
            </a:r>
            <a:r>
              <a:rPr lang="ko-KR" altLang="en-US" sz="16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제품 </a:t>
            </a:r>
            <a:r>
              <a:rPr lang="en-US" altLang="ko-KR" sz="1600" b="0">
                <a:solidFill>
                  <a:schemeClr val="tx1">
                    <a:lumMod val="75000"/>
                  </a:schemeClr>
                </a:solidFill>
                <a:latin typeface="돋움" pitchFamily="50" charset="-127"/>
                <a:ea typeface="돋움" pitchFamily="50" charset="-127"/>
                <a:cs typeface="HY견고딕" pitchFamily="18" charset="-127"/>
              </a:rPr>
              <a:t>Recall</a:t>
            </a:r>
            <a:endParaRPr kumimoji="1" lang="ko-KR" altLang="en-US" sz="1600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8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9">
            <a:extLst>
              <a:ext uri="{FF2B5EF4-FFF2-40B4-BE49-F238E27FC236}">
                <a16:creationId xmlns:a16="http://schemas.microsoft.com/office/drawing/2014/main" id="{41CF456F-03BD-42DB-A462-F7C4026DCD5C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1" name="Picture 26" descr="그림2">
              <a:extLst>
                <a:ext uri="{FF2B5EF4-FFF2-40B4-BE49-F238E27FC236}">
                  <a16:creationId xmlns:a16="http://schemas.microsoft.com/office/drawing/2014/main" id="{AE12D7DA-94DF-4EFB-AAEC-B1C24E9F4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982DBC-C7F9-4A9D-86A1-284837A40B4C}"/>
                </a:ext>
              </a:extLst>
            </p:cNvPr>
            <p:cNvSpPr/>
            <p:nvPr/>
          </p:nvSpPr>
          <p:spPr>
            <a:xfrm>
              <a:off x="911746" y="2055249"/>
              <a:ext cx="407025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SQL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활용한 다양한 쿼리가능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CEED40-60A6-4181-B80E-7B9FCD8B1B33}"/>
              </a:ext>
            </a:extLst>
          </p:cNvPr>
          <p:cNvSpPr/>
          <p:nvPr/>
        </p:nvSpPr>
        <p:spPr>
          <a:xfrm>
            <a:off x="483369" y="1347614"/>
            <a:ext cx="8265094" cy="447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조건문</a:t>
            </a:r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(where)</a:t>
            </a: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이후 조건문 정의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50CDA4-1F56-45AB-AE82-B18986A365B7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46DC50-5D20-484D-9255-AA9FCE3B4B19}"/>
              </a:ext>
            </a:extLst>
          </p:cNvPr>
          <p:cNvSpPr/>
          <p:nvPr/>
        </p:nvSpPr>
        <p:spPr>
          <a:xfrm>
            <a:off x="395537" y="2139702"/>
            <a:ext cx="48965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// </a:t>
            </a:r>
            <a:r>
              <a:rPr lang="ko-KR" altLang="en-US">
                <a:solidFill>
                  <a:srgbClr val="00B050"/>
                </a:solidFill>
              </a:rPr>
              <a:t>임시 테이블 </a:t>
            </a:r>
            <a:r>
              <a:rPr lang="en-US" altLang="ko-KR">
                <a:solidFill>
                  <a:srgbClr val="00B050"/>
                </a:solidFill>
              </a:rPr>
              <a:t>drio&amp;</a:t>
            </a:r>
            <a:r>
              <a:rPr lang="ko-KR" altLang="en-US">
                <a:solidFill>
                  <a:srgbClr val="00B050"/>
                </a:solidFill>
              </a:rPr>
              <a:t>생성</a:t>
            </a:r>
          </a:p>
          <a:p>
            <a:r>
              <a:rPr lang="en-US" altLang="ko-KR">
                <a:solidFill>
                  <a:schemeClr val="tx1"/>
                </a:solidFill>
              </a:rPr>
              <a:t>spark.catalog.dropTempView("maindata")</a:t>
            </a:r>
          </a:p>
          <a:p>
            <a:r>
              <a:rPr lang="en-US" altLang="ko-KR">
                <a:solidFill>
                  <a:schemeClr val="tx1"/>
                </a:solidFill>
              </a:rPr>
              <a:t>selloutData2.createTempView("maindata")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// </a:t>
            </a:r>
            <a:r>
              <a:rPr lang="ko-KR" altLang="en-US">
                <a:solidFill>
                  <a:srgbClr val="00B050"/>
                </a:solidFill>
              </a:rPr>
              <a:t>데이터 개수 확인</a:t>
            </a:r>
          </a:p>
          <a:p>
            <a:r>
              <a:rPr lang="en-US" altLang="ko-KR">
                <a:solidFill>
                  <a:schemeClr val="tx1"/>
                </a:solidFill>
              </a:rPr>
              <a:t>selloutData2.count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var data2 = spark.sql("select regionid, productgroup," +</a:t>
            </a:r>
          </a:p>
          <a:p>
            <a:r>
              <a:rPr lang="en-US" altLang="ko-KR">
                <a:solidFill>
                  <a:schemeClr val="tx1"/>
                </a:solidFill>
              </a:rPr>
              <a:t>  " yearweek, cast(qty as double) from maindata" +</a:t>
            </a:r>
          </a:p>
          <a:p>
            <a:r>
              <a:rPr lang="en-US" altLang="ko-KR">
                <a:solidFill>
                  <a:schemeClr val="tx1"/>
                </a:solidFill>
              </a:rPr>
              <a:t>  " where productgroup = 'ST0001' and" +</a:t>
            </a:r>
          </a:p>
          <a:p>
            <a:r>
              <a:rPr lang="en-US" altLang="ko-KR">
                <a:solidFill>
                  <a:schemeClr val="tx1"/>
                </a:solidFill>
              </a:rPr>
              <a:t>  " substring(yearweek,0,4) &gt; 2015 ")</a:t>
            </a:r>
          </a:p>
          <a:p>
            <a:endParaRPr lang="en-US" altLang="ko-KR">
              <a:solidFill>
                <a:srgbClr val="00B050"/>
              </a:solidFill>
            </a:endParaRPr>
          </a:p>
          <a:p>
            <a:r>
              <a:rPr lang="en-US" altLang="ko-KR">
                <a:solidFill>
                  <a:srgbClr val="00B050"/>
                </a:solidFill>
              </a:rPr>
              <a:t>// </a:t>
            </a:r>
            <a:r>
              <a:rPr lang="ko-KR" altLang="en-US">
                <a:solidFill>
                  <a:srgbClr val="00B050"/>
                </a:solidFill>
              </a:rPr>
              <a:t>데이터 개수 확인</a:t>
            </a:r>
          </a:p>
          <a:p>
            <a:r>
              <a:rPr lang="en-US" altLang="ko-KR">
                <a:solidFill>
                  <a:schemeClr val="tx1"/>
                </a:solidFill>
              </a:rPr>
              <a:t>data2.count</a:t>
            </a:r>
          </a:p>
          <a:p>
            <a:r>
              <a:rPr lang="en-US" altLang="ko-KR">
                <a:solidFill>
                  <a:schemeClr val="tx1"/>
                </a:solidFill>
              </a:rPr>
              <a:t>data2.show(1)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4BAF7E-5FF1-4862-A8D5-169AE67AC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95" y="2237763"/>
            <a:ext cx="4012368" cy="27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 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(RDB</a:t>
            </a:r>
            <a:r>
              <a:rPr lang="ko-KR" altLang="en-US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데이터환경 구성 및 데이터 로딩</a:t>
            </a:r>
            <a:r>
              <a:rPr lang="en-US" altLang="ko-KR" sz="20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7" name="그룹 52">
            <a:extLst>
              <a:ext uri="{FF2B5EF4-FFF2-40B4-BE49-F238E27FC236}">
                <a16:creationId xmlns:a16="http://schemas.microsoft.com/office/drawing/2014/main" id="{3A5EF492-16F2-477F-940C-7A8D376C419F}"/>
              </a:ext>
            </a:extLst>
          </p:cNvPr>
          <p:cNvGrpSpPr/>
          <p:nvPr/>
        </p:nvGrpSpPr>
        <p:grpSpPr>
          <a:xfrm>
            <a:off x="645209" y="915566"/>
            <a:ext cx="7959239" cy="527603"/>
            <a:chOff x="1049186" y="1449928"/>
            <a:chExt cx="11971129" cy="690655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96E1C1DE-13F5-45A0-AEF8-355B6A4DB39C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7" name="그룹 65">
              <a:extLst>
                <a:ext uri="{FF2B5EF4-FFF2-40B4-BE49-F238E27FC236}">
                  <a16:creationId xmlns:a16="http://schemas.microsoft.com/office/drawing/2014/main" id="{708F9767-E311-4DD8-BF4B-A0121A632170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159" name="그룹 76">
                <a:extLst>
                  <a:ext uri="{FF2B5EF4-FFF2-40B4-BE49-F238E27FC236}">
                    <a16:creationId xmlns:a16="http://schemas.microsoft.com/office/drawing/2014/main" id="{BD3FC6F2-BC7A-482D-9D73-4B51CE5BB5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161" name="모서리가 둥근 직사각형 69">
                  <a:extLst>
                    <a:ext uri="{FF2B5EF4-FFF2-40B4-BE49-F238E27FC236}">
                      <a16:creationId xmlns:a16="http://schemas.microsoft.com/office/drawing/2014/main" id="{52FAE6E1-4A51-47DD-B738-03DF9ACBED4B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모서리가 둥근 직사각형 70">
                  <a:extLst>
                    <a:ext uri="{FF2B5EF4-FFF2-40B4-BE49-F238E27FC236}">
                      <a16:creationId xmlns:a16="http://schemas.microsoft.com/office/drawing/2014/main" id="{6DFA79DF-9E8A-45AF-88AF-E4E1535CD064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자유형 16">
                  <a:extLst>
                    <a:ext uri="{FF2B5EF4-FFF2-40B4-BE49-F238E27FC236}">
                      <a16:creationId xmlns:a16="http://schemas.microsoft.com/office/drawing/2014/main" id="{001EA55B-22BE-4273-A91D-C59FA897A69E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7E4D5DC-2509-4909-9703-D87A7215B73C}"/>
                  </a:ext>
                </a:extLst>
              </p:cNvPr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72A2C591-C6E1-4AFA-B4D3-85AC8606F566}"/>
                </a:ext>
              </a:extLst>
            </p:cNvPr>
            <p:cNvSpPr/>
            <p:nvPr/>
          </p:nvSpPr>
          <p:spPr>
            <a:xfrm>
              <a:off x="2463248" y="1555083"/>
              <a:ext cx="9656552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함수만들기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(jar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 만들기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&lt;- com.{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자신의이름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 함수생성 및 관리</a:t>
              </a:r>
              <a:endParaRPr lang="en-US" altLang="ko-KR" sz="1600" kern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8" name="그룹 88">
            <a:extLst>
              <a:ext uri="{FF2B5EF4-FFF2-40B4-BE49-F238E27FC236}">
                <a16:creationId xmlns:a16="http://schemas.microsoft.com/office/drawing/2014/main" id="{D6072666-5AA9-4C12-BFCF-158B657B18A9}"/>
              </a:ext>
            </a:extLst>
          </p:cNvPr>
          <p:cNvGrpSpPr/>
          <p:nvPr/>
        </p:nvGrpSpPr>
        <p:grpSpPr>
          <a:xfrm>
            <a:off x="645211" y="1601332"/>
            <a:ext cx="7959237" cy="527316"/>
            <a:chOff x="1049187" y="2349884"/>
            <a:chExt cx="11971129" cy="690279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422D4D3-D12B-4664-B885-E49603F8C3A9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9" name="그룹 90">
              <a:extLst>
                <a:ext uri="{FF2B5EF4-FFF2-40B4-BE49-F238E27FC236}">
                  <a16:creationId xmlns:a16="http://schemas.microsoft.com/office/drawing/2014/main" id="{CA9C2B1C-4279-4A8B-B9BB-061AD581DF4E}"/>
                </a:ext>
              </a:extLst>
            </p:cNvPr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151" name="그룹 73">
                <a:extLst>
                  <a:ext uri="{FF2B5EF4-FFF2-40B4-BE49-F238E27FC236}">
                    <a16:creationId xmlns:a16="http://schemas.microsoft.com/office/drawing/2014/main" id="{7C8B1A0A-B248-4BF0-9742-F2AB587323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53" name="모서리가 둥근 직사각형 69">
                  <a:extLst>
                    <a:ext uri="{FF2B5EF4-FFF2-40B4-BE49-F238E27FC236}">
                      <a16:creationId xmlns:a16="http://schemas.microsoft.com/office/drawing/2014/main" id="{5E9C16B9-2D51-4D95-B15F-4517A1C9B410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모서리가 둥근 직사각형 70">
                  <a:extLst>
                    <a:ext uri="{FF2B5EF4-FFF2-40B4-BE49-F238E27FC236}">
                      <a16:creationId xmlns:a16="http://schemas.microsoft.com/office/drawing/2014/main" id="{D5F9F557-00F6-443F-9D8F-1CB3A01DA7A5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자유형 22">
                  <a:extLst>
                    <a:ext uri="{FF2B5EF4-FFF2-40B4-BE49-F238E27FC236}">
                      <a16:creationId xmlns:a16="http://schemas.microsoft.com/office/drawing/2014/main" id="{D1400278-C230-4781-BEA1-417D02729C48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8839BFE-C01E-4193-8701-DE02229A0723}"/>
                  </a:ext>
                </a:extLst>
              </p:cNvPr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420293B-A9AE-4A0A-8A4B-4E6122817608}"/>
                </a:ext>
              </a:extLst>
            </p:cNvPr>
            <p:cNvSpPr/>
            <p:nvPr/>
          </p:nvSpPr>
          <p:spPr>
            <a:xfrm>
              <a:off x="2463247" y="2458648"/>
              <a:ext cx="8335325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TempView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활용한 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sql 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활용하기 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(sql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분산 처리로 가능하다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600" kern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69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9">
            <a:extLst>
              <a:ext uri="{FF2B5EF4-FFF2-40B4-BE49-F238E27FC236}">
                <a16:creationId xmlns:a16="http://schemas.microsoft.com/office/drawing/2014/main" id="{41CF456F-03BD-42DB-A462-F7C4026DCD5C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1" name="Picture 26" descr="그림2">
              <a:extLst>
                <a:ext uri="{FF2B5EF4-FFF2-40B4-BE49-F238E27FC236}">
                  <a16:creationId xmlns:a16="http://schemas.microsoft.com/office/drawing/2014/main" id="{AE12D7DA-94DF-4EFB-AAEC-B1C24E9F4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982DBC-C7F9-4A9D-86A1-284837A40B4C}"/>
                </a:ext>
              </a:extLst>
            </p:cNvPr>
            <p:cNvSpPr/>
            <p:nvPr/>
          </p:nvSpPr>
          <p:spPr>
            <a:xfrm>
              <a:off x="911746" y="2055249"/>
              <a:ext cx="284207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간 조인 가능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59C28753-52CD-4B3D-8552-75F30CA4512E}"/>
              </a:ext>
            </a:extLst>
          </p:cNvPr>
          <p:cNvSpPr/>
          <p:nvPr/>
        </p:nvSpPr>
        <p:spPr bwMode="auto">
          <a:xfrm>
            <a:off x="2110566" y="2499742"/>
            <a:ext cx="2016224" cy="2016224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8A2C353-8C4B-4FC9-AFFB-B3B43E564038}"/>
              </a:ext>
            </a:extLst>
          </p:cNvPr>
          <p:cNvSpPr/>
          <p:nvPr/>
        </p:nvSpPr>
        <p:spPr bwMode="auto">
          <a:xfrm>
            <a:off x="814422" y="2499742"/>
            <a:ext cx="2016224" cy="2016224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F1FDC6E-22C8-473C-B633-457EC40A99A5}"/>
              </a:ext>
            </a:extLst>
          </p:cNvPr>
          <p:cNvSpPr/>
          <p:nvPr/>
        </p:nvSpPr>
        <p:spPr bwMode="auto">
          <a:xfrm>
            <a:off x="5940152" y="2499742"/>
            <a:ext cx="2016224" cy="2016224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1C4A69-5B76-4F3A-A9A8-AB25C707E755}"/>
              </a:ext>
            </a:extLst>
          </p:cNvPr>
          <p:cNvSpPr/>
          <p:nvPr/>
        </p:nvSpPr>
        <p:spPr bwMode="auto">
          <a:xfrm>
            <a:off x="4644008" y="2499742"/>
            <a:ext cx="2016224" cy="2016224"/>
          </a:xfrm>
          <a:prstGeom prst="ellipse">
            <a:avLst/>
          </a:prstGeom>
          <a:solidFill>
            <a:srgbClr val="00B05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DFC13-E470-4B78-876D-1D634613E540}"/>
              </a:ext>
            </a:extLst>
          </p:cNvPr>
          <p:cNvSpPr txBox="1"/>
          <p:nvPr/>
        </p:nvSpPr>
        <p:spPr>
          <a:xfrm>
            <a:off x="1259632" y="205445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테이블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A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C27BB3-D84C-423E-855D-1A2EF9C4EA98}"/>
              </a:ext>
            </a:extLst>
          </p:cNvPr>
          <p:cNvSpPr txBox="1"/>
          <p:nvPr/>
        </p:nvSpPr>
        <p:spPr>
          <a:xfrm>
            <a:off x="2778413" y="205445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테이블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B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61C5C3-DF48-4070-8FDC-C860270C205A}"/>
              </a:ext>
            </a:extLst>
          </p:cNvPr>
          <p:cNvSpPr txBox="1"/>
          <p:nvPr/>
        </p:nvSpPr>
        <p:spPr>
          <a:xfrm>
            <a:off x="5148064" y="205445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테이블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A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FBBF5-68A1-4DEF-AEA6-52CAAADA5D1C}"/>
              </a:ext>
            </a:extLst>
          </p:cNvPr>
          <p:cNvSpPr txBox="1"/>
          <p:nvPr/>
        </p:nvSpPr>
        <p:spPr>
          <a:xfrm>
            <a:off x="6666845" y="205445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>
                <a:latin typeface="돋움" pitchFamily="50" charset="-127"/>
                <a:ea typeface="돋움" pitchFamily="50" charset="-127"/>
              </a:rPr>
              <a:t>테이블</a:t>
            </a:r>
            <a:r>
              <a:rPr lang="en-US" altLang="ko-KR" b="0">
                <a:latin typeface="돋움" pitchFamily="50" charset="-127"/>
                <a:ea typeface="돋움" pitchFamily="50" charset="-127"/>
              </a:rPr>
              <a:t>B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930D9B-7CF8-4F96-86D9-EBCC558AE25F}"/>
              </a:ext>
            </a:extLst>
          </p:cNvPr>
          <p:cNvSpPr/>
          <p:nvPr/>
        </p:nvSpPr>
        <p:spPr>
          <a:xfrm>
            <a:off x="814422" y="1545520"/>
            <a:ext cx="3312368" cy="45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INNER JOIN</a:t>
            </a:r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C67819-0CDC-4288-B57D-A30B7F04B01C}"/>
              </a:ext>
            </a:extLst>
          </p:cNvPr>
          <p:cNvSpPr/>
          <p:nvPr/>
        </p:nvSpPr>
        <p:spPr>
          <a:xfrm>
            <a:off x="4637532" y="1545520"/>
            <a:ext cx="3312368" cy="45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LEFT JOIN</a:t>
            </a:r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9A36B4-7644-42F3-9458-510287CC642E}"/>
              </a:ext>
            </a:extLst>
          </p:cNvPr>
          <p:cNvSpPr txBox="1"/>
          <p:nvPr/>
        </p:nvSpPr>
        <p:spPr>
          <a:xfrm>
            <a:off x="2147440" y="3219822"/>
            <a:ext cx="646331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0">
                <a:latin typeface="돋움" pitchFamily="50" charset="-127"/>
                <a:ea typeface="돋움" pitchFamily="50" charset="-127"/>
              </a:rPr>
              <a:t>교집합</a:t>
            </a:r>
            <a:endParaRPr lang="en-US" altLang="ko-KR" b="0"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b="0">
                <a:latin typeface="돋움" pitchFamily="50" charset="-127"/>
                <a:ea typeface="돋움" pitchFamily="50" charset="-127"/>
              </a:rPr>
              <a:t>영역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72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조인개념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9C358B-2E00-402C-BCCB-81223ABE999D}"/>
              </a:ext>
            </a:extLst>
          </p:cNvPr>
          <p:cNvSpPr txBox="1"/>
          <p:nvPr/>
        </p:nvSpPr>
        <p:spPr>
          <a:xfrm>
            <a:off x="453421" y="2417024"/>
            <a:ext cx="447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KOPO_CHANNEL_SEASONALITY_NEW (124,658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EA9DE0-A286-4C26-9894-15A1248220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888302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0EEF7D-42B7-4160-9183-E5DEBF40ADEB}"/>
              </a:ext>
            </a:extLst>
          </p:cNvPr>
          <p:cNvSpPr txBox="1"/>
          <p:nvPr/>
        </p:nvSpPr>
        <p:spPr>
          <a:xfrm>
            <a:off x="5457814" y="2417024"/>
            <a:ext cx="293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KOPO_REGION_MST (72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77D60D0-C71A-41E1-9076-0151A101F6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43945" y="2888302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64A33FF8-C0FC-45D5-90D0-AC587A097AF4}"/>
              </a:ext>
            </a:extLst>
          </p:cNvPr>
          <p:cNvSpPr/>
          <p:nvPr/>
        </p:nvSpPr>
        <p:spPr bwMode="auto">
          <a:xfrm rot="5400000">
            <a:off x="4644008" y="1712689"/>
            <a:ext cx="360040" cy="792088"/>
          </a:xfrm>
          <a:prstGeom prst="leftBrac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38EF6-5C72-4B73-A26C-4CB82AD48A97}"/>
              </a:ext>
            </a:extLst>
          </p:cNvPr>
          <p:cNvSpPr txBox="1"/>
          <p:nvPr/>
        </p:nvSpPr>
        <p:spPr>
          <a:xfrm>
            <a:off x="4879258" y="1446113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어떻게 테이블 정보를 합치지</a:t>
            </a:r>
            <a:r>
              <a:rPr lang="en-US" altLang="ko-KR" sz="1800" b="0"/>
              <a:t>?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0339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조인개념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9C358B-2E00-402C-BCCB-81223ABE999D}"/>
              </a:ext>
            </a:extLst>
          </p:cNvPr>
          <p:cNvSpPr txBox="1"/>
          <p:nvPr/>
        </p:nvSpPr>
        <p:spPr>
          <a:xfrm>
            <a:off x="453421" y="2417024"/>
            <a:ext cx="447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KOPO_CHANNEL_SEASAONALITY_NEW (124,658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EA9DE0-A286-4C26-9894-15A1248220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888302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0EEF7D-42B7-4160-9183-E5DEBF40ADEB}"/>
              </a:ext>
            </a:extLst>
          </p:cNvPr>
          <p:cNvSpPr txBox="1"/>
          <p:nvPr/>
        </p:nvSpPr>
        <p:spPr>
          <a:xfrm>
            <a:off x="5457814" y="2417024"/>
            <a:ext cx="2820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KOPO_REGION_MST (73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77D60D0-C71A-41E1-9076-0151A101F6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43945" y="2888302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64A33FF8-C0FC-45D5-90D0-AC587A097AF4}"/>
              </a:ext>
            </a:extLst>
          </p:cNvPr>
          <p:cNvSpPr/>
          <p:nvPr/>
        </p:nvSpPr>
        <p:spPr bwMode="auto">
          <a:xfrm rot="5400000">
            <a:off x="4644008" y="1712689"/>
            <a:ext cx="360040" cy="792088"/>
          </a:xfrm>
          <a:prstGeom prst="leftBrac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38EF6-5C72-4B73-A26C-4CB82AD48A97}"/>
              </a:ext>
            </a:extLst>
          </p:cNvPr>
          <p:cNvSpPr txBox="1"/>
          <p:nvPr/>
        </p:nvSpPr>
        <p:spPr>
          <a:xfrm>
            <a:off x="4572000" y="1275606"/>
            <a:ext cx="39753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/>
              <a:t>SELECT</a:t>
            </a:r>
            <a:r>
              <a:rPr lang="ko-KR" altLang="en-US" sz="1400" b="0"/>
              <a:t> </a:t>
            </a:r>
            <a:r>
              <a:rPr lang="en-US" altLang="ko-KR" sz="1400" b="0"/>
              <a:t>REGIONID,</a:t>
            </a:r>
            <a:r>
              <a:rPr lang="ko-KR" altLang="en-US" sz="1400" b="0"/>
              <a:t> </a:t>
            </a:r>
            <a:r>
              <a:rPr lang="en-US" altLang="ko-KR" sz="1400" b="0"/>
              <a:t>PRODUCT,</a:t>
            </a:r>
            <a:r>
              <a:rPr lang="ko-KR" altLang="en-US" sz="1400" b="0"/>
              <a:t> </a:t>
            </a:r>
            <a:r>
              <a:rPr lang="en-US" altLang="ko-KR" sz="1400" b="0"/>
              <a:t>YEARWEEK,</a:t>
            </a:r>
            <a:r>
              <a:rPr lang="ko-KR" altLang="en-US" sz="1400" b="0"/>
              <a:t> </a:t>
            </a:r>
            <a:r>
              <a:rPr lang="en-US" altLang="ko-KR" sz="1400" b="0"/>
              <a:t>QTY</a:t>
            </a:r>
          </a:p>
          <a:p>
            <a:r>
              <a:rPr lang="en-US" altLang="ko-KR" sz="1400" b="0"/>
              <a:t>FROM KOPO_CHANNEL_SEASONALITY_NEW,</a:t>
            </a:r>
            <a:endParaRPr lang="en-US" altLang="ko-KR" sz="1400" b="0" dirty="0"/>
          </a:p>
          <a:p>
            <a:r>
              <a:rPr lang="en-US" altLang="ko-KR" sz="1400" b="0"/>
              <a:t>         KOPO_REGION_MST??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6817B47-EDB3-4472-9670-02B300B1840B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54EF13-9EF2-4CCD-B598-B1C1A69336F8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28803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FAA057-12C9-4179-8C52-41016064E726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64807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33A77B-2351-43E1-BF11-3C9D9AB34CDC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936104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A45B61-9134-4ECD-9071-55106EEC1388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122413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FC7E35-1BBA-49E1-82BD-E73878DB58F7}"/>
              </a:ext>
            </a:extLst>
          </p:cNvPr>
          <p:cNvSpPr txBox="1"/>
          <p:nvPr/>
        </p:nvSpPr>
        <p:spPr>
          <a:xfrm>
            <a:off x="4211584" y="4715761"/>
            <a:ext cx="254589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0"/>
              <a:t>124,658 * 73 = 9,100,034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423350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조인개념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9C358B-2E00-402C-BCCB-81223ABE999D}"/>
              </a:ext>
            </a:extLst>
          </p:cNvPr>
          <p:cNvSpPr txBox="1"/>
          <p:nvPr/>
        </p:nvSpPr>
        <p:spPr>
          <a:xfrm>
            <a:off x="453421" y="2417024"/>
            <a:ext cx="447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KOPO_CHANNEL_SEASAONALITY_NEW (124,658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EA9DE0-A286-4C26-9894-15A1248220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888302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0EEF7D-42B7-4160-9183-E5DEBF40ADEB}"/>
              </a:ext>
            </a:extLst>
          </p:cNvPr>
          <p:cNvSpPr txBox="1"/>
          <p:nvPr/>
        </p:nvSpPr>
        <p:spPr>
          <a:xfrm>
            <a:off x="5457814" y="2417024"/>
            <a:ext cx="2820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/>
              <a:t>테이블 명</a:t>
            </a:r>
            <a:r>
              <a:rPr lang="en-US" altLang="ko-KR" b="0"/>
              <a:t>: KOPO_REGION_MST (73</a:t>
            </a:r>
            <a:r>
              <a:rPr lang="ko-KR" altLang="en-US" b="0"/>
              <a:t>건</a:t>
            </a:r>
            <a:r>
              <a:rPr lang="en-US" altLang="ko-KR" b="0"/>
              <a:t>)</a:t>
            </a:r>
            <a:endParaRPr lang="ko-KR" altLang="en-US" b="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77D60D0-C71A-41E1-9076-0151A101F6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43945" y="2888302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64A33FF8-C0FC-45D5-90D0-AC587A097AF4}"/>
              </a:ext>
            </a:extLst>
          </p:cNvPr>
          <p:cNvSpPr/>
          <p:nvPr/>
        </p:nvSpPr>
        <p:spPr bwMode="auto">
          <a:xfrm rot="5400000">
            <a:off x="4644008" y="1712689"/>
            <a:ext cx="360040" cy="792088"/>
          </a:xfrm>
          <a:prstGeom prst="leftBrac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38EF6-5C72-4B73-A26C-4CB82AD48A97}"/>
              </a:ext>
            </a:extLst>
          </p:cNvPr>
          <p:cNvSpPr txBox="1"/>
          <p:nvPr/>
        </p:nvSpPr>
        <p:spPr>
          <a:xfrm>
            <a:off x="4572000" y="1275606"/>
            <a:ext cx="366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/>
              <a:t>단순히 기존테이블에 이름만 붙이고 싶은데</a:t>
            </a:r>
            <a:endParaRPr lang="en-US" altLang="ko-KR" sz="1400" b="0"/>
          </a:p>
          <a:p>
            <a:r>
              <a:rPr lang="ko-KR" altLang="en-US" sz="1400" b="0"/>
              <a:t>자료도 늘어나 버리고</a:t>
            </a:r>
            <a:r>
              <a:rPr lang="en-US" altLang="ko-KR" sz="1400" b="0"/>
              <a:t>….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6817B47-EDB3-4472-9670-02B300B1840B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54EF13-9EF2-4CCD-B598-B1C1A69336F8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28803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FAA057-12C9-4179-8C52-41016064E726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64807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33A77B-2351-43E1-BF11-3C9D9AB34CDC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936104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A45B61-9134-4ECD-9071-55106EEC1388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363838"/>
            <a:ext cx="755921" cy="122413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FC7E35-1BBA-49E1-82BD-E73878DB58F7}"/>
              </a:ext>
            </a:extLst>
          </p:cNvPr>
          <p:cNvSpPr txBox="1"/>
          <p:nvPr/>
        </p:nvSpPr>
        <p:spPr>
          <a:xfrm>
            <a:off x="4211584" y="4715761"/>
            <a:ext cx="254589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0"/>
              <a:t>124,658 * 73 = 9,100,034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457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0036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조인개념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2B38EF6-5C72-4B73-A26C-4CB82AD48A97}"/>
              </a:ext>
            </a:extLst>
          </p:cNvPr>
          <p:cNvSpPr txBox="1"/>
          <p:nvPr/>
        </p:nvSpPr>
        <p:spPr>
          <a:xfrm>
            <a:off x="5652120" y="1511379"/>
            <a:ext cx="296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0"/>
              <a:t>어떻게 기존 테이블 정보를</a:t>
            </a:r>
            <a:endParaRPr lang="en-US" altLang="ko-KR" sz="1800" b="0"/>
          </a:p>
          <a:p>
            <a:r>
              <a:rPr lang="ko-KR" altLang="en-US" sz="1800" b="0"/>
              <a:t>그냥 유지하면서</a:t>
            </a:r>
            <a:endParaRPr lang="en-US" altLang="ko-KR" sz="1800" b="0"/>
          </a:p>
          <a:p>
            <a:r>
              <a:rPr lang="ko-KR" altLang="en-US" sz="1800" b="0"/>
              <a:t>이름 정보를 합치지</a:t>
            </a:r>
            <a:r>
              <a:rPr lang="en-US" altLang="ko-KR" sz="1800" b="0"/>
              <a:t>?</a:t>
            </a:r>
            <a:endParaRPr lang="ko-KR" altLang="en-US" sz="1800" b="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71DF5C3-C430-4F11-A89E-33E37925BB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2" y="2933819"/>
          <a:ext cx="4146907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PRODUCT4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296277E-DAA4-4A98-9BE2-AB43D70A82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43945" y="2933819"/>
          <a:ext cx="2236534" cy="177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프랑스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799889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1A647-FA08-4ACE-8743-B188F23D8741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0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E065E8-0917-419F-8FF4-754F014E397B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28803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9D7C7D-6238-47BE-876C-51C910D579CF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648072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A0B92F9-8EE9-4132-BBC0-EB163366CF71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936104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319418-CF58-48E0-AFCE-63C2980B4C06}"/>
              </a:ext>
            </a:extLst>
          </p:cNvPr>
          <p:cNvCxnSpPr>
            <a:cxnSpLocks/>
          </p:cNvCxnSpPr>
          <p:nvPr/>
        </p:nvCxnSpPr>
        <p:spPr bwMode="auto">
          <a:xfrm>
            <a:off x="4788024" y="3409355"/>
            <a:ext cx="755921" cy="1224136"/>
          </a:xfrm>
          <a:prstGeom prst="straightConnector1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447876-AD5F-447B-85C8-144B1AD92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551" y="1515403"/>
          <a:ext cx="5004394" cy="88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157">
                  <a:extLst>
                    <a:ext uri="{9D8B030D-6E8A-4147-A177-3AD203B41FA5}">
                      <a16:colId xmlns:a16="http://schemas.microsoft.com/office/drawing/2014/main" val="175312081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REGIONNAME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PRODUCT2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46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8685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INNER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AABFD3DF-9F90-4FC0-8DED-9569EBAA222B}"/>
              </a:ext>
            </a:extLst>
          </p:cNvPr>
          <p:cNvSpPr/>
          <p:nvPr/>
        </p:nvSpPr>
        <p:spPr bwMode="auto">
          <a:xfrm>
            <a:off x="3779912" y="2067694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32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B</a:t>
            </a:r>
            <a:endParaRPr kumimoji="1" lang="ko-KR" altLang="en-US" sz="32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E5F9482-D42D-4026-89F4-7E2B163516F4}"/>
              </a:ext>
            </a:extLst>
          </p:cNvPr>
          <p:cNvSpPr/>
          <p:nvPr/>
        </p:nvSpPr>
        <p:spPr bwMode="auto">
          <a:xfrm>
            <a:off x="2123728" y="2067694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3200" b="0">
                <a:cs typeface="HY견고딕" pitchFamily="18" charset="-127"/>
              </a:rPr>
              <a:t>A</a:t>
            </a:r>
            <a:endParaRPr kumimoji="1" lang="ko-KR" altLang="en-US" sz="3200" b="0" i="0" u="none" strike="noStrike" cap="none" normalizeH="0" dirty="0">
              <a:ln>
                <a:noFill/>
              </a:ln>
              <a:effectLst/>
              <a:cs typeface="HY견고딕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0E06EF-7202-4924-BD9D-100C90597893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키를 정의하고 키가 있는 경우의</a:t>
            </a:r>
            <a:r>
              <a:rPr lang="en-US" altLang="ko-KR" sz="1800" b="0"/>
              <a:t> </a:t>
            </a:r>
            <a:r>
              <a:rPr lang="ko-KR" altLang="en-US" sz="1800" b="0"/>
              <a:t>자료만 조회할때</a:t>
            </a:r>
            <a:endParaRPr lang="ko-KR" alt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88C05-3AC6-436A-89D8-D4A347D59DB8}"/>
              </a:ext>
            </a:extLst>
          </p:cNvPr>
          <p:cNvSpPr txBox="1"/>
          <p:nvPr/>
        </p:nvSpPr>
        <p:spPr>
          <a:xfrm>
            <a:off x="331793" y="1842959"/>
            <a:ext cx="2836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A </a:t>
            </a:r>
            <a:r>
              <a:rPr lang="ko-KR" altLang="en-US" sz="1600" b="0"/>
              <a:t>테이블에</a:t>
            </a:r>
            <a:endParaRPr lang="en-US" altLang="ko-KR" sz="1600" b="0"/>
          </a:p>
          <a:p>
            <a:r>
              <a:rPr lang="en-US" altLang="ko-KR" sz="1600" b="0"/>
              <a:t>124,658</a:t>
            </a:r>
            <a:r>
              <a:rPr lang="ko-KR" altLang="en-US" sz="1600" b="0"/>
              <a:t>건 데이터 중</a:t>
            </a:r>
            <a:endParaRPr lang="en-US" altLang="ko-KR" sz="1600" b="0"/>
          </a:p>
          <a:p>
            <a:r>
              <a:rPr lang="en-US" altLang="ko-KR" sz="1600" b="0"/>
              <a:t>A77 </a:t>
            </a:r>
            <a:r>
              <a:rPr lang="ko-KR" altLang="en-US" sz="1600" b="0"/>
              <a:t>데이터가 </a:t>
            </a:r>
            <a:r>
              <a:rPr lang="en-US" altLang="ko-KR" sz="1600" b="0"/>
              <a:t>314</a:t>
            </a:r>
            <a:r>
              <a:rPr lang="ko-KR" altLang="en-US" sz="1600" b="0"/>
              <a:t>건 있는데</a:t>
            </a:r>
            <a:r>
              <a:rPr lang="en-US" altLang="ko-KR" sz="1600" b="0"/>
              <a:t>..</a:t>
            </a:r>
            <a:endParaRPr lang="ko-KR" altLang="en-US" sz="16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0E3327-F216-4832-9BB5-A430B45323FE}"/>
              </a:ext>
            </a:extLst>
          </p:cNvPr>
          <p:cNvSpPr txBox="1"/>
          <p:nvPr/>
        </p:nvSpPr>
        <p:spPr>
          <a:xfrm>
            <a:off x="5050270" y="26209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A77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76A8E4-3B01-4420-BED2-D421779D3D27}"/>
              </a:ext>
            </a:extLst>
          </p:cNvPr>
          <p:cNvSpPr/>
          <p:nvPr/>
        </p:nvSpPr>
        <p:spPr bwMode="auto">
          <a:xfrm>
            <a:off x="3779912" y="2391730"/>
            <a:ext cx="1247306" cy="22322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C55CA-51BA-4E76-A39B-943257207F46}"/>
              </a:ext>
            </a:extLst>
          </p:cNvPr>
          <p:cNvSpPr txBox="1"/>
          <p:nvPr/>
        </p:nvSpPr>
        <p:spPr>
          <a:xfrm>
            <a:off x="5742457" y="1852779"/>
            <a:ext cx="321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A77 </a:t>
            </a:r>
            <a:r>
              <a:rPr lang="ko-KR" altLang="en-US" sz="1600" b="0"/>
              <a:t>데이터가 </a:t>
            </a:r>
            <a:r>
              <a:rPr lang="en-US" altLang="ko-KR" sz="1600" b="0"/>
              <a:t>B </a:t>
            </a:r>
            <a:r>
              <a:rPr lang="ko-KR" altLang="en-US" sz="1600" b="0"/>
              <a:t>테이블에는 없네</a:t>
            </a:r>
            <a:endParaRPr lang="ko-KR" altLang="en-US" sz="16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EC7060-E134-4A34-9E99-8A10450A9E09}"/>
              </a:ext>
            </a:extLst>
          </p:cNvPr>
          <p:cNvSpPr txBox="1"/>
          <p:nvPr/>
        </p:nvSpPr>
        <p:spPr>
          <a:xfrm>
            <a:off x="6528286" y="2622706"/>
            <a:ext cx="264527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0"/>
              <a:t>REGIONID</a:t>
            </a:r>
            <a:r>
              <a:rPr lang="ko-KR" altLang="en-US" sz="1600" b="0"/>
              <a:t>로 묶어보고</a:t>
            </a:r>
            <a:endParaRPr lang="en-US" altLang="ko-KR" sz="1600" b="0"/>
          </a:p>
          <a:p>
            <a:r>
              <a:rPr lang="ko-KR" altLang="en-US" sz="1600" b="0"/>
              <a:t>없는데이터는 일단 버리자</a:t>
            </a:r>
            <a:r>
              <a:rPr lang="en-US" altLang="ko-KR" sz="1600" b="0"/>
              <a:t>!</a:t>
            </a:r>
            <a:endParaRPr lang="ko-KR" altLang="en-US" sz="1600" b="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F936C0-47A9-4099-9F22-511A61D7491D}"/>
              </a:ext>
            </a:extLst>
          </p:cNvPr>
          <p:cNvSpPr/>
          <p:nvPr/>
        </p:nvSpPr>
        <p:spPr>
          <a:xfrm>
            <a:off x="107504" y="4046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SELECT * FROM </a:t>
            </a:r>
            <a:r>
              <a:rPr lang="ko-KR" altLang="en-US"/>
              <a:t>KOPO_CHANNEL_SEASONALITY_NEW</a:t>
            </a:r>
          </a:p>
          <a:p>
            <a:r>
              <a:rPr lang="ko-KR" altLang="en-US"/>
              <a:t>WHERE 1=1</a:t>
            </a:r>
          </a:p>
          <a:p>
            <a:r>
              <a:rPr lang="ko-KR" altLang="en-US"/>
              <a:t>AND REGIONID = 'A77'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7CBD5-F23B-4BE2-89BA-E6C1B084D44D}"/>
              </a:ext>
            </a:extLst>
          </p:cNvPr>
          <p:cNvSpPr/>
          <p:nvPr/>
        </p:nvSpPr>
        <p:spPr>
          <a:xfrm>
            <a:off x="4788024" y="4046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SELECT * FROM KOPO_REGION_MST</a:t>
            </a:r>
          </a:p>
          <a:p>
            <a:r>
              <a:rPr lang="ko-KR" altLang="en-US"/>
              <a:t>WHERE 1=1</a:t>
            </a:r>
          </a:p>
          <a:p>
            <a:r>
              <a:rPr lang="ko-KR" altLang="en-US"/>
              <a:t>AND REGIONID = 'A77'</a:t>
            </a:r>
          </a:p>
        </p:txBody>
      </p:sp>
    </p:spTree>
    <p:extLst>
      <p:ext uri="{BB962C8B-B14F-4D97-AF65-F5344CB8AC3E}">
        <p14:creationId xmlns:p14="http://schemas.microsoft.com/office/powerpoint/2010/main" val="3306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38685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INNER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60E06EF-7202-4924-BD9D-100C90597893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키를 정의하고 키가 있는 경우의</a:t>
            </a:r>
            <a:r>
              <a:rPr lang="en-US" altLang="ko-KR" sz="1800" b="0"/>
              <a:t> </a:t>
            </a:r>
            <a:r>
              <a:rPr lang="ko-KR" altLang="en-US" sz="1800" b="0"/>
              <a:t>자료만 조회할때</a:t>
            </a:r>
            <a:endParaRPr lang="ko-KR" altLang="en-US" sz="18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9F062A-3261-4102-A8F2-FB36FAEBC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362590"/>
            <a:ext cx="4110944" cy="20071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4DC0E6-EC0B-4A68-A4A9-7EE16862C58C}"/>
              </a:ext>
            </a:extLst>
          </p:cNvPr>
          <p:cNvSpPr/>
          <p:nvPr/>
        </p:nvSpPr>
        <p:spPr>
          <a:xfrm>
            <a:off x="9171836" y="249974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SELECT A.REGIONID, B.REGIONNAME, A.PRODUCT, A.YEARWEEK, A.QTY</a:t>
            </a:r>
          </a:p>
          <a:p>
            <a:r>
              <a:rPr lang="ko-KR" altLang="en-US"/>
              <a:t>FROM KOPO_CHANNEL_SEASONALITY_NEW A</a:t>
            </a:r>
          </a:p>
          <a:p>
            <a:r>
              <a:rPr lang="ko-KR" altLang="en-US"/>
              <a:t>INNER JOIN KOPO_REGION_MST B</a:t>
            </a:r>
          </a:p>
          <a:p>
            <a:r>
              <a:rPr lang="ko-KR" altLang="en-US"/>
              <a:t>ON A.REGIONID = B.REGIONID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E2B14A-474E-43D1-813B-FAF8BDBAB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52" y="2421578"/>
            <a:ext cx="3733000" cy="186914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902D97-CF2A-4325-8CE7-E5128EB33F89}"/>
              </a:ext>
            </a:extLst>
          </p:cNvPr>
          <p:cNvSpPr/>
          <p:nvPr/>
        </p:nvSpPr>
        <p:spPr bwMode="auto">
          <a:xfrm>
            <a:off x="2375756" y="4515966"/>
            <a:ext cx="4536504" cy="36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Tunning tip → </a:t>
            </a:r>
            <a:r>
              <a:rPr lang="ko-KR" altLang="en-US" sz="1600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작은 데이터를 앞에 넣는다</a:t>
            </a:r>
            <a:endParaRPr kumimoji="1" lang="ko-KR" altLang="en-US" sz="16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77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87553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LEFT JOIN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B899AB3F-5387-4814-BBEB-55B0259F3C89}"/>
              </a:ext>
            </a:extLst>
          </p:cNvPr>
          <p:cNvSpPr/>
          <p:nvPr/>
        </p:nvSpPr>
        <p:spPr bwMode="auto">
          <a:xfrm>
            <a:off x="3779912" y="2067694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32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B</a:t>
            </a:r>
            <a:endParaRPr kumimoji="1" lang="ko-KR" altLang="en-US" sz="32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8A0286-2EBD-4864-886B-232D1365D1AA}"/>
              </a:ext>
            </a:extLst>
          </p:cNvPr>
          <p:cNvSpPr/>
          <p:nvPr/>
        </p:nvSpPr>
        <p:spPr bwMode="auto">
          <a:xfrm>
            <a:off x="2123728" y="2067694"/>
            <a:ext cx="2880320" cy="28803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3200" b="0">
                <a:cs typeface="HY견고딕" pitchFamily="18" charset="-127"/>
              </a:rPr>
              <a:t>A</a:t>
            </a:r>
            <a:endParaRPr kumimoji="1" lang="ko-KR" altLang="en-US" sz="3200" b="0" i="0" u="none" strike="noStrike" cap="none" normalizeH="0" dirty="0">
              <a:ln>
                <a:noFill/>
              </a:ln>
              <a:effectLst/>
              <a:cs typeface="HY견고딕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87A4C2-4E40-41F0-BF2C-74D1B1B35BD5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기존데이터를 무조건 다 살려야되</a:t>
            </a:r>
            <a:r>
              <a:rPr lang="en-US" altLang="ko-KR" sz="1800" b="0"/>
              <a:t>!!</a:t>
            </a:r>
            <a:endParaRPr lang="ko-KR" altLang="en-US" sz="18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7ED8B-0E0E-45A3-9D02-60B5F25CD10B}"/>
              </a:ext>
            </a:extLst>
          </p:cNvPr>
          <p:cNvSpPr txBox="1"/>
          <p:nvPr/>
        </p:nvSpPr>
        <p:spPr>
          <a:xfrm>
            <a:off x="331793" y="1842959"/>
            <a:ext cx="2836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A </a:t>
            </a:r>
            <a:r>
              <a:rPr lang="ko-KR" altLang="en-US" sz="1600" b="0"/>
              <a:t>테이블에</a:t>
            </a:r>
            <a:endParaRPr lang="en-US" altLang="ko-KR" sz="1600" b="0"/>
          </a:p>
          <a:p>
            <a:r>
              <a:rPr lang="en-US" altLang="ko-KR" sz="1600" b="0"/>
              <a:t>124,658</a:t>
            </a:r>
            <a:r>
              <a:rPr lang="ko-KR" altLang="en-US" sz="1600" b="0"/>
              <a:t>건 데이터 중</a:t>
            </a:r>
            <a:endParaRPr lang="en-US" altLang="ko-KR" sz="1600" b="0"/>
          </a:p>
          <a:p>
            <a:r>
              <a:rPr lang="en-US" altLang="ko-KR" sz="1600" b="0"/>
              <a:t>A77 </a:t>
            </a:r>
            <a:r>
              <a:rPr lang="ko-KR" altLang="en-US" sz="1600" b="0"/>
              <a:t>데이터가 </a:t>
            </a:r>
            <a:r>
              <a:rPr lang="en-US" altLang="ko-KR" sz="1600" b="0"/>
              <a:t>314</a:t>
            </a:r>
            <a:r>
              <a:rPr lang="ko-KR" altLang="en-US" sz="1600" b="0"/>
              <a:t>건 있지만</a:t>
            </a:r>
            <a:r>
              <a:rPr lang="en-US" altLang="ko-KR" sz="1600" b="0"/>
              <a:t>..</a:t>
            </a:r>
            <a:endParaRPr lang="ko-KR" altLang="en-US" sz="1600" b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3EDAE-B9F0-409F-83C1-EE1D4E7E3D8E}"/>
              </a:ext>
            </a:extLst>
          </p:cNvPr>
          <p:cNvSpPr txBox="1"/>
          <p:nvPr/>
        </p:nvSpPr>
        <p:spPr>
          <a:xfrm>
            <a:off x="5050270" y="26209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A77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2D8D2-FBFB-4254-85A0-D9965501C092}"/>
              </a:ext>
            </a:extLst>
          </p:cNvPr>
          <p:cNvSpPr txBox="1"/>
          <p:nvPr/>
        </p:nvSpPr>
        <p:spPr>
          <a:xfrm>
            <a:off x="5742457" y="1852779"/>
            <a:ext cx="321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A77 </a:t>
            </a:r>
            <a:r>
              <a:rPr lang="ko-KR" altLang="en-US" sz="1600" b="0"/>
              <a:t>데이터가 </a:t>
            </a:r>
            <a:r>
              <a:rPr lang="en-US" altLang="ko-KR" sz="1600" b="0"/>
              <a:t>B </a:t>
            </a:r>
            <a:r>
              <a:rPr lang="ko-KR" altLang="en-US" sz="1600" b="0"/>
              <a:t>테이블에는 없네</a:t>
            </a:r>
            <a:endParaRPr lang="ko-KR" altLang="en-US" sz="16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4B7A3-1BE1-4E41-B0FE-B61CDEED738E}"/>
              </a:ext>
            </a:extLst>
          </p:cNvPr>
          <p:cNvSpPr txBox="1"/>
          <p:nvPr/>
        </p:nvSpPr>
        <p:spPr>
          <a:xfrm>
            <a:off x="6528286" y="2622706"/>
            <a:ext cx="2585964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0"/>
              <a:t>일단 </a:t>
            </a:r>
            <a:r>
              <a:rPr lang="en-US" altLang="ko-KR" sz="1600" b="0"/>
              <a:t>NULL (</a:t>
            </a:r>
            <a:r>
              <a:rPr lang="ko-KR" altLang="en-US" sz="1600" b="0"/>
              <a:t>빈 값</a:t>
            </a:r>
            <a:r>
              <a:rPr lang="en-US" altLang="ko-KR" sz="1600" b="0"/>
              <a:t>)</a:t>
            </a:r>
            <a:r>
              <a:rPr lang="ko-KR" altLang="en-US" sz="1600" b="0"/>
              <a:t>으로</a:t>
            </a:r>
            <a:endParaRPr lang="en-US" altLang="ko-KR" sz="1600" b="0"/>
          </a:p>
          <a:p>
            <a:r>
              <a:rPr lang="ko-KR" altLang="en-US" sz="1600" b="0"/>
              <a:t>값을 채워넣고 나중에</a:t>
            </a:r>
            <a:endParaRPr lang="en-US" altLang="ko-KR" sz="1600" b="0"/>
          </a:p>
          <a:p>
            <a:r>
              <a:rPr lang="ko-KR" altLang="en-US" sz="1600" b="0"/>
              <a:t>없는 데이터에대한 처리르</a:t>
            </a:r>
            <a:endParaRPr lang="en-US" altLang="ko-KR" sz="1600" b="0"/>
          </a:p>
          <a:p>
            <a:r>
              <a:rPr lang="ko-KR" altLang="en-US" sz="1600" b="0"/>
              <a:t>하자</a:t>
            </a:r>
            <a:r>
              <a:rPr lang="en-US" altLang="ko-KR" sz="1600" b="0"/>
              <a:t>!!</a:t>
            </a:r>
            <a:endParaRPr lang="ko-KR" altLang="en-US" sz="1600" b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A4CF11-32F9-48F2-9128-2255EBB65F7E}"/>
              </a:ext>
            </a:extLst>
          </p:cNvPr>
          <p:cNvSpPr/>
          <p:nvPr/>
        </p:nvSpPr>
        <p:spPr>
          <a:xfrm>
            <a:off x="9171836" y="249974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SELECT A.REGIONID, B.REGIONNAME, A.PRODUCT, A.YEARWEEK, A.QTY</a:t>
            </a:r>
          </a:p>
          <a:p>
            <a:r>
              <a:rPr lang="ko-KR" altLang="en-US"/>
              <a:t>FROM KOPO_CHANNEL_SEASONALITY_NEW A</a:t>
            </a:r>
          </a:p>
          <a:p>
            <a:r>
              <a:rPr lang="en-US" altLang="ko-KR"/>
              <a:t>LEFT</a:t>
            </a:r>
            <a:r>
              <a:rPr lang="ko-KR" altLang="en-US"/>
              <a:t> JOIN KOPO_REGION_MST B</a:t>
            </a:r>
          </a:p>
          <a:p>
            <a:r>
              <a:rPr lang="ko-KR" altLang="en-US"/>
              <a:t>ON A.REGIONID = B.REGIONID</a:t>
            </a:r>
          </a:p>
        </p:txBody>
      </p:sp>
    </p:spTree>
    <p:extLst>
      <p:ext uri="{BB962C8B-B14F-4D97-AF65-F5344CB8AC3E}">
        <p14:creationId xmlns:p14="http://schemas.microsoft.com/office/powerpoint/2010/main" val="7621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0" y="134575"/>
            <a:ext cx="6300192" cy="159654"/>
          </a:xfrm>
          <a:prstGeom prst="rect">
            <a:avLst/>
          </a:prstGeom>
          <a:gradFill flip="none" rotWithShape="1">
            <a:gsLst>
              <a:gs pos="0">
                <a:srgbClr val="588FD5"/>
              </a:gs>
              <a:gs pos="100000">
                <a:srgbClr val="55C9D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평행 사변형 60"/>
          <p:cNvSpPr/>
          <p:nvPr/>
        </p:nvSpPr>
        <p:spPr>
          <a:xfrm>
            <a:off x="409675" y="134573"/>
            <a:ext cx="2295525" cy="159654"/>
          </a:xfrm>
          <a:prstGeom prst="parallelogram">
            <a:avLst>
              <a:gd name="adj" fmla="val 84408"/>
            </a:avLst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0" y="51470"/>
            <a:ext cx="6300192" cy="0"/>
          </a:xfrm>
          <a:prstGeom prst="line">
            <a:avLst/>
          </a:prstGeom>
          <a:ln>
            <a:solidFill>
              <a:srgbClr val="5099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-895834"/>
            <a:ext cx="4608975" cy="607823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4982" y="923228"/>
            <a:ext cx="2700930" cy="714704"/>
            <a:chOff x="3564911" y="823258"/>
            <a:chExt cx="2700930" cy="714704"/>
          </a:xfrm>
        </p:grpSpPr>
        <p:sp>
          <p:nvSpPr>
            <p:cNvPr id="15" name="직사각형 14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>
                  <a:ln w="50800">
                    <a:solidFill>
                      <a:prstClr val="white"/>
                    </a:solidFill>
                  </a:ln>
                  <a:solidFill>
                    <a:srgbClr val="0F6287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>
                <a:ln w="50800">
                  <a:solidFill>
                    <a:prstClr val="white"/>
                  </a:solidFill>
                </a:ln>
                <a:solidFill>
                  <a:srgbClr val="0F62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4911" y="823258"/>
              <a:ext cx="2700930" cy="714704"/>
            </a:xfrm>
            <a:prstGeom prst="rect">
              <a:avLst/>
            </a:prstGeom>
          </p:spPr>
          <p:txBody>
            <a:bodyPr lIns="104287" tIns="52144" rIns="104287" bIns="52144">
              <a:spAutoFit/>
            </a:bodyPr>
            <a:lstStyle/>
            <a:p>
              <a:pPr defTabSz="1042872">
                <a:lnSpc>
                  <a:spcPct val="110000"/>
                </a:lnSpc>
                <a:defRPr/>
              </a:pPr>
              <a:r>
                <a:rPr lang="en-US" altLang="ko-KR" sz="3600" b="1">
                  <a:ln>
                    <a:solidFill>
                      <a:srgbClr val="4F81BD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016CA1"/>
                      </a:gs>
                      <a:gs pos="50000">
                        <a:srgbClr val="30549C"/>
                      </a:gs>
                      <a:gs pos="49000">
                        <a:srgbClr val="016CA1"/>
                      </a:gs>
                      <a:gs pos="100000">
                        <a:srgbClr val="30549C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>
                <a:ln>
                  <a:solidFill>
                    <a:srgbClr val="4F81BD">
                      <a:alpha val="0"/>
                    </a:srgbClr>
                  </a:solidFill>
                </a:ln>
                <a:gradFill>
                  <a:gsLst>
                    <a:gs pos="0">
                      <a:srgbClr val="016CA1"/>
                    </a:gs>
                    <a:gs pos="50000">
                      <a:srgbClr val="30549C"/>
                    </a:gs>
                    <a:gs pos="49000">
                      <a:srgbClr val="016CA1"/>
                    </a:gs>
                    <a:gs pos="100000">
                      <a:srgbClr val="30549C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708747" y="2362973"/>
            <a:ext cx="5015381" cy="38488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63443" y="2332083"/>
            <a:ext cx="167225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8747" y="1842691"/>
            <a:ext cx="5015381" cy="38488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8"/>
          <p:cNvGrpSpPr>
            <a:grpSpLocks/>
          </p:cNvGrpSpPr>
          <p:nvPr/>
        </p:nvGrpSpPr>
        <p:grpSpPr bwMode="auto">
          <a:xfrm>
            <a:off x="680569" y="1817705"/>
            <a:ext cx="539750" cy="434852"/>
            <a:chOff x="1328347" y="2337753"/>
            <a:chExt cx="541775" cy="535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4946" y="1812897"/>
            <a:ext cx="370911" cy="444469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1</a:t>
            </a:r>
            <a:endParaRPr lang="ko-KR" altLang="en-US" sz="2400" b="1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grpSp>
        <p:nvGrpSpPr>
          <p:cNvPr id="23" name="그룹 36"/>
          <p:cNvGrpSpPr>
            <a:grpSpLocks/>
          </p:cNvGrpSpPr>
          <p:nvPr/>
        </p:nvGrpSpPr>
        <p:grpSpPr bwMode="auto">
          <a:xfrm>
            <a:off x="680569" y="2341216"/>
            <a:ext cx="539750" cy="434852"/>
            <a:chOff x="1328347" y="2337753"/>
            <a:chExt cx="541775" cy="53502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4946" y="2336644"/>
            <a:ext cx="370911" cy="444469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2</a:t>
            </a:r>
            <a:endParaRPr lang="ko-KR" altLang="en-US" sz="2400" b="1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63443" y="1811801"/>
            <a:ext cx="172034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 </a:t>
            </a: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0" y="428610"/>
            <a:ext cx="7999306" cy="466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교육목표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프로그래밍 문법 및 데이터 정제방법을 익힌다</a:t>
            </a:r>
            <a:r>
              <a: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모서리가 둥근 직사각형 10">
            <a:extLst>
              <a:ext uri="{FF2B5EF4-FFF2-40B4-BE49-F238E27FC236}">
                <a16:creationId xmlns:a16="http://schemas.microsoft.com/office/drawing/2014/main" id="{D1D05D42-A547-4FCA-95E0-1128928BCF24}"/>
              </a:ext>
            </a:extLst>
          </p:cNvPr>
          <p:cNvSpPr/>
          <p:nvPr/>
        </p:nvSpPr>
        <p:spPr>
          <a:xfrm>
            <a:off x="714875" y="2901195"/>
            <a:ext cx="5015381" cy="384880"/>
          </a:xfrm>
          <a:prstGeom prst="roundRect">
            <a:avLst>
              <a:gd name="adj" fmla="val 38023"/>
            </a:avLst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E5DEC0-CDE7-4C55-BFAB-C047755461C1}"/>
              </a:ext>
            </a:extLst>
          </p:cNvPr>
          <p:cNvSpPr/>
          <p:nvPr/>
        </p:nvSpPr>
        <p:spPr>
          <a:xfrm>
            <a:off x="1269571" y="2870305"/>
            <a:ext cx="184056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 lang="ko-KR" altLang="en-US"/>
            </a:pPr>
            <a:r>
              <a:rPr lang="ko-KR" altLang="en-US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 </a:t>
            </a:r>
            <a:r>
              <a:rPr lang="en-US" altLang="ko-KR" sz="18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1800">
              <a:gradFill>
                <a:gsLst>
                  <a:gs pos="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6" name="그룹 36">
            <a:extLst>
              <a:ext uri="{FF2B5EF4-FFF2-40B4-BE49-F238E27FC236}">
                <a16:creationId xmlns:a16="http://schemas.microsoft.com/office/drawing/2014/main" id="{2B47C0EB-DFB2-414E-B93D-832F37859F49}"/>
              </a:ext>
            </a:extLst>
          </p:cNvPr>
          <p:cNvGrpSpPr>
            <a:grpSpLocks/>
          </p:cNvGrpSpPr>
          <p:nvPr/>
        </p:nvGrpSpPr>
        <p:grpSpPr bwMode="auto">
          <a:xfrm>
            <a:off x="686697" y="2879438"/>
            <a:ext cx="539750" cy="434852"/>
            <a:chOff x="1328347" y="2337753"/>
            <a:chExt cx="541775" cy="535025"/>
          </a:xfrm>
        </p:grpSpPr>
        <p:sp>
          <p:nvSpPr>
            <p:cNvPr id="67" name="모서리가 둥근 직사각형 23">
              <a:extLst>
                <a:ext uri="{FF2B5EF4-FFF2-40B4-BE49-F238E27FC236}">
                  <a16:creationId xmlns:a16="http://schemas.microsoft.com/office/drawing/2014/main" id="{B413A225-D297-40B1-91FA-EF2FD0AD14B8}"/>
                </a:ext>
              </a:extLst>
            </p:cNvPr>
            <p:cNvSpPr/>
            <p:nvPr/>
          </p:nvSpPr>
          <p:spPr>
            <a:xfrm>
              <a:off x="1328347" y="2337753"/>
              <a:ext cx="541775" cy="535025"/>
            </a:xfrm>
            <a:prstGeom prst="roundRect">
              <a:avLst>
                <a:gd name="adj" fmla="val 3232"/>
              </a:avLst>
            </a:prstGeom>
            <a:solidFill>
              <a:schemeClr val="bg1">
                <a:lumMod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8" name="모서리가 둥근 직사각형 24">
              <a:extLst>
                <a:ext uri="{FF2B5EF4-FFF2-40B4-BE49-F238E27FC236}">
                  <a16:creationId xmlns:a16="http://schemas.microsoft.com/office/drawing/2014/main" id="{02EE9DA7-3F1B-4969-8EBB-827489BBFE85}"/>
                </a:ext>
              </a:extLst>
            </p:cNvPr>
            <p:cNvSpPr/>
            <p:nvPr/>
          </p:nvSpPr>
          <p:spPr>
            <a:xfrm>
              <a:off x="1356631" y="2360655"/>
              <a:ext cx="484393" cy="484312"/>
            </a:xfrm>
            <a:prstGeom prst="roundRect">
              <a:avLst>
                <a:gd name="adj" fmla="val 3971"/>
              </a:avLst>
            </a:prstGeom>
            <a:gradFill flip="none" rotWithShape="1">
              <a:gsLst>
                <a:gs pos="100000">
                  <a:srgbClr val="5A95DB"/>
                </a:gs>
                <a:gs pos="0">
                  <a:srgbClr val="578DD3"/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38100">
                <a:srgbClr val="002060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18727E6-2B31-40B2-B8A9-3BD6EB61F67D}"/>
                </a:ext>
              </a:extLst>
            </p:cNvPr>
            <p:cNvSpPr/>
            <p:nvPr/>
          </p:nvSpPr>
          <p:spPr>
            <a:xfrm>
              <a:off x="1342520" y="2371907"/>
              <a:ext cx="519928" cy="18000"/>
            </a:xfrm>
            <a:prstGeom prst="ellipse">
              <a:avLst/>
            </a:prstGeom>
            <a:gradFill>
              <a:gsLst>
                <a:gs pos="49600">
                  <a:srgbClr val="FFFFFF"/>
                </a:gs>
                <a:gs pos="0">
                  <a:srgbClr val="333333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0" name="자유형 26">
              <a:extLst>
                <a:ext uri="{FF2B5EF4-FFF2-40B4-BE49-F238E27FC236}">
                  <a16:creationId xmlns:a16="http://schemas.microsoft.com/office/drawing/2014/main" id="{B8AE6EE6-0D84-4B55-925A-938DC69CDDFF}"/>
                </a:ext>
              </a:extLst>
            </p:cNvPr>
            <p:cNvSpPr/>
            <p:nvPr/>
          </p:nvSpPr>
          <p:spPr>
            <a:xfrm>
              <a:off x="1371371" y="2374956"/>
              <a:ext cx="457321" cy="437587"/>
            </a:xfrm>
            <a:custGeom>
              <a:avLst/>
              <a:gdLst>
                <a:gd name="connsiteX0" fmla="*/ 0 w 444500"/>
                <a:gd name="connsiteY0" fmla="*/ 0 h 444500"/>
                <a:gd name="connsiteX1" fmla="*/ 444500 w 444500"/>
                <a:gd name="connsiteY1" fmla="*/ 444500 h 444500"/>
                <a:gd name="connsiteX2" fmla="*/ 438150 w 444500"/>
                <a:gd name="connsiteY2" fmla="*/ 25400 h 444500"/>
                <a:gd name="connsiteX3" fmla="*/ 0 w 444500"/>
                <a:gd name="connsiteY3" fmla="*/ 0 h 444500"/>
                <a:gd name="connsiteX0" fmla="*/ 0 w 457383"/>
                <a:gd name="connsiteY0" fmla="*/ 0 h 444500"/>
                <a:gd name="connsiteX1" fmla="*/ 444500 w 457383"/>
                <a:gd name="connsiteY1" fmla="*/ 444500 h 444500"/>
                <a:gd name="connsiteX2" fmla="*/ 457200 w 457383"/>
                <a:gd name="connsiteY2" fmla="*/ 6350 h 444500"/>
                <a:gd name="connsiteX3" fmla="*/ 0 w 457383"/>
                <a:gd name="connsiteY3" fmla="*/ 0 h 444500"/>
                <a:gd name="connsiteX0" fmla="*/ 0 w 457584"/>
                <a:gd name="connsiteY0" fmla="*/ 0 h 444500"/>
                <a:gd name="connsiteX1" fmla="*/ 454025 w 457584"/>
                <a:gd name="connsiteY1" fmla="*/ 444500 h 444500"/>
                <a:gd name="connsiteX2" fmla="*/ 457200 w 457584"/>
                <a:gd name="connsiteY2" fmla="*/ 6350 h 444500"/>
                <a:gd name="connsiteX3" fmla="*/ 0 w 457584"/>
                <a:gd name="connsiteY3" fmla="*/ 0 h 444500"/>
                <a:gd name="connsiteX0" fmla="*/ 0 w 466725"/>
                <a:gd name="connsiteY0" fmla="*/ 0 h 441325"/>
                <a:gd name="connsiteX1" fmla="*/ 466725 w 466725"/>
                <a:gd name="connsiteY1" fmla="*/ 441325 h 441325"/>
                <a:gd name="connsiteX2" fmla="*/ 457200 w 466725"/>
                <a:gd name="connsiteY2" fmla="*/ 6350 h 441325"/>
                <a:gd name="connsiteX3" fmla="*/ 0 w 466725"/>
                <a:gd name="connsiteY3" fmla="*/ 0 h 441325"/>
                <a:gd name="connsiteX0" fmla="*/ 0 w 457584"/>
                <a:gd name="connsiteY0" fmla="*/ 0 h 438150"/>
                <a:gd name="connsiteX1" fmla="*/ 454025 w 457584"/>
                <a:gd name="connsiteY1" fmla="*/ 438150 h 438150"/>
                <a:gd name="connsiteX2" fmla="*/ 457200 w 457584"/>
                <a:gd name="connsiteY2" fmla="*/ 6350 h 438150"/>
                <a:gd name="connsiteX3" fmla="*/ 0 w 457584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584" h="438150">
                  <a:moveTo>
                    <a:pt x="0" y="0"/>
                  </a:moveTo>
                  <a:lnTo>
                    <a:pt x="454025" y="438150"/>
                  </a:lnTo>
                  <a:cubicBezTo>
                    <a:pt x="451908" y="298450"/>
                    <a:pt x="459317" y="146050"/>
                    <a:pt x="457200" y="6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2872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A2C67B3-422B-4BD5-A7C0-D5BCB6793F82}"/>
              </a:ext>
            </a:extLst>
          </p:cNvPr>
          <p:cNvSpPr txBox="1"/>
          <p:nvPr/>
        </p:nvSpPr>
        <p:spPr>
          <a:xfrm>
            <a:off x="774280" y="2859782"/>
            <a:ext cx="364499" cy="474638"/>
          </a:xfrm>
          <a:prstGeom prst="rect">
            <a:avLst/>
          </a:prstGeom>
          <a:noFill/>
          <a:effectLst>
            <a:outerShdw blurRad="127000" algn="ctr" rotWithShape="0">
              <a:prstClr val="black">
                <a:alpha val="60000"/>
              </a:prstClr>
            </a:outerShdw>
          </a:effectLst>
        </p:spPr>
        <p:txBody>
          <a:bodyPr wrap="none" lIns="104287" tIns="52144" rIns="104287" bIns="52144" anchor="ctr">
            <a:spAutoFit/>
          </a:bodyPr>
          <a:lstStyle/>
          <a:p>
            <a:pPr algn="ctr" defTabSz="1042872">
              <a:defRPr/>
            </a:pPr>
            <a:r>
              <a:rPr lang="en-US" altLang="ko-KR" sz="24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3</a:t>
            </a:r>
            <a:endParaRPr lang="ko-KR" altLang="en-US" sz="2400" b="1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187553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LEFT JOIN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087A4C2-4E40-41F0-BF2C-74D1B1B35BD5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기존데이터를 무조건 다 살려야되</a:t>
            </a:r>
            <a:r>
              <a:rPr lang="en-US" altLang="ko-KR" sz="1800" b="0"/>
              <a:t>!!</a:t>
            </a:r>
            <a:endParaRPr lang="ko-KR" altLang="en-US" sz="18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E2D479-92E8-41BC-8DA3-4506C9DF5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06" y="2197759"/>
            <a:ext cx="4096494" cy="21666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5B002E-3B79-49F2-B76C-EF4ACBF0C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243" y="2203747"/>
            <a:ext cx="3476913" cy="21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6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04419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RIGHT JOIN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EF7CA75D-754C-4F0C-919C-606FEC31D421}"/>
              </a:ext>
            </a:extLst>
          </p:cNvPr>
          <p:cNvSpPr/>
          <p:nvPr/>
        </p:nvSpPr>
        <p:spPr bwMode="auto">
          <a:xfrm>
            <a:off x="3131840" y="1995686"/>
            <a:ext cx="2880320" cy="288032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32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B</a:t>
            </a:r>
            <a:endParaRPr kumimoji="1" lang="ko-KR" altLang="en-US" sz="32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F593CD3-A3B9-4A4E-9E58-0400768FD3B7}"/>
              </a:ext>
            </a:extLst>
          </p:cNvPr>
          <p:cNvSpPr/>
          <p:nvPr/>
        </p:nvSpPr>
        <p:spPr bwMode="auto">
          <a:xfrm>
            <a:off x="539552" y="1995686"/>
            <a:ext cx="2880320" cy="2880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3200" b="0">
                <a:cs typeface="HY견고딕" pitchFamily="18" charset="-127"/>
              </a:rPr>
              <a:t>A</a:t>
            </a:r>
            <a:endParaRPr kumimoji="1" lang="ko-KR" altLang="en-US" sz="3200" b="0" i="0" u="none" strike="noStrike" cap="none" normalizeH="0" dirty="0">
              <a:ln>
                <a:noFill/>
              </a:ln>
              <a:effectLst/>
              <a:cs typeface="HY견고딕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F3B41-9F8C-4DC0-8BDE-F65D3207E17B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있는 키만 전부 살리고 대신 </a:t>
            </a:r>
            <a:r>
              <a:rPr lang="en-US" altLang="ko-KR" sz="1800" b="0"/>
              <a:t>B</a:t>
            </a:r>
            <a:r>
              <a:rPr lang="ko-KR" altLang="en-US" sz="1800" b="0"/>
              <a:t>테이블의 데이터도 모두 살려야되</a:t>
            </a:r>
            <a:endParaRPr lang="ko-KR" altLang="en-US" sz="18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70F97-917F-48EC-8664-053DD61D7C75}"/>
              </a:ext>
            </a:extLst>
          </p:cNvPr>
          <p:cNvSpPr txBox="1"/>
          <p:nvPr/>
        </p:nvSpPr>
        <p:spPr>
          <a:xfrm>
            <a:off x="6115427" y="1740753"/>
            <a:ext cx="2056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B </a:t>
            </a:r>
            <a:r>
              <a:rPr lang="ko-KR" altLang="en-US" sz="1600" b="0"/>
              <a:t>테이블에만</a:t>
            </a:r>
            <a:endParaRPr lang="en-US" altLang="ko-KR" sz="1600" b="0"/>
          </a:p>
          <a:p>
            <a:r>
              <a:rPr lang="en-US" altLang="ko-KR" sz="1600" b="0"/>
              <a:t>A30, A49, A99, A71 </a:t>
            </a:r>
          </a:p>
          <a:p>
            <a:r>
              <a:rPr lang="ko-KR" altLang="en-US" sz="1600" b="0"/>
              <a:t>지역정보가 있다</a:t>
            </a:r>
            <a:endParaRPr lang="ko-KR" alt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BB32E-6564-4282-A198-043E685F03C6}"/>
              </a:ext>
            </a:extLst>
          </p:cNvPr>
          <p:cNvSpPr txBox="1"/>
          <p:nvPr/>
        </p:nvSpPr>
        <p:spPr>
          <a:xfrm>
            <a:off x="6156176" y="2826683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/>
              <a:t>INNER JOIN</a:t>
            </a:r>
            <a:r>
              <a:rPr lang="ko-KR" altLang="en-US" sz="1600" b="0"/>
              <a:t> 의 </a:t>
            </a:r>
            <a:r>
              <a:rPr lang="en-US" altLang="ko-KR" sz="1600" b="0"/>
              <a:t>124344 </a:t>
            </a:r>
            <a:r>
              <a:rPr lang="ko-KR" altLang="en-US" sz="1600" b="0"/>
              <a:t>건수에</a:t>
            </a:r>
            <a:endParaRPr lang="en-US" altLang="ko-KR" sz="1600" b="0"/>
          </a:p>
          <a:p>
            <a:r>
              <a:rPr lang="ko-KR" altLang="en-US" sz="1600" b="0"/>
              <a:t>추가로 </a:t>
            </a:r>
            <a:r>
              <a:rPr lang="en-US" altLang="ko-KR" sz="1600" b="0"/>
              <a:t>4</a:t>
            </a:r>
            <a:r>
              <a:rPr lang="ko-KR" altLang="en-US" sz="1600" b="0"/>
              <a:t>개의 데이터가 생성</a:t>
            </a:r>
            <a:endParaRPr lang="en-US" altLang="ko-KR" sz="1600" b="0"/>
          </a:p>
          <a:p>
            <a:endParaRPr lang="en-US" altLang="ko-KR" sz="1600" b="0"/>
          </a:p>
          <a:p>
            <a:r>
              <a:rPr lang="en-US" altLang="ko-KR" sz="1600" b="0"/>
              <a:t>124344+4 = 124348</a:t>
            </a:r>
            <a:r>
              <a:rPr lang="ko-KR" altLang="en-US" sz="1600" b="0"/>
              <a:t>건 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833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4029"/>
            <a:ext cx="6980962" cy="58350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조인</a:t>
            </a:r>
            <a:endParaRPr lang="en-US" altLang="ko-KR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9">
            <a:extLst>
              <a:ext uri="{FF2B5EF4-FFF2-40B4-BE49-F238E27FC236}">
                <a16:creationId xmlns:a16="http://schemas.microsoft.com/office/drawing/2014/main" id="{B75D3849-08C4-4442-B65A-E79CD836BC98}"/>
              </a:ext>
            </a:extLst>
          </p:cNvPr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24" name="Picture 26" descr="그림2">
              <a:extLst>
                <a:ext uri="{FF2B5EF4-FFF2-40B4-BE49-F238E27FC236}">
                  <a16:creationId xmlns:a16="http://schemas.microsoft.com/office/drawing/2014/main" id="{CB181EDF-432B-490B-BEFB-8237A069C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78C57A-AA40-479C-99AE-BB78EFA0F8E4}"/>
                </a:ext>
              </a:extLst>
            </p:cNvPr>
            <p:cNvSpPr/>
            <p:nvPr/>
          </p:nvSpPr>
          <p:spPr>
            <a:xfrm>
              <a:off x="911746" y="2055249"/>
              <a:ext cx="2044194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RIGHT JOIN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89F3B41-9F8C-4DC0-8BDE-F65D3207E17B}"/>
              </a:ext>
            </a:extLst>
          </p:cNvPr>
          <p:cNvSpPr txBox="1"/>
          <p:nvPr/>
        </p:nvSpPr>
        <p:spPr>
          <a:xfrm>
            <a:off x="453421" y="1277347"/>
            <a:ext cx="83137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0"/>
              <a:t>있는 키만 전부 살리고 대신 </a:t>
            </a:r>
            <a:r>
              <a:rPr lang="en-US" altLang="ko-KR" sz="1800" b="0"/>
              <a:t>B</a:t>
            </a:r>
            <a:r>
              <a:rPr lang="ko-KR" altLang="en-US" sz="1800" b="0"/>
              <a:t>테이블의 데이터도 모두 살려야되</a:t>
            </a:r>
            <a:endParaRPr lang="ko-KR" altLang="en-US" sz="18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022671-98A5-4181-A2AA-95DD0C9C5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1" y="2283718"/>
            <a:ext cx="4672487" cy="25069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42C408-0C8E-4AA3-B943-77C37CF21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79" y="2308096"/>
            <a:ext cx="3771795" cy="24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9">
            <a:extLst>
              <a:ext uri="{FF2B5EF4-FFF2-40B4-BE49-F238E27FC236}">
                <a16:creationId xmlns:a16="http://schemas.microsoft.com/office/drawing/2014/main" id="{41CF456F-03BD-42DB-A462-F7C4026DCD5C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1" name="Picture 26" descr="그림2">
              <a:extLst>
                <a:ext uri="{FF2B5EF4-FFF2-40B4-BE49-F238E27FC236}">
                  <a16:creationId xmlns:a16="http://schemas.microsoft.com/office/drawing/2014/main" id="{AE12D7DA-94DF-4EFB-AAEC-B1C24E9F4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982DBC-C7F9-4A9D-86A1-284837A40B4C}"/>
                </a:ext>
              </a:extLst>
            </p:cNvPr>
            <p:cNvSpPr/>
            <p:nvPr/>
          </p:nvSpPr>
          <p:spPr>
            <a:xfrm>
              <a:off x="911746" y="2055249"/>
              <a:ext cx="284207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간 조인 가능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BECC08-0109-46A2-B601-6B50A52EC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34163"/>
              </p:ext>
            </p:extLst>
          </p:nvPr>
        </p:nvGraphicFramePr>
        <p:xfrm>
          <a:off x="527923" y="1563638"/>
          <a:ext cx="4644516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4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12109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05077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1191402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F7AC26-6458-47D0-9414-3DBA3EED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1348"/>
              </p:ext>
            </p:extLst>
          </p:nvPr>
        </p:nvGraphicFramePr>
        <p:xfrm>
          <a:off x="5856515" y="1563638"/>
          <a:ext cx="2171869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05077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72E9BFA-29DD-4A25-BD4B-5D8865639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74608"/>
              </p:ext>
            </p:extLst>
          </p:nvPr>
        </p:nvGraphicFramePr>
        <p:xfrm>
          <a:off x="527922" y="3435846"/>
          <a:ext cx="7500461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091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81045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230439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824301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1566172">
                  <a:extLst>
                    <a:ext uri="{9D8B030D-6E8A-4147-A177-3AD203B41FA5}">
                      <a16:colId xmlns:a16="http://schemas.microsoft.com/office/drawing/2014/main" val="370345899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651A52FF-7BA1-4B80-B1F5-01C01ADB8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75060" y="2066377"/>
            <a:ext cx="332185" cy="21718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D91F79-05BE-4504-80D9-6D17048A91A1}"/>
              </a:ext>
            </a:extLst>
          </p:cNvPr>
          <p:cNvSpPr txBox="1"/>
          <p:nvPr/>
        </p:nvSpPr>
        <p:spPr>
          <a:xfrm>
            <a:off x="2774214" y="2986218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LEFT OUTER JOIN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D7B46-28F6-4620-8F67-6656D9AD7E73}"/>
              </a:ext>
            </a:extLst>
          </p:cNvPr>
          <p:cNvSpPr txBox="1"/>
          <p:nvPr/>
        </p:nvSpPr>
        <p:spPr>
          <a:xfrm>
            <a:off x="444266" y="1299284"/>
            <a:ext cx="229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kopo_channel_seasonality_ex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0023C-51CB-4D2B-A25E-F4FA4E22BBC5}"/>
              </a:ext>
            </a:extLst>
          </p:cNvPr>
          <p:cNvSpPr txBox="1"/>
          <p:nvPr/>
        </p:nvSpPr>
        <p:spPr>
          <a:xfrm>
            <a:off x="5796136" y="1296827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kopo_product_master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9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정제하기 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SQL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9">
            <a:extLst>
              <a:ext uri="{FF2B5EF4-FFF2-40B4-BE49-F238E27FC236}">
                <a16:creationId xmlns:a16="http://schemas.microsoft.com/office/drawing/2014/main" id="{41CF456F-03BD-42DB-A462-F7C4026DCD5C}"/>
              </a:ext>
            </a:extLst>
          </p:cNvPr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21" name="Picture 26" descr="그림2">
              <a:extLst>
                <a:ext uri="{FF2B5EF4-FFF2-40B4-BE49-F238E27FC236}">
                  <a16:creationId xmlns:a16="http://schemas.microsoft.com/office/drawing/2014/main" id="{AE12D7DA-94DF-4EFB-AAEC-B1C24E9F4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982DBC-C7F9-4A9D-86A1-284837A40B4C}"/>
                </a:ext>
              </a:extLst>
            </p:cNvPr>
            <p:cNvSpPr/>
            <p:nvPr/>
          </p:nvSpPr>
          <p:spPr>
            <a:xfrm>
              <a:off x="911746" y="2055249"/>
              <a:ext cx="284207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테이블 간 조인 가능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CEED40-60A6-4181-B80E-7B9FCD8B1B33}"/>
              </a:ext>
            </a:extLst>
          </p:cNvPr>
          <p:cNvSpPr/>
          <p:nvPr/>
        </p:nvSpPr>
        <p:spPr>
          <a:xfrm>
            <a:off x="483369" y="1347613"/>
            <a:ext cx="8265094" cy="6272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a.*, b.* from maindata a</a:t>
            </a: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 subdata b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a.productgroup = b.productid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50CDA4-1F56-45AB-AE82-B18986A365B7}"/>
              </a:ext>
            </a:extLst>
          </p:cNvPr>
          <p:cNvSpPr/>
          <p:nvPr/>
        </p:nvSpPr>
        <p:spPr>
          <a:xfrm>
            <a:off x="483369" y="2028906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46DC50-5D20-484D-9255-AA9FCE3B4B19}"/>
              </a:ext>
            </a:extLst>
          </p:cNvPr>
          <p:cNvSpPr/>
          <p:nvPr/>
        </p:nvSpPr>
        <p:spPr>
          <a:xfrm>
            <a:off x="395537" y="2283718"/>
            <a:ext cx="48965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tx1"/>
                </a:solidFill>
              </a:rPr>
              <a:t>var mainFile = "kopo_channel_seasonality_ex.csv"</a:t>
            </a:r>
          </a:p>
          <a:p>
            <a:r>
              <a:rPr lang="en-US" altLang="ko-KR" sz="1100">
                <a:solidFill>
                  <a:schemeClr val="tx1"/>
                </a:solidFill>
              </a:rPr>
              <a:t>var subFile = "kopo_product_master.csv"</a:t>
            </a:r>
          </a:p>
          <a:p>
            <a:endParaRPr lang="en-US" altLang="ko-KR" sz="1100">
              <a:solidFill>
                <a:schemeClr val="tx1"/>
              </a:solidFill>
            </a:endParaRPr>
          </a:p>
          <a:p>
            <a:r>
              <a:rPr lang="en-US" altLang="ko-KR" sz="1100">
                <a:solidFill>
                  <a:schemeClr val="tx1"/>
                </a:solidFill>
              </a:rPr>
              <a:t>var dataPath = "c:/spark/bin/data/"</a:t>
            </a:r>
          </a:p>
          <a:p>
            <a:r>
              <a:rPr lang="en-US" altLang="ko-KR" sz="1100">
                <a:solidFill>
                  <a:srgbClr val="00B050"/>
                </a:solidFill>
              </a:rPr>
              <a:t>// </a:t>
            </a:r>
            <a:r>
              <a:rPr lang="ko-KR" altLang="en-US" sz="1100">
                <a:solidFill>
                  <a:srgbClr val="00B050"/>
                </a:solidFill>
              </a:rPr>
              <a:t>상대경로 입력</a:t>
            </a:r>
          </a:p>
          <a:p>
            <a:r>
              <a:rPr lang="en-US" altLang="ko-KR" sz="1100">
                <a:solidFill>
                  <a:schemeClr val="tx1"/>
                </a:solidFill>
              </a:rPr>
              <a:t>var mainData = spark.read.format("csv").</a:t>
            </a:r>
          </a:p>
          <a:p>
            <a:r>
              <a:rPr lang="en-US" altLang="ko-KR" sz="1100">
                <a:solidFill>
                  <a:schemeClr val="tx1"/>
                </a:solidFill>
              </a:rPr>
              <a:t>option("header", "true").load(dataPath + mainFile)</a:t>
            </a:r>
          </a:p>
          <a:p>
            <a:r>
              <a:rPr lang="en-US" altLang="ko-KR" sz="1100">
                <a:solidFill>
                  <a:schemeClr val="tx1"/>
                </a:solidFill>
              </a:rPr>
              <a:t>    var subData = spark.read.format("csv").</a:t>
            </a:r>
          </a:p>
          <a:p>
            <a:r>
              <a:rPr lang="en-US" altLang="ko-KR" sz="1100">
                <a:solidFill>
                  <a:schemeClr val="tx1"/>
                </a:solidFill>
              </a:rPr>
              <a:t>option("header", "true").load(dataPath + subFile)</a:t>
            </a:r>
          </a:p>
          <a:p>
            <a:endParaRPr lang="en-US" altLang="ko-KR" sz="1100">
              <a:solidFill>
                <a:schemeClr val="tx1"/>
              </a:solidFill>
            </a:endParaRPr>
          </a:p>
          <a:p>
            <a:r>
              <a:rPr lang="en-US" altLang="ko-KR" sz="1100">
                <a:solidFill>
                  <a:schemeClr val="tx1"/>
                </a:solidFill>
              </a:rPr>
              <a:t>mainData.createTempView("maindata")</a:t>
            </a:r>
          </a:p>
          <a:p>
            <a:r>
              <a:rPr lang="en-US" altLang="ko-KR" sz="1100">
                <a:solidFill>
                  <a:schemeClr val="tx1"/>
                </a:solidFill>
              </a:rPr>
              <a:t>subData.createTempView("subdata")</a:t>
            </a:r>
          </a:p>
          <a:p>
            <a:endParaRPr lang="en-US" altLang="ko-KR" sz="1100">
              <a:solidFill>
                <a:schemeClr val="tx1"/>
              </a:solidFill>
            </a:endParaRPr>
          </a:p>
          <a:p>
            <a:r>
              <a:rPr lang="en-US" altLang="ko-KR" sz="1100">
                <a:solidFill>
                  <a:schemeClr val="tx1"/>
                </a:solidFill>
              </a:rPr>
              <a:t>var leftJoinData = spark.sql("select a.*, b.productname " +</a:t>
            </a:r>
          </a:p>
          <a:p>
            <a:r>
              <a:rPr lang="en-US" altLang="ko-KR" sz="1100">
                <a:solidFill>
                  <a:schemeClr val="tx1"/>
                </a:solidFill>
              </a:rPr>
              <a:t>  "from maindata a left outer join subdata b " +</a:t>
            </a:r>
          </a:p>
          <a:p>
            <a:r>
              <a:rPr lang="en-US" altLang="ko-KR" sz="1100">
                <a:solidFill>
                  <a:schemeClr val="tx1"/>
                </a:solidFill>
              </a:rPr>
              <a:t>  "on a.productgroup = b.productid")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0DA58-9096-4BAD-83FC-A70570EC9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340" y="2348478"/>
            <a:ext cx="3595123" cy="26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D1676-4C0A-42BF-ADA3-64E5A1B3C3F6}"/>
              </a:ext>
            </a:extLst>
          </p:cNvPr>
          <p:cNvSpPr txBox="1"/>
          <p:nvPr/>
        </p:nvSpPr>
        <p:spPr>
          <a:xfrm>
            <a:off x="539552" y="2067694"/>
            <a:ext cx="8219988" cy="1584176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Spark sql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을 활용하여 </a:t>
            </a:r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oracle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에서 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kopo_channel_seasonality_new</a:t>
            </a: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kopo_region_mst 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테이블을 불러와서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0">
                <a:solidFill>
                  <a:schemeClr val="bg1"/>
                </a:solidFill>
                <a:cs typeface="Times New Roman" panose="02020603050405020304" pitchFamily="18" charset="0"/>
              </a:rPr>
              <a:t>inner join, left join</a:t>
            </a:r>
            <a:r>
              <a:rPr lang="ko-KR" altLang="en-US" sz="2400" b="0">
                <a:solidFill>
                  <a:schemeClr val="bg1"/>
                </a:solidFill>
                <a:cs typeface="Times New Roman" panose="02020603050405020304" pitchFamily="18" charset="0"/>
              </a:rPr>
              <a:t>을 수행하세요</a:t>
            </a:r>
            <a:endParaRPr lang="en-US" altLang="ko-KR" sz="2400" b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217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BECC08-0109-46A2-B601-6B50A52EC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04989"/>
              </p:ext>
            </p:extLst>
          </p:nvPr>
        </p:nvGraphicFramePr>
        <p:xfrm>
          <a:off x="527923" y="1203598"/>
          <a:ext cx="4644516" cy="1651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45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12109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05077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1191402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2202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F7AC26-6458-47D0-9414-3DBA3EED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02588"/>
              </p:ext>
            </p:extLst>
          </p:nvPr>
        </p:nvGraphicFramePr>
        <p:xfrm>
          <a:off x="5856515" y="1203598"/>
          <a:ext cx="2171869" cy="1651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1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050778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ST0001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IT_SERVICE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ST0002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FINANCE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ST0003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426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2E9BFA-29DD-4A25-BD4B-5D8865639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3114"/>
              </p:ext>
            </p:extLst>
          </p:nvPr>
        </p:nvGraphicFramePr>
        <p:xfrm>
          <a:off x="527922" y="3435846"/>
          <a:ext cx="7500461" cy="1285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091">
                  <a:extLst>
                    <a:ext uri="{9D8B030D-6E8A-4147-A177-3AD203B41FA5}">
                      <a16:colId xmlns:a16="http://schemas.microsoft.com/office/drawing/2014/main" val="394179459"/>
                    </a:ext>
                  </a:extLst>
                </a:gridCol>
                <a:gridCol w="1810458">
                  <a:extLst>
                    <a:ext uri="{9D8B030D-6E8A-4147-A177-3AD203B41FA5}">
                      <a16:colId xmlns:a16="http://schemas.microsoft.com/office/drawing/2014/main" val="2262598779"/>
                    </a:ext>
                  </a:extLst>
                </a:gridCol>
                <a:gridCol w="1230439">
                  <a:extLst>
                    <a:ext uri="{9D8B030D-6E8A-4147-A177-3AD203B41FA5}">
                      <a16:colId xmlns:a16="http://schemas.microsoft.com/office/drawing/2014/main" val="2429367162"/>
                    </a:ext>
                  </a:extLst>
                </a:gridCol>
                <a:gridCol w="824301">
                  <a:extLst>
                    <a:ext uri="{9D8B030D-6E8A-4147-A177-3AD203B41FA5}">
                      <a16:colId xmlns:a16="http://schemas.microsoft.com/office/drawing/2014/main" val="2033448726"/>
                    </a:ext>
                  </a:extLst>
                </a:gridCol>
                <a:gridCol w="1566172">
                  <a:extLst>
                    <a:ext uri="{9D8B030D-6E8A-4147-A177-3AD203B41FA5}">
                      <a16:colId xmlns:a16="http://schemas.microsoft.com/office/drawing/2014/main" val="370345899"/>
                    </a:ext>
                  </a:extLst>
                </a:gridCol>
              </a:tblGrid>
              <a:tr h="555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REGIONID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YEARWEEK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53876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5294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2491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651A52FF-7BA1-4B80-B1F5-01C01ADB8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75060" y="2039803"/>
            <a:ext cx="332185" cy="21718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D91F79-05BE-4504-80D9-6D17048A91A1}"/>
              </a:ext>
            </a:extLst>
          </p:cNvPr>
          <p:cNvSpPr txBox="1"/>
          <p:nvPr/>
        </p:nvSpPr>
        <p:spPr>
          <a:xfrm>
            <a:off x="2774214" y="2959644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latin typeface="돋움" pitchFamily="50" charset="-127"/>
                <a:ea typeface="돋움" pitchFamily="50" charset="-127"/>
              </a:rPr>
              <a:t>LEFT OUTER JOIN</a:t>
            </a:r>
            <a:endParaRPr lang="ko-KR" altLang="en-US" b="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51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26" defTabSz="957263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핵심정리 및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Q&amp;A</a:t>
            </a:r>
          </a:p>
        </p:txBody>
      </p:sp>
      <p:grpSp>
        <p:nvGrpSpPr>
          <p:cNvPr id="25" name="그룹 9"/>
          <p:cNvGrpSpPr>
            <a:grpSpLocks/>
          </p:cNvGrpSpPr>
          <p:nvPr/>
        </p:nvGrpSpPr>
        <p:grpSpPr bwMode="auto">
          <a:xfrm>
            <a:off x="304478" y="773720"/>
            <a:ext cx="8541138" cy="3987251"/>
            <a:chOff x="457654" y="1980431"/>
            <a:chExt cx="11521123" cy="5271167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57654" y="2196455"/>
              <a:ext cx="11521123" cy="5055143"/>
            </a:xfrm>
            <a:prstGeom prst="roundRect">
              <a:avLst>
                <a:gd name="adj" fmla="val 2917"/>
              </a:avLst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EEEEE"/>
                </a:gs>
              </a:gsLst>
              <a:lin ang="2700000" scaled="1"/>
              <a:tileRect/>
            </a:gradFill>
            <a:ln w="12700" cap="flat" cmpd="sng" algn="ctr">
              <a:gradFill>
                <a:gsLst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5400000" scaled="0"/>
              </a:gradFill>
              <a:prstDash val="solid"/>
            </a:ln>
            <a:effectLst>
              <a:outerShdw blurRad="63500" algn="ctr" rotWithShape="0">
                <a:prstClr val="black">
                  <a:alpha val="52000"/>
                </a:prstClr>
              </a:outerShdw>
            </a:effectLst>
          </p:spPr>
          <p:txBody>
            <a:bodyPr anchor="ctr"/>
            <a:lstStyle/>
            <a:p>
              <a:pPr algn="ctr" defTabSz="1042846" latinLnBrk="0"/>
              <a:endParaRPr lang="ko-KR" altLang="en-US" sz="1800" kern="0" spc="-68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2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911746" y="2055249"/>
              <a:ext cx="151659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기억합시다</a:t>
              </a:r>
              <a:endPara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" name="그룹 52"/>
          <p:cNvGrpSpPr/>
          <p:nvPr/>
        </p:nvGrpSpPr>
        <p:grpSpPr>
          <a:xfrm>
            <a:off x="645209" y="1410156"/>
            <a:ext cx="7959239" cy="527603"/>
            <a:chOff x="1049186" y="1449928"/>
            <a:chExt cx="11971129" cy="690655"/>
          </a:xfrm>
        </p:grpSpPr>
        <p:sp>
          <p:nvSpPr>
            <p:cNvPr id="87" name="직사각형 86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8" name="그룹 65"/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90" name="그룹 76"/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92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 bwMode="auto">
              <a:xfrm>
                <a:off x="1163065" y="4973818"/>
                <a:ext cx="944252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463248" y="1555083"/>
              <a:ext cx="9106844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주요문법 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많이 활용해본다</a:t>
              </a:r>
              <a:r>
                <a:rPr lang="en-US" altLang="ko-KR" sz="1600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</p:grpSp>
      <p:grpSp>
        <p:nvGrpSpPr>
          <p:cNvPr id="36" name="그룹 88"/>
          <p:cNvGrpSpPr/>
          <p:nvPr/>
        </p:nvGrpSpPr>
        <p:grpSpPr>
          <a:xfrm>
            <a:off x="645211" y="2095922"/>
            <a:ext cx="7959237" cy="527316"/>
            <a:chOff x="1049187" y="2349884"/>
            <a:chExt cx="11971129" cy="690279"/>
          </a:xfrm>
        </p:grpSpPr>
        <p:sp>
          <p:nvSpPr>
            <p:cNvPr id="79" name="직사각형 78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0" name="그룹 90"/>
            <p:cNvGrpSpPr/>
            <p:nvPr/>
          </p:nvGrpSpPr>
          <p:grpSpPr>
            <a:xfrm>
              <a:off x="1049187" y="2349884"/>
              <a:ext cx="1271321" cy="690279"/>
              <a:chOff x="977756" y="5443670"/>
              <a:chExt cx="1271321" cy="511997"/>
            </a:xfrm>
          </p:grpSpPr>
          <p:grpSp>
            <p:nvGrpSpPr>
              <p:cNvPr id="82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84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 bwMode="auto">
              <a:xfrm>
                <a:off x="1163063" y="5529007"/>
                <a:ext cx="944251" cy="341316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2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2463247" y="2458648"/>
              <a:ext cx="7689175" cy="443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sql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활용하여 컬럼의 타입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방법을 익힌다</a:t>
              </a:r>
            </a:p>
          </p:txBody>
        </p:sp>
      </p:grpSp>
      <p:grpSp>
        <p:nvGrpSpPr>
          <p:cNvPr id="37" name="그룹 97"/>
          <p:cNvGrpSpPr/>
          <p:nvPr/>
        </p:nvGrpSpPr>
        <p:grpSpPr>
          <a:xfrm>
            <a:off x="641117" y="2764770"/>
            <a:ext cx="7963331" cy="527497"/>
            <a:chOff x="1043031" y="3230975"/>
            <a:chExt cx="11977284" cy="690514"/>
          </a:xfrm>
        </p:grpSpPr>
        <p:sp>
          <p:nvSpPr>
            <p:cNvPr id="71" name="직사각형 70"/>
            <p:cNvSpPr/>
            <p:nvPr/>
          </p:nvSpPr>
          <p:spPr>
            <a:xfrm>
              <a:off x="1678231" y="3278160"/>
              <a:ext cx="11342084" cy="6009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72" name="그룹 99"/>
            <p:cNvGrpSpPr/>
            <p:nvPr/>
          </p:nvGrpSpPr>
          <p:grpSpPr>
            <a:xfrm>
              <a:off x="1043031" y="3230975"/>
              <a:ext cx="1272307" cy="690514"/>
              <a:chOff x="971600" y="6000903"/>
              <a:chExt cx="1272307" cy="512171"/>
            </a:xfrm>
          </p:grpSpPr>
          <p:grpSp>
            <p:nvGrpSpPr>
              <p:cNvPr id="74" name="그룹 77"/>
              <p:cNvGrpSpPr>
                <a:grpSpLocks/>
              </p:cNvGrpSpPr>
              <p:nvPr/>
            </p:nvGrpSpPr>
            <p:grpSpPr bwMode="auto">
              <a:xfrm>
                <a:off x="971600" y="6000903"/>
                <a:ext cx="1272307" cy="512171"/>
                <a:chOff x="827584" y="1950740"/>
                <a:chExt cx="462580" cy="434534"/>
              </a:xfrm>
            </p:grpSpPr>
            <p:sp>
              <p:nvSpPr>
                <p:cNvPr id="76" name="모서리가 둥근 직사각형 69"/>
                <p:cNvSpPr/>
                <p:nvPr/>
              </p:nvSpPr>
              <p:spPr>
                <a:xfrm>
                  <a:off x="827708" y="1951235"/>
                  <a:ext cx="462223" cy="434387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모서리가 둥근 직사각형 70"/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2FB0C1"/>
                    </a:gs>
                    <a:gs pos="0">
                      <a:srgbClr val="2A87C6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자유형 28"/>
                <p:cNvSpPr/>
                <p:nvPr/>
              </p:nvSpPr>
              <p:spPr>
                <a:xfrm>
                  <a:off x="865023" y="1981069"/>
                  <a:ext cx="390001" cy="177812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sz="160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 bwMode="auto">
              <a:xfrm>
                <a:off x="1157400" y="6086331"/>
                <a:ext cx="944252" cy="341315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6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3</a:t>
                </a:r>
                <a:endParaRPr lang="ko-KR" altLang="en-US" sz="1600" b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2463250" y="3331568"/>
              <a:ext cx="8513737" cy="4431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 sql</a:t>
              </a:r>
              <a:r>
                <a:rPr lang="ko-KR" altLang="en-US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활용하여 자유롭게 데이터를 정제하는 방법을 익힌다</a:t>
              </a:r>
              <a:r>
                <a:rPr lang="en-US" altLang="ko-KR" sz="1600" kern="0">
                  <a:gradFill>
                    <a:gsLst>
                      <a:gs pos="0">
                        <a:srgbClr val="0070C0"/>
                      </a:gs>
                      <a:gs pos="100000">
                        <a:schemeClr val="tx2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kern="0">
                <a:gradFill>
                  <a:gsLst>
                    <a:gs pos="0">
                      <a:srgbClr val="0070C0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943866" y="4949007"/>
            <a:ext cx="22236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 데이터 분석 플랫폼 이해 및 개발환경 설정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87" y="3444671"/>
            <a:ext cx="9143014" cy="1122095"/>
            <a:chOff x="-80254" y="3048223"/>
            <a:chExt cx="9920759" cy="1122095"/>
          </a:xfrm>
        </p:grpSpPr>
        <p:pic>
          <p:nvPicPr>
            <p:cNvPr id="12" name="그림 11" descr="16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/>
            <a:stretch/>
          </p:blipFill>
          <p:spPr>
            <a:xfrm>
              <a:off x="-80254" y="3048223"/>
              <a:ext cx="3385429" cy="1122095"/>
            </a:xfrm>
            <a:prstGeom prst="rect">
              <a:avLst/>
            </a:prstGeom>
          </p:spPr>
        </p:pic>
        <p:pic>
          <p:nvPicPr>
            <p:cNvPr id="13" name="그림 12" descr="16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512695" y="3048223"/>
              <a:ext cx="3327810" cy="1122095"/>
            </a:xfrm>
            <a:prstGeom prst="rect">
              <a:avLst/>
            </a:prstGeom>
          </p:spPr>
        </p:pic>
        <p:pic>
          <p:nvPicPr>
            <p:cNvPr id="14" name="그림 13" descr="16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1318"/>
            <a:stretch/>
          </p:blipFill>
          <p:spPr>
            <a:xfrm flipH="1">
              <a:off x="3079983" y="3048223"/>
              <a:ext cx="4301894" cy="112209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19" b="26537"/>
          <a:stretch/>
        </p:blipFill>
        <p:spPr>
          <a:xfrm>
            <a:off x="987" y="966403"/>
            <a:ext cx="9143013" cy="3096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11360" y="1798525"/>
            <a:ext cx="6136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다음시간에는 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Spark</a:t>
            </a:r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endParaRPr lang="en-US" altLang="ko-KR" sz="2400" kern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분석을 위한 함수를 배워보도록 하겠습니다</a:t>
            </a:r>
            <a:r>
              <a:rPr lang="en-US" altLang="ko-KR" sz="2400" ker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2313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Spark-shell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스파크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(Scala)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 테스트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8" name="그룹 52">
            <a:extLst>
              <a:ext uri="{FF2B5EF4-FFF2-40B4-BE49-F238E27FC236}">
                <a16:creationId xmlns:a16="http://schemas.microsoft.com/office/drawing/2014/main" id="{A3669B31-6A20-4E13-82D1-BEDAD5CFD99A}"/>
              </a:ext>
            </a:extLst>
          </p:cNvPr>
          <p:cNvGrpSpPr/>
          <p:nvPr/>
        </p:nvGrpSpPr>
        <p:grpSpPr>
          <a:xfrm>
            <a:off x="427187" y="1410156"/>
            <a:ext cx="4072805" cy="409829"/>
            <a:chOff x="1049186" y="1449928"/>
            <a:chExt cx="11971129" cy="6906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3AEED50-B351-4D99-BCB4-D3D2F4A8F365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65">
              <a:extLst>
                <a:ext uri="{FF2B5EF4-FFF2-40B4-BE49-F238E27FC236}">
                  <a16:creationId xmlns:a16="http://schemas.microsoft.com/office/drawing/2014/main" id="{039E20DC-8D4C-4923-9677-DE88B48D5437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22" name="그룹 76">
                <a:extLst>
                  <a:ext uri="{FF2B5EF4-FFF2-40B4-BE49-F238E27FC236}">
                    <a16:creationId xmlns:a16="http://schemas.microsoft.com/office/drawing/2014/main" id="{7FFB0DFA-00BB-4143-9084-2D769CE411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4" name="모서리가 둥근 직사각형 69">
                  <a:extLst>
                    <a:ext uri="{FF2B5EF4-FFF2-40B4-BE49-F238E27FC236}">
                      <a16:creationId xmlns:a16="http://schemas.microsoft.com/office/drawing/2014/main" id="{FA0E8702-4E5D-42A0-BE01-709DCD9FDF6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모서리가 둥근 직사각형 70">
                  <a:extLst>
                    <a:ext uri="{FF2B5EF4-FFF2-40B4-BE49-F238E27FC236}">
                      <a16:creationId xmlns:a16="http://schemas.microsoft.com/office/drawing/2014/main" id="{0C58FFE2-81B5-4DDE-8738-7B9812C3F6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자유형 16">
                  <a:extLst>
                    <a:ext uri="{FF2B5EF4-FFF2-40B4-BE49-F238E27FC236}">
                      <a16:creationId xmlns:a16="http://schemas.microsoft.com/office/drawing/2014/main" id="{3FDAB441-67AF-411E-8561-53A5219774A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7DC970-2AE9-4982-829A-F265C0717D4A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B4C786-7E68-4CCE-A5E9-E7B31941CBC3}"/>
                </a:ext>
              </a:extLst>
            </p:cNvPr>
            <p:cNvSpPr/>
            <p:nvPr/>
          </p:nvSpPr>
          <p:spPr>
            <a:xfrm>
              <a:off x="2463249" y="1555083"/>
              <a:ext cx="1036664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줄 단위의 순차적인 실행 가능한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Interactive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 제공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C404C6C-FA09-4850-98BD-A6C79B938D81}"/>
              </a:ext>
            </a:extLst>
          </p:cNvPr>
          <p:cNvSpPr txBox="1"/>
          <p:nvPr/>
        </p:nvSpPr>
        <p:spPr>
          <a:xfrm>
            <a:off x="467940" y="1927891"/>
            <a:ext cx="2002087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실행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A2C6EF1-25D5-41F9-8577-62634CC76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993" y="2427734"/>
            <a:ext cx="5496013" cy="243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3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323130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Spark-shell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스파크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(Scala)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 테스트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8" name="그룹 52">
            <a:extLst>
              <a:ext uri="{FF2B5EF4-FFF2-40B4-BE49-F238E27FC236}">
                <a16:creationId xmlns:a16="http://schemas.microsoft.com/office/drawing/2014/main" id="{A3669B31-6A20-4E13-82D1-BEDAD5CFD99A}"/>
              </a:ext>
            </a:extLst>
          </p:cNvPr>
          <p:cNvGrpSpPr/>
          <p:nvPr/>
        </p:nvGrpSpPr>
        <p:grpSpPr>
          <a:xfrm>
            <a:off x="427187" y="1410156"/>
            <a:ext cx="4072805" cy="409829"/>
            <a:chOff x="1049186" y="1449928"/>
            <a:chExt cx="11971129" cy="6906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3AEED50-B351-4D99-BCB4-D3D2F4A8F365}"/>
                </a:ext>
              </a:extLst>
            </p:cNvPr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0" name="그룹 65">
              <a:extLst>
                <a:ext uri="{FF2B5EF4-FFF2-40B4-BE49-F238E27FC236}">
                  <a16:creationId xmlns:a16="http://schemas.microsoft.com/office/drawing/2014/main" id="{039E20DC-8D4C-4923-9677-DE88B48D5437}"/>
                </a:ext>
              </a:extLst>
            </p:cNvPr>
            <p:cNvGrpSpPr/>
            <p:nvPr/>
          </p:nvGrpSpPr>
          <p:grpSpPr>
            <a:xfrm>
              <a:off x="1049186" y="1449928"/>
              <a:ext cx="1271322" cy="690655"/>
              <a:chOff x="977755" y="4888338"/>
              <a:chExt cx="1271322" cy="512276"/>
            </a:xfrm>
          </p:grpSpPr>
          <p:grpSp>
            <p:nvGrpSpPr>
              <p:cNvPr id="22" name="그룹 76">
                <a:extLst>
                  <a:ext uri="{FF2B5EF4-FFF2-40B4-BE49-F238E27FC236}">
                    <a16:creationId xmlns:a16="http://schemas.microsoft.com/office/drawing/2014/main" id="{7FFB0DFA-00BB-4143-9084-2D769CE411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5" y="4888338"/>
                <a:ext cx="1271322" cy="512276"/>
                <a:chOff x="827708" y="1950827"/>
                <a:chExt cx="462223" cy="434439"/>
              </a:xfrm>
            </p:grpSpPr>
            <p:sp>
              <p:nvSpPr>
                <p:cNvPr id="24" name="모서리가 둥근 직사각형 69">
                  <a:extLst>
                    <a:ext uri="{FF2B5EF4-FFF2-40B4-BE49-F238E27FC236}">
                      <a16:creationId xmlns:a16="http://schemas.microsoft.com/office/drawing/2014/main" id="{FA0E8702-4E5D-42A0-BE01-709DCD9FDF6A}"/>
                    </a:ext>
                  </a:extLst>
                </p:cNvPr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모서리가 둥근 직사각형 70">
                  <a:extLst>
                    <a:ext uri="{FF2B5EF4-FFF2-40B4-BE49-F238E27FC236}">
                      <a16:creationId xmlns:a16="http://schemas.microsoft.com/office/drawing/2014/main" id="{0C58FFE2-81B5-4DDE-8738-7B9812C3F600}"/>
                    </a:ext>
                  </a:extLst>
                </p:cNvPr>
                <p:cNvSpPr/>
                <p:nvPr/>
              </p:nvSpPr>
              <p:spPr>
                <a:xfrm>
                  <a:off x="851734" y="1969340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자유형 16">
                  <a:extLst>
                    <a:ext uri="{FF2B5EF4-FFF2-40B4-BE49-F238E27FC236}">
                      <a16:creationId xmlns:a16="http://schemas.microsoft.com/office/drawing/2014/main" id="{3FDAB441-67AF-411E-8561-53A5219774A3}"/>
                    </a:ext>
                  </a:extLst>
                </p:cNvPr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7DC970-2AE9-4982-829A-F265C0717D4A}"/>
                  </a:ext>
                </a:extLst>
              </p:cNvPr>
              <p:cNvSpPr txBox="1"/>
              <p:nvPr/>
            </p:nvSpPr>
            <p:spPr bwMode="auto">
              <a:xfrm>
                <a:off x="1163065" y="4963248"/>
                <a:ext cx="944251" cy="362458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endParaRPr lang="ko-KR" altLang="en-US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B4C786-7E68-4CCE-A5E9-E7B31941CBC3}"/>
                </a:ext>
              </a:extLst>
            </p:cNvPr>
            <p:cNvSpPr/>
            <p:nvPr/>
          </p:nvSpPr>
          <p:spPr>
            <a:xfrm>
              <a:off x="2463249" y="1555083"/>
              <a:ext cx="1036664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줄 단위의 순차적인 실행 가능한 </a:t>
              </a:r>
              <a:r>
                <a:rPr lang="en-US" altLang="ko-KR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Interactive </a:t>
              </a:r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환경 제공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3B5F5C2-7E4B-4621-A617-B54775974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02" y="1995686"/>
            <a:ext cx="5645596" cy="28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8FCB794-3038-49CA-80DE-5D4F3A13AC43}"/>
              </a:ext>
            </a:extLst>
          </p:cNvPr>
          <p:cNvGrpSpPr/>
          <p:nvPr/>
        </p:nvGrpSpPr>
        <p:grpSpPr>
          <a:xfrm>
            <a:off x="683568" y="2062472"/>
            <a:ext cx="7631287" cy="852011"/>
            <a:chOff x="1030215" y="5406544"/>
            <a:chExt cx="7090348" cy="43165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D9B47E4-AD85-40B6-A409-42F2493CEFDE}"/>
                </a:ext>
              </a:extLst>
            </p:cNvPr>
            <p:cNvGrpSpPr/>
            <p:nvPr/>
          </p:nvGrpSpPr>
          <p:grpSpPr>
            <a:xfrm>
              <a:off x="1030215" y="5406544"/>
              <a:ext cx="7090348" cy="431657"/>
              <a:chOff x="469295" y="4866746"/>
              <a:chExt cx="3188352" cy="1003380"/>
            </a:xfrm>
          </p:grpSpPr>
          <p:sp>
            <p:nvSpPr>
              <p:cNvPr id="7" name="사다리꼴 6">
                <a:extLst>
                  <a:ext uri="{FF2B5EF4-FFF2-40B4-BE49-F238E27FC236}">
                    <a16:creationId xmlns:a16="http://schemas.microsoft.com/office/drawing/2014/main" id="{FB8B85E9-E3C9-4E21-A785-B31FB026D29A}"/>
                  </a:ext>
                </a:extLst>
              </p:cNvPr>
              <p:cNvSpPr/>
              <p:nvPr/>
            </p:nvSpPr>
            <p:spPr>
              <a:xfrm>
                <a:off x="469295" y="4866746"/>
                <a:ext cx="3188352" cy="154532"/>
              </a:xfrm>
              <a:prstGeom prst="trapezoid">
                <a:avLst>
                  <a:gd name="adj" fmla="val 224606"/>
                </a:avLst>
              </a:prstGeom>
              <a:solidFill>
                <a:srgbClr val="0070C0"/>
              </a:solidFill>
              <a:ln w="63500" cap="sq" cmpd="sng">
                <a:noFill/>
                <a:bevel/>
                <a:headEnd type="none" w="lg" len="med"/>
                <a:tailEnd type="none" w="lg" len="med"/>
              </a:ln>
              <a:effectLst/>
            </p:spPr>
            <p:txBody>
              <a:bodyPr wrap="none" lIns="75344" tIns="37672" rIns="75344" bIns="37672" anchor="ctr"/>
              <a:lstStyle/>
              <a:p>
                <a:pPr defTabSz="958142"/>
                <a:endParaRPr lang="ko-KR" altLang="en-US" sz="1654" dirty="0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8" name="모서리가 둥근 직사각형 83">
                <a:extLst>
                  <a:ext uri="{FF2B5EF4-FFF2-40B4-BE49-F238E27FC236}">
                    <a16:creationId xmlns:a16="http://schemas.microsoft.com/office/drawing/2014/main" id="{01E10E65-71F2-49B0-95EE-1E17924E4B1F}"/>
                  </a:ext>
                </a:extLst>
              </p:cNvPr>
              <p:cNvSpPr/>
              <p:nvPr/>
            </p:nvSpPr>
            <p:spPr>
              <a:xfrm rot="16200000">
                <a:off x="1612056" y="3824536"/>
                <a:ext cx="902831" cy="3188350"/>
              </a:xfrm>
              <a:prstGeom prst="roundRect">
                <a:avLst>
                  <a:gd name="adj" fmla="val 2931"/>
                </a:avLst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75000">
                    <a:schemeClr val="bg1"/>
                  </a:gs>
                  <a:gs pos="15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63500" dist="38100" dir="5400000" algn="t" rotWithShape="0">
                  <a:prstClr val="black">
                    <a:alpha val="40000"/>
                  </a:prstClr>
                </a:outerShdw>
              </a:effectLst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735" dirty="0">
                  <a:solidFill>
                    <a:prstClr val="white"/>
                  </a:solidFill>
                  <a:latin typeface="+mn-ea"/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27B523-4F19-4BA7-9703-BE8D0B17592B}"/>
                </a:ext>
              </a:extLst>
            </p:cNvPr>
            <p:cNvSpPr/>
            <p:nvPr/>
          </p:nvSpPr>
          <p:spPr>
            <a:xfrm>
              <a:off x="2268995" y="5460615"/>
              <a:ext cx="4612894" cy="3586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문법은 빠르게 한번 익히고</a:t>
              </a:r>
              <a:endParaRPr lang="en-US" altLang="ko-KR" sz="200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000">
                  <a:gradFill>
                    <a:gsLst>
                      <a:gs pos="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실제 적용하면서 정확한 사용처를 알고 갑시다</a:t>
              </a:r>
              <a:endParaRPr lang="ko-KR" altLang="en-US" sz="2000" dirty="0">
                <a:gradFill>
                  <a:gsLst>
                    <a:gs pos="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811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179512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기본문법</a:t>
            </a:r>
            <a:endParaRPr lang="ko-KR" altLang="en-US" sz="2400" dirty="0">
              <a:ln>
                <a:solidFill>
                  <a:srgbClr val="00479E">
                    <a:alpha val="0"/>
                  </a:srgb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9"/>
          <p:cNvGrpSpPr>
            <a:grpSpLocks/>
          </p:cNvGrpSpPr>
          <p:nvPr/>
        </p:nvGrpSpPr>
        <p:grpSpPr bwMode="auto">
          <a:xfrm>
            <a:off x="453421" y="773720"/>
            <a:ext cx="7397503" cy="490250"/>
            <a:chOff x="662673" y="1980431"/>
            <a:chExt cx="9978476" cy="648113"/>
          </a:xfrm>
        </p:grpSpPr>
        <p:pic>
          <p:nvPicPr>
            <p:cNvPr id="48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11746" y="2055249"/>
              <a:ext cx="1363075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문법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2"/>
          <p:cNvGrpSpPr/>
          <p:nvPr/>
        </p:nvGrpSpPr>
        <p:grpSpPr>
          <a:xfrm>
            <a:off x="611560" y="1410156"/>
            <a:ext cx="4104456" cy="409829"/>
            <a:chOff x="956155" y="1449927"/>
            <a:chExt cx="12064160" cy="690655"/>
          </a:xfrm>
        </p:grpSpPr>
        <p:sp>
          <p:nvSpPr>
            <p:cNvPr id="130" name="직사각형 129"/>
            <p:cNvSpPr/>
            <p:nvPr/>
          </p:nvSpPr>
          <p:spPr>
            <a:xfrm>
              <a:off x="1678231" y="1494521"/>
              <a:ext cx="11342084" cy="6009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31" name="그룹 65"/>
            <p:cNvGrpSpPr/>
            <p:nvPr/>
          </p:nvGrpSpPr>
          <p:grpSpPr>
            <a:xfrm>
              <a:off x="956155" y="1449927"/>
              <a:ext cx="1420214" cy="690655"/>
              <a:chOff x="884724" y="4888337"/>
              <a:chExt cx="1420214" cy="512276"/>
            </a:xfrm>
          </p:grpSpPr>
          <p:grpSp>
            <p:nvGrpSpPr>
              <p:cNvPr id="133" name="그룹 76"/>
              <p:cNvGrpSpPr>
                <a:grpSpLocks/>
              </p:cNvGrpSpPr>
              <p:nvPr/>
            </p:nvGrpSpPr>
            <p:grpSpPr bwMode="auto">
              <a:xfrm>
                <a:off x="977755" y="4888337"/>
                <a:ext cx="1271322" cy="512276"/>
                <a:chOff x="827708" y="1950826"/>
                <a:chExt cx="462223" cy="434439"/>
              </a:xfrm>
            </p:grpSpPr>
            <p:sp>
              <p:nvSpPr>
                <p:cNvPr id="135" name="모서리가 둥근 직사각형 69"/>
                <p:cNvSpPr/>
                <p:nvPr/>
              </p:nvSpPr>
              <p:spPr>
                <a:xfrm>
                  <a:off x="827708" y="1950826"/>
                  <a:ext cx="462223" cy="434439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모서리가 둥근 직사각형 70"/>
                <p:cNvSpPr/>
                <p:nvPr/>
              </p:nvSpPr>
              <p:spPr>
                <a:xfrm>
                  <a:off x="851734" y="1969340"/>
                  <a:ext cx="413587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7C74DE"/>
                    </a:gs>
                    <a:gs pos="0">
                      <a:srgbClr val="5E318F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자유형 16"/>
                <p:cNvSpPr/>
                <p:nvPr/>
              </p:nvSpPr>
              <p:spPr>
                <a:xfrm>
                  <a:off x="865023" y="1980665"/>
                  <a:ext cx="390001" cy="177833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 bwMode="auto">
              <a:xfrm>
                <a:off x="884724" y="4982481"/>
                <a:ext cx="1420214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-1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2463249" y="1555083"/>
              <a:ext cx="4340399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 활용하기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그룹 88"/>
          <p:cNvGrpSpPr/>
          <p:nvPr/>
        </p:nvGrpSpPr>
        <p:grpSpPr>
          <a:xfrm>
            <a:off x="641117" y="1942842"/>
            <a:ext cx="4074899" cy="409606"/>
            <a:chOff x="1043029" y="2349884"/>
            <a:chExt cx="11977287" cy="690279"/>
          </a:xfrm>
        </p:grpSpPr>
        <p:sp>
          <p:nvSpPr>
            <p:cNvPr id="122" name="직사각형 121"/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3" name="그룹 90"/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125" name="그룹 73"/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127" name="모서리가 둥근 직사각형 69"/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모서리가 둥근 직사각형 70"/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자유형 22"/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</a:t>
                </a:r>
                <a:r>
                  <a:rPr lang="en-US" altLang="ko-KR" sz="1000" b="1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-2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직사각형 123"/>
            <p:cNvSpPr/>
            <p:nvPr/>
          </p:nvSpPr>
          <p:spPr>
            <a:xfrm>
              <a:off x="2463247" y="2458649"/>
              <a:ext cx="3077672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dirty="0">
                  <a:gradFill>
                    <a:gsLst>
                      <a:gs pos="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prstClr val="black">
                          <a:lumMod val="95000"/>
                          <a:lumOff val="5000"/>
                        </a:prst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 판단하기</a:t>
              </a:r>
              <a:endParaRPr lang="en-US" altLang="ko-KR" kern="0" dirty="0">
                <a:gradFill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>
                        <a:lumMod val="95000"/>
                        <a:lumOff val="5000"/>
                      </a:prst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88">
            <a:extLst>
              <a:ext uri="{FF2B5EF4-FFF2-40B4-BE49-F238E27FC236}">
                <a16:creationId xmlns:a16="http://schemas.microsoft.com/office/drawing/2014/main" id="{9A29E8BC-65AD-4EAD-90AD-06F1FD1F1F51}"/>
              </a:ext>
            </a:extLst>
          </p:cNvPr>
          <p:cNvGrpSpPr/>
          <p:nvPr/>
        </p:nvGrpSpPr>
        <p:grpSpPr>
          <a:xfrm>
            <a:off x="641117" y="2478700"/>
            <a:ext cx="4074899" cy="409606"/>
            <a:chOff x="1043029" y="2349884"/>
            <a:chExt cx="11977287" cy="69027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4BFDB6B-ECF8-4AFA-845F-E872C0892C11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5" name="그룹 90">
              <a:extLst>
                <a:ext uri="{FF2B5EF4-FFF2-40B4-BE49-F238E27FC236}">
                  <a16:creationId xmlns:a16="http://schemas.microsoft.com/office/drawing/2014/main" id="{2605AB86-1952-4B21-AB50-33DD71DE2D8A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37" name="그룹 73">
                <a:extLst>
                  <a:ext uri="{FF2B5EF4-FFF2-40B4-BE49-F238E27FC236}">
                    <a16:creationId xmlns:a16="http://schemas.microsoft.com/office/drawing/2014/main" id="{3E0CFDB9-DF2C-499F-BC9D-02B079D047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39" name="모서리가 둥근 직사각형 69">
                  <a:extLst>
                    <a:ext uri="{FF2B5EF4-FFF2-40B4-BE49-F238E27FC236}">
                      <a16:creationId xmlns:a16="http://schemas.microsoft.com/office/drawing/2014/main" id="{D3663FD6-B577-4201-A89B-A581C394AE31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모서리가 둥근 직사각형 70">
                  <a:extLst>
                    <a:ext uri="{FF2B5EF4-FFF2-40B4-BE49-F238E27FC236}">
                      <a16:creationId xmlns:a16="http://schemas.microsoft.com/office/drawing/2014/main" id="{FC6BBD17-3127-49D5-8559-6DDEF2944112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자유형 22">
                  <a:extLst>
                    <a:ext uri="{FF2B5EF4-FFF2-40B4-BE49-F238E27FC236}">
                      <a16:creationId xmlns:a16="http://schemas.microsoft.com/office/drawing/2014/main" id="{74B1D820-7D5A-4866-9FE5-185544EF0583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2611D2-714E-4EA4-BF16-67D2837C4ECA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1-3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3D8EFC6-F12F-4898-8268-6A28B547EAB6}"/>
                </a:ext>
              </a:extLst>
            </p:cNvPr>
            <p:cNvSpPr/>
            <p:nvPr/>
          </p:nvSpPr>
          <p:spPr>
            <a:xfrm>
              <a:off x="2463247" y="2458649"/>
              <a:ext cx="2163604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반복하기</a:t>
              </a:r>
              <a:endParaRPr lang="en-US" altLang="ko-KR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2" name="그룹 88">
            <a:extLst>
              <a:ext uri="{FF2B5EF4-FFF2-40B4-BE49-F238E27FC236}">
                <a16:creationId xmlns:a16="http://schemas.microsoft.com/office/drawing/2014/main" id="{EE2F0619-D03A-4B46-9DB8-E23CEF168B9F}"/>
              </a:ext>
            </a:extLst>
          </p:cNvPr>
          <p:cNvGrpSpPr/>
          <p:nvPr/>
        </p:nvGrpSpPr>
        <p:grpSpPr>
          <a:xfrm>
            <a:off x="644999" y="3010380"/>
            <a:ext cx="4074899" cy="409606"/>
            <a:chOff x="1043029" y="2349884"/>
            <a:chExt cx="11977287" cy="69027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517763B-CE92-4D46-954E-BE63D386DD2F}"/>
                </a:ext>
              </a:extLst>
            </p:cNvPr>
            <p:cNvSpPr/>
            <p:nvPr/>
          </p:nvSpPr>
          <p:spPr>
            <a:xfrm>
              <a:off x="1678229" y="2392267"/>
              <a:ext cx="11342087" cy="600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4" name="그룹 90">
              <a:extLst>
                <a:ext uri="{FF2B5EF4-FFF2-40B4-BE49-F238E27FC236}">
                  <a16:creationId xmlns:a16="http://schemas.microsoft.com/office/drawing/2014/main" id="{9C9B4B95-AEAA-4AFD-860F-12AB447B395A}"/>
                </a:ext>
              </a:extLst>
            </p:cNvPr>
            <p:cNvGrpSpPr/>
            <p:nvPr/>
          </p:nvGrpSpPr>
          <p:grpSpPr>
            <a:xfrm>
              <a:off x="1043029" y="2349884"/>
              <a:ext cx="1352525" cy="690279"/>
              <a:chOff x="971598" y="5443670"/>
              <a:chExt cx="1352525" cy="511997"/>
            </a:xfrm>
          </p:grpSpPr>
          <p:grpSp>
            <p:nvGrpSpPr>
              <p:cNvPr id="50" name="그룹 73">
                <a:extLst>
                  <a:ext uri="{FF2B5EF4-FFF2-40B4-BE49-F238E27FC236}">
                    <a16:creationId xmlns:a16="http://schemas.microsoft.com/office/drawing/2014/main" id="{6EC5D839-8D84-4FBF-AE15-2E325BD46C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7756" y="5443670"/>
                <a:ext cx="1271321" cy="511997"/>
                <a:chOff x="827708" y="1950957"/>
                <a:chExt cx="462223" cy="434822"/>
              </a:xfrm>
            </p:grpSpPr>
            <p:sp>
              <p:nvSpPr>
                <p:cNvPr id="54" name="모서리가 둥근 직사각형 69">
                  <a:extLst>
                    <a:ext uri="{FF2B5EF4-FFF2-40B4-BE49-F238E27FC236}">
                      <a16:creationId xmlns:a16="http://schemas.microsoft.com/office/drawing/2014/main" id="{8E2A7E46-3E88-464A-A4F1-C59CA38D65EE}"/>
                    </a:ext>
                  </a:extLst>
                </p:cNvPr>
                <p:cNvSpPr/>
                <p:nvPr/>
              </p:nvSpPr>
              <p:spPr>
                <a:xfrm>
                  <a:off x="827708" y="1950957"/>
                  <a:ext cx="462223" cy="434822"/>
                </a:xfrm>
                <a:prstGeom prst="roundRect">
                  <a:avLst/>
                </a:prstGeom>
                <a:solidFill>
                  <a:schemeClr val="bg1">
                    <a:lumMod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모서리가 둥근 직사각형 70">
                  <a:extLst>
                    <a:ext uri="{FF2B5EF4-FFF2-40B4-BE49-F238E27FC236}">
                      <a16:creationId xmlns:a16="http://schemas.microsoft.com/office/drawing/2014/main" id="{B233CDD6-52C3-4CCF-9FB5-C1CC699E356B}"/>
                    </a:ext>
                  </a:extLst>
                </p:cNvPr>
                <p:cNvSpPr/>
                <p:nvPr/>
              </p:nvSpPr>
              <p:spPr>
                <a:xfrm>
                  <a:off x="851734" y="1969339"/>
                  <a:ext cx="413586" cy="393346"/>
                </a:xfrm>
                <a:prstGeom prst="roundRect">
                  <a:avLst/>
                </a:prstGeom>
                <a:gradFill flip="none" rotWithShape="1">
                  <a:gsLst>
                    <a:gs pos="100000">
                      <a:srgbClr val="0473EE"/>
                    </a:gs>
                    <a:gs pos="0">
                      <a:srgbClr val="0B44B5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innerShdw blurRad="38100">
                    <a:srgbClr val="002060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자유형 22">
                  <a:extLst>
                    <a:ext uri="{FF2B5EF4-FFF2-40B4-BE49-F238E27FC236}">
                      <a16:creationId xmlns:a16="http://schemas.microsoft.com/office/drawing/2014/main" id="{58C792B2-D9A2-4AE5-B223-3CBC04ECABB0}"/>
                    </a:ext>
                  </a:extLst>
                </p:cNvPr>
                <p:cNvSpPr/>
                <p:nvPr/>
              </p:nvSpPr>
              <p:spPr>
                <a:xfrm>
                  <a:off x="865023" y="1980821"/>
                  <a:ext cx="390001" cy="177990"/>
                </a:xfrm>
                <a:prstGeom prst="roundRect">
                  <a:avLst/>
                </a:prstGeom>
                <a:solidFill>
                  <a:srgbClr val="FFFFFF">
                    <a:alpha val="1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042872">
                    <a:spcBef>
                      <a:spcPts val="300"/>
                    </a:spcBef>
                    <a:defRPr/>
                  </a:pPr>
                  <a:endParaRPr lang="ko-KR" altLang="en-US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7DF9523-C8A1-41B3-9351-22F2CC0AE2FA}"/>
                  </a:ext>
                </a:extLst>
              </p:cNvPr>
              <p:cNvSpPr txBox="1"/>
              <p:nvPr/>
            </p:nvSpPr>
            <p:spPr bwMode="auto">
              <a:xfrm>
                <a:off x="971598" y="5530686"/>
                <a:ext cx="1352525" cy="323987"/>
              </a:xfrm>
              <a:prstGeom prst="rect">
                <a:avLst/>
              </a:prstGeom>
              <a:noFill/>
              <a:effectLst>
                <a:outerShdw blurRad="127000" algn="ctr" rotWithShape="0">
                  <a:prstClr val="black">
                    <a:alpha val="60000"/>
                  </a:prstClr>
                </a:outerShdw>
              </a:effectLst>
            </p:spPr>
            <p:txBody>
              <a:bodyPr wrap="square" lIns="104287" tIns="52144" rIns="104287" bIns="52144" anchor="ctr">
                <a:spAutoFit/>
              </a:bodyPr>
              <a:lstStyle/>
              <a:p>
                <a:pPr algn="ctr" defTabSz="1042872">
                  <a:spcBef>
                    <a:spcPts val="300"/>
                  </a:spcBef>
                  <a:defRPr/>
                </a:pPr>
                <a:r>
                  <a:rPr lang="en-US" altLang="ko-KR" sz="1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panose="020B0604020202020204" pitchFamily="34" charset="0"/>
                  </a:rPr>
                  <a:t>1-4</a:t>
                </a:r>
                <a:endParaRPr lang="ko-KR" altLang="en-US" sz="10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A1BB83-AA62-4EE7-858E-CE99DA75FEE8}"/>
                </a:ext>
              </a:extLst>
            </p:cNvPr>
            <p:cNvSpPr/>
            <p:nvPr/>
          </p:nvSpPr>
          <p:spPr>
            <a:xfrm>
              <a:off x="2463247" y="2458649"/>
              <a:ext cx="5965933" cy="4668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자주사용하는내용</a:t>
              </a:r>
              <a:r>
                <a:rPr lang="ko-KR" altLang="en-US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함수화 하기</a:t>
              </a:r>
              <a:endParaRPr lang="en-US" altLang="ko-KR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5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90262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라이브러리</a:t>
              </a: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활용하기</a:t>
              </a:r>
              <a:endParaRPr lang="en-US" altLang="ko-KR" sz="16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-5151"/>
            <a:ext cx="6980962" cy="632685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Spark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기본문법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3FB1A4-D3FD-475E-ADE6-6F224BF18B16}"/>
              </a:ext>
            </a:extLst>
          </p:cNvPr>
          <p:cNvSpPr/>
          <p:nvPr/>
        </p:nvSpPr>
        <p:spPr>
          <a:xfrm>
            <a:off x="483369" y="1347614"/>
            <a:ext cx="8091346" cy="2820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라이브러리명</a:t>
            </a:r>
            <a:r>
              <a:rPr lang="en-US" altLang="ko-K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ko-K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50922-0DBF-4377-9C79-802D720D4512}"/>
              </a:ext>
            </a:extLst>
          </p:cNvPr>
          <p:cNvSpPr/>
          <p:nvPr/>
        </p:nvSpPr>
        <p:spPr>
          <a:xfrm>
            <a:off x="483369" y="1866892"/>
            <a:ext cx="8265095" cy="272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1400" b="1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2AC0A5-A998-4B93-A1F9-128699E6350E}"/>
              </a:ext>
            </a:extLst>
          </p:cNvPr>
          <p:cNvSpPr/>
          <p:nvPr/>
        </p:nvSpPr>
        <p:spPr>
          <a:xfrm>
            <a:off x="483369" y="2386498"/>
            <a:ext cx="8091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// Calendar </a:t>
            </a:r>
            <a:r>
              <a:rPr lang="ko-KR" altLang="en-US">
                <a:solidFill>
                  <a:srgbClr val="00B050"/>
                </a:solidFill>
              </a:rPr>
              <a:t>라이브러리 호출</a:t>
            </a:r>
          </a:p>
          <a:p>
            <a:r>
              <a:rPr lang="en-US" altLang="ko-KR"/>
              <a:t>import java.util.Calendar</a:t>
            </a:r>
          </a:p>
          <a:p>
            <a:endParaRPr lang="en-US" altLang="ko-KR"/>
          </a:p>
          <a:p>
            <a:r>
              <a:rPr lang="en-US" altLang="ko-KR">
                <a:solidFill>
                  <a:srgbClr val="00B050"/>
                </a:solidFill>
              </a:rPr>
              <a:t>// </a:t>
            </a:r>
            <a:r>
              <a:rPr lang="ko-KR" altLang="en-US">
                <a:solidFill>
                  <a:srgbClr val="00B050"/>
                </a:solidFill>
              </a:rPr>
              <a:t>라이브러리 사용</a:t>
            </a:r>
          </a:p>
          <a:p>
            <a:r>
              <a:rPr lang="en-US" altLang="ko-KR"/>
              <a:t>var calendar = Calendar.getInstance()</a:t>
            </a:r>
          </a:p>
          <a:p>
            <a:r>
              <a:rPr lang="en-US" altLang="ko-KR"/>
              <a:t>var time = calendar.getTime()</a:t>
            </a:r>
          </a:p>
          <a:p>
            <a:r>
              <a:rPr lang="en-US" altLang="ko-KR"/>
              <a:t>var hour = time.getHours()</a:t>
            </a:r>
          </a:p>
          <a:p>
            <a:r>
              <a:rPr lang="en-US" altLang="ko-KR"/>
              <a:t>var minutes = time.getMinutes()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94359D-34A5-4201-9B9B-8E350C71B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088" y="2376531"/>
            <a:ext cx="3816424" cy="2285214"/>
          </a:xfrm>
          <a:prstGeom prst="rect">
            <a:avLst/>
          </a:prstGeom>
        </p:spPr>
      </p:pic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7A4C278D-391D-4C84-A937-D0D8438E1051}"/>
              </a:ext>
            </a:extLst>
          </p:cNvPr>
          <p:cNvSpPr/>
          <p:nvPr/>
        </p:nvSpPr>
        <p:spPr bwMode="auto">
          <a:xfrm>
            <a:off x="4716016" y="816968"/>
            <a:ext cx="2786973" cy="567373"/>
          </a:xfrm>
          <a:prstGeom prst="wedgeRectCallout">
            <a:avLst>
              <a:gd name="adj1" fmla="val -129217"/>
              <a:gd name="adj2" fmla="val 232089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cs typeface="HY견고딕" pitchFamily="18" charset="-127"/>
              </a:rPr>
              <a:t>다른 함수들을 잘활용해야</a:t>
            </a:r>
            <a:endParaRPr kumimoji="1" lang="en-US" altLang="ko-KR" b="0" i="0" u="none" strike="noStrike" cap="none" normalizeH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몸이 고생하지 않습니다</a:t>
            </a:r>
            <a:r>
              <a:rPr lang="en-US" altLang="ko-KR" b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rPr>
              <a:t>^^</a:t>
            </a:r>
            <a:endParaRPr kumimoji="1" lang="ko-KR" altLang="en-US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75460</TotalTime>
  <Words>2076</Words>
  <Application>Microsoft Office PowerPoint</Application>
  <PresentationFormat>화면 슬라이드 쇼(16:9)</PresentationFormat>
  <Paragraphs>679</Paragraphs>
  <Slides>48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9" baseType="lpstr">
      <vt:lpstr>나눔바른고딕</vt:lpstr>
      <vt:lpstr>HY헤드라인M</vt:lpstr>
      <vt:lpstr>굴림</vt:lpstr>
      <vt:lpstr>맑은 고딕</vt:lpstr>
      <vt:lpstr>Wingdings</vt:lpstr>
      <vt:lpstr>Arial</vt:lpstr>
      <vt:lpstr>Times New Roman</vt:lpstr>
      <vt:lpstr>돋움</vt:lpstr>
      <vt:lpstr>맑은 고딕 Semilight</vt:lpstr>
      <vt:lpstr>HY견고딕</vt:lpstr>
      <vt:lpstr>2_Samsung SDS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SMART-09</cp:lastModifiedBy>
  <cp:revision>9696</cp:revision>
  <dcterms:created xsi:type="dcterms:W3CDTF">2008-04-23T04:36:31Z</dcterms:created>
  <dcterms:modified xsi:type="dcterms:W3CDTF">2018-04-10T09:40:22Z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