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70"/>
  </p:notesMasterIdLst>
  <p:handoutMasterIdLst>
    <p:handoutMasterId r:id="rId71"/>
  </p:handoutMasterIdLst>
  <p:sldIdLst>
    <p:sldId id="1130" r:id="rId2"/>
    <p:sldId id="1157" r:id="rId3"/>
    <p:sldId id="1282" r:id="rId4"/>
    <p:sldId id="1355" r:id="rId5"/>
    <p:sldId id="1287" r:id="rId6"/>
    <p:sldId id="1283" r:id="rId7"/>
    <p:sldId id="1284" r:id="rId8"/>
    <p:sldId id="1167" r:id="rId9"/>
    <p:sldId id="1288" r:id="rId10"/>
    <p:sldId id="1310" r:id="rId11"/>
    <p:sldId id="1291" r:id="rId12"/>
    <p:sldId id="1251" r:id="rId13"/>
    <p:sldId id="1290" r:id="rId14"/>
    <p:sldId id="1292" r:id="rId15"/>
    <p:sldId id="1293" r:id="rId16"/>
    <p:sldId id="1265" r:id="rId17"/>
    <p:sldId id="1294" r:id="rId18"/>
    <p:sldId id="1295" r:id="rId19"/>
    <p:sldId id="1270" r:id="rId20"/>
    <p:sldId id="1297" r:id="rId21"/>
    <p:sldId id="1296" r:id="rId22"/>
    <p:sldId id="1298" r:id="rId23"/>
    <p:sldId id="1299" r:id="rId24"/>
    <p:sldId id="1302" r:id="rId25"/>
    <p:sldId id="1300" r:id="rId26"/>
    <p:sldId id="1351" r:id="rId27"/>
    <p:sldId id="1303" r:id="rId28"/>
    <p:sldId id="1304" r:id="rId29"/>
    <p:sldId id="1305" r:id="rId30"/>
    <p:sldId id="1306" r:id="rId31"/>
    <p:sldId id="1311" r:id="rId32"/>
    <p:sldId id="1312" r:id="rId33"/>
    <p:sldId id="1307" r:id="rId34"/>
    <p:sldId id="1356" r:id="rId35"/>
    <p:sldId id="1352" r:id="rId36"/>
    <p:sldId id="1357" r:id="rId37"/>
    <p:sldId id="1309" r:id="rId38"/>
    <p:sldId id="1313" r:id="rId39"/>
    <p:sldId id="1317" r:id="rId40"/>
    <p:sldId id="1314" r:id="rId41"/>
    <p:sldId id="1319" r:id="rId42"/>
    <p:sldId id="1320" r:id="rId43"/>
    <p:sldId id="1322" r:id="rId44"/>
    <p:sldId id="1353" r:id="rId45"/>
    <p:sldId id="1358" r:id="rId46"/>
    <p:sldId id="1360" r:id="rId47"/>
    <p:sldId id="1321" r:id="rId48"/>
    <p:sldId id="1323" r:id="rId49"/>
    <p:sldId id="1326" r:id="rId50"/>
    <p:sldId id="1327" r:id="rId51"/>
    <p:sldId id="1359" r:id="rId52"/>
    <p:sldId id="1337" r:id="rId53"/>
    <p:sldId id="1338" r:id="rId54"/>
    <p:sldId id="1339" r:id="rId55"/>
    <p:sldId id="1340" r:id="rId56"/>
    <p:sldId id="1332" r:id="rId57"/>
    <p:sldId id="1333" r:id="rId58"/>
    <p:sldId id="1341" r:id="rId59"/>
    <p:sldId id="1345" r:id="rId60"/>
    <p:sldId id="1350" r:id="rId61"/>
    <p:sldId id="1347" r:id="rId62"/>
    <p:sldId id="1349" r:id="rId63"/>
    <p:sldId id="1354" r:id="rId64"/>
    <p:sldId id="1230" r:id="rId65"/>
    <p:sldId id="1361" r:id="rId66"/>
    <p:sldId id="1362" r:id="rId67"/>
    <p:sldId id="1363" r:id="rId68"/>
    <p:sldId id="1153" r:id="rId69"/>
  </p:sldIdLst>
  <p:sldSz cx="9144000" cy="5143500" type="screen16x9"/>
  <p:notesSz cx="6807200" cy="9939338"/>
  <p:embeddedFontLst>
    <p:embeddedFont>
      <p:font typeface="나눔바른고딕" panose="020B0600000101010101" charset="-127"/>
      <p:regular r:id="rId72"/>
      <p:bold r:id="rId73"/>
    </p:embeddedFont>
    <p:embeddedFont>
      <p:font typeface="HY견고딕" panose="02030600000101010101" pitchFamily="18" charset="-127"/>
      <p:regular r:id="rId74"/>
    </p:embeddedFont>
    <p:embeddedFont>
      <p:font typeface="HY헤드라인M" panose="02030600000101010101" pitchFamily="18" charset="-127"/>
      <p:regular r:id="rId75"/>
    </p:embeddedFont>
    <p:embeddedFont>
      <p:font typeface="맑은 고딕" panose="020B0503020000020004" pitchFamily="50" charset="-127"/>
      <p:regular r:id="rId76"/>
      <p:bold r:id="rId7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347F"/>
    <a:srgbClr val="F95135"/>
    <a:srgbClr val="9FA1A0"/>
    <a:srgbClr val="000000"/>
    <a:srgbClr val="0B6C97"/>
    <a:srgbClr val="CCCCFF"/>
    <a:srgbClr val="FFFFFF"/>
    <a:srgbClr val="009999"/>
    <a:srgbClr val="109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58A946-69C9-4F55-9CD3-644580940FAE}" v="45" dt="2019-05-26T01:01:43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3" autoAdjust="0"/>
    <p:restoredTop sz="96488" autoAdjust="0"/>
  </p:normalViewPr>
  <p:slideViewPr>
    <p:cSldViewPr showGuides="1">
      <p:cViewPr>
        <p:scale>
          <a:sx n="100" d="100"/>
          <a:sy n="100" d="100"/>
        </p:scale>
        <p:origin x="917" y="288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3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4.fntdata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F858A946-69C9-4F55-9CD3-644580940FAE}"/>
    <pc:docChg chg="modSld">
      <pc:chgData name="김효관" userId="5d412245-c878-4bfb-b3ad-7c3e81fe34ff" providerId="ADAL" clId="{F858A946-69C9-4F55-9CD3-644580940FAE}" dt="2019-05-26T01:01:48.505" v="45" actId="1076"/>
      <pc:docMkLst>
        <pc:docMk/>
      </pc:docMkLst>
      <pc:sldChg chg="modSp">
        <pc:chgData name="김효관" userId="5d412245-c878-4bfb-b3ad-7c3e81fe34ff" providerId="ADAL" clId="{F858A946-69C9-4F55-9CD3-644580940FAE}" dt="2019-05-26T01:01:48.505" v="45" actId="1076"/>
        <pc:sldMkLst>
          <pc:docMk/>
          <pc:sldMk cId="0" sldId="1153"/>
        </pc:sldMkLst>
        <pc:spChg chg="mod">
          <ac:chgData name="김효관" userId="5d412245-c878-4bfb-b3ad-7c3e81fe34ff" providerId="ADAL" clId="{F858A946-69C9-4F55-9CD3-644580940FAE}" dt="2019-05-26T01:01:48.505" v="45" actId="1076"/>
          <ac:spMkLst>
            <pc:docMk/>
            <pc:sldMk cId="0" sldId="1153"/>
            <ac:spMk id="1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048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613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452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3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635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07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018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475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6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/>
          </a:p>
        </p:txBody>
      </p:sp>
    </p:spTree>
    <p:extLst>
      <p:ext uri="{BB962C8B-B14F-4D97-AF65-F5344CB8AC3E}">
        <p14:creationId xmlns:p14="http://schemas.microsoft.com/office/powerpoint/2010/main" val="2330133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965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50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190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857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020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847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4614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404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5494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074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64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522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2488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4016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9756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5887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4711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4540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2101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4161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250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7696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1107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7575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4763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9929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4218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7290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5218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8740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3862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70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72304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2581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5846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44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3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301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52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BE56A0-D2D3-460C-9611-D20116337B51}"/>
              </a:ext>
            </a:extLst>
          </p:cNvPr>
          <p:cNvSpPr txBox="1"/>
          <p:nvPr/>
        </p:nvSpPr>
        <p:spPr>
          <a:xfrm>
            <a:off x="3848841" y="1341581"/>
            <a:ext cx="5030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 </a:t>
            </a:r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데이터분석 심화</a:t>
            </a:r>
            <a:endParaRPr lang="en-US" altLang="ko-KR" sz="400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DAFCD4-08E8-4BBE-8ADB-F3F999BB4E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84168" y="267494"/>
            <a:ext cx="2985166" cy="1161143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FA1EB9A-7CCE-403E-A985-5A5AF4CE0FDB}"/>
              </a:ext>
            </a:extLst>
          </p:cNvPr>
          <p:cNvGrpSpPr/>
          <p:nvPr/>
        </p:nvGrpSpPr>
        <p:grpSpPr>
          <a:xfrm>
            <a:off x="6876256" y="2818972"/>
            <a:ext cx="2003129" cy="400110"/>
            <a:chOff x="6876256" y="2818972"/>
            <a:chExt cx="2003129" cy="4001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824119-B097-4BF1-90D6-545705F6E3DE}"/>
                </a:ext>
              </a:extLst>
            </p:cNvPr>
            <p:cNvSpPr/>
            <p:nvPr/>
          </p:nvSpPr>
          <p:spPr>
            <a:xfrm>
              <a:off x="7776198" y="281897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47B4B37-4E45-4767-AB31-1F76909F9218}"/>
                </a:ext>
              </a:extLst>
            </p:cNvPr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15C5A75-2374-49B8-A3B1-29505E2EB524}"/>
              </a:ext>
            </a:extLst>
          </p:cNvPr>
          <p:cNvSpPr/>
          <p:nvPr/>
        </p:nvSpPr>
        <p:spPr bwMode="auto">
          <a:xfrm>
            <a:off x="107504" y="2962406"/>
            <a:ext cx="8928992" cy="1913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rPr>
              <a:t>k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9">
            <a:extLst>
              <a:ext uri="{FF2B5EF4-FFF2-40B4-BE49-F238E27FC236}">
                <a16:creationId xmlns:a16="http://schemas.microsoft.com/office/drawing/2014/main" id="{41CF456F-03BD-42DB-A462-F7C4026DCD5C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21" name="Picture 26" descr="그림2">
              <a:extLst>
                <a:ext uri="{FF2B5EF4-FFF2-40B4-BE49-F238E27FC236}">
                  <a16:creationId xmlns:a16="http://schemas.microsoft.com/office/drawing/2014/main" id="{AE12D7DA-94DF-4EFB-AAEC-B1C24E9F4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982DBC-C7F9-4A9D-86A1-284837A40B4C}"/>
                </a:ext>
              </a:extLst>
            </p:cNvPr>
            <p:cNvSpPr/>
            <p:nvPr/>
          </p:nvSpPr>
          <p:spPr>
            <a:xfrm>
              <a:off x="911746" y="2055249"/>
              <a:ext cx="194689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탐색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ABECC08-0109-46A2-B601-6B50A52EC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19908"/>
              </p:ext>
            </p:extLst>
          </p:nvPr>
        </p:nvGraphicFramePr>
        <p:xfrm>
          <a:off x="527923" y="1563638"/>
          <a:ext cx="4644516" cy="128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24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121091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050778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1191402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PRODUCT19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F7AC26-6458-47D0-9414-3DBA3EED4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57076"/>
              </p:ext>
            </p:extLst>
          </p:nvPr>
        </p:nvGraphicFramePr>
        <p:xfrm>
          <a:off x="5856515" y="1563638"/>
          <a:ext cx="2171869" cy="128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1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050778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PRODUCT19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FINANCE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72E9BFA-29DD-4A25-BD4B-5D8865639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38102"/>
              </p:ext>
            </p:extLst>
          </p:nvPr>
        </p:nvGraphicFramePr>
        <p:xfrm>
          <a:off x="527922" y="3435846"/>
          <a:ext cx="7500461" cy="128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091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810458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230439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824301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  <a:gridCol w="1566172">
                  <a:extLst>
                    <a:ext uri="{9D8B030D-6E8A-4147-A177-3AD203B41FA5}">
                      <a16:colId xmlns:a16="http://schemas.microsoft.com/office/drawing/2014/main" val="370345899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651A52FF-7BA1-4B80-B1F5-01C01ADB8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75060" y="2066377"/>
            <a:ext cx="332185" cy="21718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D91F79-05BE-4504-80D9-6D17048A91A1}"/>
              </a:ext>
            </a:extLst>
          </p:cNvPr>
          <p:cNvSpPr txBox="1"/>
          <p:nvPr/>
        </p:nvSpPr>
        <p:spPr>
          <a:xfrm>
            <a:off x="2918025" y="3100126"/>
            <a:ext cx="15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LEFT OUTER JOIN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8AB37-B486-4CDB-B9B8-2030062EAEF3}"/>
              </a:ext>
            </a:extLst>
          </p:cNvPr>
          <p:cNvSpPr txBox="1"/>
          <p:nvPr/>
        </p:nvSpPr>
        <p:spPr>
          <a:xfrm>
            <a:off x="470714" y="1238436"/>
            <a:ext cx="3562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A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시스템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자료명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kopo_channel_seasonality_new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6ADB45-E322-44CB-8C25-72C1B5066586}"/>
              </a:ext>
            </a:extLst>
          </p:cNvPr>
          <p:cNvSpPr txBox="1"/>
          <p:nvPr/>
        </p:nvSpPr>
        <p:spPr>
          <a:xfrm>
            <a:off x="5746525" y="1251203"/>
            <a:ext cx="2933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A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시스템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자료명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: kopo_product_master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E82E0-2978-4847-BF15-03A48DDE18D6}"/>
              </a:ext>
            </a:extLst>
          </p:cNvPr>
          <p:cNvSpPr txBox="1"/>
          <p:nvPr/>
        </p:nvSpPr>
        <p:spPr>
          <a:xfrm>
            <a:off x="450154" y="3045881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kopo_analytics_data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96253-E52E-48BF-A08D-92032C67D485}"/>
              </a:ext>
            </a:extLst>
          </p:cNvPr>
          <p:cNvSpPr txBox="1"/>
          <p:nvPr/>
        </p:nvSpPr>
        <p:spPr>
          <a:xfrm>
            <a:off x="6075544" y="3091761"/>
            <a:ext cx="2528904" cy="269754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800" b="0">
                <a:solidFill>
                  <a:schemeClr val="bg1"/>
                </a:solidFill>
                <a:cs typeface="Times New Roman" panose="02020603050405020304" pitchFamily="18" charset="0"/>
              </a:rPr>
              <a:t>변수명</a:t>
            </a:r>
            <a:r>
              <a:rPr lang="en-US" altLang="ko-KR" sz="1800" b="0">
                <a:solidFill>
                  <a:schemeClr val="bg1"/>
                </a:solidFill>
                <a:cs typeface="Times New Roman" panose="02020603050405020304" pitchFamily="18" charset="0"/>
              </a:rPr>
              <a:t> → selloutDf</a:t>
            </a:r>
          </a:p>
        </p:txBody>
      </p:sp>
    </p:spTree>
    <p:extLst>
      <p:ext uri="{BB962C8B-B14F-4D97-AF65-F5344CB8AC3E}">
        <p14:creationId xmlns:p14="http://schemas.microsoft.com/office/powerpoint/2010/main" val="370010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44205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연동 데이터 정의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시나리오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EA8DEA2-507F-4A1E-9AC5-381DF3BAA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1833"/>
              </p:ext>
            </p:extLst>
          </p:nvPr>
        </p:nvGraphicFramePr>
        <p:xfrm>
          <a:off x="466548" y="1635646"/>
          <a:ext cx="8425932" cy="1813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052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3117447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52037648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40682881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45546049"/>
                    </a:ext>
                  </a:extLst>
                </a:gridCol>
              </a:tblGrid>
              <a:tr h="217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구분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자료명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저장타입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크기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획득주기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컬럼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33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IF-IN-001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입력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실적정보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A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RDB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3G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매월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  <a:tr h="494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IF-IN-002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입력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마스터정보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A</a:t>
                      </a:r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파일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G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실시간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4810"/>
                  </a:ext>
                </a:extLst>
              </a:tr>
              <a:tr h="494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IF-OUT-001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출력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분석결과정보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B</a:t>
                      </a:r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RD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B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0.5G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개월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716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53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56 -0.11235 L -0.88403 -0.188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74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23457E-7 L 3.33333E-6 1.728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8855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 시나리오 정리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시나리오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B8C0F44-461D-4C5C-8046-312FD391074A}"/>
              </a:ext>
            </a:extLst>
          </p:cNvPr>
          <p:cNvSpPr/>
          <p:nvPr/>
        </p:nvSpPr>
        <p:spPr bwMode="auto">
          <a:xfrm>
            <a:off x="5148064" y="1231918"/>
            <a:ext cx="403728" cy="4037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37" name="원형: 비어 있음 36">
            <a:extLst>
              <a:ext uri="{FF2B5EF4-FFF2-40B4-BE49-F238E27FC236}">
                <a16:creationId xmlns:a16="http://schemas.microsoft.com/office/drawing/2014/main" id="{1BE276DB-FB9A-4781-A886-EFA976D99C29}"/>
              </a:ext>
            </a:extLst>
          </p:cNvPr>
          <p:cNvSpPr/>
          <p:nvPr/>
        </p:nvSpPr>
        <p:spPr bwMode="auto">
          <a:xfrm>
            <a:off x="5105430" y="4443958"/>
            <a:ext cx="446238" cy="446238"/>
          </a:xfrm>
          <a:prstGeom prst="donu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ED98896-0B09-4C4F-A836-1F27F5695CA9}"/>
              </a:ext>
            </a:extLst>
          </p:cNvPr>
          <p:cNvSpPr/>
          <p:nvPr/>
        </p:nvSpPr>
        <p:spPr bwMode="auto">
          <a:xfrm>
            <a:off x="3923927" y="2231914"/>
            <a:ext cx="2703903" cy="4037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분석대상 키 정의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C0C5D-737A-488D-BC63-30E067FA4337}"/>
              </a:ext>
            </a:extLst>
          </p:cNvPr>
          <p:cNvSpPr txBox="1"/>
          <p:nvPr/>
        </p:nvSpPr>
        <p:spPr>
          <a:xfrm>
            <a:off x="6787925" y="2295278"/>
            <a:ext cx="1816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REGIONID, PRODUCT 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27E58-6DE1-4777-9CC6-0519184B90A5}"/>
              </a:ext>
            </a:extLst>
          </p:cNvPr>
          <p:cNvSpPr txBox="1"/>
          <p:nvPr/>
        </p:nvSpPr>
        <p:spPr>
          <a:xfrm>
            <a:off x="540397" y="1722895"/>
            <a:ext cx="3154750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lstStyle/>
          <a:p>
            <a:r>
              <a:rPr lang="ko-KR" altLang="en-US" b="0"/>
              <a:t>자료는 약 </a:t>
            </a:r>
            <a:r>
              <a:rPr lang="en-US" altLang="ko-KR" b="0"/>
              <a:t>100</a:t>
            </a:r>
            <a:r>
              <a:rPr lang="ko-KR" altLang="en-US" b="0"/>
              <a:t>만건</a:t>
            </a:r>
            <a:endParaRPr lang="ko-KR" altLang="en-US" b="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EFE1A3-DCA3-44CB-A8F5-2AED68DE41E0}"/>
              </a:ext>
            </a:extLst>
          </p:cNvPr>
          <p:cNvSpPr txBox="1"/>
          <p:nvPr/>
        </p:nvSpPr>
        <p:spPr>
          <a:xfrm>
            <a:off x="539552" y="2231914"/>
            <a:ext cx="3155595" cy="403729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lstStyle/>
          <a:p>
            <a:r>
              <a:rPr lang="ko-KR" altLang="en-US" b="0"/>
              <a:t>하지만 거래처</a:t>
            </a:r>
            <a:r>
              <a:rPr lang="en-US" altLang="ko-KR" b="0"/>
              <a:t>,</a:t>
            </a:r>
            <a:r>
              <a:rPr lang="ko-KR" altLang="en-US" b="0"/>
              <a:t>상품 특성이 분석대상</a:t>
            </a:r>
            <a:r>
              <a:rPr lang="en-US" altLang="ko-KR" b="0"/>
              <a:t>..</a:t>
            </a:r>
            <a:endParaRPr lang="ko-KR" altLang="en-US" b="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A7941CB-7813-4AAC-8723-844FB04A9CA2}"/>
              </a:ext>
            </a:extLst>
          </p:cNvPr>
          <p:cNvSpPr/>
          <p:nvPr/>
        </p:nvSpPr>
        <p:spPr bwMode="auto">
          <a:xfrm>
            <a:off x="3927129" y="2795419"/>
            <a:ext cx="805210" cy="4037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(</a:t>
            </a: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지역</a:t>
            </a: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,</a:t>
            </a: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</a:t>
            </a: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endParaRPr kumimoji="1" lang="en-US" altLang="ko-KR" sz="10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과거 </a:t>
            </a: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2</a:t>
            </a: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년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ED15E2-0922-40AE-90F5-AFEA70DDB896}"/>
              </a:ext>
            </a:extLst>
          </p:cNvPr>
          <p:cNvSpPr txBox="1"/>
          <p:nvPr/>
        </p:nvSpPr>
        <p:spPr>
          <a:xfrm>
            <a:off x="532325" y="2779659"/>
            <a:ext cx="315475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lstStyle/>
          <a:p>
            <a:r>
              <a:rPr lang="ko-KR" altLang="en-US" b="0"/>
              <a:t>지역</a:t>
            </a:r>
            <a:r>
              <a:rPr lang="en-US" altLang="ko-KR" b="0"/>
              <a:t>,</a:t>
            </a:r>
            <a:r>
              <a:rPr lang="ko-KR" altLang="en-US" b="0"/>
              <a:t>상품별로 독립적이니</a:t>
            </a:r>
            <a:r>
              <a:rPr lang="en-US" altLang="ko-KR" b="0"/>
              <a:t>… </a:t>
            </a:r>
            <a:r>
              <a:rPr lang="ko-KR" altLang="en-US" b="0"/>
              <a:t>묶어버리면</a:t>
            </a:r>
            <a:endParaRPr lang="en-US" altLang="ko-KR" b="0"/>
          </a:p>
          <a:p>
            <a:r>
              <a:rPr lang="en-US" altLang="ko-KR" b="0"/>
              <a:t>3</a:t>
            </a:r>
            <a:r>
              <a:rPr lang="ko-KR" altLang="en-US" b="0"/>
              <a:t>년</a:t>
            </a:r>
            <a:r>
              <a:rPr lang="en-US" altLang="ko-KR" b="0"/>
              <a:t>(</a:t>
            </a:r>
            <a:r>
              <a:rPr lang="ko-KR" altLang="en-US" b="0"/>
              <a:t>주차별 데이터라</a:t>
            </a:r>
            <a:r>
              <a:rPr lang="en-US" altLang="ko-KR" b="0"/>
              <a:t>) 157</a:t>
            </a:r>
            <a:r>
              <a:rPr lang="ko-KR" altLang="en-US" b="0"/>
              <a:t>건</a:t>
            </a:r>
            <a:r>
              <a:rPr lang="en-US" altLang="ko-KR" b="0"/>
              <a:t> </a:t>
            </a:r>
            <a:r>
              <a:rPr lang="ko-KR" altLang="en-US" b="0"/>
              <a:t>밖에 안남네</a:t>
            </a:r>
            <a:endParaRPr lang="ko-KR" altLang="en-US" b="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9B45EF9-FC5E-4582-8E4D-BD202156E4C2}"/>
              </a:ext>
            </a:extLst>
          </p:cNvPr>
          <p:cNvSpPr/>
          <p:nvPr/>
        </p:nvSpPr>
        <p:spPr bwMode="auto">
          <a:xfrm>
            <a:off x="3923928" y="3385340"/>
            <a:ext cx="805210" cy="4037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알고리즘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65FE60-499C-4A05-8908-03FC168B2759}"/>
              </a:ext>
            </a:extLst>
          </p:cNvPr>
          <p:cNvSpPr txBox="1"/>
          <p:nvPr/>
        </p:nvSpPr>
        <p:spPr>
          <a:xfrm>
            <a:off x="516072" y="3355723"/>
            <a:ext cx="3179075" cy="433346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lstStyle/>
          <a:p>
            <a:r>
              <a:rPr lang="ko-KR" altLang="en-US" b="0"/>
              <a:t>평균판매 추세 대비 각 주차별 판매 비율</a:t>
            </a:r>
            <a:r>
              <a:rPr lang="en-US" altLang="ko-KR" b="0"/>
              <a:t>!</a:t>
            </a:r>
            <a:r>
              <a:rPr lang="ko-KR" altLang="en-US" b="0"/>
              <a:t> </a:t>
            </a:r>
            <a:endParaRPr lang="ko-KR" altLang="en-US" b="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156D09D-00EC-47B0-823D-F49087BFEC84}"/>
              </a:ext>
            </a:extLst>
          </p:cNvPr>
          <p:cNvSpPr/>
          <p:nvPr/>
        </p:nvSpPr>
        <p:spPr bwMode="auto">
          <a:xfrm>
            <a:off x="3923928" y="2808626"/>
            <a:ext cx="805210" cy="4037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(</a:t>
            </a: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지역</a:t>
            </a: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,</a:t>
            </a: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</a:t>
            </a: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endParaRPr kumimoji="1" lang="en-US" altLang="ko-KR" sz="10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과거 </a:t>
            </a: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2</a:t>
            </a: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년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7431A22-32C6-4C7D-9A7E-A2123D0758BA}"/>
              </a:ext>
            </a:extLst>
          </p:cNvPr>
          <p:cNvSpPr/>
          <p:nvPr/>
        </p:nvSpPr>
        <p:spPr bwMode="auto">
          <a:xfrm>
            <a:off x="4874875" y="2790656"/>
            <a:ext cx="805210" cy="4037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(</a:t>
            </a: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지역</a:t>
            </a: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,</a:t>
            </a: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</a:t>
            </a: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endParaRPr kumimoji="1" lang="en-US" altLang="ko-KR" sz="10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과거 </a:t>
            </a: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2</a:t>
            </a: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년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E0A46C5-C5BA-4D42-B4FE-FBCA2B7C1BE1}"/>
              </a:ext>
            </a:extLst>
          </p:cNvPr>
          <p:cNvSpPr/>
          <p:nvPr/>
        </p:nvSpPr>
        <p:spPr bwMode="auto">
          <a:xfrm>
            <a:off x="5822621" y="2779659"/>
            <a:ext cx="805210" cy="4037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(</a:t>
            </a: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지역</a:t>
            </a: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,</a:t>
            </a: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</a:t>
            </a: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endParaRPr kumimoji="1" lang="en-US" altLang="ko-KR" sz="10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과거 </a:t>
            </a: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2</a:t>
            </a: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년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3FF468F-588E-4C58-95C1-424D548099D1}"/>
              </a:ext>
            </a:extLst>
          </p:cNvPr>
          <p:cNvSpPr/>
          <p:nvPr/>
        </p:nvSpPr>
        <p:spPr bwMode="auto">
          <a:xfrm>
            <a:off x="4874875" y="3393111"/>
            <a:ext cx="805210" cy="4037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알고리즘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70DADA0-5A6B-4377-B2BE-E02DF738FFE7}"/>
              </a:ext>
            </a:extLst>
          </p:cNvPr>
          <p:cNvSpPr/>
          <p:nvPr/>
        </p:nvSpPr>
        <p:spPr bwMode="auto">
          <a:xfrm>
            <a:off x="5822620" y="3402602"/>
            <a:ext cx="805210" cy="4037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알고리즘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480AC7A-BE38-4C9D-BBDE-84A1EDAA5A4C}"/>
              </a:ext>
            </a:extLst>
          </p:cNvPr>
          <p:cNvSpPr/>
          <p:nvPr/>
        </p:nvSpPr>
        <p:spPr bwMode="auto">
          <a:xfrm>
            <a:off x="3923927" y="3960332"/>
            <a:ext cx="2703903" cy="4037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B 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시스템 결과 저장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74E32B-E685-4BBD-BA75-D4B7B3BF7D49}"/>
              </a:ext>
            </a:extLst>
          </p:cNvPr>
          <p:cNvSpPr txBox="1"/>
          <p:nvPr/>
        </p:nvSpPr>
        <p:spPr>
          <a:xfrm>
            <a:off x="516071" y="3914475"/>
            <a:ext cx="3179075" cy="433346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lstStyle/>
          <a:p>
            <a:r>
              <a:rPr lang="ko-KR" altLang="en-US" b="0"/>
              <a:t>결과 값을 </a:t>
            </a:r>
            <a:r>
              <a:rPr lang="en-US" altLang="ko-KR" b="0"/>
              <a:t>B </a:t>
            </a:r>
            <a:r>
              <a:rPr lang="ko-KR" altLang="en-US" b="0"/>
              <a:t>시스템에 저장하면 되겠네</a:t>
            </a:r>
            <a:r>
              <a:rPr lang="en-US" altLang="ko-KR" b="0"/>
              <a:t>.</a:t>
            </a:r>
            <a:endParaRPr lang="ko-KR" altLang="en-US" b="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3ED1959-0F51-49DB-AC52-7DEE23B35A91}"/>
              </a:ext>
            </a:extLst>
          </p:cNvPr>
          <p:cNvSpPr/>
          <p:nvPr/>
        </p:nvSpPr>
        <p:spPr bwMode="auto">
          <a:xfrm>
            <a:off x="3923926" y="1684169"/>
            <a:ext cx="2703903" cy="4037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A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시스템 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데이터 수집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C1E595-3AA6-414A-AB51-8558AFDFB4D1}"/>
              </a:ext>
            </a:extLst>
          </p:cNvPr>
          <p:cNvSpPr/>
          <p:nvPr/>
        </p:nvSpPr>
        <p:spPr>
          <a:xfrm>
            <a:off x="9468544" y="198305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select regionid </a:t>
            </a:r>
          </a:p>
          <a:p>
            <a:r>
              <a:rPr lang="ko-KR" altLang="en-US"/>
              <a:t>    ,product</a:t>
            </a:r>
          </a:p>
          <a:p>
            <a:r>
              <a:rPr lang="ko-KR" altLang="en-US"/>
              <a:t>    ,count(*) </a:t>
            </a:r>
          </a:p>
          <a:p>
            <a:r>
              <a:rPr lang="ko-KR" altLang="en-US"/>
              <a:t>    from kopo_channel_seasonality_new</a:t>
            </a:r>
          </a:p>
          <a:p>
            <a:r>
              <a:rPr lang="ko-KR" altLang="en-US"/>
              <a:t>group by regionid, product</a:t>
            </a:r>
          </a:p>
          <a:p>
            <a:r>
              <a:rPr lang="ko-KR" altLang="en-US"/>
              <a:t>order by regionid, product</a:t>
            </a:r>
          </a:p>
        </p:txBody>
      </p:sp>
    </p:spTree>
    <p:extLst>
      <p:ext uri="{BB962C8B-B14F-4D97-AF65-F5344CB8AC3E}">
        <p14:creationId xmlns:p14="http://schemas.microsoft.com/office/powerpoint/2010/main" val="173828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53287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 설계서 작성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시나리오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015607-E7FB-4C5A-B65B-84B1A76CB560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설계 하기전에 앞으로의 가공심화 과정을 배워야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Spark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 철학에 맞는 설계가 나오게 됩니다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^^</a:t>
            </a:r>
          </a:p>
        </p:txBody>
      </p:sp>
    </p:spTree>
    <p:extLst>
      <p:ext uri="{BB962C8B-B14F-4D97-AF65-F5344CB8AC3E}">
        <p14:creationId xmlns:p14="http://schemas.microsoft.com/office/powerpoint/2010/main" val="340409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395536" y="3219822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상단의 정보를 활용하여 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변수를 생성하고 임시 테이블을 생성하세요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1A3A8-13D2-476D-A707-BD9CE1CC06FF}"/>
              </a:ext>
            </a:extLst>
          </p:cNvPr>
          <p:cNvSpPr txBox="1"/>
          <p:nvPr/>
        </p:nvSpPr>
        <p:spPr>
          <a:xfrm>
            <a:off x="323528" y="771550"/>
            <a:ext cx="45607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dirty="0"/>
              <a:t>IP</a:t>
            </a:r>
            <a:r>
              <a:rPr lang="ko-KR" altLang="en-US" sz="1800" b="0" dirty="0"/>
              <a:t>주소</a:t>
            </a:r>
            <a:r>
              <a:rPr lang="en-US" altLang="ko-KR" sz="1800" b="0" dirty="0"/>
              <a:t>: 192.168.110.111</a:t>
            </a:r>
          </a:p>
          <a:p>
            <a:r>
              <a:rPr lang="ko-KR" altLang="en-US" sz="1800" b="0" dirty="0"/>
              <a:t>포트번호</a:t>
            </a:r>
            <a:r>
              <a:rPr lang="en-US" altLang="ko-KR" sz="1800" b="0" dirty="0"/>
              <a:t>: 1521</a:t>
            </a:r>
          </a:p>
          <a:p>
            <a:r>
              <a:rPr lang="ko-KR" altLang="en-US" sz="1800" b="0" dirty="0"/>
              <a:t>데이터베이스 이름</a:t>
            </a:r>
            <a:r>
              <a:rPr lang="en-US" altLang="ko-KR" sz="1800" b="0" dirty="0"/>
              <a:t>: </a:t>
            </a:r>
            <a:r>
              <a:rPr lang="en-US" altLang="ko-KR" sz="1800" b="0" dirty="0" err="1"/>
              <a:t>orcl</a:t>
            </a:r>
            <a:endParaRPr lang="en-US" altLang="ko-KR" sz="1800" b="0" dirty="0"/>
          </a:p>
          <a:p>
            <a:r>
              <a:rPr lang="ko-KR" altLang="en-US" sz="1800" b="0" dirty="0"/>
              <a:t>사용자</a:t>
            </a:r>
            <a:r>
              <a:rPr lang="en-US" altLang="ko-KR" sz="1800" b="0" dirty="0"/>
              <a:t>ID: </a:t>
            </a:r>
            <a:r>
              <a:rPr lang="en-US" altLang="ko-KR" sz="1800" b="0" dirty="0" err="1"/>
              <a:t>kopo</a:t>
            </a:r>
            <a:endParaRPr lang="en-US" altLang="ko-KR" sz="1800" b="0" dirty="0"/>
          </a:p>
          <a:p>
            <a:r>
              <a:rPr lang="ko-KR" altLang="en-US" sz="1800" b="0" dirty="0"/>
              <a:t>사용자</a:t>
            </a:r>
            <a:r>
              <a:rPr lang="en-US" altLang="ko-KR" sz="1800" b="0" dirty="0"/>
              <a:t>PW: </a:t>
            </a:r>
            <a:r>
              <a:rPr lang="en-US" altLang="ko-KR" sz="1800" b="0" dirty="0" err="1"/>
              <a:t>kopo</a:t>
            </a:r>
            <a:endParaRPr lang="en-US" altLang="ko-KR" sz="1800" b="0" dirty="0"/>
          </a:p>
          <a:p>
            <a:r>
              <a:rPr lang="ko-KR" altLang="en-US" sz="1800" b="0" dirty="0" err="1"/>
              <a:t>테이블명</a:t>
            </a:r>
            <a:r>
              <a:rPr lang="en-US" altLang="ko-KR" sz="1800" b="0" dirty="0"/>
              <a:t>1: </a:t>
            </a:r>
            <a:r>
              <a:rPr lang="en-US" altLang="ko-KR" sz="1800" b="0" dirty="0" err="1"/>
              <a:t>kopo_channel_seasonality_new</a:t>
            </a:r>
            <a:endParaRPr lang="en-US" altLang="ko-KR" sz="1800" b="0" dirty="0"/>
          </a:p>
          <a:p>
            <a:r>
              <a:rPr lang="ko-KR" altLang="en-US" sz="1800" b="0" dirty="0" err="1"/>
              <a:t>테이블명</a:t>
            </a:r>
            <a:r>
              <a:rPr lang="en-US" altLang="ko-KR" sz="1800" b="0" dirty="0"/>
              <a:t>2: </a:t>
            </a:r>
            <a:r>
              <a:rPr lang="en-US" altLang="ko-KR" sz="1800" b="0" dirty="0" err="1"/>
              <a:t>kopo_product_master</a:t>
            </a:r>
            <a:endParaRPr lang="en-US" altLang="ko-KR" sz="1800" b="0" dirty="0"/>
          </a:p>
        </p:txBody>
      </p:sp>
    </p:spTree>
    <p:extLst>
      <p:ext uri="{BB962C8B-B14F-4D97-AF65-F5344CB8AC3E}">
        <p14:creationId xmlns:p14="http://schemas.microsoft.com/office/powerpoint/2010/main" val="11561602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20506" y="1798525"/>
            <a:ext cx="4918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분뒤 이어서 바로 진행 하겠습니다</a:t>
            </a:r>
            <a:r>
              <a:rPr lang="en-US" altLang="ko-KR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07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 다루기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3630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내용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2"/>
          <p:cNvGrpSpPr/>
          <p:nvPr/>
        </p:nvGrpSpPr>
        <p:grpSpPr>
          <a:xfrm>
            <a:off x="611560" y="1410156"/>
            <a:ext cx="4104456" cy="409829"/>
            <a:chOff x="956155" y="1449927"/>
            <a:chExt cx="12064160" cy="690655"/>
          </a:xfrm>
        </p:grpSpPr>
        <p:sp>
          <p:nvSpPr>
            <p:cNvPr id="130" name="직사각형 129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31" name="그룹 65"/>
            <p:cNvGrpSpPr/>
            <p:nvPr/>
          </p:nvGrpSpPr>
          <p:grpSpPr>
            <a:xfrm>
              <a:off x="956155" y="1449927"/>
              <a:ext cx="1420214" cy="690655"/>
              <a:chOff x="884724" y="4888337"/>
              <a:chExt cx="1420214" cy="512276"/>
            </a:xfrm>
          </p:grpSpPr>
          <p:grpSp>
            <p:nvGrpSpPr>
              <p:cNvPr id="133" name="그룹 76"/>
              <p:cNvGrpSpPr>
                <a:grpSpLocks/>
              </p:cNvGrpSpPr>
              <p:nvPr/>
            </p:nvGrpSpPr>
            <p:grpSpPr bwMode="auto">
              <a:xfrm>
                <a:off x="977755" y="4888337"/>
                <a:ext cx="1271322" cy="512276"/>
                <a:chOff x="827708" y="1950826"/>
                <a:chExt cx="462223" cy="434439"/>
              </a:xfrm>
            </p:grpSpPr>
            <p:sp>
              <p:nvSpPr>
                <p:cNvPr id="135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모서리가 둥근 직사각형 70"/>
                <p:cNvSpPr/>
                <p:nvPr/>
              </p:nvSpPr>
              <p:spPr>
                <a:xfrm>
                  <a:off x="851734" y="1969340"/>
                  <a:ext cx="413587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 bwMode="auto">
              <a:xfrm>
                <a:off x="884724" y="4982481"/>
                <a:ext cx="1420214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-1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2463249" y="1555083"/>
              <a:ext cx="505657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분석데이터 키 컬럼 생성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2" name="그룹 88"/>
          <p:cNvGrpSpPr/>
          <p:nvPr/>
        </p:nvGrpSpPr>
        <p:grpSpPr>
          <a:xfrm>
            <a:off x="641117" y="1942842"/>
            <a:ext cx="4074899" cy="409606"/>
            <a:chOff x="1043029" y="2349884"/>
            <a:chExt cx="11977287" cy="690279"/>
          </a:xfrm>
        </p:grpSpPr>
        <p:sp>
          <p:nvSpPr>
            <p:cNvPr id="122" name="직사각형 121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3" name="그룹 90"/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125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127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r>
                  <a:rPr lang="en-US" altLang="ko-KR" sz="10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-2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직사각형 123"/>
            <p:cNvSpPr/>
            <p:nvPr/>
          </p:nvSpPr>
          <p:spPr>
            <a:xfrm>
              <a:off x="2463247" y="2458649"/>
              <a:ext cx="3774999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인덱스 생성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05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 다루기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359888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1-1.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분석데이터 키 컬럼 생성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0C91F80-FA98-4B3C-9A47-2061A672C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731640"/>
              </p:ext>
            </p:extLst>
          </p:nvPr>
        </p:nvGraphicFramePr>
        <p:xfrm>
          <a:off x="465253" y="2747416"/>
          <a:ext cx="720080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50558674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240970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35169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  <a:gridCol w="1496270">
                  <a:extLst>
                    <a:ext uri="{9D8B030D-6E8A-4147-A177-3AD203B41FA5}">
                      <a16:colId xmlns:a16="http://schemas.microsoft.com/office/drawing/2014/main" val="370345899"/>
                    </a:ext>
                  </a:extLst>
                </a:gridCol>
              </a:tblGrid>
              <a:tr h="339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KEYCOL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23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A01_ST0001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23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A01_ST0001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8561E15-F8FF-4761-97D0-9528F095C67F}"/>
              </a:ext>
            </a:extLst>
          </p:cNvPr>
          <p:cNvSpPr txBox="1"/>
          <p:nvPr/>
        </p:nvSpPr>
        <p:spPr>
          <a:xfrm>
            <a:off x="395536" y="3950935"/>
            <a:ext cx="5344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SparkSQL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내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CONCAT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함수활용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0">
                <a:latin typeface="돋움" pitchFamily="50" charset="-127"/>
                <a:ea typeface="돋움" pitchFamily="50" charset="-127"/>
              </a:rPr>
              <a:t>상황에 따라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KEYCOL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내에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ACCOUNTID, PRODUCT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정보가 있기때문에 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    ACCOUNTID, PRODUCT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컬럼은 불필요할 수도 있다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FA8969-E9C3-4E8C-9DAE-209264873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84741"/>
              </p:ext>
            </p:extLst>
          </p:nvPr>
        </p:nvGraphicFramePr>
        <p:xfrm>
          <a:off x="1761397" y="1522952"/>
          <a:ext cx="590465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5953588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244751250"/>
                    </a:ext>
                  </a:extLst>
                </a:gridCol>
                <a:gridCol w="1240970">
                  <a:extLst>
                    <a:ext uri="{9D8B030D-6E8A-4147-A177-3AD203B41FA5}">
                      <a16:colId xmlns:a16="http://schemas.microsoft.com/office/drawing/2014/main" val="4159979843"/>
                    </a:ext>
                  </a:extLst>
                </a:gridCol>
                <a:gridCol w="935169">
                  <a:extLst>
                    <a:ext uri="{9D8B030D-6E8A-4147-A177-3AD203B41FA5}">
                      <a16:colId xmlns:a16="http://schemas.microsoft.com/office/drawing/2014/main" val="340349881"/>
                    </a:ext>
                  </a:extLst>
                </a:gridCol>
                <a:gridCol w="1496270">
                  <a:extLst>
                    <a:ext uri="{9D8B030D-6E8A-4147-A177-3AD203B41FA5}">
                      <a16:colId xmlns:a16="http://schemas.microsoft.com/office/drawing/2014/main" val="1131884042"/>
                    </a:ext>
                  </a:extLst>
                </a:gridCol>
              </a:tblGrid>
              <a:tr h="339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899"/>
                  </a:ext>
                </a:extLst>
              </a:tr>
              <a:tr h="223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539684"/>
                  </a:ext>
                </a:extLst>
              </a:tr>
              <a:tr h="223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945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75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 다루기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359888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1-1.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분석데이터 키 컬럼 생성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ACB1B4-55A9-45E2-A3A3-6DEEC2DCE157}"/>
              </a:ext>
            </a:extLst>
          </p:cNvPr>
          <p:cNvSpPr/>
          <p:nvPr/>
        </p:nvSpPr>
        <p:spPr>
          <a:xfrm>
            <a:off x="483369" y="1347614"/>
            <a:ext cx="8265094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CONCAT( 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문자열 또는 컬럼명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 ( {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컬럼명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AS {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타입명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 AS {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컬럼명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4E7D84-8991-42CB-BA8D-57866BAF8FCD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8567FF-F4D2-4B76-94EE-C4040D776910}"/>
              </a:ext>
            </a:extLst>
          </p:cNvPr>
          <p:cNvSpPr/>
          <p:nvPr/>
        </p:nvSpPr>
        <p:spPr>
          <a:xfrm>
            <a:off x="395537" y="2139702"/>
            <a:ext cx="33123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// select</a:t>
            </a:r>
            <a:r>
              <a:rPr lang="ko-KR" altLang="en-US">
                <a:solidFill>
                  <a:srgbClr val="00B050"/>
                </a:solidFill>
              </a:rPr>
              <a:t> 명</a:t>
            </a:r>
          </a:p>
          <a:p>
            <a:r>
              <a:rPr lang="en-US" altLang="ko-KR">
                <a:solidFill>
                  <a:schemeClr val="tx1"/>
                </a:solidFill>
              </a:rPr>
              <a:t>select concat(a.regionid,</a:t>
            </a:r>
          </a:p>
          <a:p>
            <a:r>
              <a:rPr lang="en-US" altLang="ko-KR">
                <a:solidFill>
                  <a:schemeClr val="tx1"/>
                </a:solidFill>
              </a:rPr>
              <a:t>           concat('_',a.product)) as keycol,</a:t>
            </a:r>
          </a:p>
          <a:p>
            <a:r>
              <a:rPr lang="en-US" altLang="ko-KR">
                <a:solidFill>
                  <a:schemeClr val="tx1"/>
                </a:solidFill>
              </a:rPr>
              <a:t>    a.regionid as accountid,</a:t>
            </a:r>
          </a:p>
          <a:p>
            <a:r>
              <a:rPr lang="en-US" altLang="ko-KR">
                <a:solidFill>
                  <a:schemeClr val="tx1"/>
                </a:solidFill>
              </a:rPr>
              <a:t>    a.product,</a:t>
            </a:r>
          </a:p>
          <a:p>
            <a:r>
              <a:rPr lang="en-US" altLang="ko-KR">
                <a:solidFill>
                  <a:schemeClr val="tx1"/>
                </a:solidFill>
              </a:rPr>
              <a:t>    a.yearweek,</a:t>
            </a:r>
          </a:p>
          <a:p>
            <a:r>
              <a:rPr lang="en-US" altLang="ko-KR">
                <a:solidFill>
                  <a:schemeClr val="tx1"/>
                </a:solidFill>
              </a:rPr>
              <a:t>    cast(a.qty as number) as qty</a:t>
            </a:r>
          </a:p>
          <a:p>
            <a:r>
              <a:rPr lang="en-US" altLang="ko-KR">
                <a:solidFill>
                  <a:schemeClr val="tx1"/>
                </a:solidFill>
              </a:rPr>
              <a:t>    from kopo_channel_seasonality_new 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EBB3DC-8ECE-4737-B533-5FB09E07D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2346333"/>
            <a:ext cx="5220072" cy="181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1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88748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1-2.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인덱스 생성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 다루기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74A45E5-A11C-4C63-ABC8-0A04B471B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05257"/>
              </p:ext>
            </p:extLst>
          </p:nvPr>
        </p:nvGraphicFramePr>
        <p:xfrm>
          <a:off x="971599" y="2068830"/>
          <a:ext cx="720080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50558674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240970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35169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  <a:gridCol w="1496270">
                  <a:extLst>
                    <a:ext uri="{9D8B030D-6E8A-4147-A177-3AD203B41FA5}">
                      <a16:colId xmlns:a16="http://schemas.microsoft.com/office/drawing/2014/main" val="370345899"/>
                    </a:ext>
                  </a:extLst>
                </a:gridCol>
              </a:tblGrid>
              <a:tr h="339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KEYCOL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23511"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A01_PRODUCT1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23511"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A01_PRODUCT1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62D043F-25BC-4E14-801C-F3EEE35A4531}"/>
              </a:ext>
            </a:extLst>
          </p:cNvPr>
          <p:cNvSpPr txBox="1"/>
          <p:nvPr/>
        </p:nvSpPr>
        <p:spPr>
          <a:xfrm>
            <a:off x="1403648" y="1635646"/>
            <a:ext cx="284052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0"/>
              <a:t>0</a:t>
            </a:r>
            <a:endParaRPr lang="ko-KR" altLang="en-US" sz="1400" b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B896BD-1B8F-41F9-913E-77B59C8BC252}"/>
              </a:ext>
            </a:extLst>
          </p:cNvPr>
          <p:cNvSpPr txBox="1"/>
          <p:nvPr/>
        </p:nvSpPr>
        <p:spPr>
          <a:xfrm>
            <a:off x="2644526" y="1635645"/>
            <a:ext cx="284052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0"/>
              <a:t>1</a:t>
            </a:r>
            <a:endParaRPr lang="ko-KR" altLang="en-US" sz="14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EB8FB-FF4E-441C-B00B-A0212B4AEA4C}"/>
              </a:ext>
            </a:extLst>
          </p:cNvPr>
          <p:cNvSpPr txBox="1"/>
          <p:nvPr/>
        </p:nvSpPr>
        <p:spPr>
          <a:xfrm>
            <a:off x="3748187" y="1635644"/>
            <a:ext cx="27443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0"/>
              <a:t>2</a:t>
            </a:r>
            <a:endParaRPr lang="ko-KR" altLang="en-US" sz="1400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9AEF6A-3847-4FC1-A78B-60AF62F14FC9}"/>
              </a:ext>
            </a:extLst>
          </p:cNvPr>
          <p:cNvSpPr txBox="1"/>
          <p:nvPr/>
        </p:nvSpPr>
        <p:spPr>
          <a:xfrm>
            <a:off x="4989065" y="1635644"/>
            <a:ext cx="27443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0"/>
              <a:t>3</a:t>
            </a:r>
            <a:endParaRPr lang="ko-KR" altLang="en-US" sz="1400" b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A49844-98B8-48FC-9BAB-112223560624}"/>
              </a:ext>
            </a:extLst>
          </p:cNvPr>
          <p:cNvSpPr txBox="1"/>
          <p:nvPr/>
        </p:nvSpPr>
        <p:spPr>
          <a:xfrm>
            <a:off x="6012160" y="1635644"/>
            <a:ext cx="27443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0"/>
              <a:t>4</a:t>
            </a:r>
            <a:endParaRPr lang="ko-KR" altLang="en-US" sz="1400" b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A8EF4D-CC75-41F7-8161-3BA8412425BC}"/>
              </a:ext>
            </a:extLst>
          </p:cNvPr>
          <p:cNvSpPr txBox="1"/>
          <p:nvPr/>
        </p:nvSpPr>
        <p:spPr>
          <a:xfrm>
            <a:off x="7236296" y="1635644"/>
            <a:ext cx="27443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0"/>
              <a:t>5</a:t>
            </a:r>
            <a:endParaRPr lang="ko-KR" altLang="en-US" sz="1400" b="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4BBA9C5-49A9-4AB9-B13D-24D8D0A5FC54}"/>
              </a:ext>
            </a:extLst>
          </p:cNvPr>
          <p:cNvGrpSpPr/>
          <p:nvPr/>
        </p:nvGrpSpPr>
        <p:grpSpPr>
          <a:xfrm>
            <a:off x="971599" y="3507859"/>
            <a:ext cx="7200801" cy="852011"/>
            <a:chOff x="1030215" y="5406544"/>
            <a:chExt cx="7090348" cy="43165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B8381A6-A3BD-48AB-9752-58D3B09D7DF3}"/>
                </a:ext>
              </a:extLst>
            </p:cNvPr>
            <p:cNvGrpSpPr/>
            <p:nvPr/>
          </p:nvGrpSpPr>
          <p:grpSpPr>
            <a:xfrm>
              <a:off x="1030215" y="5406544"/>
              <a:ext cx="7090348" cy="431657"/>
              <a:chOff x="469295" y="4866746"/>
              <a:chExt cx="3188352" cy="1003380"/>
            </a:xfrm>
          </p:grpSpPr>
          <p:sp>
            <p:nvSpPr>
              <p:cNvPr id="24" name="사다리꼴 23">
                <a:extLst>
                  <a:ext uri="{FF2B5EF4-FFF2-40B4-BE49-F238E27FC236}">
                    <a16:creationId xmlns:a16="http://schemas.microsoft.com/office/drawing/2014/main" id="{35262DB0-C424-427B-AB9C-B051568D82E9}"/>
                  </a:ext>
                </a:extLst>
              </p:cNvPr>
              <p:cNvSpPr/>
              <p:nvPr/>
            </p:nvSpPr>
            <p:spPr>
              <a:xfrm>
                <a:off x="469295" y="486674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5" name="모서리가 둥근 직사각형 83">
                <a:extLst>
                  <a:ext uri="{FF2B5EF4-FFF2-40B4-BE49-F238E27FC236}">
                    <a16:creationId xmlns:a16="http://schemas.microsoft.com/office/drawing/2014/main" id="{31D7F1CD-17C4-407F-A39B-AD744CC6815A}"/>
                  </a:ext>
                </a:extLst>
              </p:cNvPr>
              <p:cNvSpPr/>
              <p:nvPr/>
            </p:nvSpPr>
            <p:spPr>
              <a:xfrm rot="16200000">
                <a:off x="1612056" y="3824536"/>
                <a:ext cx="902831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C05E62-A545-450A-909A-BEC6E804FD2B}"/>
                </a:ext>
              </a:extLst>
            </p:cNvPr>
            <p:cNvSpPr/>
            <p:nvPr/>
          </p:nvSpPr>
          <p:spPr>
            <a:xfrm>
              <a:off x="2281654" y="5460615"/>
              <a:ext cx="4587573" cy="3586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향후 컬럼의 위치가 변경되더라고 위치에 대한</a:t>
              </a:r>
              <a:endPara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0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정보를 계속 유지하기 위함</a:t>
              </a:r>
              <a:endPara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47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 </a:t>
            </a:r>
            <a:r>
              <a:rPr lang="en-US" altLang="ko-KR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(Spark </a:t>
            </a:r>
            <a:r>
              <a:rPr lang="ko-KR" altLang="en-US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기본문법 및 데이터 정제하기</a:t>
            </a:r>
            <a:r>
              <a:rPr lang="en-US" altLang="ko-KR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7" name="그룹 52">
            <a:extLst>
              <a:ext uri="{FF2B5EF4-FFF2-40B4-BE49-F238E27FC236}">
                <a16:creationId xmlns:a16="http://schemas.microsoft.com/office/drawing/2014/main" id="{B8B9F1DB-47AF-4360-ACD5-A5FDFCD6BC50}"/>
              </a:ext>
            </a:extLst>
          </p:cNvPr>
          <p:cNvGrpSpPr/>
          <p:nvPr/>
        </p:nvGrpSpPr>
        <p:grpSpPr>
          <a:xfrm>
            <a:off x="645209" y="843558"/>
            <a:ext cx="7959239" cy="527603"/>
            <a:chOff x="1049186" y="1449928"/>
            <a:chExt cx="11971129" cy="69065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B260AC2-D1E5-43E1-98B7-ABB4F15290A6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9" name="그룹 65">
              <a:extLst>
                <a:ext uri="{FF2B5EF4-FFF2-40B4-BE49-F238E27FC236}">
                  <a16:creationId xmlns:a16="http://schemas.microsoft.com/office/drawing/2014/main" id="{1CDEE48D-9DC8-47F0-A7A1-66581071C484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51" name="그룹 76">
                <a:extLst>
                  <a:ext uri="{FF2B5EF4-FFF2-40B4-BE49-F238E27FC236}">
                    <a16:creationId xmlns:a16="http://schemas.microsoft.com/office/drawing/2014/main" id="{827668D8-C7F8-4EA8-9E29-2C9FF14881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53" name="모서리가 둥근 직사각형 69">
                  <a:extLst>
                    <a:ext uri="{FF2B5EF4-FFF2-40B4-BE49-F238E27FC236}">
                      <a16:creationId xmlns:a16="http://schemas.microsoft.com/office/drawing/2014/main" id="{50C587DE-6F94-4E15-AF3F-666997599498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모서리가 둥근 직사각형 70">
                  <a:extLst>
                    <a:ext uri="{FF2B5EF4-FFF2-40B4-BE49-F238E27FC236}">
                      <a16:creationId xmlns:a16="http://schemas.microsoft.com/office/drawing/2014/main" id="{815A1BFE-80FD-4D77-98C5-9088AA95C5AD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자유형 16">
                  <a:extLst>
                    <a:ext uri="{FF2B5EF4-FFF2-40B4-BE49-F238E27FC236}">
                      <a16:creationId xmlns:a16="http://schemas.microsoft.com/office/drawing/2014/main" id="{429EB1C7-95AD-4329-BD66-C33385265CF0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FB187A1-8E84-4B05-9940-DCA7E90CB24B}"/>
                  </a:ext>
                </a:extLst>
              </p:cNvPr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6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35253DA-A231-447D-ABA5-72753F8935FE}"/>
                </a:ext>
              </a:extLst>
            </p:cNvPr>
            <p:cNvSpPr/>
            <p:nvPr/>
          </p:nvSpPr>
          <p:spPr>
            <a:xfrm>
              <a:off x="2463248" y="1555083"/>
              <a:ext cx="9106844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주요문법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라이브러리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많이 활용해본다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</p:txBody>
        </p:sp>
      </p:grpSp>
      <p:grpSp>
        <p:nvGrpSpPr>
          <p:cNvPr id="56" name="그룹 88">
            <a:extLst>
              <a:ext uri="{FF2B5EF4-FFF2-40B4-BE49-F238E27FC236}">
                <a16:creationId xmlns:a16="http://schemas.microsoft.com/office/drawing/2014/main" id="{9E25864A-D56F-4C7A-93CE-60094C1AD4EC}"/>
              </a:ext>
            </a:extLst>
          </p:cNvPr>
          <p:cNvGrpSpPr/>
          <p:nvPr/>
        </p:nvGrpSpPr>
        <p:grpSpPr>
          <a:xfrm>
            <a:off x="645211" y="1529324"/>
            <a:ext cx="7959237" cy="527316"/>
            <a:chOff x="1049187" y="2349884"/>
            <a:chExt cx="11971129" cy="69027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243FEB3-B1F1-469D-ADCD-77EC2D79A113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9" name="그룹 90">
              <a:extLst>
                <a:ext uri="{FF2B5EF4-FFF2-40B4-BE49-F238E27FC236}">
                  <a16:creationId xmlns:a16="http://schemas.microsoft.com/office/drawing/2014/main" id="{8A241DA1-67AA-4A26-A395-1C4251D70D1F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61" name="그룹 73">
                <a:extLst>
                  <a:ext uri="{FF2B5EF4-FFF2-40B4-BE49-F238E27FC236}">
                    <a16:creationId xmlns:a16="http://schemas.microsoft.com/office/drawing/2014/main" id="{57A6A2F6-20D6-45A8-A7F2-32C01ADF61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63" name="모서리가 둥근 직사각형 69">
                  <a:extLst>
                    <a:ext uri="{FF2B5EF4-FFF2-40B4-BE49-F238E27FC236}">
                      <a16:creationId xmlns:a16="http://schemas.microsoft.com/office/drawing/2014/main" id="{8EFC3F33-1137-4D03-B93E-21060D8FADA2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모서리가 둥근 직사각형 70">
                  <a:extLst>
                    <a:ext uri="{FF2B5EF4-FFF2-40B4-BE49-F238E27FC236}">
                      <a16:creationId xmlns:a16="http://schemas.microsoft.com/office/drawing/2014/main" id="{54A069D9-F885-4F8D-A9F1-AE0798E4037F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자유형 22">
                  <a:extLst>
                    <a:ext uri="{FF2B5EF4-FFF2-40B4-BE49-F238E27FC236}">
                      <a16:creationId xmlns:a16="http://schemas.microsoft.com/office/drawing/2014/main" id="{84E25774-F99C-4A5D-AD21-2656FB9AAE81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7FF705F-F765-4B6B-B332-6412DC7ECDEB}"/>
                  </a:ext>
                </a:extLst>
              </p:cNvPr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6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6779428-586D-4F8B-9D47-6608F6A78942}"/>
                </a:ext>
              </a:extLst>
            </p:cNvPr>
            <p:cNvSpPr/>
            <p:nvPr/>
          </p:nvSpPr>
          <p:spPr>
            <a:xfrm>
              <a:off x="2463247" y="2458648"/>
              <a:ext cx="7689175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sql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활용하여 컬럼의 타입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 방법을 익힌다</a:t>
              </a:r>
            </a:p>
          </p:txBody>
        </p:sp>
      </p:grpSp>
      <p:grpSp>
        <p:nvGrpSpPr>
          <p:cNvPr id="66" name="그룹 97">
            <a:extLst>
              <a:ext uri="{FF2B5EF4-FFF2-40B4-BE49-F238E27FC236}">
                <a16:creationId xmlns:a16="http://schemas.microsoft.com/office/drawing/2014/main" id="{04A82E29-F0FA-4DA0-B2BC-534ACBCF849E}"/>
              </a:ext>
            </a:extLst>
          </p:cNvPr>
          <p:cNvGrpSpPr/>
          <p:nvPr/>
        </p:nvGrpSpPr>
        <p:grpSpPr>
          <a:xfrm>
            <a:off x="641117" y="2198172"/>
            <a:ext cx="7963331" cy="527497"/>
            <a:chOff x="1043031" y="3230975"/>
            <a:chExt cx="11977284" cy="690514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02EFB3A-2C63-4096-B272-722A04CC97CD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8" name="그룹 99">
              <a:extLst>
                <a:ext uri="{FF2B5EF4-FFF2-40B4-BE49-F238E27FC236}">
                  <a16:creationId xmlns:a16="http://schemas.microsoft.com/office/drawing/2014/main" id="{BF7DB5C2-D22A-49BD-985E-9B06841FDDDD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70" name="그룹 77">
                <a:extLst>
                  <a:ext uri="{FF2B5EF4-FFF2-40B4-BE49-F238E27FC236}">
                    <a16:creationId xmlns:a16="http://schemas.microsoft.com/office/drawing/2014/main" id="{E1393B2D-F631-42E9-AF0A-47B2C39B72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72" name="모서리가 둥근 직사각형 69">
                  <a:extLst>
                    <a:ext uri="{FF2B5EF4-FFF2-40B4-BE49-F238E27FC236}">
                      <a16:creationId xmlns:a16="http://schemas.microsoft.com/office/drawing/2014/main" id="{210F03AC-EECD-46BB-A38A-DB34F3AB95BC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모서리가 둥근 직사각형 70">
                  <a:extLst>
                    <a:ext uri="{FF2B5EF4-FFF2-40B4-BE49-F238E27FC236}">
                      <a16:creationId xmlns:a16="http://schemas.microsoft.com/office/drawing/2014/main" id="{EA23C453-C509-4726-B291-2D253FB72C78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자유형 28">
                  <a:extLst>
                    <a:ext uri="{FF2B5EF4-FFF2-40B4-BE49-F238E27FC236}">
                      <a16:creationId xmlns:a16="http://schemas.microsoft.com/office/drawing/2014/main" id="{9FFA87D7-21CD-4226-843C-C217135A6AC5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409F727-FB95-4B44-9315-0A0B93064CEF}"/>
                  </a:ext>
                </a:extLst>
              </p:cNvPr>
              <p:cNvSpPr txBox="1"/>
              <p:nvPr/>
            </p:nvSpPr>
            <p:spPr bwMode="auto">
              <a:xfrm>
                <a:off x="1157400" y="6086331"/>
                <a:ext cx="944252" cy="341315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sz="16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D22A3C5-164C-428A-94E1-7EA921716DEB}"/>
                </a:ext>
              </a:extLst>
            </p:cNvPr>
            <p:cNvSpPr/>
            <p:nvPr/>
          </p:nvSpPr>
          <p:spPr>
            <a:xfrm>
              <a:off x="2463250" y="3331568"/>
              <a:ext cx="8513737" cy="4431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sql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활용하여 자유롭게 데이터를 정제하는 방법을 익힌다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kern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41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88748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1-2.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인덱스 생성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 다루기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35D644A-1FCB-4A07-92FD-DF2C23A098D9}"/>
              </a:ext>
            </a:extLst>
          </p:cNvPr>
          <p:cNvGraphicFramePr>
            <a:graphicFrameLocks noGrp="1"/>
          </p:cNvGraphicFramePr>
          <p:nvPr/>
        </p:nvGraphicFramePr>
        <p:xfrm>
          <a:off x="410424" y="1671062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프레임 컬럼명 정보 저장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}.columns</a:t>
                      </a:r>
                    </a:p>
                    <a:p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 인덱스 생성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{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컬럼변수명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}.indexOf(“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”)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CA91E2D-2758-4DA2-8104-10DE0D85D124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6419749-64FD-4C01-ADC5-EA8A1F6A3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9953"/>
              </p:ext>
            </p:extLst>
          </p:nvPr>
        </p:nvGraphicFramePr>
        <p:xfrm>
          <a:off x="410424" y="3363838"/>
          <a:ext cx="81479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rawDataColumns = rawData.columns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keyNo = rawDataColumns.indexOf("key")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accountidNo = rawDataColumns.indexOf("accountid")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productNo = rawDataColumns.indexOf("product")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yearweekNo = rawDataColumns.indexOf("yearweek")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F61239D-AC94-4F78-A4E1-5E8801C93288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69128402-9E7D-4F6D-BAC8-08A3D461EA36}"/>
              </a:ext>
            </a:extLst>
          </p:cNvPr>
          <p:cNvSpPr/>
          <p:nvPr/>
        </p:nvSpPr>
        <p:spPr bwMode="auto">
          <a:xfrm>
            <a:off x="4716016" y="1263970"/>
            <a:ext cx="3312368" cy="731716"/>
          </a:xfrm>
          <a:prstGeom prst="wedgeRectCallout">
            <a:avLst>
              <a:gd name="adj1" fmla="val -76949"/>
              <a:gd name="adj2" fmla="val 59769"/>
            </a:avLst>
          </a:prstGeom>
          <a:solidFill>
            <a:schemeClr val="bg2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rPr>
              <a:t>map </a:t>
            </a: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rPr>
              <a:t>함수를 통해 배열내 모든 데이터 값을</a:t>
            </a:r>
            <a:endParaRPr kumimoji="1" lang="en-US" altLang="ko-KR" sz="10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소문자로 바꿀경우</a:t>
            </a:r>
            <a:endParaRPr lang="en-US" altLang="ko-KR" sz="1000" b="0">
              <a:solidFill>
                <a:schemeClr val="tx1">
                  <a:lumMod val="75000"/>
                </a:schemeClr>
              </a:solidFill>
              <a:latin typeface="돋움" pitchFamily="50" charset="-127"/>
              <a:ea typeface="돋움" pitchFamily="50" charset="-127"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rPr>
              <a:t>.map(x=&gt;{ x.toLowerCase() }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86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자기가 생성한 컬럼의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index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정보를 생성하세요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35302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실습결과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CF7D54-E023-4C5A-AD4F-DC273FC44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771550"/>
            <a:ext cx="6645271" cy="403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7532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3630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내용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2"/>
          <p:cNvGrpSpPr/>
          <p:nvPr/>
        </p:nvGrpSpPr>
        <p:grpSpPr>
          <a:xfrm>
            <a:off x="611560" y="1410156"/>
            <a:ext cx="4104456" cy="409829"/>
            <a:chOff x="956155" y="1449927"/>
            <a:chExt cx="12064160" cy="690655"/>
          </a:xfrm>
        </p:grpSpPr>
        <p:sp>
          <p:nvSpPr>
            <p:cNvPr id="130" name="직사각형 129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31" name="그룹 65"/>
            <p:cNvGrpSpPr/>
            <p:nvPr/>
          </p:nvGrpSpPr>
          <p:grpSpPr>
            <a:xfrm>
              <a:off x="956155" y="1449927"/>
              <a:ext cx="1420214" cy="690655"/>
              <a:chOff x="884724" y="4888337"/>
              <a:chExt cx="1420214" cy="512276"/>
            </a:xfrm>
          </p:grpSpPr>
          <p:grpSp>
            <p:nvGrpSpPr>
              <p:cNvPr id="133" name="그룹 76"/>
              <p:cNvGrpSpPr>
                <a:grpSpLocks/>
              </p:cNvGrpSpPr>
              <p:nvPr/>
            </p:nvGrpSpPr>
            <p:grpSpPr bwMode="auto">
              <a:xfrm>
                <a:off x="977755" y="4888337"/>
                <a:ext cx="1271322" cy="512276"/>
                <a:chOff x="827708" y="1950826"/>
                <a:chExt cx="462223" cy="434439"/>
              </a:xfrm>
            </p:grpSpPr>
            <p:sp>
              <p:nvSpPr>
                <p:cNvPr id="135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모서리가 둥근 직사각형 70"/>
                <p:cNvSpPr/>
                <p:nvPr/>
              </p:nvSpPr>
              <p:spPr>
                <a:xfrm>
                  <a:off x="851734" y="1969340"/>
                  <a:ext cx="413587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 bwMode="auto">
              <a:xfrm>
                <a:off x="884724" y="4982481"/>
                <a:ext cx="1420214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0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-1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2463249" y="1555083"/>
              <a:ext cx="873168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RDD(Resilient Distributed Dataset)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2" name="그룹 88"/>
          <p:cNvGrpSpPr/>
          <p:nvPr/>
        </p:nvGrpSpPr>
        <p:grpSpPr>
          <a:xfrm>
            <a:off x="641117" y="1942842"/>
            <a:ext cx="4074899" cy="409606"/>
            <a:chOff x="1043029" y="2349884"/>
            <a:chExt cx="11977287" cy="690279"/>
          </a:xfrm>
        </p:grpSpPr>
        <p:sp>
          <p:nvSpPr>
            <p:cNvPr id="122" name="직사각형 121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3" name="그룹 90"/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125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127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-2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직사각형 123"/>
            <p:cNvSpPr/>
            <p:nvPr/>
          </p:nvSpPr>
          <p:spPr>
            <a:xfrm>
              <a:off x="2463247" y="2458649"/>
              <a:ext cx="5490051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RDD –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정제연산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[FILTER]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" name="그룹 88">
            <a:extLst>
              <a:ext uri="{FF2B5EF4-FFF2-40B4-BE49-F238E27FC236}">
                <a16:creationId xmlns:a16="http://schemas.microsoft.com/office/drawing/2014/main" id="{BA3619FB-FBEE-4D73-8188-FEE5C9503523}"/>
              </a:ext>
            </a:extLst>
          </p:cNvPr>
          <p:cNvGrpSpPr/>
          <p:nvPr/>
        </p:nvGrpSpPr>
        <p:grpSpPr>
          <a:xfrm>
            <a:off x="641117" y="2510485"/>
            <a:ext cx="4074899" cy="409606"/>
            <a:chOff x="1043029" y="2349884"/>
            <a:chExt cx="11977287" cy="69027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2D6138-F2E6-430C-B4F0-8AED91F8F557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6" name="그룹 90">
              <a:extLst>
                <a:ext uri="{FF2B5EF4-FFF2-40B4-BE49-F238E27FC236}">
                  <a16:creationId xmlns:a16="http://schemas.microsoft.com/office/drawing/2014/main" id="{72AF6375-70FE-44DA-A1C2-AA4E43F5743E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28" name="그룹 73">
                <a:extLst>
                  <a:ext uri="{FF2B5EF4-FFF2-40B4-BE49-F238E27FC236}">
                    <a16:creationId xmlns:a16="http://schemas.microsoft.com/office/drawing/2014/main" id="{644BF780-C38B-4EFE-B886-05A619897D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0" name="모서리가 둥근 직사각형 69">
                  <a:extLst>
                    <a:ext uri="{FF2B5EF4-FFF2-40B4-BE49-F238E27FC236}">
                      <a16:creationId xmlns:a16="http://schemas.microsoft.com/office/drawing/2014/main" id="{7219B92F-EED5-46F2-ACEF-D865A934D5D1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모서리가 둥근 직사각형 70">
                  <a:extLst>
                    <a:ext uri="{FF2B5EF4-FFF2-40B4-BE49-F238E27FC236}">
                      <a16:creationId xmlns:a16="http://schemas.microsoft.com/office/drawing/2014/main" id="{1F633E97-F4EB-46EE-A836-14D696672E60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자유형 22">
                  <a:extLst>
                    <a:ext uri="{FF2B5EF4-FFF2-40B4-BE49-F238E27FC236}">
                      <a16:creationId xmlns:a16="http://schemas.microsoft.com/office/drawing/2014/main" id="{057E3A25-3233-4BD5-94E7-5E270873B433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A5DA1D-8CC7-4B21-8B9D-712F16F860AE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2-3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CD0D288-4CC1-485F-9220-4C2B0B061DF4}"/>
                </a:ext>
              </a:extLst>
            </p:cNvPr>
            <p:cNvSpPr/>
            <p:nvPr/>
          </p:nvSpPr>
          <p:spPr>
            <a:xfrm>
              <a:off x="2463247" y="2458649"/>
              <a:ext cx="5169657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RDD –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가공 연산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[MAP]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4" name="그룹 88">
            <a:extLst>
              <a:ext uri="{FF2B5EF4-FFF2-40B4-BE49-F238E27FC236}">
                <a16:creationId xmlns:a16="http://schemas.microsoft.com/office/drawing/2014/main" id="{D18BAC82-C0BA-42F9-A30C-64F5B7D4B4B3}"/>
              </a:ext>
            </a:extLst>
          </p:cNvPr>
          <p:cNvGrpSpPr/>
          <p:nvPr/>
        </p:nvGrpSpPr>
        <p:grpSpPr>
          <a:xfrm>
            <a:off x="641117" y="3119865"/>
            <a:ext cx="4074899" cy="409606"/>
            <a:chOff x="1043029" y="2349884"/>
            <a:chExt cx="11977287" cy="69027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1FE0C81-8D4F-4905-8D3A-98CA0E66C6F8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6" name="그룹 90">
              <a:extLst>
                <a:ext uri="{FF2B5EF4-FFF2-40B4-BE49-F238E27FC236}">
                  <a16:creationId xmlns:a16="http://schemas.microsoft.com/office/drawing/2014/main" id="{49467F3D-C823-49B2-8D71-4267525C9339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38" name="그룹 73">
                <a:extLst>
                  <a:ext uri="{FF2B5EF4-FFF2-40B4-BE49-F238E27FC236}">
                    <a16:creationId xmlns:a16="http://schemas.microsoft.com/office/drawing/2014/main" id="{FD1E7FCA-C6CF-42A4-B9B8-CB29412295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40" name="모서리가 둥근 직사각형 69">
                  <a:extLst>
                    <a:ext uri="{FF2B5EF4-FFF2-40B4-BE49-F238E27FC236}">
                      <a16:creationId xmlns:a16="http://schemas.microsoft.com/office/drawing/2014/main" id="{B910F35D-34EA-4237-ACA2-0596A74ADB61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모서리가 둥근 직사각형 70">
                  <a:extLst>
                    <a:ext uri="{FF2B5EF4-FFF2-40B4-BE49-F238E27FC236}">
                      <a16:creationId xmlns:a16="http://schemas.microsoft.com/office/drawing/2014/main" id="{83D19B5A-1708-49F8-BEB9-21A764796448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자유형 22">
                  <a:extLst>
                    <a:ext uri="{FF2B5EF4-FFF2-40B4-BE49-F238E27FC236}">
                      <a16:creationId xmlns:a16="http://schemas.microsoft.com/office/drawing/2014/main" id="{458BEB86-D703-43E9-B02A-4BD9F40FC45F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4061A-EBDB-4142-9E6C-A48EF5BC3ACD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2-4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586D69B-32FA-43EE-966B-813E85BC3CE7}"/>
                </a:ext>
              </a:extLst>
            </p:cNvPr>
            <p:cNvSpPr/>
            <p:nvPr/>
          </p:nvSpPr>
          <p:spPr>
            <a:xfrm>
              <a:off x="2463247" y="2458649"/>
              <a:ext cx="710144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RDD –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[GROUPBY]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88">
            <a:extLst>
              <a:ext uri="{FF2B5EF4-FFF2-40B4-BE49-F238E27FC236}">
                <a16:creationId xmlns:a16="http://schemas.microsoft.com/office/drawing/2014/main" id="{CDAE7F38-4FB7-4A41-9B6C-058C9022243E}"/>
              </a:ext>
            </a:extLst>
          </p:cNvPr>
          <p:cNvGrpSpPr/>
          <p:nvPr/>
        </p:nvGrpSpPr>
        <p:grpSpPr>
          <a:xfrm>
            <a:off x="641117" y="3714411"/>
            <a:ext cx="4074899" cy="409606"/>
            <a:chOff x="1043029" y="2349884"/>
            <a:chExt cx="11977287" cy="69027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11FD6DA-42A7-4177-8E7E-74926EDAFFCC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5" name="그룹 90">
              <a:extLst>
                <a:ext uri="{FF2B5EF4-FFF2-40B4-BE49-F238E27FC236}">
                  <a16:creationId xmlns:a16="http://schemas.microsoft.com/office/drawing/2014/main" id="{2BA31C7D-0BC3-4462-A613-8B2CF773D3F6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50" name="그룹 73">
                <a:extLst>
                  <a:ext uri="{FF2B5EF4-FFF2-40B4-BE49-F238E27FC236}">
                    <a16:creationId xmlns:a16="http://schemas.microsoft.com/office/drawing/2014/main" id="{3391BF4A-5E4A-4F83-B158-2CBCFB3ADE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4" name="모서리가 둥근 직사각형 69">
                  <a:extLst>
                    <a:ext uri="{FF2B5EF4-FFF2-40B4-BE49-F238E27FC236}">
                      <a16:creationId xmlns:a16="http://schemas.microsoft.com/office/drawing/2014/main" id="{281A0D37-F310-4125-B7E0-7CFBE56F0746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모서리가 둥근 직사각형 70">
                  <a:extLst>
                    <a:ext uri="{FF2B5EF4-FFF2-40B4-BE49-F238E27FC236}">
                      <a16:creationId xmlns:a16="http://schemas.microsoft.com/office/drawing/2014/main" id="{D0BD52FB-CCEC-4941-BD4C-54922809963E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자유형 22">
                  <a:extLst>
                    <a:ext uri="{FF2B5EF4-FFF2-40B4-BE49-F238E27FC236}">
                      <a16:creationId xmlns:a16="http://schemas.microsoft.com/office/drawing/2014/main" id="{C4F25DA9-78BC-4C5F-B214-9A380820B9ED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BD5C4DA-3810-401D-89F9-4657DA775C20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2-5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E556DD4-ABFC-4994-A84E-12663493F098}"/>
                </a:ext>
              </a:extLst>
            </p:cNvPr>
            <p:cNvSpPr/>
            <p:nvPr/>
          </p:nvSpPr>
          <p:spPr>
            <a:xfrm>
              <a:off x="2463247" y="2458649"/>
              <a:ext cx="704490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RDD –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[FLATMAP]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7" name="그룹 88">
            <a:extLst>
              <a:ext uri="{FF2B5EF4-FFF2-40B4-BE49-F238E27FC236}">
                <a16:creationId xmlns:a16="http://schemas.microsoft.com/office/drawing/2014/main" id="{AD4F97C5-B32F-494E-A262-C3288CF16DA6}"/>
              </a:ext>
            </a:extLst>
          </p:cNvPr>
          <p:cNvGrpSpPr/>
          <p:nvPr/>
        </p:nvGrpSpPr>
        <p:grpSpPr>
          <a:xfrm>
            <a:off x="654645" y="4282232"/>
            <a:ext cx="4074899" cy="409606"/>
            <a:chOff x="1043029" y="2349884"/>
            <a:chExt cx="11977287" cy="69027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8B26B09-7DD7-49FC-966F-8A5120929A4D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9" name="그룹 90">
              <a:extLst>
                <a:ext uri="{FF2B5EF4-FFF2-40B4-BE49-F238E27FC236}">
                  <a16:creationId xmlns:a16="http://schemas.microsoft.com/office/drawing/2014/main" id="{B20D9C11-9D8C-46BA-A8D2-02F4B1C50B86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61" name="그룹 73">
                <a:extLst>
                  <a:ext uri="{FF2B5EF4-FFF2-40B4-BE49-F238E27FC236}">
                    <a16:creationId xmlns:a16="http://schemas.microsoft.com/office/drawing/2014/main" id="{7BA95ECF-CF9D-4BA0-983C-6029A6A2FE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63" name="모서리가 둥근 직사각형 69">
                  <a:extLst>
                    <a:ext uri="{FF2B5EF4-FFF2-40B4-BE49-F238E27FC236}">
                      <a16:creationId xmlns:a16="http://schemas.microsoft.com/office/drawing/2014/main" id="{06AFE63C-16E1-4FFD-9F9D-F9831CBA26A8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모서리가 둥근 직사각형 70">
                  <a:extLst>
                    <a:ext uri="{FF2B5EF4-FFF2-40B4-BE49-F238E27FC236}">
                      <a16:creationId xmlns:a16="http://schemas.microsoft.com/office/drawing/2014/main" id="{D9A01E21-8667-4CFD-A3E0-722A2BB6A234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자유형 22">
                  <a:extLst>
                    <a:ext uri="{FF2B5EF4-FFF2-40B4-BE49-F238E27FC236}">
                      <a16:creationId xmlns:a16="http://schemas.microsoft.com/office/drawing/2014/main" id="{EDA06370-4C45-42E5-A206-5D987D48D589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5BF6F6A-0961-4731-B046-6E0E742EEE51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2-6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3FDD57D-1087-4D3E-9A60-270554E0D59B}"/>
                </a:ext>
              </a:extLst>
            </p:cNvPr>
            <p:cNvSpPr/>
            <p:nvPr/>
          </p:nvSpPr>
          <p:spPr>
            <a:xfrm>
              <a:off x="2463247" y="2458649"/>
              <a:ext cx="339335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RDD –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맵함수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02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06798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2-1. RDD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C09F424-47B8-4890-AFFC-4CBB8B8C2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615863"/>
              </p:ext>
            </p:extLst>
          </p:nvPr>
        </p:nvGraphicFramePr>
        <p:xfrm>
          <a:off x="327784" y="2715766"/>
          <a:ext cx="3164099" cy="121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808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824118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610575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692288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  <a:gridCol w="465310">
                  <a:extLst>
                    <a:ext uri="{9D8B030D-6E8A-4147-A177-3AD203B41FA5}">
                      <a16:colId xmlns:a16="http://schemas.microsoft.com/office/drawing/2014/main" val="3231939564"/>
                    </a:ext>
                  </a:extLst>
                </a:gridCol>
              </a:tblGrid>
              <a:tr h="219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product_no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event_no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4649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3BE368B-369E-45C6-B88B-68F1F9EC8C92}"/>
              </a:ext>
            </a:extLst>
          </p:cNvPr>
          <p:cNvSpPr txBox="1"/>
          <p:nvPr/>
        </p:nvSpPr>
        <p:spPr>
          <a:xfrm>
            <a:off x="5255127" y="1840211"/>
            <a:ext cx="291727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0"/>
              <a:t>week, </a:t>
            </a:r>
            <a:r>
              <a:rPr lang="en-US" altLang="ko-KR" b="0" err="1"/>
              <a:t>product_no</a:t>
            </a:r>
            <a:r>
              <a:rPr lang="en-US" altLang="ko-KR" b="0"/>
              <a:t>, price, </a:t>
            </a:r>
            <a:r>
              <a:rPr lang="en-US" altLang="ko-KR" b="0" err="1"/>
              <a:t>event_no</a:t>
            </a:r>
            <a:r>
              <a:rPr lang="en-US" altLang="ko-KR" b="0"/>
              <a:t>, age</a:t>
            </a:r>
          </a:p>
          <a:p>
            <a:r>
              <a:rPr lang="en-US" altLang="ko-KR" b="0"/>
              <a:t>201701,PRODUCT1, 9000,ev0001,2</a:t>
            </a:r>
          </a:p>
          <a:p>
            <a:r>
              <a:rPr lang="en-US" altLang="ko-KR" b="0"/>
              <a:t>201702,PRODUCT1,10000,ev0002,2</a:t>
            </a:r>
            <a:endParaRPr lang="ko-KR" altLang="en-US" b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A0A143-58C9-49A5-B1BC-2D4D40995F89}"/>
              </a:ext>
            </a:extLst>
          </p:cNvPr>
          <p:cNvSpPr txBox="1"/>
          <p:nvPr/>
        </p:nvSpPr>
        <p:spPr>
          <a:xfrm>
            <a:off x="3953354" y="2014645"/>
            <a:ext cx="107157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RDD</a:t>
            </a:r>
            <a:endParaRPr lang="ko-KR" altLang="en-US" sz="1400" ker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E3E714F-A4DB-4A8E-B5DB-3C013A585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83426">
            <a:off x="3441426" y="1982888"/>
            <a:ext cx="332185" cy="10520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4CC6D19-F509-44DA-AF08-DDC5C96BF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247">
            <a:off x="3361155" y="3453195"/>
            <a:ext cx="332185" cy="10520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1367CF-8995-4840-B9F8-2280894B8978}"/>
              </a:ext>
            </a:extLst>
          </p:cNvPr>
          <p:cNvSpPr txBox="1"/>
          <p:nvPr/>
        </p:nvSpPr>
        <p:spPr>
          <a:xfrm>
            <a:off x="3923928" y="3830124"/>
            <a:ext cx="107157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ko-KR" sz="1400" kern="0" err="1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Dataframe</a:t>
            </a:r>
            <a:endParaRPr lang="ko-KR" altLang="en-US" sz="1400" ker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43DCED6-EB81-43FB-98E9-2E001C3E6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22077"/>
              </p:ext>
            </p:extLst>
          </p:nvPr>
        </p:nvGraphicFramePr>
        <p:xfrm>
          <a:off x="5076056" y="3435846"/>
          <a:ext cx="3456384" cy="121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66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711610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609950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813266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val="3231939564"/>
                    </a:ext>
                  </a:extLst>
                </a:gridCol>
              </a:tblGrid>
              <a:tr h="219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product_no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event_no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46497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64AE253-D16A-4149-AF41-F886AF8C5E45}"/>
              </a:ext>
            </a:extLst>
          </p:cNvPr>
          <p:cNvSpPr txBox="1"/>
          <p:nvPr/>
        </p:nvSpPr>
        <p:spPr>
          <a:xfrm>
            <a:off x="4213052" y="2510775"/>
            <a:ext cx="2836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* RDD: Resilient Distributed Dataset)</a:t>
            </a:r>
            <a:endParaRPr lang="ko-KR" altLang="en-US" b="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BA06EC6-767D-40AF-AD4D-829C675C1E58}"/>
              </a:ext>
            </a:extLst>
          </p:cNvPr>
          <p:cNvGrpSpPr/>
          <p:nvPr/>
        </p:nvGrpSpPr>
        <p:grpSpPr>
          <a:xfrm>
            <a:off x="3953354" y="1331324"/>
            <a:ext cx="4219046" cy="315713"/>
            <a:chOff x="1030215" y="5406538"/>
            <a:chExt cx="7090348" cy="44100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2FCAEC3-0DD1-4CA0-BDDB-AA23674CB38F}"/>
                </a:ext>
              </a:extLst>
            </p:cNvPr>
            <p:cNvGrpSpPr/>
            <p:nvPr/>
          </p:nvGrpSpPr>
          <p:grpSpPr>
            <a:xfrm>
              <a:off x="1030215" y="5406538"/>
              <a:ext cx="7090348" cy="431661"/>
              <a:chOff x="469295" y="4866736"/>
              <a:chExt cx="3188352" cy="1003390"/>
            </a:xfrm>
          </p:grpSpPr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53B57C64-E186-4BAD-BC19-EF2805B56771}"/>
                  </a:ext>
                </a:extLst>
              </p:cNvPr>
              <p:cNvSpPr/>
              <p:nvPr/>
            </p:nvSpPr>
            <p:spPr>
              <a:xfrm>
                <a:off x="469295" y="486673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4" name="모서리가 둥근 직사각형 83">
                <a:extLst>
                  <a:ext uri="{FF2B5EF4-FFF2-40B4-BE49-F238E27FC236}">
                    <a16:creationId xmlns:a16="http://schemas.microsoft.com/office/drawing/2014/main" id="{C0245828-87FA-4B47-B2A9-38A0AD01B188}"/>
                  </a:ext>
                </a:extLst>
              </p:cNvPr>
              <p:cNvSpPr/>
              <p:nvPr/>
            </p:nvSpPr>
            <p:spPr>
              <a:xfrm rot="16200000">
                <a:off x="1612056" y="3824536"/>
                <a:ext cx="902831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374EC57-2331-4AF6-8C73-1632AE86A496}"/>
                </a:ext>
              </a:extLst>
            </p:cNvPr>
            <p:cNvSpPr/>
            <p:nvPr/>
          </p:nvSpPr>
          <p:spPr>
            <a:xfrm>
              <a:off x="1952577" y="5460615"/>
              <a:ext cx="5245636" cy="386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RDD → </a:t>
              </a:r>
              <a:r>
                <a:rPr lang="ko-KR" altLang="en-US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분산되어 있는 변경 불가능한 객체모음</a:t>
              </a:r>
              <a:endParaRPr lang="ko-KR" altLang="en-US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CEFFA0-6F44-4D7F-9F63-EC2C80DB41B3}"/>
              </a:ext>
            </a:extLst>
          </p:cNvPr>
          <p:cNvGrpSpPr/>
          <p:nvPr/>
        </p:nvGrpSpPr>
        <p:grpSpPr>
          <a:xfrm>
            <a:off x="3953354" y="2990012"/>
            <a:ext cx="4219046" cy="315713"/>
            <a:chOff x="1030215" y="5406538"/>
            <a:chExt cx="7090348" cy="44100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BA41905-B9E8-4910-B5B9-D0CF67179D7C}"/>
                </a:ext>
              </a:extLst>
            </p:cNvPr>
            <p:cNvGrpSpPr/>
            <p:nvPr/>
          </p:nvGrpSpPr>
          <p:grpSpPr>
            <a:xfrm>
              <a:off x="1030215" y="5406538"/>
              <a:ext cx="7090348" cy="431661"/>
              <a:chOff x="469295" y="4866736"/>
              <a:chExt cx="3188352" cy="1003390"/>
            </a:xfrm>
          </p:grpSpPr>
          <p:sp>
            <p:nvSpPr>
              <p:cNvPr id="28" name="사다리꼴 27">
                <a:extLst>
                  <a:ext uri="{FF2B5EF4-FFF2-40B4-BE49-F238E27FC236}">
                    <a16:creationId xmlns:a16="http://schemas.microsoft.com/office/drawing/2014/main" id="{233DDB62-EE4D-412B-964F-3CBA2F0FC14D}"/>
                  </a:ext>
                </a:extLst>
              </p:cNvPr>
              <p:cNvSpPr/>
              <p:nvPr/>
            </p:nvSpPr>
            <p:spPr>
              <a:xfrm>
                <a:off x="469295" y="486673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9" name="모서리가 둥근 직사각형 83">
                <a:extLst>
                  <a:ext uri="{FF2B5EF4-FFF2-40B4-BE49-F238E27FC236}">
                    <a16:creationId xmlns:a16="http://schemas.microsoft.com/office/drawing/2014/main" id="{E6DA2650-45FC-4C30-B61D-5225D4937711}"/>
                  </a:ext>
                </a:extLst>
              </p:cNvPr>
              <p:cNvSpPr/>
              <p:nvPr/>
            </p:nvSpPr>
            <p:spPr>
              <a:xfrm rot="16200000">
                <a:off x="1612056" y="3824536"/>
                <a:ext cx="902831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37BF39A-189D-47E5-AEFC-A5BA6479EE10}"/>
                </a:ext>
              </a:extLst>
            </p:cNvPr>
            <p:cNvSpPr/>
            <p:nvPr/>
          </p:nvSpPr>
          <p:spPr>
            <a:xfrm>
              <a:off x="1355887" y="5460615"/>
              <a:ext cx="6439051" cy="386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Dataframe → </a:t>
              </a:r>
              <a:r>
                <a:rPr lang="ko-KR" altLang="en-US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관계형 데이터베이스의 테이블과 같은개념</a:t>
              </a:r>
              <a:endParaRPr lang="ko-KR" altLang="en-US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90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06798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2-1. RDD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52979"/>
              </p:ext>
            </p:extLst>
          </p:nvPr>
        </p:nvGraphicFramePr>
        <p:xfrm>
          <a:off x="410424" y="1671062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 변환 </a:t>
                      </a:r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</a:t>
                      </a:r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RDD]</a:t>
                      </a:r>
                      <a:endParaRPr lang="ko-KR" altLang="en-US" sz="120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{RDD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}.rdd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97354"/>
              </p:ext>
            </p:extLst>
          </p:nvPr>
        </p:nvGraphicFramePr>
        <p:xfrm>
          <a:off x="410424" y="336383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rawRdd = rawData.rdd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//Result format = org.apache.spark.rdd.RDD[org.apache.spark.sql.Row]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7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199136-EA6B-45C1-B4CF-FB34346CB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15566"/>
            <a:ext cx="5805463" cy="363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8868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자신이 생성한 데이터프레임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→ RDD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로 변경해보세요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43162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실습결과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62B411-8F27-4859-BA93-F465B480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795462"/>
            <a:ext cx="57626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4081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301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2-2.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정제연산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1B5ECA6-3868-42AA-B7D8-F3A6D1FA2354}"/>
              </a:ext>
            </a:extLst>
          </p:cNvPr>
          <p:cNvSpPr/>
          <p:nvPr/>
        </p:nvSpPr>
        <p:spPr>
          <a:xfrm>
            <a:off x="370068" y="1275606"/>
            <a:ext cx="457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정제연산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분석대상에 불 필요한 데이터를 제거한다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0911C7E8-4C4E-4E83-9F64-EE4BAD787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295176"/>
              </p:ext>
            </p:extLst>
          </p:nvPr>
        </p:nvGraphicFramePr>
        <p:xfrm>
          <a:off x="5007658" y="1308358"/>
          <a:ext cx="327585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77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>
                                  <a:lumMod val="9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model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>
                                <a:lumMod val="95000"/>
                              </a:scheme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>
                                  <a:lumMod val="9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Price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>
                                <a:lumMod val="95000"/>
                              </a:scheme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>
                                  <a:lumMod val="9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discount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>
                                <a:lumMod val="95000"/>
                              </a:scheme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7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1,000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100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77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B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2,000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200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77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500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:a16="http://schemas.microsoft.com/office/drawing/2014/main" id="{ADA2F59A-CE22-4A12-A99C-790849CEEE48}"/>
              </a:ext>
            </a:extLst>
          </p:cNvPr>
          <p:cNvGrpSpPr/>
          <p:nvPr/>
        </p:nvGrpSpPr>
        <p:grpSpPr>
          <a:xfrm>
            <a:off x="3254884" y="2401954"/>
            <a:ext cx="2629396" cy="2195446"/>
            <a:chOff x="3254884" y="2401954"/>
            <a:chExt cx="2629396" cy="2195446"/>
          </a:xfrm>
        </p:grpSpPr>
        <p:sp>
          <p:nvSpPr>
            <p:cNvPr id="54" name="AutoShape 14">
              <a:extLst>
                <a:ext uri="{FF2B5EF4-FFF2-40B4-BE49-F238E27FC236}">
                  <a16:creationId xmlns:a16="http://schemas.microsoft.com/office/drawing/2014/main" id="{324F9FA6-3ADF-41E6-B90A-8D79E3CAA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884" y="2627446"/>
              <a:ext cx="2619441" cy="1969954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800" rIns="90000" bIns="36000" anchor="ctr"/>
            <a:lstStyle/>
            <a:p>
              <a:pPr marL="104775" indent="-104775" algn="ctr" latinLnBrk="0">
                <a:spcBef>
                  <a:spcPct val="20000"/>
                </a:spcBef>
                <a:buClr>
                  <a:srgbClr val="EEECE1"/>
                </a:buClr>
                <a:buFont typeface="Wingdings" pitchFamily="2" charset="2"/>
                <a:buBlip>
                  <a:blip r:embed="rId4"/>
                </a:buBlip>
                <a:tabLst>
                  <a:tab pos="1438275" algn="l"/>
                </a:tabLst>
              </a:pPr>
              <a:endParaRPr lang="en-US" altLang="ko-KR" sz="800" i="1" dirty="0">
                <a:solidFill>
                  <a:srgbClr val="333333"/>
                </a:solidFill>
                <a:latin typeface="나눔바른고딕" panose="02020603020101020101" pitchFamily="18" charset="-127"/>
                <a:ea typeface="나눔바른고딕" panose="02020603020101020101" pitchFamily="18" charset="-127"/>
                <a:cs typeface="Arial Unicode MS" pitchFamily="50" charset="-127"/>
              </a:endParaRPr>
            </a:p>
          </p:txBody>
        </p:sp>
        <p:sp>
          <p:nvSpPr>
            <p:cNvPr id="55" name="양쪽 모서리가 둥근 사각형 3">
              <a:extLst>
                <a:ext uri="{FF2B5EF4-FFF2-40B4-BE49-F238E27FC236}">
                  <a16:creationId xmlns:a16="http://schemas.microsoft.com/office/drawing/2014/main" id="{158C89EE-7E29-4477-9819-7FF3EFF0A2FC}"/>
                </a:ext>
              </a:extLst>
            </p:cNvPr>
            <p:cNvSpPr/>
            <p:nvPr/>
          </p:nvSpPr>
          <p:spPr>
            <a:xfrm>
              <a:off x="3263350" y="2401954"/>
              <a:ext cx="2620930" cy="234444"/>
            </a:xfrm>
            <a:prstGeom prst="round2SameRect">
              <a:avLst>
                <a:gd name="adj1" fmla="val 18624"/>
                <a:gd name="adj2" fmla="val 0"/>
              </a:avLst>
            </a:prstGeom>
            <a:pattFill prst="ltDnDiag">
              <a:fgClr>
                <a:schemeClr val="accent5">
                  <a:lumMod val="50000"/>
                </a:schemeClr>
              </a:fgClr>
              <a:bgClr>
                <a:schemeClr val="accent5">
                  <a:lumMod val="75000"/>
                </a:schemeClr>
              </a:bgClr>
            </a:pattFill>
            <a:ln w="12700" algn="ctr">
              <a:noFill/>
              <a:miter lim="800000"/>
              <a:headEnd/>
              <a:tailEnd/>
            </a:ln>
            <a:effectLst>
              <a:innerShdw blurRad="114300">
                <a:schemeClr val="bg1">
                  <a:alpha val="50000"/>
                </a:schemeClr>
              </a:innerShdw>
            </a:effectLst>
          </p:spPr>
          <p:txBody>
            <a:bodyPr wrap="none" tIns="36000" bIns="3600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algn="ctr" defTabSz="874713" eaLnBrk="0" latinLnBrk="0" hangingPunct="0">
                <a:lnSpc>
                  <a:spcPct val="90000"/>
                </a:lnSpc>
                <a:buClr>
                  <a:prstClr val="white">
                    <a:lumMod val="65000"/>
                  </a:prstClr>
                </a:buClr>
                <a:buSzPct val="80000"/>
                <a:tabLst>
                  <a:tab pos="5648325" algn="l"/>
                </a:tabLst>
                <a:defRPr/>
              </a:pPr>
              <a:r>
                <a:rPr lang="ko-KR" altLang="en-US">
                  <a:solidFill>
                    <a:schemeClr val="bg1"/>
                  </a:solidFill>
                  <a:latin typeface="나눔바른고딕" charset="-127"/>
                  <a:ea typeface="나눔바른고딕" charset="-127"/>
                  <a:sym typeface="Monotype Sorts"/>
                </a:rPr>
                <a:t>데이터 정제</a:t>
              </a:r>
              <a:endParaRPr lang="ko-KR" altLang="en-US" dirty="0">
                <a:solidFill>
                  <a:schemeClr val="bg1"/>
                </a:solidFill>
                <a:latin typeface="나눔바른고딕" charset="-127"/>
                <a:ea typeface="나눔바른고딕" charset="-127"/>
                <a:sym typeface="Monotype Sort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7C60F6-589F-4446-81DC-40DEDCBC5FB6}"/>
                </a:ext>
              </a:extLst>
            </p:cNvPr>
            <p:cNvSpPr txBox="1"/>
            <p:nvPr/>
          </p:nvSpPr>
          <p:spPr>
            <a:xfrm>
              <a:off x="3407172" y="2689161"/>
              <a:ext cx="2344387" cy="18722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/* </a:t>
              </a:r>
              <a:r>
                <a:rPr lang="ko-KR" altLang="en-US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유효 데이터 필터링 </a:t>
              </a:r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*/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// Price – Discount &gt; 0 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filterDF = df.rdd.</a:t>
              </a:r>
              <a:r>
                <a:rPr lang="en-US" altLang="ko-KR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filter</a:t>
              </a:r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(x=&gt;{ 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pri = x.getDouble(priceCN)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dis = x.getDouble(disCN)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 pri &gt; dis )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})</a:t>
              </a:r>
              <a:endParaRPr lang="ko-KR" altLang="en-US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D2B69EF-D9B3-49C4-9FB0-13CF4B951B50}"/>
              </a:ext>
            </a:extLst>
          </p:cNvPr>
          <p:cNvGrpSpPr/>
          <p:nvPr/>
        </p:nvGrpSpPr>
        <p:grpSpPr>
          <a:xfrm>
            <a:off x="6034557" y="2402589"/>
            <a:ext cx="2631013" cy="2194811"/>
            <a:chOff x="6034557" y="2402589"/>
            <a:chExt cx="2631013" cy="2194811"/>
          </a:xfrm>
        </p:grpSpPr>
        <p:sp>
          <p:nvSpPr>
            <p:cNvPr id="58" name="양쪽 모서리가 둥근 사각형 8">
              <a:extLst>
                <a:ext uri="{FF2B5EF4-FFF2-40B4-BE49-F238E27FC236}">
                  <a16:creationId xmlns:a16="http://schemas.microsoft.com/office/drawing/2014/main" id="{93B8A71D-9731-455F-8BEB-AA82C8138BAB}"/>
                </a:ext>
              </a:extLst>
            </p:cNvPr>
            <p:cNvSpPr/>
            <p:nvPr/>
          </p:nvSpPr>
          <p:spPr>
            <a:xfrm>
              <a:off x="6043258" y="2402589"/>
              <a:ext cx="2622312" cy="232075"/>
            </a:xfrm>
            <a:prstGeom prst="round2SameRect">
              <a:avLst>
                <a:gd name="adj1" fmla="val 18624"/>
                <a:gd name="adj2" fmla="val 0"/>
              </a:avLst>
            </a:prstGeom>
            <a:pattFill prst="ltDnDiag">
              <a:fgClr>
                <a:schemeClr val="accent4">
                  <a:lumMod val="50000"/>
                </a:schemeClr>
              </a:fgClr>
              <a:bgClr>
                <a:schemeClr val="accent4">
                  <a:lumMod val="75000"/>
                </a:schemeClr>
              </a:bgClr>
            </a:pattFill>
            <a:ln w="12700" algn="ctr">
              <a:noFill/>
              <a:miter lim="800000"/>
              <a:headEnd/>
              <a:tailEnd/>
            </a:ln>
            <a:effectLst>
              <a:innerShdw blurRad="114300">
                <a:schemeClr val="bg1">
                  <a:alpha val="50000"/>
                </a:schemeClr>
              </a:innerShdw>
            </a:effectLst>
          </p:spPr>
          <p:txBody>
            <a:bodyPr wrap="none" tIns="36000" bIns="3600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algn="ctr" defTabSz="874713" eaLnBrk="0" latinLnBrk="0" hangingPunct="0">
                <a:lnSpc>
                  <a:spcPct val="90000"/>
                </a:lnSpc>
                <a:buClr>
                  <a:prstClr val="white">
                    <a:lumMod val="65000"/>
                  </a:prstClr>
                </a:buClr>
                <a:buSzPct val="80000"/>
                <a:tabLst>
                  <a:tab pos="5648325" algn="l"/>
                </a:tabLst>
              </a:pPr>
              <a:r>
                <a:rPr lang="ko-KR" altLang="en-US">
                  <a:solidFill>
                    <a:schemeClr val="bg1"/>
                  </a:solidFill>
                  <a:latin typeface="나눔바른고딕" charset="-127"/>
                  <a:ea typeface="나눔바른고딕" charset="-127"/>
                  <a:sym typeface="Monotype Sorts"/>
                </a:rPr>
                <a:t>데이터 분석</a:t>
              </a:r>
              <a:endParaRPr lang="ko-KR" altLang="en-US" dirty="0">
                <a:solidFill>
                  <a:schemeClr val="bg1"/>
                </a:solidFill>
                <a:latin typeface="나눔바른고딕" charset="-127"/>
                <a:ea typeface="나눔바른고딕" charset="-127"/>
                <a:sym typeface="Monotype Sorts"/>
              </a:endParaRPr>
            </a:p>
          </p:txBody>
        </p:sp>
        <p:sp>
          <p:nvSpPr>
            <p:cNvPr id="59" name="AutoShape 14">
              <a:extLst>
                <a:ext uri="{FF2B5EF4-FFF2-40B4-BE49-F238E27FC236}">
                  <a16:creationId xmlns:a16="http://schemas.microsoft.com/office/drawing/2014/main" id="{A3682BEA-EB77-4DDB-B2B9-1454DF9EF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4557" y="2627446"/>
              <a:ext cx="2621280" cy="1969954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800" rIns="90000" bIns="36000" anchor="ctr"/>
            <a:lstStyle/>
            <a:p>
              <a:pPr marL="104775" indent="-104775" algn="ctr" latinLnBrk="0">
                <a:spcBef>
                  <a:spcPct val="20000"/>
                </a:spcBef>
                <a:buClr>
                  <a:srgbClr val="EEECE1"/>
                </a:buClr>
                <a:buFont typeface="Wingdings" pitchFamily="2" charset="2"/>
                <a:buBlip>
                  <a:blip r:embed="rId4"/>
                </a:buBlip>
                <a:tabLst>
                  <a:tab pos="1438275" algn="l"/>
                </a:tabLst>
              </a:pPr>
              <a:endParaRPr lang="en-US" altLang="ko-KR" sz="800" i="1" dirty="0">
                <a:solidFill>
                  <a:srgbClr val="333333"/>
                </a:solidFill>
                <a:latin typeface="나눔바른고딕" panose="02020603020101020101" pitchFamily="18" charset="-127"/>
                <a:ea typeface="나눔바른고딕" panose="02020603020101020101" pitchFamily="18" charset="-127"/>
                <a:cs typeface="Arial Unicode MS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54854F2-E883-40FB-B1F8-DE20CA82D396}"/>
                </a:ext>
              </a:extLst>
            </p:cNvPr>
            <p:cNvSpPr txBox="1"/>
            <p:nvPr/>
          </p:nvSpPr>
          <p:spPr>
            <a:xfrm>
              <a:off x="6204189" y="2689161"/>
              <a:ext cx="2328251" cy="18722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/* </a:t>
              </a:r>
              <a:r>
                <a:rPr lang="ko-KR" altLang="en-US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프로모션 비율 산출 </a:t>
              </a:r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*/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// Rate = Discount/Price * 100 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resultMap = filterDF.</a:t>
              </a:r>
              <a:r>
                <a:rPr lang="en-US" altLang="ko-KR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</a:t>
              </a:r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(x=&gt;{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model = x.getString(modelCN)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pri = x.getDouble(priceCN)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dis = x.getDouble(disCN)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rate = dis/pri * 100</a:t>
              </a:r>
            </a:p>
            <a:p>
              <a:r>
                <a:rPr lang="en-US" altLang="ko-KR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( model, pri, dis, rate)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})</a:t>
              </a:r>
              <a:endParaRPr lang="ko-KR" altLang="en-US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4CEB28B-1251-42AE-A02F-71BD1DE82826}"/>
              </a:ext>
            </a:extLst>
          </p:cNvPr>
          <p:cNvGrpSpPr/>
          <p:nvPr/>
        </p:nvGrpSpPr>
        <p:grpSpPr>
          <a:xfrm>
            <a:off x="483558" y="2403112"/>
            <a:ext cx="2652926" cy="2194288"/>
            <a:chOff x="483558" y="2403112"/>
            <a:chExt cx="2652926" cy="2194288"/>
          </a:xfrm>
        </p:grpSpPr>
        <p:sp>
          <p:nvSpPr>
            <p:cNvPr id="62" name="AutoShape 14">
              <a:extLst>
                <a:ext uri="{FF2B5EF4-FFF2-40B4-BE49-F238E27FC236}">
                  <a16:creationId xmlns:a16="http://schemas.microsoft.com/office/drawing/2014/main" id="{873009E4-AB11-4D37-92C3-95F695157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558" y="2627446"/>
              <a:ext cx="2621280" cy="1969954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800" rIns="90000" bIns="36000" anchor="ctr"/>
            <a:lstStyle/>
            <a:p>
              <a:endParaRPr lang="ko-KR" altLang="en-US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양쪽 모서리가 둥근 사각형 54">
              <a:extLst>
                <a:ext uri="{FF2B5EF4-FFF2-40B4-BE49-F238E27FC236}">
                  <a16:creationId xmlns:a16="http://schemas.microsoft.com/office/drawing/2014/main" id="{50E2ECC2-79DD-4DF2-93E3-6108B90414F1}"/>
                </a:ext>
              </a:extLst>
            </p:cNvPr>
            <p:cNvSpPr/>
            <p:nvPr/>
          </p:nvSpPr>
          <p:spPr>
            <a:xfrm>
              <a:off x="490753" y="2403112"/>
              <a:ext cx="2625326" cy="230132"/>
            </a:xfrm>
            <a:prstGeom prst="round2SameRect">
              <a:avLst>
                <a:gd name="adj1" fmla="val 18624"/>
                <a:gd name="adj2" fmla="val 0"/>
              </a:avLst>
            </a:prstGeom>
            <a:pattFill prst="ltDnDiag">
              <a:fgClr>
                <a:schemeClr val="tx2"/>
              </a:fgClr>
              <a:bgClr>
                <a:srgbClr val="0070C0"/>
              </a:bgClr>
            </a:pattFill>
            <a:ln w="6350" algn="ctr">
              <a:noFill/>
              <a:miter lim="800000"/>
              <a:headEnd/>
              <a:tailEnd/>
            </a:ln>
            <a:effectLst>
              <a:innerShdw blurRad="114300">
                <a:schemeClr val="bg1">
                  <a:alpha val="50000"/>
                </a:schemeClr>
              </a:innerShdw>
            </a:effectLst>
          </p:spPr>
          <p:txBody>
            <a:bodyPr wrap="none" lIns="0" tIns="36000" rIns="0" bIns="3600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algn="ctr" defTabSz="874713" eaLnBrk="0" hangingPunct="0">
                <a:lnSpc>
                  <a:spcPct val="90000"/>
                </a:lnSpc>
                <a:buClr>
                  <a:prstClr val="white">
                    <a:lumMod val="65000"/>
                  </a:prstClr>
                </a:buClr>
                <a:buSzPct val="80000"/>
                <a:tabLst>
                  <a:tab pos="5648325" algn="l"/>
                </a:tabLst>
                <a:defRPr/>
              </a:pPr>
              <a:r>
                <a:rPr lang="ko-KR" altLang="en-US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sym typeface="Monotype Sorts"/>
                </a:rPr>
                <a:t>데이터 로딩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5E54FF2-1885-488F-AEB3-8954B16F76BB}"/>
                </a:ext>
              </a:extLst>
            </p:cNvPr>
            <p:cNvSpPr txBox="1"/>
            <p:nvPr/>
          </p:nvSpPr>
          <p:spPr>
            <a:xfrm>
              <a:off x="499480" y="2689161"/>
              <a:ext cx="2637004" cy="18722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//////////   </a:t>
              </a:r>
              <a:r>
                <a:rPr lang="ko-KR" altLang="en-US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로딩 </a:t>
              </a:r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&amp; </a:t>
              </a:r>
              <a:r>
                <a:rPr lang="ko-KR" altLang="en-US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인덱싱 </a:t>
              </a:r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///////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df </a:t>
              </a:r>
              <a:r>
                <a:rPr lang="en-US" altLang="ko-KR" sz="10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spark.</a:t>
              </a:r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sql(”select * from sample_data”)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df_index =df.columns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modelCN = df_index.indexOf(“Model”)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priceCN = df_index.indexOf(“Price”)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disCN = df_index.indexOf(“Discount”) </a:t>
              </a:r>
              <a:endParaRPr lang="ko-KR" altLang="en-US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DC5136-C919-4ACB-88B1-72B1D29692A7}"/>
              </a:ext>
            </a:extLst>
          </p:cNvPr>
          <p:cNvSpPr/>
          <p:nvPr/>
        </p:nvSpPr>
        <p:spPr bwMode="auto">
          <a:xfrm>
            <a:off x="3152406" y="2328106"/>
            <a:ext cx="2855112" cy="2403884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78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32313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Spark-shell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8" name="그룹 52">
            <a:extLst>
              <a:ext uri="{FF2B5EF4-FFF2-40B4-BE49-F238E27FC236}">
                <a16:creationId xmlns:a16="http://schemas.microsoft.com/office/drawing/2014/main" id="{A3669B31-6A20-4E13-82D1-BEDAD5CFD99A}"/>
              </a:ext>
            </a:extLst>
          </p:cNvPr>
          <p:cNvGrpSpPr/>
          <p:nvPr/>
        </p:nvGrpSpPr>
        <p:grpSpPr>
          <a:xfrm>
            <a:off x="427187" y="1410156"/>
            <a:ext cx="4072805" cy="409829"/>
            <a:chOff x="1049186" y="1449928"/>
            <a:chExt cx="11971129" cy="69065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3AEED50-B351-4D99-BCB4-D3D2F4A8F365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0" name="그룹 65">
              <a:extLst>
                <a:ext uri="{FF2B5EF4-FFF2-40B4-BE49-F238E27FC236}">
                  <a16:creationId xmlns:a16="http://schemas.microsoft.com/office/drawing/2014/main" id="{039E20DC-8D4C-4923-9677-DE88B48D5437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22" name="그룹 76">
                <a:extLst>
                  <a:ext uri="{FF2B5EF4-FFF2-40B4-BE49-F238E27FC236}">
                    <a16:creationId xmlns:a16="http://schemas.microsoft.com/office/drawing/2014/main" id="{7FFB0DFA-00BB-4143-9084-2D769CE411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24" name="모서리가 둥근 직사각형 69">
                  <a:extLst>
                    <a:ext uri="{FF2B5EF4-FFF2-40B4-BE49-F238E27FC236}">
                      <a16:creationId xmlns:a16="http://schemas.microsoft.com/office/drawing/2014/main" id="{FA0E8702-4E5D-42A0-BE01-709DCD9FDF6A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모서리가 둥근 직사각형 70">
                  <a:extLst>
                    <a:ext uri="{FF2B5EF4-FFF2-40B4-BE49-F238E27FC236}">
                      <a16:creationId xmlns:a16="http://schemas.microsoft.com/office/drawing/2014/main" id="{0C58FFE2-81B5-4DDE-8738-7B9812C3F6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자유형 16">
                  <a:extLst>
                    <a:ext uri="{FF2B5EF4-FFF2-40B4-BE49-F238E27FC236}">
                      <a16:creationId xmlns:a16="http://schemas.microsoft.com/office/drawing/2014/main" id="{3FDAB441-67AF-411E-8561-53A5219774A3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7DC970-2AE9-4982-829A-F265C0717D4A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B4C786-7E68-4CCE-A5E9-E7B31941CBC3}"/>
                </a:ext>
              </a:extLst>
            </p:cNvPr>
            <p:cNvSpPr/>
            <p:nvPr/>
          </p:nvSpPr>
          <p:spPr>
            <a:xfrm>
              <a:off x="2463249" y="1555083"/>
              <a:ext cx="10366642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줄 단위의 순차적인 실행 가능한 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Interactive 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환경 제공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3B5F5C2-7E4B-4621-A617-B54775974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1998349"/>
            <a:ext cx="5645596" cy="2819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F6DAFAD-DF45-4849-8297-DDEEA355A6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491" b="5156"/>
          <a:stretch/>
        </p:blipFill>
        <p:spPr>
          <a:xfrm>
            <a:off x="69594" y="1982328"/>
            <a:ext cx="3047518" cy="19575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1467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301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2-2.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정제연산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58168"/>
              </p:ext>
            </p:extLst>
          </p:nvPr>
        </p:nvGraphicFramePr>
        <p:xfrm>
          <a:off x="410424" y="1671062"/>
          <a:ext cx="8147980" cy="105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056340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 변환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RDD]</a:t>
                      </a:r>
                      <a:endParaRPr lang="ko-KR" altLang="en-US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}.filter(x=&gt;{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필터조건식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})</a:t>
                      </a:r>
                    </a:p>
                    <a:p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확인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}.collect.foreach(println)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3200"/>
              </p:ext>
            </p:extLst>
          </p:nvPr>
        </p:nvGraphicFramePr>
        <p:xfrm>
          <a:off x="410424" y="3191640"/>
          <a:ext cx="814798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filterexRdd = rawRdd.filter(x=&gt; {</a:t>
                      </a: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한줄씩 들어옴</a:t>
                      </a:r>
                    </a:p>
                    <a:p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checkValid = true</a:t>
                      </a: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그중 특정 컬럼값</a:t>
                      </a:r>
                    </a:p>
                    <a:p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yearweek = x.getString(yearweekNo)</a:t>
                      </a:r>
                    </a:p>
                    <a:p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if(yearweek.length != 6){checkValid = false}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checkValid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})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285978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0079C2EB-2602-4F1D-BCE3-E5C7E14881B1}"/>
              </a:ext>
            </a:extLst>
          </p:cNvPr>
          <p:cNvSpPr/>
          <p:nvPr/>
        </p:nvSpPr>
        <p:spPr bwMode="auto">
          <a:xfrm>
            <a:off x="4055481" y="3363838"/>
            <a:ext cx="3096344" cy="758072"/>
          </a:xfrm>
          <a:prstGeom prst="wedgeRectCallout">
            <a:avLst>
              <a:gd name="adj1" fmla="val -64360"/>
              <a:gd name="adj2" fmla="val 80132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연</a:t>
            </a: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/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주차정보 값이 </a:t>
            </a: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6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자리가 아닌경우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해당 행 데이터를 삭제한다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.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7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301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2-2.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정제연산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1347614"/>
            <a:ext cx="2088232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디버깅 하기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(CASE #1)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9938A6C-3B53-4B09-BA1A-264C47D7A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555753"/>
              </p:ext>
            </p:extLst>
          </p:nvPr>
        </p:nvGraphicFramePr>
        <p:xfrm>
          <a:off x="410424" y="1671062"/>
          <a:ext cx="8147980" cy="313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3132936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(Case #1)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무작위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선택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}.first</a:t>
                      </a: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1. filter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함수 이전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(“.”)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전까지 실행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2.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 대표변수값 선언 후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명에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x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변수를 활용하여 괄호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{}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실행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filterexRdd = rawRdd.filter(x=&gt; { ….. })</a:t>
                      </a:r>
                    </a:p>
                    <a:p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filterexRdd = rawRdd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x = filterexRdd.first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73D322A-C1B0-43B9-A0A9-4F5B0DFB4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103" y="2067694"/>
            <a:ext cx="4751081" cy="230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8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301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2-2.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정제연산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1347614"/>
            <a:ext cx="2088232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디버깅 하기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(CASE #2)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9938A6C-3B53-4B09-BA1A-264C47D7A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04244"/>
              </p:ext>
            </p:extLst>
          </p:nvPr>
        </p:nvGraphicFramePr>
        <p:xfrm>
          <a:off x="410424" y="1671062"/>
          <a:ext cx="8147980" cy="313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3132936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(Case #2)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선택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}.first</a:t>
                      </a: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1. filte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적용하여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존재하는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2. .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</a:p>
                    <a:p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filterex2Rdd = rawRdd.filter(x=&gt;{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(x.getString(yearweekNo) == "201512")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})</a:t>
                      </a:r>
                    </a:p>
                    <a:p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x = filterex2Rdd.first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0B35FB7-4961-403D-B1E6-954D6A5A7D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512" b="16926"/>
          <a:stretch/>
        </p:blipFill>
        <p:spPr>
          <a:xfrm>
            <a:off x="3491880" y="2888734"/>
            <a:ext cx="5023108" cy="177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6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자신이 생성한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RDD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에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연주자 정보가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52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보다 큰값은 제거하는 로직 구현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2368B-338E-45AC-8F17-95619546B7BF}"/>
              </a:ext>
            </a:extLst>
          </p:cNvPr>
          <p:cNvSpPr txBox="1"/>
          <p:nvPr/>
        </p:nvSpPr>
        <p:spPr>
          <a:xfrm>
            <a:off x="6444208" y="3723878"/>
            <a:ext cx="2194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hint :</a:t>
            </a:r>
          </a:p>
          <a:p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//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특정 문자열 찾기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substring</a:t>
            </a: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타입변환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인트형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{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변수명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} .toInt</a:t>
            </a:r>
          </a:p>
        </p:txBody>
      </p:sp>
    </p:spTree>
    <p:extLst>
      <p:ext uri="{BB962C8B-B14F-4D97-AF65-F5344CB8AC3E}">
        <p14:creationId xmlns:p14="http://schemas.microsoft.com/office/powerpoint/2010/main" val="104645702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251520" y="2211709"/>
            <a:ext cx="2160240" cy="64807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600" b="0">
                <a:solidFill>
                  <a:schemeClr val="bg1"/>
                </a:solidFill>
                <a:cs typeface="Times New Roman" panose="02020603050405020304" pitchFamily="18" charset="0"/>
              </a:rPr>
              <a:t>Oracle/Mysql/</a:t>
            </a:r>
          </a:p>
          <a:p>
            <a:pPr algn="ctr"/>
            <a:r>
              <a:rPr lang="en-US" altLang="ko-KR" sz="1600" b="0">
                <a:solidFill>
                  <a:schemeClr val="bg1"/>
                </a:solidFill>
                <a:cs typeface="Times New Roman" panose="02020603050405020304" pitchFamily="18" charset="0"/>
              </a:rPr>
              <a:t>Postgres/MsSql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프로세스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C981D-432E-4F00-8336-DB4505F832B6}"/>
              </a:ext>
            </a:extLst>
          </p:cNvPr>
          <p:cNvSpPr txBox="1"/>
          <p:nvPr/>
        </p:nvSpPr>
        <p:spPr>
          <a:xfrm>
            <a:off x="2771800" y="2211709"/>
            <a:ext cx="3744416" cy="64807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600" b="0">
                <a:solidFill>
                  <a:schemeClr val="bg1"/>
                </a:solidFill>
                <a:cs typeface="Times New Roman" panose="02020603050405020304" pitchFamily="18" charset="0"/>
              </a:rPr>
              <a:t>Spark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81073-6AFA-47FA-9DA3-27EC6F2CECB8}"/>
              </a:ext>
            </a:extLst>
          </p:cNvPr>
          <p:cNvSpPr txBox="1"/>
          <p:nvPr/>
        </p:nvSpPr>
        <p:spPr>
          <a:xfrm>
            <a:off x="6777482" y="2225070"/>
            <a:ext cx="2160240" cy="64807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600" b="0">
                <a:solidFill>
                  <a:schemeClr val="bg1"/>
                </a:solidFill>
                <a:cs typeface="Times New Roman" panose="02020603050405020304" pitchFamily="18" charset="0"/>
              </a:rPr>
              <a:t>Oracle/Mysql/</a:t>
            </a:r>
          </a:p>
          <a:p>
            <a:pPr algn="ctr"/>
            <a:r>
              <a:rPr lang="en-US" altLang="ko-KR" sz="1600" b="0">
                <a:solidFill>
                  <a:schemeClr val="bg1"/>
                </a:solidFill>
                <a:cs typeface="Times New Roman" panose="02020603050405020304" pitchFamily="18" charset="0"/>
              </a:rPr>
              <a:t>Postgres/MsSql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6067EE-248F-4A12-A87E-2100870CA1E3}"/>
              </a:ext>
            </a:extLst>
          </p:cNvPr>
          <p:cNvSpPr txBox="1"/>
          <p:nvPr/>
        </p:nvSpPr>
        <p:spPr>
          <a:xfrm>
            <a:off x="251520" y="1642325"/>
            <a:ext cx="2160240" cy="425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800" b="0">
                <a:solidFill>
                  <a:schemeClr val="bg1"/>
                </a:solidFill>
                <a:cs typeface="Times New Roman" panose="02020603050405020304" pitchFamily="18" charset="0"/>
              </a:rPr>
              <a:t>데이터 소스</a:t>
            </a:r>
            <a:endParaRPr lang="en-US" altLang="ko-KR" sz="18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914AA-994C-44C7-AFFC-352BBCB42757}"/>
              </a:ext>
            </a:extLst>
          </p:cNvPr>
          <p:cNvSpPr txBox="1"/>
          <p:nvPr/>
        </p:nvSpPr>
        <p:spPr>
          <a:xfrm>
            <a:off x="2771800" y="1635645"/>
            <a:ext cx="3744416" cy="425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800" b="0">
                <a:solidFill>
                  <a:schemeClr val="bg1"/>
                </a:solidFill>
                <a:cs typeface="Times New Roman" panose="02020603050405020304" pitchFamily="18" charset="0"/>
              </a:rPr>
              <a:t>분석</a:t>
            </a:r>
            <a:endParaRPr lang="en-US" altLang="ko-KR" sz="18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D3F00C-135D-405D-9912-345BD84AAA41}"/>
              </a:ext>
            </a:extLst>
          </p:cNvPr>
          <p:cNvSpPr txBox="1"/>
          <p:nvPr/>
        </p:nvSpPr>
        <p:spPr>
          <a:xfrm>
            <a:off x="6777481" y="1649006"/>
            <a:ext cx="2160240" cy="425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800" b="0">
                <a:solidFill>
                  <a:schemeClr val="bg1"/>
                </a:solidFill>
                <a:cs typeface="Times New Roman" panose="02020603050405020304" pitchFamily="18" charset="0"/>
              </a:rPr>
              <a:t>타겟 소스</a:t>
            </a:r>
            <a:endParaRPr lang="en-US" altLang="ko-KR" sz="18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D2398-997C-4DBC-8EFC-6B4D69318038}"/>
              </a:ext>
            </a:extLst>
          </p:cNvPr>
          <p:cNvSpPr txBox="1"/>
          <p:nvPr/>
        </p:nvSpPr>
        <p:spPr>
          <a:xfrm>
            <a:off x="2771800" y="3231056"/>
            <a:ext cx="2232248" cy="2880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0"/>
              <a:t>DataFrame</a:t>
            </a:r>
            <a:endParaRPr lang="ko-KR" altLang="en-US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FB237F-1A5B-45C2-B6A7-B04F18C27328}"/>
              </a:ext>
            </a:extLst>
          </p:cNvPr>
          <p:cNvSpPr txBox="1"/>
          <p:nvPr/>
        </p:nvSpPr>
        <p:spPr>
          <a:xfrm>
            <a:off x="2771801" y="3760954"/>
            <a:ext cx="2232247" cy="2880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0"/>
              <a:t>RDD</a:t>
            </a:r>
            <a:endParaRPr lang="ko-KR" altLang="en-US" b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CE7616-EE94-499E-8216-C15336C92C96}"/>
              </a:ext>
            </a:extLst>
          </p:cNvPr>
          <p:cNvSpPr txBox="1"/>
          <p:nvPr/>
        </p:nvSpPr>
        <p:spPr>
          <a:xfrm>
            <a:off x="2771800" y="4299941"/>
            <a:ext cx="2232248" cy="2880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0"/>
              <a:t>DataFrame</a:t>
            </a:r>
            <a:endParaRPr lang="ko-KR" altLang="en-US" b="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6D50948-43B6-41F8-8EF1-27D97F644F1A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 bwMode="auto">
          <a:xfrm>
            <a:off x="3887924" y="3519088"/>
            <a:ext cx="1" cy="241866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62B0FF-6B36-4F07-AAA5-91CECECBB99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 bwMode="auto">
          <a:xfrm flipH="1">
            <a:off x="3887924" y="4048986"/>
            <a:ext cx="1" cy="250955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A160B0-7740-4E0F-8EC4-D8980EC739B5}"/>
              </a:ext>
            </a:extLst>
          </p:cNvPr>
          <p:cNvSpPr txBox="1"/>
          <p:nvPr/>
        </p:nvSpPr>
        <p:spPr>
          <a:xfrm>
            <a:off x="5035636" y="3232928"/>
            <a:ext cx="760489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F2E4C-F4DA-4E0B-8582-3ED89E705AE0}"/>
              </a:ext>
            </a:extLst>
          </p:cNvPr>
          <p:cNvSpPr txBox="1"/>
          <p:nvPr/>
        </p:nvSpPr>
        <p:spPr>
          <a:xfrm>
            <a:off x="5827713" y="3231056"/>
            <a:ext cx="864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/>
              <a:t>SQL </a:t>
            </a:r>
            <a:r>
              <a:rPr lang="ko-KR" altLang="en-US" sz="1000" b="0"/>
              <a:t>활용</a:t>
            </a:r>
            <a:endParaRPr lang="ko-KR" altLang="en-US" sz="1000" b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CE5578-847D-44E4-8751-03CF02FC8EE4}"/>
              </a:ext>
            </a:extLst>
          </p:cNvPr>
          <p:cNvSpPr txBox="1"/>
          <p:nvPr/>
        </p:nvSpPr>
        <p:spPr>
          <a:xfrm>
            <a:off x="5035636" y="3757260"/>
            <a:ext cx="760489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F72F1A-C79E-41AD-9087-1F18134063FB}"/>
              </a:ext>
            </a:extLst>
          </p:cNvPr>
          <p:cNvSpPr txBox="1"/>
          <p:nvPr/>
        </p:nvSpPr>
        <p:spPr>
          <a:xfrm>
            <a:off x="5827713" y="3755388"/>
            <a:ext cx="864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0"/>
              <a:t>문법</a:t>
            </a:r>
            <a:r>
              <a:rPr lang="en-US" altLang="ko-KR" sz="1000" b="0"/>
              <a:t> </a:t>
            </a:r>
            <a:r>
              <a:rPr lang="ko-KR" altLang="en-US" sz="1000" b="0"/>
              <a:t>활용</a:t>
            </a:r>
            <a:endParaRPr lang="ko-KR" altLang="en-US" sz="1000" b="0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A761C2E-B5AB-4043-A2B4-D5B68591E5D5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 bwMode="auto">
          <a:xfrm rot="16200000" flipH="1">
            <a:off x="2424145" y="1767276"/>
            <a:ext cx="371275" cy="2556284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E44CC4C-2FD3-4BDB-A219-921052E6FD0B}"/>
              </a:ext>
            </a:extLst>
          </p:cNvPr>
          <p:cNvCxnSpPr>
            <a:cxnSpLocks/>
            <a:stCxn id="15" idx="2"/>
            <a:endCxn id="9" idx="2"/>
          </p:cNvCxnSpPr>
          <p:nvPr/>
        </p:nvCxnSpPr>
        <p:spPr bwMode="auto">
          <a:xfrm rot="5400000" flipH="1" flipV="1">
            <a:off x="5015347" y="1745719"/>
            <a:ext cx="1714831" cy="3969678"/>
          </a:xfrm>
          <a:prstGeom prst="bentConnector3">
            <a:avLst>
              <a:gd name="adj1" fmla="val -4881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B7FD07-CE42-4FAF-94BC-7DAB478F6E7D}"/>
              </a:ext>
            </a:extLst>
          </p:cNvPr>
          <p:cNvSpPr txBox="1"/>
          <p:nvPr/>
        </p:nvSpPr>
        <p:spPr>
          <a:xfrm>
            <a:off x="192847" y="1154819"/>
            <a:ext cx="2282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192.168.110.111 (Server #1)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C9150A-E94E-4E5F-B350-C43EBE1A7368}"/>
              </a:ext>
            </a:extLst>
          </p:cNvPr>
          <p:cNvSpPr txBox="1"/>
          <p:nvPr/>
        </p:nvSpPr>
        <p:spPr>
          <a:xfrm>
            <a:off x="3430501" y="1153857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192.168.110.26 (Server #2)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3D0F71-D67F-4E44-88E7-0FB3A756378A}"/>
              </a:ext>
            </a:extLst>
          </p:cNvPr>
          <p:cNvSpPr txBox="1"/>
          <p:nvPr/>
        </p:nvSpPr>
        <p:spPr>
          <a:xfrm>
            <a:off x="6716102" y="1151426"/>
            <a:ext cx="2282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192.168.110.112 (Server #3)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41534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상품정보가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PRODUCT1,2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인 정보만 필터링 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2368B-338E-45AC-8F17-95619546B7BF}"/>
              </a:ext>
            </a:extLst>
          </p:cNvPr>
          <p:cNvSpPr txBox="1"/>
          <p:nvPr/>
        </p:nvSpPr>
        <p:spPr>
          <a:xfrm>
            <a:off x="5868144" y="3723878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hint : Array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선언 후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toSet</a:t>
            </a:r>
          </a:p>
          <a:p>
            <a:r>
              <a:rPr lang="ko-KR" altLang="en-US" b="0">
                <a:latin typeface="돋움" pitchFamily="50" charset="-127"/>
                <a:ea typeface="돋움" pitchFamily="50" charset="-127"/>
              </a:rPr>
              <a:t>이후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.contains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로 포함여부를 확인가능함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73424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629D7F28-92EA-4860-89B4-A9256560C9A0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1305CB7A-7EAC-45E6-A7F5-9A7196A5E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9DB2E9C-01E3-4EF4-96C6-0D2EF0FFAB60}"/>
                </a:ext>
              </a:extLst>
            </p:cNvPr>
            <p:cNvSpPr/>
            <p:nvPr/>
          </p:nvSpPr>
          <p:spPr>
            <a:xfrm>
              <a:off x="911746" y="2055249"/>
              <a:ext cx="357725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2-2-1. RDD → Dataframe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ACE5B55-86D5-415E-8A13-4B7A96056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58754"/>
              </p:ext>
            </p:extLst>
          </p:nvPr>
        </p:nvGraphicFramePr>
        <p:xfrm>
          <a:off x="410424" y="1671062"/>
          <a:ext cx="8147980" cy="105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056340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 변환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Dataframe]</a:t>
                      </a:r>
                      <a:endParaRPr lang="ko-KR" altLang="en-US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{DataFrame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spark.createDataframe(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}, 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StructType(Seq( StructField( “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#1”,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StructField( “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#2”,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E9F44E11-AAA4-4579-9BAA-3F69C8856537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848B981F-CEEB-41CA-B112-663C0DA2C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044373"/>
              </p:ext>
            </p:extLst>
          </p:nvPr>
        </p:nvGraphicFramePr>
        <p:xfrm>
          <a:off x="410424" y="3138646"/>
          <a:ext cx="814798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val finalResultDf = spark.createDataFrame(filterRdd,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StructType(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Seq(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StructField("KEY", StringType),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StructField("REGIONID", StringType),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StructField("PRODUCT", StringType),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StructField("YEARWEEK", StringType),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StructField("VOLUME", StringType),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StructField("PRODUCT_NAME", StringType))))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32765017-0072-4A7C-8DB9-896A0FAFD2B9}"/>
              </a:ext>
            </a:extLst>
          </p:cNvPr>
          <p:cNvSpPr txBox="1"/>
          <p:nvPr/>
        </p:nvSpPr>
        <p:spPr>
          <a:xfrm>
            <a:off x="395536" y="2806788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89085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75558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2-3. RDD 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가공연산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1B5ECA6-3868-42AA-B7D8-F3A6D1FA2354}"/>
              </a:ext>
            </a:extLst>
          </p:cNvPr>
          <p:cNvSpPr/>
          <p:nvPr/>
        </p:nvSpPr>
        <p:spPr>
          <a:xfrm>
            <a:off x="370068" y="1275606"/>
            <a:ext cx="4572000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컬럼정보 생성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 삭제를 위한 연산</a:t>
            </a:r>
            <a:endParaRPr lang="en-US" altLang="ko-KR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0911C7E8-4C4E-4E83-9F64-EE4BAD7877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07658" y="1308358"/>
          <a:ext cx="327585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77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>
                                  <a:lumMod val="9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model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>
                                <a:lumMod val="95000"/>
                              </a:scheme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>
                                  <a:lumMod val="9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Price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>
                                <a:lumMod val="95000"/>
                              </a:scheme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>
                                  <a:lumMod val="9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discount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>
                                <a:lumMod val="95000"/>
                              </a:scheme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7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1,000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100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77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B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2,000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200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77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500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:a16="http://schemas.microsoft.com/office/drawing/2014/main" id="{ADA2F59A-CE22-4A12-A99C-790849CEEE48}"/>
              </a:ext>
            </a:extLst>
          </p:cNvPr>
          <p:cNvGrpSpPr/>
          <p:nvPr/>
        </p:nvGrpSpPr>
        <p:grpSpPr>
          <a:xfrm>
            <a:off x="3254884" y="2401954"/>
            <a:ext cx="2629396" cy="2195446"/>
            <a:chOff x="3254884" y="2401954"/>
            <a:chExt cx="2629396" cy="2195446"/>
          </a:xfrm>
        </p:grpSpPr>
        <p:sp>
          <p:nvSpPr>
            <p:cNvPr id="54" name="AutoShape 14">
              <a:extLst>
                <a:ext uri="{FF2B5EF4-FFF2-40B4-BE49-F238E27FC236}">
                  <a16:creationId xmlns:a16="http://schemas.microsoft.com/office/drawing/2014/main" id="{324F9FA6-3ADF-41E6-B90A-8D79E3CAA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884" y="2627446"/>
              <a:ext cx="2619441" cy="1969954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800" rIns="90000" bIns="36000" anchor="ctr"/>
            <a:lstStyle/>
            <a:p>
              <a:pPr marL="104775" indent="-104775" algn="ctr" latinLnBrk="0">
                <a:spcBef>
                  <a:spcPct val="20000"/>
                </a:spcBef>
                <a:buClr>
                  <a:srgbClr val="EEECE1"/>
                </a:buClr>
                <a:buFont typeface="Wingdings" pitchFamily="2" charset="2"/>
                <a:buBlip>
                  <a:blip r:embed="rId4"/>
                </a:buBlip>
                <a:tabLst>
                  <a:tab pos="1438275" algn="l"/>
                </a:tabLst>
              </a:pPr>
              <a:endParaRPr lang="en-US" altLang="ko-KR" sz="800" i="1" dirty="0">
                <a:solidFill>
                  <a:srgbClr val="333333"/>
                </a:solidFill>
                <a:latin typeface="나눔바른고딕" panose="02020603020101020101" pitchFamily="18" charset="-127"/>
                <a:ea typeface="나눔바른고딕" panose="02020603020101020101" pitchFamily="18" charset="-127"/>
                <a:cs typeface="Arial Unicode MS" pitchFamily="50" charset="-127"/>
              </a:endParaRPr>
            </a:p>
          </p:txBody>
        </p:sp>
        <p:sp>
          <p:nvSpPr>
            <p:cNvPr id="55" name="양쪽 모서리가 둥근 사각형 3">
              <a:extLst>
                <a:ext uri="{FF2B5EF4-FFF2-40B4-BE49-F238E27FC236}">
                  <a16:creationId xmlns:a16="http://schemas.microsoft.com/office/drawing/2014/main" id="{158C89EE-7E29-4477-9819-7FF3EFF0A2FC}"/>
                </a:ext>
              </a:extLst>
            </p:cNvPr>
            <p:cNvSpPr/>
            <p:nvPr/>
          </p:nvSpPr>
          <p:spPr>
            <a:xfrm>
              <a:off x="3263350" y="2401954"/>
              <a:ext cx="2620930" cy="234444"/>
            </a:xfrm>
            <a:prstGeom prst="round2SameRect">
              <a:avLst>
                <a:gd name="adj1" fmla="val 18624"/>
                <a:gd name="adj2" fmla="val 0"/>
              </a:avLst>
            </a:prstGeom>
            <a:pattFill prst="ltDnDiag">
              <a:fgClr>
                <a:schemeClr val="accent5">
                  <a:lumMod val="50000"/>
                </a:schemeClr>
              </a:fgClr>
              <a:bgClr>
                <a:schemeClr val="accent5">
                  <a:lumMod val="75000"/>
                </a:schemeClr>
              </a:bgClr>
            </a:pattFill>
            <a:ln w="12700" algn="ctr">
              <a:noFill/>
              <a:miter lim="800000"/>
              <a:headEnd/>
              <a:tailEnd/>
            </a:ln>
            <a:effectLst>
              <a:innerShdw blurRad="114300">
                <a:schemeClr val="bg1">
                  <a:alpha val="50000"/>
                </a:schemeClr>
              </a:innerShdw>
            </a:effectLst>
          </p:spPr>
          <p:txBody>
            <a:bodyPr wrap="none" tIns="36000" bIns="3600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algn="ctr" defTabSz="874713" eaLnBrk="0" latinLnBrk="0" hangingPunct="0">
                <a:lnSpc>
                  <a:spcPct val="90000"/>
                </a:lnSpc>
                <a:buClr>
                  <a:prstClr val="white">
                    <a:lumMod val="65000"/>
                  </a:prstClr>
                </a:buClr>
                <a:buSzPct val="80000"/>
                <a:tabLst>
                  <a:tab pos="5648325" algn="l"/>
                </a:tabLst>
                <a:defRPr/>
              </a:pPr>
              <a:r>
                <a:rPr lang="ko-KR" altLang="en-US">
                  <a:solidFill>
                    <a:schemeClr val="bg1"/>
                  </a:solidFill>
                  <a:latin typeface="나눔바른고딕" charset="-127"/>
                  <a:ea typeface="나눔바른고딕" charset="-127"/>
                  <a:sym typeface="Monotype Sorts"/>
                </a:rPr>
                <a:t>데이터 정제</a:t>
              </a:r>
              <a:endParaRPr lang="ko-KR" altLang="en-US" dirty="0">
                <a:solidFill>
                  <a:schemeClr val="bg1"/>
                </a:solidFill>
                <a:latin typeface="나눔바른고딕" charset="-127"/>
                <a:ea typeface="나눔바른고딕" charset="-127"/>
                <a:sym typeface="Monotype Sort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7C60F6-589F-4446-81DC-40DEDCBC5FB6}"/>
                </a:ext>
              </a:extLst>
            </p:cNvPr>
            <p:cNvSpPr txBox="1"/>
            <p:nvPr/>
          </p:nvSpPr>
          <p:spPr>
            <a:xfrm>
              <a:off x="3407172" y="2689161"/>
              <a:ext cx="2344387" cy="18722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/* </a:t>
              </a:r>
              <a:r>
                <a:rPr lang="ko-KR" altLang="en-US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유효 데이터 필터링 </a:t>
              </a:r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*/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// Price – Discount &gt; 0 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filterDF = df.rdd.</a:t>
              </a:r>
              <a:r>
                <a:rPr lang="en-US" altLang="ko-KR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filter</a:t>
              </a:r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(x=&gt;{ 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pri = x.getDouble(priceCN)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dis = x.getDouble(disCN)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 pri &gt; dis )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})</a:t>
              </a:r>
              <a:endParaRPr lang="ko-KR" altLang="en-US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D2B69EF-D9B3-49C4-9FB0-13CF4B951B50}"/>
              </a:ext>
            </a:extLst>
          </p:cNvPr>
          <p:cNvGrpSpPr/>
          <p:nvPr/>
        </p:nvGrpSpPr>
        <p:grpSpPr>
          <a:xfrm>
            <a:off x="6034557" y="2402589"/>
            <a:ext cx="2631013" cy="2194811"/>
            <a:chOff x="6034557" y="2402589"/>
            <a:chExt cx="2631013" cy="2194811"/>
          </a:xfrm>
        </p:grpSpPr>
        <p:sp>
          <p:nvSpPr>
            <p:cNvPr id="58" name="양쪽 모서리가 둥근 사각형 8">
              <a:extLst>
                <a:ext uri="{FF2B5EF4-FFF2-40B4-BE49-F238E27FC236}">
                  <a16:creationId xmlns:a16="http://schemas.microsoft.com/office/drawing/2014/main" id="{93B8A71D-9731-455F-8BEB-AA82C8138BAB}"/>
                </a:ext>
              </a:extLst>
            </p:cNvPr>
            <p:cNvSpPr/>
            <p:nvPr/>
          </p:nvSpPr>
          <p:spPr>
            <a:xfrm>
              <a:off x="6043258" y="2402589"/>
              <a:ext cx="2622312" cy="232075"/>
            </a:xfrm>
            <a:prstGeom prst="round2SameRect">
              <a:avLst>
                <a:gd name="adj1" fmla="val 18624"/>
                <a:gd name="adj2" fmla="val 0"/>
              </a:avLst>
            </a:prstGeom>
            <a:pattFill prst="ltDnDiag">
              <a:fgClr>
                <a:schemeClr val="accent4">
                  <a:lumMod val="50000"/>
                </a:schemeClr>
              </a:fgClr>
              <a:bgClr>
                <a:schemeClr val="accent4">
                  <a:lumMod val="75000"/>
                </a:schemeClr>
              </a:bgClr>
            </a:pattFill>
            <a:ln w="12700" algn="ctr">
              <a:noFill/>
              <a:miter lim="800000"/>
              <a:headEnd/>
              <a:tailEnd/>
            </a:ln>
            <a:effectLst>
              <a:innerShdw blurRad="114300">
                <a:schemeClr val="bg1">
                  <a:alpha val="50000"/>
                </a:schemeClr>
              </a:innerShdw>
            </a:effectLst>
          </p:spPr>
          <p:txBody>
            <a:bodyPr wrap="none" tIns="36000" bIns="3600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algn="ctr" defTabSz="874713" eaLnBrk="0" latinLnBrk="0" hangingPunct="0">
                <a:lnSpc>
                  <a:spcPct val="90000"/>
                </a:lnSpc>
                <a:buClr>
                  <a:prstClr val="white">
                    <a:lumMod val="65000"/>
                  </a:prstClr>
                </a:buClr>
                <a:buSzPct val="80000"/>
                <a:tabLst>
                  <a:tab pos="5648325" algn="l"/>
                </a:tabLst>
              </a:pPr>
              <a:r>
                <a:rPr lang="ko-KR" altLang="en-US">
                  <a:solidFill>
                    <a:schemeClr val="bg1"/>
                  </a:solidFill>
                  <a:latin typeface="나눔바른고딕" charset="-127"/>
                  <a:ea typeface="나눔바른고딕" charset="-127"/>
                  <a:sym typeface="Monotype Sorts"/>
                </a:rPr>
                <a:t>데이터 분석</a:t>
              </a:r>
              <a:endParaRPr lang="ko-KR" altLang="en-US" dirty="0">
                <a:solidFill>
                  <a:schemeClr val="bg1"/>
                </a:solidFill>
                <a:latin typeface="나눔바른고딕" charset="-127"/>
                <a:ea typeface="나눔바른고딕" charset="-127"/>
                <a:sym typeface="Monotype Sorts"/>
              </a:endParaRPr>
            </a:p>
          </p:txBody>
        </p:sp>
        <p:sp>
          <p:nvSpPr>
            <p:cNvPr id="59" name="AutoShape 14">
              <a:extLst>
                <a:ext uri="{FF2B5EF4-FFF2-40B4-BE49-F238E27FC236}">
                  <a16:creationId xmlns:a16="http://schemas.microsoft.com/office/drawing/2014/main" id="{A3682BEA-EB77-4DDB-B2B9-1454DF9EF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4557" y="2627446"/>
              <a:ext cx="2621280" cy="1969954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800" rIns="90000" bIns="36000" anchor="ctr"/>
            <a:lstStyle/>
            <a:p>
              <a:pPr marL="104775" indent="-104775" algn="ctr" latinLnBrk="0">
                <a:spcBef>
                  <a:spcPct val="20000"/>
                </a:spcBef>
                <a:buClr>
                  <a:srgbClr val="EEECE1"/>
                </a:buClr>
                <a:buFont typeface="Wingdings" pitchFamily="2" charset="2"/>
                <a:buBlip>
                  <a:blip r:embed="rId4"/>
                </a:buBlip>
                <a:tabLst>
                  <a:tab pos="1438275" algn="l"/>
                </a:tabLst>
              </a:pPr>
              <a:endParaRPr lang="en-US" altLang="ko-KR" sz="800" i="1" dirty="0">
                <a:solidFill>
                  <a:srgbClr val="333333"/>
                </a:solidFill>
                <a:latin typeface="나눔바른고딕" panose="02020603020101020101" pitchFamily="18" charset="-127"/>
                <a:ea typeface="나눔바른고딕" panose="02020603020101020101" pitchFamily="18" charset="-127"/>
                <a:cs typeface="Arial Unicode MS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54854F2-E883-40FB-B1F8-DE20CA82D396}"/>
                </a:ext>
              </a:extLst>
            </p:cNvPr>
            <p:cNvSpPr txBox="1"/>
            <p:nvPr/>
          </p:nvSpPr>
          <p:spPr>
            <a:xfrm>
              <a:off x="6204189" y="2689161"/>
              <a:ext cx="2328251" cy="18722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/* </a:t>
              </a:r>
              <a:r>
                <a:rPr lang="ko-KR" altLang="en-US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프로모션 비율 산출 </a:t>
              </a:r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*/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// Rate = Discount/Price * 100 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resultMap = filterDF.</a:t>
              </a:r>
              <a:r>
                <a:rPr lang="en-US" altLang="ko-KR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</a:t>
              </a:r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(x=&gt;{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model = x.getString(modelCN)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pri = x.getDouble(priceCN)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dis = x.getDouble(disCN)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rate = dis/pri * 100</a:t>
              </a:r>
            </a:p>
            <a:p>
              <a:r>
                <a:rPr lang="en-US" altLang="ko-KR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( model, pri, dis, rate)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})</a:t>
              </a:r>
              <a:endParaRPr lang="ko-KR" altLang="en-US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4CEB28B-1251-42AE-A02F-71BD1DE82826}"/>
              </a:ext>
            </a:extLst>
          </p:cNvPr>
          <p:cNvGrpSpPr/>
          <p:nvPr/>
        </p:nvGrpSpPr>
        <p:grpSpPr>
          <a:xfrm>
            <a:off x="483558" y="2403112"/>
            <a:ext cx="2652926" cy="2194288"/>
            <a:chOff x="483558" y="2403112"/>
            <a:chExt cx="2652926" cy="2194288"/>
          </a:xfrm>
        </p:grpSpPr>
        <p:sp>
          <p:nvSpPr>
            <p:cNvPr id="62" name="AutoShape 14">
              <a:extLst>
                <a:ext uri="{FF2B5EF4-FFF2-40B4-BE49-F238E27FC236}">
                  <a16:creationId xmlns:a16="http://schemas.microsoft.com/office/drawing/2014/main" id="{873009E4-AB11-4D37-92C3-95F695157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558" y="2627446"/>
              <a:ext cx="2621280" cy="1969954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800" rIns="90000" bIns="36000" anchor="ctr"/>
            <a:lstStyle/>
            <a:p>
              <a:endParaRPr lang="ko-KR" altLang="en-US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양쪽 모서리가 둥근 사각형 54">
              <a:extLst>
                <a:ext uri="{FF2B5EF4-FFF2-40B4-BE49-F238E27FC236}">
                  <a16:creationId xmlns:a16="http://schemas.microsoft.com/office/drawing/2014/main" id="{50E2ECC2-79DD-4DF2-93E3-6108B90414F1}"/>
                </a:ext>
              </a:extLst>
            </p:cNvPr>
            <p:cNvSpPr/>
            <p:nvPr/>
          </p:nvSpPr>
          <p:spPr>
            <a:xfrm>
              <a:off x="490753" y="2403112"/>
              <a:ext cx="2625326" cy="230132"/>
            </a:xfrm>
            <a:prstGeom prst="round2SameRect">
              <a:avLst>
                <a:gd name="adj1" fmla="val 18624"/>
                <a:gd name="adj2" fmla="val 0"/>
              </a:avLst>
            </a:prstGeom>
            <a:pattFill prst="ltDnDiag">
              <a:fgClr>
                <a:schemeClr val="tx2"/>
              </a:fgClr>
              <a:bgClr>
                <a:srgbClr val="0070C0"/>
              </a:bgClr>
            </a:pattFill>
            <a:ln w="6350" algn="ctr">
              <a:noFill/>
              <a:miter lim="800000"/>
              <a:headEnd/>
              <a:tailEnd/>
            </a:ln>
            <a:effectLst>
              <a:innerShdw blurRad="114300">
                <a:schemeClr val="bg1">
                  <a:alpha val="50000"/>
                </a:schemeClr>
              </a:innerShdw>
            </a:effectLst>
          </p:spPr>
          <p:txBody>
            <a:bodyPr wrap="none" lIns="0" tIns="36000" rIns="0" bIns="3600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algn="ctr" defTabSz="874713" eaLnBrk="0" hangingPunct="0">
                <a:lnSpc>
                  <a:spcPct val="90000"/>
                </a:lnSpc>
                <a:buClr>
                  <a:prstClr val="white">
                    <a:lumMod val="65000"/>
                  </a:prstClr>
                </a:buClr>
                <a:buSzPct val="80000"/>
                <a:tabLst>
                  <a:tab pos="5648325" algn="l"/>
                </a:tabLst>
                <a:defRPr/>
              </a:pPr>
              <a:r>
                <a:rPr lang="ko-KR" altLang="en-US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sym typeface="Monotype Sorts"/>
                </a:rPr>
                <a:t>데이터 로딩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5E54FF2-1885-488F-AEB3-8954B16F76BB}"/>
                </a:ext>
              </a:extLst>
            </p:cNvPr>
            <p:cNvSpPr txBox="1"/>
            <p:nvPr/>
          </p:nvSpPr>
          <p:spPr>
            <a:xfrm>
              <a:off x="499480" y="2689161"/>
              <a:ext cx="2637004" cy="18722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//////////   </a:t>
              </a:r>
              <a:r>
                <a:rPr lang="ko-KR" altLang="en-US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로딩 </a:t>
              </a:r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&amp; </a:t>
              </a:r>
              <a:r>
                <a:rPr lang="ko-KR" altLang="en-US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인덱싱 </a:t>
              </a:r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///////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df = SqlContext.</a:t>
              </a:r>
            </a:p>
            <a:p>
              <a:r>
                <a:rPr lang="en-US" altLang="ko-KR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sql(”select * from sample_data”)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df_index =df.columns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modelCN = df_index.indexOf(“Model”)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priceCN = df_index.indexOf(“Price”)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disCN = df_index.indexOf(“Discount”) </a:t>
              </a:r>
              <a:endParaRPr lang="ko-KR" altLang="en-US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DC5136-C919-4ACB-88B1-72B1D29692A7}"/>
              </a:ext>
            </a:extLst>
          </p:cNvPr>
          <p:cNvSpPr/>
          <p:nvPr/>
        </p:nvSpPr>
        <p:spPr bwMode="auto">
          <a:xfrm>
            <a:off x="5926858" y="2337435"/>
            <a:ext cx="2855112" cy="2403884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33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301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2-3.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가공연산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629051"/>
              </p:ext>
            </p:extLst>
          </p:nvPr>
        </p:nvGraphicFramePr>
        <p:xfrm>
          <a:off x="410424" y="1671062"/>
          <a:ext cx="8147980" cy="105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056340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 변환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RDD]</a:t>
                      </a:r>
                      <a:endParaRPr lang="ko-KR" altLang="en-US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}.map(x=&gt;{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컬럼정보 수정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Row(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)        })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확인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}.collect.foreach(println)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23250"/>
              </p:ext>
            </p:extLst>
          </p:nvPr>
        </p:nvGraphicFramePr>
        <p:xfrm>
          <a:off x="410424" y="3191640"/>
          <a:ext cx="814798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key, account, product, yearweek, qty, productname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mapRdd = filterRdd.map(x=&gt;{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var qty = x.getString(qtyNo).toDouble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var maxValue = 700000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if(qty &gt; 700000){qty = 700000}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Row( x.getString(keyNo),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x.getString(yearweekNo),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qty, //x.getString(qtyNo)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})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285978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0079C2EB-2602-4F1D-BCE3-E5C7E14881B1}"/>
              </a:ext>
            </a:extLst>
          </p:cNvPr>
          <p:cNvSpPr/>
          <p:nvPr/>
        </p:nvSpPr>
        <p:spPr bwMode="auto">
          <a:xfrm>
            <a:off x="4080487" y="3611708"/>
            <a:ext cx="3096344" cy="758072"/>
          </a:xfrm>
          <a:prstGeom prst="wedgeRectCallout">
            <a:avLst>
              <a:gd name="adj1" fmla="val -64360"/>
              <a:gd name="adj2" fmla="val 80132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최대값이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700000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이상인 경우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700000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으로 변경한다</a:t>
            </a:r>
            <a:r>
              <a:rPr lang="en-US" altLang="ko-KR" b="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.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71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301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2-3.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가공연산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64296"/>
              </p:ext>
            </p:extLst>
          </p:nvPr>
        </p:nvGraphicFramePr>
        <p:xfrm>
          <a:off x="410424" y="1671062"/>
          <a:ext cx="8147980" cy="105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056340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 변환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RDD]</a:t>
                      </a:r>
                      <a:endParaRPr lang="ko-KR" altLang="en-US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}.map(x=&gt;{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컬럼정보 수정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)        })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확인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}.collect.foreach(println)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95058"/>
              </p:ext>
            </p:extLst>
          </p:nvPr>
        </p:nvGraphicFramePr>
        <p:xfrm>
          <a:off x="410424" y="3191640"/>
          <a:ext cx="814798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key, account, product, yearweek, qty, productname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mapRdd = filterRdd.map(x=&gt;{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var qty = x.getString(qtyNo).toDouble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var maxValue = 700000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if(qty &gt; 700000){qty = 700000}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( x.getString(keyNo),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x.getString(yearweekNo),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qty, //x.getString(qtyNo)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})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285978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0079C2EB-2602-4F1D-BCE3-E5C7E14881B1}"/>
              </a:ext>
            </a:extLst>
          </p:cNvPr>
          <p:cNvSpPr/>
          <p:nvPr/>
        </p:nvSpPr>
        <p:spPr bwMode="auto">
          <a:xfrm>
            <a:off x="4080487" y="3611708"/>
            <a:ext cx="3096344" cy="758072"/>
          </a:xfrm>
          <a:prstGeom prst="wedgeRectCallout">
            <a:avLst>
              <a:gd name="adj1" fmla="val -64360"/>
              <a:gd name="adj2" fmla="val 80132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최대값이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700000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이상인 경우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700000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으로 변경한다</a:t>
            </a:r>
            <a:r>
              <a:rPr lang="en-US" altLang="ko-KR" b="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.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64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F1AC54-7C05-4004-8D44-BDFF6580F4A6}"/>
              </a:ext>
            </a:extLst>
          </p:cNvPr>
          <p:cNvSpPr/>
          <p:nvPr/>
        </p:nvSpPr>
        <p:spPr>
          <a:xfrm>
            <a:off x="251520" y="2248585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https://docs.google.com/forms/d/e/1FAIpQLSdfsGBmTFPfhZfFsKAOBOWx_x6f3mouhggIaYXbjW4EHbnBdA/viewform?usp=sf_link</a:t>
            </a:r>
          </a:p>
        </p:txBody>
      </p:sp>
    </p:spTree>
    <p:extLst>
      <p:ext uri="{BB962C8B-B14F-4D97-AF65-F5344CB8AC3E}">
        <p14:creationId xmlns:p14="http://schemas.microsoft.com/office/powerpoint/2010/main" val="424407289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301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2-3.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가공연산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AE93D1-231F-406C-B998-CD545C39F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31" y="1491630"/>
            <a:ext cx="3815937" cy="23083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2691BF-6233-4AA0-8023-28DBF7907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1" y="1491630"/>
            <a:ext cx="4392488" cy="190238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F2BDB8-C1B5-4245-AE10-EACAEBFEA6B8}"/>
              </a:ext>
            </a:extLst>
          </p:cNvPr>
          <p:cNvGrpSpPr/>
          <p:nvPr/>
        </p:nvGrpSpPr>
        <p:grpSpPr>
          <a:xfrm>
            <a:off x="756356" y="3996551"/>
            <a:ext cx="7631287" cy="663431"/>
            <a:chOff x="1030215" y="5406544"/>
            <a:chExt cx="7090348" cy="43165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7FA953E-F460-47E2-80E3-7035999A188D}"/>
                </a:ext>
              </a:extLst>
            </p:cNvPr>
            <p:cNvGrpSpPr/>
            <p:nvPr/>
          </p:nvGrpSpPr>
          <p:grpSpPr>
            <a:xfrm>
              <a:off x="1030215" y="5406544"/>
              <a:ext cx="7090348" cy="431657"/>
              <a:chOff x="469295" y="4866746"/>
              <a:chExt cx="3188352" cy="1003380"/>
            </a:xfrm>
          </p:grpSpPr>
          <p:sp>
            <p:nvSpPr>
              <p:cNvPr id="16" name="사다리꼴 15">
                <a:extLst>
                  <a:ext uri="{FF2B5EF4-FFF2-40B4-BE49-F238E27FC236}">
                    <a16:creationId xmlns:a16="http://schemas.microsoft.com/office/drawing/2014/main" id="{AF0A1640-3E22-45A2-B4A1-391FFEE1782F}"/>
                  </a:ext>
                </a:extLst>
              </p:cNvPr>
              <p:cNvSpPr/>
              <p:nvPr/>
            </p:nvSpPr>
            <p:spPr>
              <a:xfrm>
                <a:off x="469295" y="486674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7" name="모서리가 둥근 직사각형 83">
                <a:extLst>
                  <a:ext uri="{FF2B5EF4-FFF2-40B4-BE49-F238E27FC236}">
                    <a16:creationId xmlns:a16="http://schemas.microsoft.com/office/drawing/2014/main" id="{1BB439D1-DF59-4B34-9F40-CFF0CD2131E6}"/>
                  </a:ext>
                </a:extLst>
              </p:cNvPr>
              <p:cNvSpPr/>
              <p:nvPr/>
            </p:nvSpPr>
            <p:spPr>
              <a:xfrm rot="16200000">
                <a:off x="1612056" y="3824536"/>
                <a:ext cx="902831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44507EC-C7BE-4E5F-9EE5-547DB85B8A91}"/>
                </a:ext>
              </a:extLst>
            </p:cNvPr>
            <p:cNvSpPr/>
            <p:nvPr/>
          </p:nvSpPr>
          <p:spPr>
            <a:xfrm>
              <a:off x="3270593" y="5541789"/>
              <a:ext cx="2609683" cy="2027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서로 결과 타입이 다르다</a:t>
              </a:r>
              <a:r>
                <a:rPr lang="en-US" altLang="ko-KR" sz="20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B7A9DDBD-6562-4AE1-BE33-833E05D8794D}"/>
              </a:ext>
            </a:extLst>
          </p:cNvPr>
          <p:cNvSpPr/>
          <p:nvPr/>
        </p:nvSpPr>
        <p:spPr bwMode="auto">
          <a:xfrm>
            <a:off x="-1" y="3990744"/>
            <a:ext cx="2736304" cy="525222"/>
          </a:xfrm>
          <a:prstGeom prst="wedgeRectCallout">
            <a:avLst>
              <a:gd name="adj1" fmla="val 45917"/>
              <a:gd name="adj2" fmla="val -167957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Row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형태는 컬럼 접근시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x.getString(indexNo)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EECCD5B8-7DCC-4EB1-9265-40B8121BAD2A}"/>
              </a:ext>
            </a:extLst>
          </p:cNvPr>
          <p:cNvSpPr/>
          <p:nvPr/>
        </p:nvSpPr>
        <p:spPr bwMode="auto">
          <a:xfrm>
            <a:off x="6407696" y="3997156"/>
            <a:ext cx="2736304" cy="525222"/>
          </a:xfrm>
          <a:prstGeom prst="wedgeRectCallout">
            <a:avLst>
              <a:gd name="adj1" fmla="val -39576"/>
              <a:gd name="adj2" fmla="val -195522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Row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형태는 컬럼 접근시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x._1, x._2, x._3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53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301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2-3.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가공연산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1347614"/>
            <a:ext cx="2088232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디버깅 하기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(CASE #1)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9938A6C-3B53-4B09-BA1A-264C47D7A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59936"/>
              </p:ext>
            </p:extLst>
          </p:nvPr>
        </p:nvGraphicFramePr>
        <p:xfrm>
          <a:off x="410424" y="1671062"/>
          <a:ext cx="8147980" cy="313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3132936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(Case #1)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무작위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선택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}.first</a:t>
                      </a: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1. filter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함수 이전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(“.”)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전까지 실행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2.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 대표변수값 선언 후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명에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x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변수를 활용하여 괄호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{}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실행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mapexRdd = filterRdd.map(x=&gt; { ….. })</a:t>
                      </a:r>
                    </a:p>
                    <a:p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mapexRdd = filterRdd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x = mapexRdd.first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46FC896-AE7B-4366-8394-F38AEA9C2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994" y="2767243"/>
            <a:ext cx="4862446" cy="161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7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301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2-3.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가공연산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1347614"/>
            <a:ext cx="2088232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디버깅 하기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(CASE #2)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9938A6C-3B53-4B09-BA1A-264C47D7A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01449"/>
              </p:ext>
            </p:extLst>
          </p:nvPr>
        </p:nvGraphicFramePr>
        <p:xfrm>
          <a:off x="410424" y="1671062"/>
          <a:ext cx="8147980" cy="313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3132936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(Case #2)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선택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}.first</a:t>
                      </a: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1. filte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적용하여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존재하는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2. .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</a:p>
                    <a:p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mapex2Rdd = filterRdd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var x = mapex2Rdd.filter(x=&gt; {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(x.getString(qtyNo).toDouble &gt; 700000)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}).first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FEAA710D-037A-46EF-985F-18E57C48F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421" y="2931790"/>
            <a:ext cx="5017983" cy="16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filterRdd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에서 최소값을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150000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으로 설정하세요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2368B-338E-45AC-8F17-95619546B7BF}"/>
              </a:ext>
            </a:extLst>
          </p:cNvPr>
          <p:cNvSpPr txBox="1"/>
          <p:nvPr/>
        </p:nvSpPr>
        <p:spPr>
          <a:xfrm>
            <a:off x="6444208" y="3723878"/>
            <a:ext cx="2247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hint :</a:t>
            </a:r>
          </a:p>
          <a:p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타입변환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인트형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{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변수명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} .toDouble</a:t>
            </a:r>
          </a:p>
        </p:txBody>
      </p:sp>
    </p:spTree>
    <p:extLst>
      <p:ext uri="{BB962C8B-B14F-4D97-AF65-F5344CB8AC3E}">
        <p14:creationId xmlns:p14="http://schemas.microsoft.com/office/powerpoint/2010/main" val="423390927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컬럼의 순서도 바꿔보고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맨뒤에 컬럼을 추가 생성하여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qty * 1.2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값을 대입하세요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01606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64C934-6CAC-47FC-8290-309D6C78E05D}"/>
              </a:ext>
            </a:extLst>
          </p:cNvPr>
          <p:cNvSpPr/>
          <p:nvPr/>
        </p:nvSpPr>
        <p:spPr>
          <a:xfrm>
            <a:off x="0" y="2340918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https://docs.google.com/forms/d/1Z7U-gn9W_RfE6FZlbYx-hZRbJbPNWgmusFv2hxFhSnc/edit</a:t>
            </a:r>
          </a:p>
        </p:txBody>
      </p:sp>
    </p:spTree>
    <p:extLst>
      <p:ext uri="{BB962C8B-B14F-4D97-AF65-F5344CB8AC3E}">
        <p14:creationId xmlns:p14="http://schemas.microsoft.com/office/powerpoint/2010/main" val="149149806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64C934-6CAC-47FC-8290-309D6C78E05D}"/>
              </a:ext>
            </a:extLst>
          </p:cNvPr>
          <p:cNvSpPr/>
          <p:nvPr/>
        </p:nvSpPr>
        <p:spPr>
          <a:xfrm>
            <a:off x="-108520" y="1419622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/>
              <a:t>pdf 5,6 – </a:t>
            </a:r>
            <a:r>
              <a:rPr lang="ko-KR" altLang="en-US" sz="2400"/>
              <a:t>프로세스 그림</a:t>
            </a:r>
            <a:endParaRPr lang="en-US" altLang="ko-KR" sz="2400"/>
          </a:p>
          <a:p>
            <a:pPr algn="ctr"/>
            <a:r>
              <a:rPr lang="en-US" altLang="ko-KR" sz="2400"/>
              <a:t>21-23 </a:t>
            </a:r>
            <a:r>
              <a:rPr lang="ko-KR" altLang="en-US" sz="2400"/>
              <a:t>각 </a:t>
            </a:r>
            <a:r>
              <a:rPr lang="en-US" altLang="ko-KR" sz="2400"/>
              <a:t>hw/sw </a:t>
            </a:r>
            <a:r>
              <a:rPr lang="ko-KR" altLang="en-US" sz="2400"/>
              <a:t>구성도</a:t>
            </a:r>
            <a:endParaRPr lang="en-US" altLang="ko-KR" sz="2400"/>
          </a:p>
          <a:p>
            <a:pPr algn="ctr"/>
            <a:r>
              <a:rPr lang="en-US" altLang="ko-KR" sz="2400"/>
              <a:t>26 – </a:t>
            </a:r>
            <a:r>
              <a:rPr lang="ko-KR" altLang="en-US" sz="2400"/>
              <a:t>업무분장</a:t>
            </a:r>
            <a:endParaRPr lang="en-US" altLang="ko-KR" sz="2400"/>
          </a:p>
          <a:p>
            <a:pPr algn="ctr"/>
            <a:r>
              <a:rPr lang="en-US" altLang="ko-KR" sz="2400"/>
              <a:t>29 – </a:t>
            </a:r>
            <a:r>
              <a:rPr lang="ko-KR" altLang="en-US" sz="2400"/>
              <a:t>산출물목록</a:t>
            </a:r>
            <a:endParaRPr lang="en-US" altLang="ko-KR" sz="2400"/>
          </a:p>
          <a:p>
            <a:pPr algn="ctr"/>
            <a:endParaRPr lang="en-US" altLang="ko-KR" sz="2400"/>
          </a:p>
          <a:p>
            <a:pPr algn="ctr"/>
            <a:r>
              <a:rPr lang="ko-KR" altLang="en-US" sz="2400"/>
              <a:t>성과완료</a:t>
            </a:r>
            <a:endParaRPr lang="en-US" altLang="ko-KR" sz="2400"/>
          </a:p>
          <a:p>
            <a:pPr algn="ctr"/>
            <a:endParaRPr lang="en-US" altLang="ko-KR" sz="2400"/>
          </a:p>
          <a:p>
            <a:pPr algn="ctr"/>
            <a:r>
              <a:rPr lang="en-US" altLang="ko-KR" sz="2400"/>
              <a:t>4 – </a:t>
            </a:r>
            <a:r>
              <a:rPr lang="ko-KR" altLang="en-US" sz="2400"/>
              <a:t>주기 </a:t>
            </a:r>
            <a:r>
              <a:rPr lang="en-US" altLang="ko-KR" sz="2400"/>
              <a:t>– </a:t>
            </a:r>
            <a:r>
              <a:rPr lang="ko-KR" altLang="en-US" sz="2400"/>
              <a:t>및 비자기</a:t>
            </a:r>
            <a:endParaRPr lang="en-US" altLang="ko-KR" sz="24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F7C00F-281F-4AE0-8397-CF76DA4FA9DA}"/>
              </a:ext>
            </a:extLst>
          </p:cNvPr>
          <p:cNvSpPr/>
          <p:nvPr/>
        </p:nvSpPr>
        <p:spPr>
          <a:xfrm>
            <a:off x="3203848" y="44954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http://13.125.164.5:4001/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59145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517518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2-4.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(GROUP-BY) 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C49A2-46A0-4FE0-B71E-3B2023C7C84A}"/>
              </a:ext>
            </a:extLst>
          </p:cNvPr>
          <p:cNvSpPr txBox="1"/>
          <p:nvPr/>
        </p:nvSpPr>
        <p:spPr>
          <a:xfrm>
            <a:off x="5099292" y="2278259"/>
            <a:ext cx="1071570" cy="3077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A5C1F3-E1F4-4E84-8299-5CE422D9059A}"/>
              </a:ext>
            </a:extLst>
          </p:cNvPr>
          <p:cNvGrpSpPr/>
          <p:nvPr/>
        </p:nvGrpSpPr>
        <p:grpSpPr>
          <a:xfrm>
            <a:off x="5377394" y="1347614"/>
            <a:ext cx="1455872" cy="459133"/>
            <a:chOff x="697066" y="1790522"/>
            <a:chExt cx="1455872" cy="45913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23902A1-27B8-40E6-9117-AFCD4231B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066" y="1790522"/>
              <a:ext cx="478913" cy="45913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2F8130-5FBD-40F9-B616-2805C9B2433F}"/>
                </a:ext>
              </a:extLst>
            </p:cNvPr>
            <p:cNvSpPr txBox="1"/>
            <p:nvPr/>
          </p:nvSpPr>
          <p:spPr>
            <a:xfrm>
              <a:off x="1196138" y="1849307"/>
              <a:ext cx="956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Main-Data</a:t>
              </a:r>
            </a:p>
          </p:txBody>
        </p:sp>
      </p:grp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2DEF7D07-EFA8-4FA6-A461-25E0877D832E}"/>
              </a:ext>
            </a:extLst>
          </p:cNvPr>
          <p:cNvSpPr/>
          <p:nvPr/>
        </p:nvSpPr>
        <p:spPr bwMode="auto">
          <a:xfrm rot="5400000">
            <a:off x="5463786" y="2103361"/>
            <a:ext cx="338554" cy="2192785"/>
          </a:xfrm>
          <a:prstGeom prst="leftBrace">
            <a:avLst>
              <a:gd name="adj1" fmla="val 27676"/>
              <a:gd name="adj2" fmla="val 49015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4C3F4-460E-4829-8726-CB442C0790D7}"/>
              </a:ext>
            </a:extLst>
          </p:cNvPr>
          <p:cNvSpPr txBox="1"/>
          <p:nvPr/>
        </p:nvSpPr>
        <p:spPr>
          <a:xfrm>
            <a:off x="5100256" y="2683755"/>
            <a:ext cx="1071570" cy="308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정의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E531C-550E-4346-9B8D-5C9896022F03}"/>
              </a:ext>
            </a:extLst>
          </p:cNvPr>
          <p:cNvSpPr txBox="1"/>
          <p:nvPr/>
        </p:nvSpPr>
        <p:spPr>
          <a:xfrm>
            <a:off x="5026320" y="3236048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분산처리 프로세싱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2F2EF1-D666-48B6-8057-CB0EE8DFB542}"/>
              </a:ext>
            </a:extLst>
          </p:cNvPr>
          <p:cNvSpPr txBox="1"/>
          <p:nvPr/>
        </p:nvSpPr>
        <p:spPr>
          <a:xfrm>
            <a:off x="4306240" y="3484767"/>
            <a:ext cx="793052" cy="4286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9CEADC-03B0-4F11-883F-4DB3C49D1BFF}"/>
              </a:ext>
            </a:extLst>
          </p:cNvPr>
          <p:cNvSpPr txBox="1"/>
          <p:nvPr/>
        </p:nvSpPr>
        <p:spPr>
          <a:xfrm>
            <a:off x="5242344" y="3484767"/>
            <a:ext cx="793052" cy="4286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1DA6DC-2B2C-49C1-8128-B74FB6D0D684}"/>
              </a:ext>
            </a:extLst>
          </p:cNvPr>
          <p:cNvSpPr txBox="1"/>
          <p:nvPr/>
        </p:nvSpPr>
        <p:spPr>
          <a:xfrm>
            <a:off x="6178448" y="3484767"/>
            <a:ext cx="793052" cy="4286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2243CD8C-8561-464F-9571-EC6C89676E99}"/>
              </a:ext>
            </a:extLst>
          </p:cNvPr>
          <p:cNvSpPr/>
          <p:nvPr/>
        </p:nvSpPr>
        <p:spPr bwMode="auto">
          <a:xfrm rot="16200000">
            <a:off x="5490831" y="3061794"/>
            <a:ext cx="338554" cy="2192785"/>
          </a:xfrm>
          <a:prstGeom prst="leftBrace">
            <a:avLst>
              <a:gd name="adj1" fmla="val 27676"/>
              <a:gd name="adj2" fmla="val 49015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301F9-AB62-4A43-AF04-DD3985B3BE9E}"/>
              </a:ext>
            </a:extLst>
          </p:cNvPr>
          <p:cNvSpPr txBox="1"/>
          <p:nvPr/>
        </p:nvSpPr>
        <p:spPr>
          <a:xfrm>
            <a:off x="5124323" y="4362547"/>
            <a:ext cx="1071570" cy="3746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분석결과 통합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4767C2-99AA-4701-A7CC-953F1A3D404A}"/>
              </a:ext>
            </a:extLst>
          </p:cNvPr>
          <p:cNvSpPr txBox="1"/>
          <p:nvPr/>
        </p:nvSpPr>
        <p:spPr>
          <a:xfrm>
            <a:off x="5098328" y="1861833"/>
            <a:ext cx="1071570" cy="3147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47C27E-9F30-4EF0-B7A4-D7FD74B1A814}"/>
              </a:ext>
            </a:extLst>
          </p:cNvPr>
          <p:cNvSpPr/>
          <p:nvPr/>
        </p:nvSpPr>
        <p:spPr bwMode="auto">
          <a:xfrm>
            <a:off x="4046600" y="3027158"/>
            <a:ext cx="3189696" cy="1335389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E5DA68-AF88-4B94-A9EE-FE7E755179FF}"/>
              </a:ext>
            </a:extLst>
          </p:cNvPr>
          <p:cNvSpPr/>
          <p:nvPr/>
        </p:nvSpPr>
        <p:spPr>
          <a:xfrm>
            <a:off x="370068" y="1275606"/>
            <a:ext cx="4572000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분산처리를위한 데이터 그룹핑 수행</a:t>
            </a:r>
            <a:endParaRPr lang="en-US" altLang="ko-KR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FBFB8-BF80-44B7-A5D7-4C4C8DE25A44}"/>
              </a:ext>
            </a:extLst>
          </p:cNvPr>
          <p:cNvSpPr txBox="1"/>
          <p:nvPr/>
        </p:nvSpPr>
        <p:spPr>
          <a:xfrm>
            <a:off x="214331" y="2360160"/>
            <a:ext cx="43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/>
              <a:t>지역 제품별 몇건의 데이터가 있을까요</a:t>
            </a:r>
            <a:r>
              <a:rPr lang="en-US" altLang="ko-KR" sz="1800" b="0"/>
              <a:t>?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8664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98922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2-4.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(GROUP-BY) 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514793"/>
              </p:ext>
            </p:extLst>
          </p:nvPr>
        </p:nvGraphicFramePr>
        <p:xfrm>
          <a:off x="410424" y="1671062"/>
          <a:ext cx="8147980" cy="105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056340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group By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별로 그룹핑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}.groupBy(x=&gt;{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(key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컬럼정보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B7FDAF-ED19-4AEE-B04D-2B3F5AAC3BF1}"/>
              </a:ext>
            </a:extLst>
          </p:cNvPr>
          <p:cNvSpPr/>
          <p:nvPr/>
        </p:nvSpPr>
        <p:spPr bwMode="auto">
          <a:xfrm>
            <a:off x="1871603" y="3036803"/>
            <a:ext cx="185681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키 데이터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0918DF-57B3-46B1-9EEC-99A32925DC1A}"/>
              </a:ext>
            </a:extLst>
          </p:cNvPr>
          <p:cNvSpPr/>
          <p:nvPr/>
        </p:nvSpPr>
        <p:spPr bwMode="auto">
          <a:xfrm>
            <a:off x="4355976" y="3016000"/>
            <a:ext cx="309634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기존 데이터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7DB36-05DE-46FB-A3F0-065A65EA5CE4}"/>
              </a:ext>
            </a:extLst>
          </p:cNvPr>
          <p:cNvSpPr txBox="1"/>
          <p:nvPr/>
        </p:nvSpPr>
        <p:spPr>
          <a:xfrm>
            <a:off x="3872919" y="2960439"/>
            <a:ext cx="338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>
                <a:latin typeface="돋움" pitchFamily="50" charset="-127"/>
                <a:ea typeface="돋움" pitchFamily="50" charset="-127"/>
              </a:rPr>
              <a:t>,</a:t>
            </a:r>
            <a:endParaRPr lang="ko-KR" altLang="en-US" sz="3200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9E83B1D-F5E8-4998-B0DC-91E52A8A10FA}"/>
              </a:ext>
            </a:extLst>
          </p:cNvPr>
          <p:cNvSpPr/>
          <p:nvPr/>
        </p:nvSpPr>
        <p:spPr bwMode="auto">
          <a:xfrm>
            <a:off x="1871603" y="4011910"/>
            <a:ext cx="185681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(account, product)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F8628D5-9B8C-493D-8579-B4425EFEF319}"/>
              </a:ext>
            </a:extLst>
          </p:cNvPr>
          <p:cNvSpPr/>
          <p:nvPr/>
        </p:nvSpPr>
        <p:spPr bwMode="auto">
          <a:xfrm>
            <a:off x="4339940" y="4011910"/>
            <a:ext cx="3112380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(account, product, yearweek,…)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8355F-9DB7-4CEC-AF16-B45F96A99C22}"/>
              </a:ext>
            </a:extLst>
          </p:cNvPr>
          <p:cNvSpPr txBox="1"/>
          <p:nvPr/>
        </p:nvSpPr>
        <p:spPr>
          <a:xfrm>
            <a:off x="3864901" y="4001682"/>
            <a:ext cx="338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>
                <a:latin typeface="돋움" pitchFamily="50" charset="-127"/>
                <a:ea typeface="돋움" pitchFamily="50" charset="-127"/>
              </a:rPr>
              <a:t>,</a:t>
            </a:r>
            <a:endParaRPr lang="ko-KR" altLang="en-US" sz="3200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768C3-0947-4EFD-BD32-BE0BF3D8616A}"/>
              </a:ext>
            </a:extLst>
          </p:cNvPr>
          <p:cNvSpPr txBox="1"/>
          <p:nvPr/>
        </p:nvSpPr>
        <p:spPr>
          <a:xfrm>
            <a:off x="2558598" y="3501253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x._1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91B922-6B7F-4F55-95DE-68C5DD9B379F}"/>
              </a:ext>
            </a:extLst>
          </p:cNvPr>
          <p:cNvSpPr txBox="1"/>
          <p:nvPr/>
        </p:nvSpPr>
        <p:spPr>
          <a:xfrm>
            <a:off x="5662736" y="350125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x._2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CD6D99-2BE7-4886-BE5C-2403B9A54A13}"/>
              </a:ext>
            </a:extLst>
          </p:cNvPr>
          <p:cNvSpPr txBox="1"/>
          <p:nvPr/>
        </p:nvSpPr>
        <p:spPr>
          <a:xfrm>
            <a:off x="2558598" y="445555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x._1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A6149B-74F3-4D8A-89AC-D5EE0B1181F3}"/>
              </a:ext>
            </a:extLst>
          </p:cNvPr>
          <p:cNvSpPr txBox="1"/>
          <p:nvPr/>
        </p:nvSpPr>
        <p:spPr>
          <a:xfrm>
            <a:off x="5662736" y="445555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x._2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359DE-92FB-4A21-A023-46D1B02D56A3}"/>
              </a:ext>
            </a:extLst>
          </p:cNvPr>
          <p:cNvSpPr txBox="1"/>
          <p:nvPr/>
        </p:nvSpPr>
        <p:spPr>
          <a:xfrm>
            <a:off x="428226" y="3151606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1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98922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2-4.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(GROUP-BY) 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476851"/>
              </p:ext>
            </p:extLst>
          </p:nvPr>
        </p:nvGraphicFramePr>
        <p:xfrm>
          <a:off x="410424" y="1671062"/>
          <a:ext cx="8147980" cy="105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056340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group By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별로 그룹핑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}.groupBy(x=&gt;{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  (key,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통계값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})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823909"/>
              </p:ext>
            </p:extLst>
          </p:nvPr>
        </p:nvGraphicFramePr>
        <p:xfrm>
          <a:off x="410424" y="3191640"/>
          <a:ext cx="814798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612358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key, account, product, yearweek, qty, productname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groupRdd = mapRdd.groupBy(x=&gt;{ (x.getString(keyNo))}).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map(x=&gt;{</a:t>
                      </a: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그룹별 분산처리가 수행됨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key = x._1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data = x._2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size = x._2.map(x=&gt;{x.getDouble(qtyNo)}).size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(key, size)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2859782"/>
            <a:ext cx="4176464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(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 제거한 키 데이터의 값만 확인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0079C2EB-2602-4F1D-BCE3-E5C7E14881B1}"/>
              </a:ext>
            </a:extLst>
          </p:cNvPr>
          <p:cNvSpPr/>
          <p:nvPr/>
        </p:nvSpPr>
        <p:spPr bwMode="auto">
          <a:xfrm>
            <a:off x="5364088" y="3008003"/>
            <a:ext cx="3096344" cy="758072"/>
          </a:xfrm>
          <a:prstGeom prst="wedgeRectCallout">
            <a:avLst>
              <a:gd name="adj1" fmla="val -74204"/>
              <a:gd name="adj2" fmla="val 19821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그룹핑 데이터의 통계 값을 확인한다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예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: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사이즈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8DA34C8-5819-46E6-BE86-6718B33BA586}"/>
              </a:ext>
            </a:extLst>
          </p:cNvPr>
          <p:cNvSpPr/>
          <p:nvPr/>
        </p:nvSpPr>
        <p:spPr bwMode="auto">
          <a:xfrm>
            <a:off x="5292080" y="1728208"/>
            <a:ext cx="3096344" cy="1160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2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개 상품 데이터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104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건 중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통계값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데이터양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을 뽑아주세요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데이터가 </a:t>
            </a: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2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개로 줄고 결과치만 보여줌</a:t>
            </a: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A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→ 52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건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B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→ 52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건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EB0C6A-1469-4930-9139-BF0D56015C2C}"/>
              </a:ext>
            </a:extLst>
          </p:cNvPr>
          <p:cNvSpPr/>
          <p:nvPr/>
        </p:nvSpPr>
        <p:spPr>
          <a:xfrm>
            <a:off x="9341116" y="1728208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SELECT A.KEY, COUNT(*)</a:t>
            </a:r>
          </a:p>
          <a:p>
            <a:r>
              <a:rPr lang="en-US" altLang="ko-KR"/>
              <a:t>FROM (</a:t>
            </a:r>
          </a:p>
          <a:p>
            <a:r>
              <a:rPr lang="en-US" altLang="ko-KR"/>
              <a:t>    SELECT </a:t>
            </a:r>
          </a:p>
          <a:p>
            <a:r>
              <a:rPr lang="en-US" altLang="ko-KR"/>
              <a:t>        CONCAT(REGIONID,CONCAT('_',PRODUCT)) AS KEY</a:t>
            </a:r>
          </a:p>
          <a:p>
            <a:r>
              <a:rPr lang="en-US" altLang="ko-KR"/>
              <a:t>        ,REGIONID</a:t>
            </a:r>
          </a:p>
          <a:p>
            <a:r>
              <a:rPr lang="en-US" altLang="ko-KR"/>
              <a:t>        , PRODUCT</a:t>
            </a:r>
          </a:p>
          <a:p>
            <a:r>
              <a:rPr lang="en-US" altLang="ko-KR"/>
              <a:t>        , YEARWEEK</a:t>
            </a:r>
          </a:p>
          <a:p>
            <a:r>
              <a:rPr lang="en-US" altLang="ko-KR"/>
              <a:t>        , CASE WHEN QTY &gt; 700000</a:t>
            </a:r>
          </a:p>
          <a:p>
            <a:r>
              <a:rPr lang="en-US" altLang="ko-KR"/>
              <a:t>                THEN 700000</a:t>
            </a:r>
          </a:p>
          <a:p>
            <a:r>
              <a:rPr lang="en-US" altLang="ko-KR"/>
              <a:t>                ELSE QTY END AS QTY</a:t>
            </a:r>
          </a:p>
          <a:p>
            <a:r>
              <a:rPr lang="en-US" altLang="ko-KR"/>
              <a:t>        FROM KOPO_CHANNEL_SEASONALITY_NEW</a:t>
            </a:r>
          </a:p>
          <a:p>
            <a:r>
              <a:rPr lang="en-US" altLang="ko-KR"/>
              <a:t>        WHERE 1=1</a:t>
            </a:r>
          </a:p>
          <a:p>
            <a:r>
              <a:rPr lang="en-US" altLang="ko-KR"/>
              <a:t>        AND PRODUCT IN ('PRODUCT1','PRODUCT2')</a:t>
            </a:r>
          </a:p>
          <a:p>
            <a:r>
              <a:rPr lang="en-US" altLang="ko-KR"/>
              <a:t>        AND SUBSTR(YEARWEEK,5,6) != '53'</a:t>
            </a:r>
          </a:p>
          <a:p>
            <a:r>
              <a:rPr lang="en-US" altLang="ko-KR"/>
              <a:t>)A</a:t>
            </a:r>
          </a:p>
          <a:p>
            <a:r>
              <a:rPr lang="en-US" altLang="ko-KR"/>
              <a:t>GROUP BY KEY</a:t>
            </a:r>
          </a:p>
          <a:p>
            <a:r>
              <a:rPr lang="en-US" altLang="ko-KR"/>
              <a:t>ORDER BY KEY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7C5BD3-ED2A-4AAA-8BD3-17B8F57B7333}"/>
              </a:ext>
            </a:extLst>
          </p:cNvPr>
          <p:cNvSpPr/>
          <p:nvPr/>
        </p:nvSpPr>
        <p:spPr>
          <a:xfrm>
            <a:off x="-5080056" y="386217"/>
            <a:ext cx="4572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-- 그룹핑 개념 </a:t>
            </a:r>
          </a:p>
          <a:p>
            <a:r>
              <a:rPr lang="ko-KR" altLang="en-US"/>
              <a:t>-- 고객 데이터 에서 </a:t>
            </a:r>
          </a:p>
          <a:p>
            <a:r>
              <a:rPr lang="ko-KR" altLang="en-US"/>
              <a:t>-- 성별정보 별 평균 거래가격정보 (성별은 not available, male, female) 로 구분하여</a:t>
            </a:r>
          </a:p>
          <a:p>
            <a:r>
              <a:rPr lang="ko-KR" altLang="en-US"/>
              <a:t>-- 30만건의 데이터가 3건의 데이터로 압축됨 </a:t>
            </a:r>
          </a:p>
          <a:p>
            <a:r>
              <a:rPr lang="ko-KR" altLang="en-US"/>
              <a:t>select </a:t>
            </a:r>
          </a:p>
          <a:p>
            <a:r>
              <a:rPr lang="ko-KR" altLang="en-US"/>
              <a:t>        gender</a:t>
            </a:r>
          </a:p>
          <a:p>
            <a:r>
              <a:rPr lang="ko-KR" altLang="en-US"/>
              <a:t>        , avg(total_amount) as avg_total </a:t>
            </a:r>
          </a:p>
          <a:p>
            <a:r>
              <a:rPr lang="ko-KR" altLang="en-US"/>
              <a:t>        from kopo_customerdata</a:t>
            </a:r>
          </a:p>
          <a:p>
            <a:r>
              <a:rPr lang="ko-KR" altLang="en-US"/>
              <a:t>     group by gender</a:t>
            </a:r>
          </a:p>
          <a:p>
            <a:endParaRPr lang="ko-KR" altLang="en-US"/>
          </a:p>
          <a:p>
            <a:r>
              <a:rPr lang="ko-KR" altLang="en-US"/>
              <a:t>-- 그룹핑 개념 확장#1</a:t>
            </a:r>
          </a:p>
          <a:p>
            <a:r>
              <a:rPr lang="ko-KR" altLang="en-US"/>
              <a:t>select a.*, b.avg_total</a:t>
            </a:r>
          </a:p>
          <a:p>
            <a:r>
              <a:rPr lang="ko-KR" altLang="en-US"/>
              <a:t>from </a:t>
            </a:r>
          </a:p>
          <a:p>
            <a:r>
              <a:rPr lang="ko-KR" altLang="en-US"/>
              <a:t>    kopo_customerdata a,</a:t>
            </a:r>
          </a:p>
          <a:p>
            <a:r>
              <a:rPr lang="ko-KR" altLang="en-US"/>
              <a:t>    (select </a:t>
            </a:r>
          </a:p>
          <a:p>
            <a:r>
              <a:rPr lang="ko-KR" altLang="en-US"/>
              <a:t>        gender</a:t>
            </a:r>
          </a:p>
          <a:p>
            <a:r>
              <a:rPr lang="ko-KR" altLang="en-US"/>
              <a:t>        , avg(total_amount) as avg_total </a:t>
            </a:r>
          </a:p>
          <a:p>
            <a:r>
              <a:rPr lang="ko-KR" altLang="en-US"/>
              <a:t>        from kopo_customerdata</a:t>
            </a:r>
          </a:p>
          <a:p>
            <a:r>
              <a:rPr lang="ko-KR" altLang="en-US"/>
              <a:t>     group by gender) b</a:t>
            </a:r>
          </a:p>
          <a:p>
            <a:r>
              <a:rPr lang="ko-KR" altLang="en-US"/>
              <a:t>where 1=1</a:t>
            </a:r>
          </a:p>
          <a:p>
            <a:r>
              <a:rPr lang="ko-KR" altLang="en-US"/>
              <a:t>and a.gender = b.gender</a:t>
            </a:r>
          </a:p>
          <a:p>
            <a:endParaRPr lang="ko-KR" altLang="en-US"/>
          </a:p>
          <a:p>
            <a:r>
              <a:rPr lang="ko-KR" altLang="en-US"/>
              <a:t>-- 그룹핑 개념 확장#2 (서브쿼리 활용)</a:t>
            </a:r>
          </a:p>
          <a:p>
            <a:r>
              <a:rPr lang="ko-KR" altLang="en-US"/>
              <a:t>select a.*</a:t>
            </a:r>
          </a:p>
          <a:p>
            <a:r>
              <a:rPr lang="ko-KR" altLang="en-US"/>
              <a:t>       ,(select </a:t>
            </a:r>
          </a:p>
          <a:p>
            <a:r>
              <a:rPr lang="ko-KR" altLang="en-US"/>
              <a:t>            avg(b.total_amount) </a:t>
            </a:r>
          </a:p>
          <a:p>
            <a:r>
              <a:rPr lang="ko-KR" altLang="en-US"/>
              <a:t>         from kopo_customerdata b</a:t>
            </a:r>
          </a:p>
          <a:p>
            <a:r>
              <a:rPr lang="ko-KR" altLang="en-US"/>
              <a:t>         where a.gender = b.gender </a:t>
            </a:r>
          </a:p>
          <a:p>
            <a:r>
              <a:rPr lang="ko-KR" altLang="en-US"/>
              <a:t>         group by gender ) as avg_total</a:t>
            </a:r>
          </a:p>
          <a:p>
            <a:r>
              <a:rPr lang="ko-KR" altLang="en-US"/>
              <a:t>from </a:t>
            </a:r>
          </a:p>
          <a:p>
            <a:r>
              <a:rPr lang="ko-KR" altLang="en-US"/>
              <a:t>    kopo_customerdata a</a:t>
            </a:r>
          </a:p>
        </p:txBody>
      </p:sp>
    </p:spTree>
    <p:extLst>
      <p:ext uri="{BB962C8B-B14F-4D97-AF65-F5344CB8AC3E}">
        <p14:creationId xmlns:p14="http://schemas.microsoft.com/office/powerpoint/2010/main" val="35829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15C5A75-2374-49B8-A3B1-29505E2EB524}"/>
              </a:ext>
            </a:extLst>
          </p:cNvPr>
          <p:cNvSpPr/>
          <p:nvPr/>
        </p:nvSpPr>
        <p:spPr bwMode="auto">
          <a:xfrm>
            <a:off x="107504" y="2962406"/>
            <a:ext cx="8928992" cy="1913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rPr>
              <a:t>k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9">
            <a:extLst>
              <a:ext uri="{FF2B5EF4-FFF2-40B4-BE49-F238E27FC236}">
                <a16:creationId xmlns:a16="http://schemas.microsoft.com/office/drawing/2014/main" id="{41CF456F-03BD-42DB-A462-F7C4026DCD5C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21" name="Picture 26" descr="그림2">
              <a:extLst>
                <a:ext uri="{FF2B5EF4-FFF2-40B4-BE49-F238E27FC236}">
                  <a16:creationId xmlns:a16="http://schemas.microsoft.com/office/drawing/2014/main" id="{AE12D7DA-94DF-4EFB-AAEC-B1C24E9F4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982DBC-C7F9-4A9D-86A1-284837A40B4C}"/>
                </a:ext>
              </a:extLst>
            </p:cNvPr>
            <p:cNvSpPr/>
            <p:nvPr/>
          </p:nvSpPr>
          <p:spPr>
            <a:xfrm>
              <a:off x="911746" y="2055249"/>
              <a:ext cx="163984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탐색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ABECC08-0109-46A2-B601-6B50A52EC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58522"/>
              </p:ext>
            </p:extLst>
          </p:nvPr>
        </p:nvGraphicFramePr>
        <p:xfrm>
          <a:off x="527923" y="1563638"/>
          <a:ext cx="4644516" cy="128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24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121091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050778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1191402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F7AC26-6458-47D0-9414-3DBA3EED4D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56515" y="1563638"/>
          <a:ext cx="2171869" cy="128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1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050778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FINANCE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72E9BFA-29DD-4A25-BD4B-5D8865639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58914"/>
              </p:ext>
            </p:extLst>
          </p:nvPr>
        </p:nvGraphicFramePr>
        <p:xfrm>
          <a:off x="527922" y="3435846"/>
          <a:ext cx="7500461" cy="128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091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810458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230439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824301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  <a:gridCol w="1566172">
                  <a:extLst>
                    <a:ext uri="{9D8B030D-6E8A-4147-A177-3AD203B41FA5}">
                      <a16:colId xmlns:a16="http://schemas.microsoft.com/office/drawing/2014/main" val="370345899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651A52FF-7BA1-4B80-B1F5-01C01ADB8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75060" y="2066377"/>
            <a:ext cx="332185" cy="21718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D91F79-05BE-4504-80D9-6D17048A91A1}"/>
              </a:ext>
            </a:extLst>
          </p:cNvPr>
          <p:cNvSpPr txBox="1"/>
          <p:nvPr/>
        </p:nvSpPr>
        <p:spPr>
          <a:xfrm>
            <a:off x="2918025" y="3100126"/>
            <a:ext cx="15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LEFT OUTER JOIN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8AB37-B486-4CDB-B9B8-2030062EAEF3}"/>
              </a:ext>
            </a:extLst>
          </p:cNvPr>
          <p:cNvSpPr txBox="1"/>
          <p:nvPr/>
        </p:nvSpPr>
        <p:spPr>
          <a:xfrm>
            <a:off x="470714" y="1238436"/>
            <a:ext cx="3198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A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시스템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자료명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kopo_channel_seasonality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6ADB45-E322-44CB-8C25-72C1B5066586}"/>
              </a:ext>
            </a:extLst>
          </p:cNvPr>
          <p:cNvSpPr txBox="1"/>
          <p:nvPr/>
        </p:nvSpPr>
        <p:spPr>
          <a:xfrm>
            <a:off x="5746525" y="1251203"/>
            <a:ext cx="2933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A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시스템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자료명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: kopo_product_master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E82E0-2978-4847-BF15-03A48DDE18D6}"/>
              </a:ext>
            </a:extLst>
          </p:cNvPr>
          <p:cNvSpPr txBox="1"/>
          <p:nvPr/>
        </p:nvSpPr>
        <p:spPr>
          <a:xfrm>
            <a:off x="450154" y="3045881"/>
            <a:ext cx="15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kopo_channel_data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96253-E52E-48BF-A08D-92032C67D485}"/>
              </a:ext>
            </a:extLst>
          </p:cNvPr>
          <p:cNvSpPr txBox="1"/>
          <p:nvPr/>
        </p:nvSpPr>
        <p:spPr>
          <a:xfrm>
            <a:off x="6075544" y="3091761"/>
            <a:ext cx="2528904" cy="269754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800" b="0">
                <a:solidFill>
                  <a:schemeClr val="bg1"/>
                </a:solidFill>
                <a:cs typeface="Times New Roman" panose="02020603050405020304" pitchFamily="18" charset="0"/>
              </a:rPr>
              <a:t>변수명</a:t>
            </a:r>
            <a:r>
              <a:rPr lang="en-US" altLang="ko-KR" sz="1800" b="0">
                <a:solidFill>
                  <a:schemeClr val="bg1"/>
                </a:solidFill>
                <a:cs typeface="Times New Roman" panose="02020603050405020304" pitchFamily="18" charset="0"/>
              </a:rPr>
              <a:t> → selloutDf</a:t>
            </a:r>
          </a:p>
        </p:txBody>
      </p:sp>
    </p:spTree>
    <p:extLst>
      <p:ext uri="{BB962C8B-B14F-4D97-AF65-F5344CB8AC3E}">
        <p14:creationId xmlns:p14="http://schemas.microsoft.com/office/powerpoint/2010/main" val="194557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98922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2-4.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(GROUP-BY) 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24113"/>
              </p:ext>
            </p:extLst>
          </p:nvPr>
        </p:nvGraphicFramePr>
        <p:xfrm>
          <a:off x="410424" y="1635646"/>
          <a:ext cx="81479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3168352">
                <a:tc>
                  <a:txBody>
                    <a:bodyPr/>
                    <a:lstStyle/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groupRddMap2 = mapRdd.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groupBy(x=&gt;{ (x.getString(keyNo)) }).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map(x=&gt;{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key = x._1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data = x._2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size = x._2.map(x=&gt;{x.getDouble(qtyNo)}).size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sumation = x._2.map(x=&gt;{x.getDouble(qtyNo)}).sum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average = 0.0d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if(size!=0){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average = sumation/size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mapResult = data.map(x=&gt;{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(key,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x.getString(accountidNo),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x.getString(productNo),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x.getString(yearweekNo),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x.getDouble(qtyNo),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average)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})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mapResult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})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1275606"/>
            <a:ext cx="468052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(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레코드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유지하면서 통계값 설정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0079C2EB-2602-4F1D-BCE3-E5C7E14881B1}"/>
              </a:ext>
            </a:extLst>
          </p:cNvPr>
          <p:cNvSpPr/>
          <p:nvPr/>
        </p:nvSpPr>
        <p:spPr bwMode="auto">
          <a:xfrm>
            <a:off x="5288710" y="3528998"/>
            <a:ext cx="3269694" cy="758072"/>
          </a:xfrm>
          <a:prstGeom prst="wedgeRectCallout">
            <a:avLst>
              <a:gd name="adj1" fmla="val -74204"/>
              <a:gd name="adj2" fmla="val 19821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각 키별로 데이터를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Iterable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형태로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가지고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있음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key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개수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49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개지만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각각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take(1)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후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(0)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번째 배열의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Iterable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을 풀면 안에 그룹데이터가 살아있음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2A80C27-DA7F-447E-888C-539858CBAAD1}"/>
              </a:ext>
            </a:extLst>
          </p:cNvPr>
          <p:cNvSpPr/>
          <p:nvPr/>
        </p:nvSpPr>
        <p:spPr bwMode="auto">
          <a:xfrm>
            <a:off x="5292080" y="1728208"/>
            <a:ext cx="3096344" cy="15636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2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개 상품 데이터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104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건 중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통계값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평균치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을 뽑아주세요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데이터가 </a:t>
            </a: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2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개로 줄지만</a:t>
            </a:r>
            <a:endParaRPr lang="en-US" altLang="ko-KR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모든 레코드</a:t>
            </a: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행</a:t>
            </a: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의 값도 가지고 있음</a:t>
            </a: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A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→ 52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건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B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→ 52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건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5AA3C9-6BFA-4322-83F0-BF7C0D27ADD0}"/>
              </a:ext>
            </a:extLst>
          </p:cNvPr>
          <p:cNvSpPr/>
          <p:nvPr/>
        </p:nvSpPr>
        <p:spPr>
          <a:xfrm>
            <a:off x="9468544" y="-798404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SELECT * FROM </a:t>
            </a:r>
          </a:p>
          <a:p>
            <a:r>
              <a:rPr lang="ko-KR" altLang="en-US"/>
              <a:t>(SELECT </a:t>
            </a:r>
          </a:p>
          <a:p>
            <a:r>
              <a:rPr lang="ko-KR" altLang="en-US"/>
              <a:t>        CONCAT(REGIONID,CONCAT('_',PRODUCT)) AS KEY</a:t>
            </a:r>
          </a:p>
          <a:p>
            <a:r>
              <a:rPr lang="ko-KR" altLang="en-US"/>
              <a:t>        ,REGIONID</a:t>
            </a:r>
          </a:p>
          <a:p>
            <a:r>
              <a:rPr lang="ko-KR" altLang="en-US"/>
              <a:t>        , PRODUCT</a:t>
            </a:r>
          </a:p>
          <a:p>
            <a:r>
              <a:rPr lang="ko-KR" altLang="en-US"/>
              <a:t>        , YEARWEEK</a:t>
            </a:r>
          </a:p>
          <a:p>
            <a:r>
              <a:rPr lang="ko-KR" altLang="en-US"/>
              <a:t>        , CASE WHEN QTY &gt; 700000</a:t>
            </a:r>
          </a:p>
          <a:p>
            <a:r>
              <a:rPr lang="ko-KR" altLang="en-US"/>
              <a:t>                THEN 700000</a:t>
            </a:r>
          </a:p>
          <a:p>
            <a:r>
              <a:rPr lang="ko-KR" altLang="en-US"/>
              <a:t>                ELSE QTY END AS QTY</a:t>
            </a:r>
          </a:p>
          <a:p>
            <a:r>
              <a:rPr lang="ko-KR" altLang="en-US"/>
              <a:t>        FROM KOPO_CHANNEL_SEASONALITY_NEW</a:t>
            </a:r>
          </a:p>
          <a:p>
            <a:r>
              <a:rPr lang="ko-KR" altLang="en-US"/>
              <a:t>        WHERE 1=1</a:t>
            </a:r>
          </a:p>
          <a:p>
            <a:r>
              <a:rPr lang="ko-KR" altLang="en-US"/>
              <a:t>        AND PRODUCT IN ('PRODUCT1','PRODUCT2')</a:t>
            </a:r>
          </a:p>
          <a:p>
            <a:r>
              <a:rPr lang="ko-KR" altLang="en-US"/>
              <a:t>        AND SUBSTR(YEARWEEK,5,6) != '53')A</a:t>
            </a:r>
          </a:p>
          <a:p>
            <a:r>
              <a:rPr lang="ko-KR" altLang="en-US"/>
              <a:t>LEFT JOIN        </a:t>
            </a:r>
          </a:p>
          <a:p>
            <a:r>
              <a:rPr lang="ko-KR" altLang="en-US"/>
              <a:t>(SELECT B.KEY</a:t>
            </a:r>
          </a:p>
          <a:p>
            <a:r>
              <a:rPr lang="ko-KR" altLang="en-US"/>
              <a:t>    , AVG(QTY)</a:t>
            </a:r>
          </a:p>
          <a:p>
            <a:r>
              <a:rPr lang="ko-KR" altLang="en-US"/>
              <a:t>    , SUM(QTY)</a:t>
            </a:r>
          </a:p>
          <a:p>
            <a:r>
              <a:rPr lang="ko-KR" altLang="en-US"/>
              <a:t>    , COUNT(QTY)</a:t>
            </a:r>
          </a:p>
          <a:p>
            <a:r>
              <a:rPr lang="ko-KR" altLang="en-US"/>
              <a:t>FROM (</a:t>
            </a:r>
          </a:p>
          <a:p>
            <a:r>
              <a:rPr lang="ko-KR" altLang="en-US"/>
              <a:t>    SELECT </a:t>
            </a:r>
          </a:p>
          <a:p>
            <a:r>
              <a:rPr lang="ko-KR" altLang="en-US"/>
              <a:t>        CONCAT(REGIONID,CONCAT('_',PRODUCT)) AS KEY</a:t>
            </a:r>
          </a:p>
          <a:p>
            <a:r>
              <a:rPr lang="ko-KR" altLang="en-US"/>
              <a:t>        ,REGIONID</a:t>
            </a:r>
          </a:p>
          <a:p>
            <a:r>
              <a:rPr lang="ko-KR" altLang="en-US"/>
              <a:t>        , PRODUCT</a:t>
            </a:r>
          </a:p>
          <a:p>
            <a:r>
              <a:rPr lang="ko-KR" altLang="en-US"/>
              <a:t>        , YEARWEEK</a:t>
            </a:r>
          </a:p>
          <a:p>
            <a:r>
              <a:rPr lang="ko-KR" altLang="en-US"/>
              <a:t>        , CASE WHEN QTY &gt; 700000</a:t>
            </a:r>
          </a:p>
          <a:p>
            <a:r>
              <a:rPr lang="ko-KR" altLang="en-US"/>
              <a:t>                THEN 700000</a:t>
            </a:r>
          </a:p>
          <a:p>
            <a:r>
              <a:rPr lang="ko-KR" altLang="en-US"/>
              <a:t>                ELSE QTY END AS QTY</a:t>
            </a:r>
          </a:p>
          <a:p>
            <a:r>
              <a:rPr lang="ko-KR" altLang="en-US"/>
              <a:t>        FROM KOPO_CHANNEL_SEASONALITY_NEW</a:t>
            </a:r>
          </a:p>
          <a:p>
            <a:r>
              <a:rPr lang="ko-KR" altLang="en-US"/>
              <a:t>        WHERE 1=1</a:t>
            </a:r>
          </a:p>
          <a:p>
            <a:r>
              <a:rPr lang="ko-KR" altLang="en-US"/>
              <a:t>        AND PRODUCT IN ('PRODUCT1','PRODUCT2')</a:t>
            </a:r>
          </a:p>
          <a:p>
            <a:r>
              <a:rPr lang="ko-KR" altLang="en-US"/>
              <a:t>        AND SUBSTR(YEARWEEK,5,6) != '53'</a:t>
            </a:r>
          </a:p>
          <a:p>
            <a:r>
              <a:rPr lang="ko-KR" altLang="en-US"/>
              <a:t>)B</a:t>
            </a:r>
          </a:p>
          <a:p>
            <a:r>
              <a:rPr lang="ko-KR" altLang="en-US"/>
              <a:t>GROUP BY KEY)B</a:t>
            </a:r>
          </a:p>
          <a:p>
            <a:r>
              <a:rPr lang="ko-KR" altLang="en-US"/>
              <a:t>ON A.KEY = B.KEY</a:t>
            </a:r>
          </a:p>
          <a:p>
            <a:r>
              <a:rPr lang="ko-KR" altLang="en-US"/>
              <a:t>WHERE 1=1</a:t>
            </a:r>
          </a:p>
          <a:p>
            <a:r>
              <a:rPr lang="ko-KR" altLang="en-US"/>
              <a:t>AND REGIONID = 'A43'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4953DE-34E6-479B-9F42-150299EDF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0526" y="5299162"/>
            <a:ext cx="9144000" cy="468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7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98922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2-4.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(GROUP-BY) 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067452"/>
              </p:ext>
            </p:extLst>
          </p:nvPr>
        </p:nvGraphicFramePr>
        <p:xfrm>
          <a:off x="410424" y="1635646"/>
          <a:ext cx="81479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3168352">
                <a:tc>
                  <a:txBody>
                    <a:bodyPr/>
                    <a:lstStyle/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groupRddMap2 = mapRdd.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groupBy(x=&gt;{ (x.getString(keyNo)) }).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flatMap(x=&gt;{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key = x._1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data = x._2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size = x._2.map(x=&gt;{x.getDouble(qtyNo)}).size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sumation = x._2.map(x=&gt;{x.getDouble(qtyNo)}).sum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average = 0.0d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if(size!=0){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average = sumation/size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mapResult = data.map(x=&gt;{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(key,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x.getString(accountidNo),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x.getString(productNo),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x.getString(yearweekNo),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x.getDouble(qtyNo),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average)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})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mapResult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})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1275606"/>
            <a:ext cx="468052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(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레코드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펼치면서 통계값 설정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0079C2EB-2602-4F1D-BCE3-E5C7E14881B1}"/>
              </a:ext>
            </a:extLst>
          </p:cNvPr>
          <p:cNvSpPr/>
          <p:nvPr/>
        </p:nvSpPr>
        <p:spPr bwMode="auto">
          <a:xfrm>
            <a:off x="5288710" y="3528998"/>
            <a:ext cx="3269694" cy="758072"/>
          </a:xfrm>
          <a:prstGeom prst="wedgeRectCallout">
            <a:avLst>
              <a:gd name="adj1" fmla="val -74204"/>
              <a:gd name="adj2" fmla="val 19821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각 키별로 데이터를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Iterable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형태로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가지고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있음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key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개수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49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개지만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각각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take(1)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후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(0)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번째 배열의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Iterable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을 풀면 안에 그룹데이터가 살아있음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2A80C27-DA7F-447E-888C-539858CBAAD1}"/>
              </a:ext>
            </a:extLst>
          </p:cNvPr>
          <p:cNvSpPr/>
          <p:nvPr/>
        </p:nvSpPr>
        <p:spPr bwMode="auto">
          <a:xfrm>
            <a:off x="5292080" y="1728208"/>
            <a:ext cx="3096344" cy="15636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2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개 상품 데이터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104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건 중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통계값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평균치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을 뽑아주세요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데이터가 </a:t>
            </a: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2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개로 줄지만</a:t>
            </a:r>
            <a:endParaRPr lang="en-US" altLang="ko-KR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모든 레코드</a:t>
            </a: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행</a:t>
            </a: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의 값도 가지고 있음</a:t>
            </a: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A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→ 52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건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B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→ 52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건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5AA3C9-6BFA-4322-83F0-BF7C0D27ADD0}"/>
              </a:ext>
            </a:extLst>
          </p:cNvPr>
          <p:cNvSpPr/>
          <p:nvPr/>
        </p:nvSpPr>
        <p:spPr>
          <a:xfrm>
            <a:off x="9468544" y="-798404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SELECT * FROM </a:t>
            </a:r>
          </a:p>
          <a:p>
            <a:r>
              <a:rPr lang="ko-KR" altLang="en-US"/>
              <a:t>(SELECT </a:t>
            </a:r>
          </a:p>
          <a:p>
            <a:r>
              <a:rPr lang="ko-KR" altLang="en-US"/>
              <a:t>        CONCAT(REGIONID,CONCAT('_',PRODUCT)) AS KEY</a:t>
            </a:r>
          </a:p>
          <a:p>
            <a:r>
              <a:rPr lang="ko-KR" altLang="en-US"/>
              <a:t>        ,REGIONID</a:t>
            </a:r>
          </a:p>
          <a:p>
            <a:r>
              <a:rPr lang="ko-KR" altLang="en-US"/>
              <a:t>        , PRODUCT</a:t>
            </a:r>
          </a:p>
          <a:p>
            <a:r>
              <a:rPr lang="ko-KR" altLang="en-US"/>
              <a:t>        , YEARWEEK</a:t>
            </a:r>
          </a:p>
          <a:p>
            <a:r>
              <a:rPr lang="ko-KR" altLang="en-US"/>
              <a:t>        , CASE WHEN QTY &gt; 700000</a:t>
            </a:r>
          </a:p>
          <a:p>
            <a:r>
              <a:rPr lang="ko-KR" altLang="en-US"/>
              <a:t>                THEN 700000</a:t>
            </a:r>
          </a:p>
          <a:p>
            <a:r>
              <a:rPr lang="ko-KR" altLang="en-US"/>
              <a:t>                ELSE QTY END AS QTY</a:t>
            </a:r>
          </a:p>
          <a:p>
            <a:r>
              <a:rPr lang="ko-KR" altLang="en-US"/>
              <a:t>        FROM KOPO_CHANNEL_SEASONALITY_NEW</a:t>
            </a:r>
          </a:p>
          <a:p>
            <a:r>
              <a:rPr lang="ko-KR" altLang="en-US"/>
              <a:t>        WHERE 1=1</a:t>
            </a:r>
          </a:p>
          <a:p>
            <a:r>
              <a:rPr lang="ko-KR" altLang="en-US"/>
              <a:t>        AND PRODUCT IN ('PRODUCT1','PRODUCT2')</a:t>
            </a:r>
          </a:p>
          <a:p>
            <a:r>
              <a:rPr lang="ko-KR" altLang="en-US"/>
              <a:t>        AND SUBSTR(YEARWEEK,5,6) != '53')A</a:t>
            </a:r>
          </a:p>
          <a:p>
            <a:r>
              <a:rPr lang="ko-KR" altLang="en-US"/>
              <a:t>LEFT JOIN        </a:t>
            </a:r>
          </a:p>
          <a:p>
            <a:r>
              <a:rPr lang="ko-KR" altLang="en-US"/>
              <a:t>(SELECT B.KEY</a:t>
            </a:r>
          </a:p>
          <a:p>
            <a:r>
              <a:rPr lang="ko-KR" altLang="en-US"/>
              <a:t>    , AVG(QTY)</a:t>
            </a:r>
          </a:p>
          <a:p>
            <a:r>
              <a:rPr lang="ko-KR" altLang="en-US"/>
              <a:t>    , SUM(QTY)</a:t>
            </a:r>
          </a:p>
          <a:p>
            <a:r>
              <a:rPr lang="ko-KR" altLang="en-US"/>
              <a:t>    , COUNT(QTY)</a:t>
            </a:r>
          </a:p>
          <a:p>
            <a:r>
              <a:rPr lang="ko-KR" altLang="en-US"/>
              <a:t>FROM (</a:t>
            </a:r>
          </a:p>
          <a:p>
            <a:r>
              <a:rPr lang="ko-KR" altLang="en-US"/>
              <a:t>    SELECT </a:t>
            </a:r>
          </a:p>
          <a:p>
            <a:r>
              <a:rPr lang="ko-KR" altLang="en-US"/>
              <a:t>        CONCAT(REGIONID,CONCAT('_',PRODUCT)) AS KEY</a:t>
            </a:r>
          </a:p>
          <a:p>
            <a:r>
              <a:rPr lang="ko-KR" altLang="en-US"/>
              <a:t>        ,REGIONID</a:t>
            </a:r>
          </a:p>
          <a:p>
            <a:r>
              <a:rPr lang="ko-KR" altLang="en-US"/>
              <a:t>        , PRODUCT</a:t>
            </a:r>
          </a:p>
          <a:p>
            <a:r>
              <a:rPr lang="ko-KR" altLang="en-US"/>
              <a:t>        , YEARWEEK</a:t>
            </a:r>
          </a:p>
          <a:p>
            <a:r>
              <a:rPr lang="ko-KR" altLang="en-US"/>
              <a:t>        , CASE WHEN QTY &gt; 700000</a:t>
            </a:r>
          </a:p>
          <a:p>
            <a:r>
              <a:rPr lang="ko-KR" altLang="en-US"/>
              <a:t>                THEN 700000</a:t>
            </a:r>
          </a:p>
          <a:p>
            <a:r>
              <a:rPr lang="ko-KR" altLang="en-US"/>
              <a:t>                ELSE QTY END AS QTY</a:t>
            </a:r>
          </a:p>
          <a:p>
            <a:r>
              <a:rPr lang="ko-KR" altLang="en-US"/>
              <a:t>        FROM KOPO_CHANNEL_SEASONALITY_NEW</a:t>
            </a:r>
          </a:p>
          <a:p>
            <a:r>
              <a:rPr lang="ko-KR" altLang="en-US"/>
              <a:t>        WHERE 1=1</a:t>
            </a:r>
          </a:p>
          <a:p>
            <a:r>
              <a:rPr lang="ko-KR" altLang="en-US"/>
              <a:t>        AND PRODUCT IN ('PRODUCT1','PRODUCT2')</a:t>
            </a:r>
          </a:p>
          <a:p>
            <a:r>
              <a:rPr lang="ko-KR" altLang="en-US"/>
              <a:t>        AND SUBSTR(YEARWEEK,5,6) != '53'</a:t>
            </a:r>
          </a:p>
          <a:p>
            <a:r>
              <a:rPr lang="ko-KR" altLang="en-US"/>
              <a:t>)B</a:t>
            </a:r>
          </a:p>
          <a:p>
            <a:r>
              <a:rPr lang="ko-KR" altLang="en-US"/>
              <a:t>GROUP BY KEY)B</a:t>
            </a:r>
          </a:p>
          <a:p>
            <a:r>
              <a:rPr lang="ko-KR" altLang="en-US"/>
              <a:t>ON A.KEY = B.KEY</a:t>
            </a:r>
          </a:p>
          <a:p>
            <a:r>
              <a:rPr lang="ko-KR" altLang="en-US"/>
              <a:t>WHERE 1=1</a:t>
            </a:r>
          </a:p>
          <a:p>
            <a:r>
              <a:rPr lang="ko-KR" altLang="en-US"/>
              <a:t>AND REGIONID = 'A43'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4953DE-34E6-479B-9F42-150299EDF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0526" y="5299162"/>
            <a:ext cx="9144000" cy="468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1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E11D1A9-70BC-43B8-94E9-8CF55ED93052}"/>
              </a:ext>
            </a:extLst>
          </p:cNvPr>
          <p:cNvSpPr/>
          <p:nvPr/>
        </p:nvSpPr>
        <p:spPr bwMode="auto">
          <a:xfrm>
            <a:off x="827584" y="1779662"/>
            <a:ext cx="7560840" cy="4883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98922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2-4.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(GROUP-BY) 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8FC56D-7CAB-4BCC-936C-A1C8A2524AAF}"/>
              </a:ext>
            </a:extLst>
          </p:cNvPr>
          <p:cNvSpPr txBox="1"/>
          <p:nvPr/>
        </p:nvSpPr>
        <p:spPr>
          <a:xfrm>
            <a:off x="1180361" y="189995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거래처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B00A7F-9D95-4211-9616-7AE388841AA5}"/>
              </a:ext>
            </a:extLst>
          </p:cNvPr>
          <p:cNvSpPr txBox="1"/>
          <p:nvPr/>
        </p:nvSpPr>
        <p:spPr>
          <a:xfrm>
            <a:off x="2411218" y="189995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FB77A3-DED9-4F5B-BD03-2C6CB144EC78}"/>
              </a:ext>
            </a:extLst>
          </p:cNvPr>
          <p:cNvSpPr txBox="1"/>
          <p:nvPr/>
        </p:nvSpPr>
        <p:spPr>
          <a:xfrm>
            <a:off x="3642075" y="1899954"/>
            <a:ext cx="1266848" cy="2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(201701)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910133-1F85-499A-AA42-DCE5EF445300}"/>
              </a:ext>
            </a:extLst>
          </p:cNvPr>
          <p:cNvSpPr txBox="1"/>
          <p:nvPr/>
        </p:nvSpPr>
        <p:spPr>
          <a:xfrm>
            <a:off x="5376451" y="1899954"/>
            <a:ext cx="1071570" cy="2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판매량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C85BAE-623F-4189-AAF4-FE5FCB5FBF0D}"/>
              </a:ext>
            </a:extLst>
          </p:cNvPr>
          <p:cNvSpPr txBox="1"/>
          <p:nvPr/>
        </p:nvSpPr>
        <p:spPr>
          <a:xfrm>
            <a:off x="3642075" y="2323592"/>
            <a:ext cx="1266848" cy="2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(201702)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21399D2D-E63C-4A0A-A2A6-FC402A3E6819}"/>
              </a:ext>
            </a:extLst>
          </p:cNvPr>
          <p:cNvSpPr/>
          <p:nvPr/>
        </p:nvSpPr>
        <p:spPr bwMode="auto">
          <a:xfrm rot="5400000">
            <a:off x="2174288" y="840672"/>
            <a:ext cx="338554" cy="1584176"/>
          </a:xfrm>
          <a:prstGeom prst="leftBrace">
            <a:avLst>
              <a:gd name="adj1" fmla="val 27676"/>
              <a:gd name="adj2" fmla="val 49015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96788-B4F2-4EC9-AA62-A01A6B95A716}"/>
              </a:ext>
            </a:extLst>
          </p:cNvPr>
          <p:cNvSpPr txBox="1"/>
          <p:nvPr/>
        </p:nvSpPr>
        <p:spPr>
          <a:xfrm>
            <a:off x="2343565" y="1294658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Group-Key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01D53E-3896-4487-A7B8-1A6E3891E934}"/>
              </a:ext>
            </a:extLst>
          </p:cNvPr>
          <p:cNvSpPr txBox="1"/>
          <p:nvPr/>
        </p:nvSpPr>
        <p:spPr>
          <a:xfrm>
            <a:off x="5376451" y="2323592"/>
            <a:ext cx="1071570" cy="2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판매량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87627F-EA4C-4193-BE37-E9A8CCB8CE83}"/>
              </a:ext>
            </a:extLst>
          </p:cNvPr>
          <p:cNvSpPr txBox="1"/>
          <p:nvPr/>
        </p:nvSpPr>
        <p:spPr>
          <a:xfrm>
            <a:off x="3634392" y="2960338"/>
            <a:ext cx="1266848" cy="2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DDD53E-901C-49E5-8FED-BD5AE14C123C}"/>
              </a:ext>
            </a:extLst>
          </p:cNvPr>
          <p:cNvSpPr txBox="1"/>
          <p:nvPr/>
        </p:nvSpPr>
        <p:spPr>
          <a:xfrm>
            <a:off x="5371380" y="2984856"/>
            <a:ext cx="1071570" cy="2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판매량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C4DC52-842E-4CB5-8D16-E94822ADA745}"/>
              </a:ext>
            </a:extLst>
          </p:cNvPr>
          <p:cNvSpPr txBox="1"/>
          <p:nvPr/>
        </p:nvSpPr>
        <p:spPr>
          <a:xfrm>
            <a:off x="6812798" y="188258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 판매량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F4B85-DF39-4F2B-BC2D-E50533E8665B}"/>
              </a:ext>
            </a:extLst>
          </p:cNvPr>
          <p:cNvSpPr txBox="1"/>
          <p:nvPr/>
        </p:nvSpPr>
        <p:spPr>
          <a:xfrm>
            <a:off x="4082310" y="26083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…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21FC16-CCF6-4AF2-8DCA-0309D0B99EBA}"/>
              </a:ext>
            </a:extLst>
          </p:cNvPr>
          <p:cNvSpPr txBox="1"/>
          <p:nvPr/>
        </p:nvSpPr>
        <p:spPr>
          <a:xfrm>
            <a:off x="5727941" y="263283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…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CAB34D-3E8E-48CE-94A4-BACE4E27C784}"/>
              </a:ext>
            </a:extLst>
          </p:cNvPr>
          <p:cNvSpPr txBox="1"/>
          <p:nvPr/>
        </p:nvSpPr>
        <p:spPr>
          <a:xfrm>
            <a:off x="1184993" y="345175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거래처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0A6E13-41D5-4549-B84B-5B6E4D32A0F6}"/>
              </a:ext>
            </a:extLst>
          </p:cNvPr>
          <p:cNvSpPr txBox="1"/>
          <p:nvPr/>
        </p:nvSpPr>
        <p:spPr>
          <a:xfrm>
            <a:off x="2415850" y="345175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60FC7E-32DD-40EB-AD84-67089043050F}"/>
              </a:ext>
            </a:extLst>
          </p:cNvPr>
          <p:cNvSpPr txBox="1"/>
          <p:nvPr/>
        </p:nvSpPr>
        <p:spPr>
          <a:xfrm>
            <a:off x="3646707" y="3451754"/>
            <a:ext cx="1266848" cy="2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(201701)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7A8FE1-9ACB-4994-9F18-36F98B8C570D}"/>
              </a:ext>
            </a:extLst>
          </p:cNvPr>
          <p:cNvSpPr txBox="1"/>
          <p:nvPr/>
        </p:nvSpPr>
        <p:spPr>
          <a:xfrm>
            <a:off x="5381083" y="3451754"/>
            <a:ext cx="1071570" cy="2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판매량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457538-0AD2-4FA8-9668-4839143F78BE}"/>
              </a:ext>
            </a:extLst>
          </p:cNvPr>
          <p:cNvSpPr txBox="1"/>
          <p:nvPr/>
        </p:nvSpPr>
        <p:spPr>
          <a:xfrm>
            <a:off x="3646707" y="3875392"/>
            <a:ext cx="1266848" cy="2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(201702)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B7E2DB-024C-4FFB-A96F-B40E8E45EF14}"/>
              </a:ext>
            </a:extLst>
          </p:cNvPr>
          <p:cNvSpPr txBox="1"/>
          <p:nvPr/>
        </p:nvSpPr>
        <p:spPr>
          <a:xfrm>
            <a:off x="5381083" y="3875392"/>
            <a:ext cx="1071570" cy="2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판매량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155DB0-0A4E-42A8-86E9-0A957FFEF4E6}"/>
              </a:ext>
            </a:extLst>
          </p:cNvPr>
          <p:cNvSpPr txBox="1"/>
          <p:nvPr/>
        </p:nvSpPr>
        <p:spPr>
          <a:xfrm>
            <a:off x="3639024" y="4512138"/>
            <a:ext cx="1266848" cy="2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44A4F0-0945-4420-9641-50E947C7CFD4}"/>
              </a:ext>
            </a:extLst>
          </p:cNvPr>
          <p:cNvSpPr txBox="1"/>
          <p:nvPr/>
        </p:nvSpPr>
        <p:spPr>
          <a:xfrm>
            <a:off x="5376012" y="4536656"/>
            <a:ext cx="1071570" cy="2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판매량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6D8447-70B7-4E32-824C-FBE9757CDD7C}"/>
              </a:ext>
            </a:extLst>
          </p:cNvPr>
          <p:cNvSpPr txBox="1"/>
          <p:nvPr/>
        </p:nvSpPr>
        <p:spPr>
          <a:xfrm>
            <a:off x="6817430" y="343438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 판매량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3980ED-8740-424D-A6CA-47722A2CC46F}"/>
              </a:ext>
            </a:extLst>
          </p:cNvPr>
          <p:cNvSpPr txBox="1"/>
          <p:nvPr/>
        </p:nvSpPr>
        <p:spPr>
          <a:xfrm>
            <a:off x="4086942" y="41601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…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05B2CB-B734-4F8E-88AF-F17AD042391D}"/>
              </a:ext>
            </a:extLst>
          </p:cNvPr>
          <p:cNvSpPr txBox="1"/>
          <p:nvPr/>
        </p:nvSpPr>
        <p:spPr>
          <a:xfrm>
            <a:off x="5732573" y="418463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…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B3178CB-1950-4E00-8EAE-012AB86801BF}"/>
              </a:ext>
            </a:extLst>
          </p:cNvPr>
          <p:cNvSpPr/>
          <p:nvPr/>
        </p:nvSpPr>
        <p:spPr bwMode="auto">
          <a:xfrm>
            <a:off x="846120" y="3338429"/>
            <a:ext cx="7560840" cy="488348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56" name="말풍선: 사각형 55">
            <a:extLst>
              <a:ext uri="{FF2B5EF4-FFF2-40B4-BE49-F238E27FC236}">
                <a16:creationId xmlns:a16="http://schemas.microsoft.com/office/drawing/2014/main" id="{D005D25A-991B-4750-AD23-D6A535E3FD33}"/>
              </a:ext>
            </a:extLst>
          </p:cNvPr>
          <p:cNvSpPr/>
          <p:nvPr/>
        </p:nvSpPr>
        <p:spPr bwMode="auto">
          <a:xfrm>
            <a:off x="4420864" y="756447"/>
            <a:ext cx="4543623" cy="758072"/>
          </a:xfrm>
          <a:prstGeom prst="wedgeRectCallout">
            <a:avLst>
              <a:gd name="adj1" fmla="val -73717"/>
              <a:gd name="adj2" fmla="val 74830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1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번 유형은 그룹키 </a:t>
            </a: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2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개에 대한 결과만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2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번 유형도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2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개 결과지만 모든 데이터의 값도 같이 들고 있음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3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번 유형은 모든데이터의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row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수를 유지하면서 들고있음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93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98922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2-4.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(GROUP-BY) 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CE1243-E7F2-4594-8B9B-65FC9AB00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410155"/>
            <a:ext cx="5092617" cy="34798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09E6D6-5FED-4152-B168-1C9B4E2B5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3" y="1410155"/>
            <a:ext cx="3700470" cy="216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98922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2-4.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(GROUP-BY) 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1347614"/>
            <a:ext cx="2088232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디버깅 하기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9938A6C-3B53-4B09-BA1A-264C47D7A1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0424" y="1671062"/>
          <a:ext cx="814798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3132936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groupRddMap2 = mapRdd.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groupBy(x=&gt;{ (x.getString(keyNo)) }).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map</a:t>
                      </a:r>
                    </a:p>
                    <a:p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(Case #2)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선택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}.first</a:t>
                      </a: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1. filte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적용하여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존재하는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(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조건으로 잡아야 하며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x._1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접근가능하다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2. .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[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단일키 컬럼인 경우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groupRddMap2 = mapRdd.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groupBy(x=&gt;{ (x.getString(keyNo)) }).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filter(x=&gt;{x._1==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＂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A01_ST0001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＂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}).first</a:t>
                      </a: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[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복합키 컬럼인 경우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groupRddMap2 = mapRdd.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groupBy(x=&gt;{ (x.getString(keyNo)) }).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filter(x=&gt;{x._1._1=="A01_ST0001"}).first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2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611560" y="1481176"/>
            <a:ext cx="8219988" cy="252028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mapRdd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를 활용하여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groupBy</a:t>
            </a: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map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→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키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, (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사이즈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평균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표준편차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))</a:t>
            </a: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flatmap → (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키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사이즈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평균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표준편차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를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구하세요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491132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650931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2-5.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(GROUP-BY) - FLATMAP 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127066"/>
              </p:ext>
            </p:extLst>
          </p:nvPr>
        </p:nvGraphicFramePr>
        <p:xfrm>
          <a:off x="410424" y="1671062"/>
          <a:ext cx="8147980" cy="105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056340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group By – flatmap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모두 펼침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}.groupBy{x=&gt;{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(key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컬럼정보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}.flatMap(x=&gt;{ … })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B7FDAF-ED19-4AEE-B04D-2B3F5AAC3BF1}"/>
              </a:ext>
            </a:extLst>
          </p:cNvPr>
          <p:cNvSpPr/>
          <p:nvPr/>
        </p:nvSpPr>
        <p:spPr bwMode="auto">
          <a:xfrm>
            <a:off x="1871603" y="3036803"/>
            <a:ext cx="185681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키 데이터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0918DF-57B3-46B1-9EEC-99A32925DC1A}"/>
              </a:ext>
            </a:extLst>
          </p:cNvPr>
          <p:cNvSpPr/>
          <p:nvPr/>
        </p:nvSpPr>
        <p:spPr bwMode="auto">
          <a:xfrm>
            <a:off x="4355976" y="3016000"/>
            <a:ext cx="309634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기존 데이터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7DB36-05DE-46FB-A3F0-065A65EA5CE4}"/>
              </a:ext>
            </a:extLst>
          </p:cNvPr>
          <p:cNvSpPr txBox="1"/>
          <p:nvPr/>
        </p:nvSpPr>
        <p:spPr>
          <a:xfrm>
            <a:off x="3872919" y="2960439"/>
            <a:ext cx="338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>
                <a:latin typeface="돋움" pitchFamily="50" charset="-127"/>
                <a:ea typeface="돋움" pitchFamily="50" charset="-127"/>
              </a:rPr>
              <a:t>,</a:t>
            </a:r>
            <a:endParaRPr lang="ko-KR" altLang="en-US" sz="3200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F8628D5-9B8C-493D-8579-B4425EFEF319}"/>
              </a:ext>
            </a:extLst>
          </p:cNvPr>
          <p:cNvSpPr/>
          <p:nvPr/>
        </p:nvSpPr>
        <p:spPr bwMode="auto">
          <a:xfrm>
            <a:off x="4339940" y="4011910"/>
            <a:ext cx="3112380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기존데이터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+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통계치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768C3-0947-4EFD-BD32-BE0BF3D8616A}"/>
              </a:ext>
            </a:extLst>
          </p:cNvPr>
          <p:cNvSpPr txBox="1"/>
          <p:nvPr/>
        </p:nvSpPr>
        <p:spPr>
          <a:xfrm>
            <a:off x="2558598" y="3501253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x._1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91B922-6B7F-4F55-95DE-68C5DD9B379F}"/>
              </a:ext>
            </a:extLst>
          </p:cNvPr>
          <p:cNvSpPr txBox="1"/>
          <p:nvPr/>
        </p:nvSpPr>
        <p:spPr>
          <a:xfrm>
            <a:off x="5662736" y="350125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x._2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359DE-92FB-4A21-A023-46D1B02D56A3}"/>
              </a:ext>
            </a:extLst>
          </p:cNvPr>
          <p:cNvSpPr txBox="1"/>
          <p:nvPr/>
        </p:nvSpPr>
        <p:spPr>
          <a:xfrm>
            <a:off x="428226" y="3151606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BB2F99E4-6D28-4247-8A93-1CCC2A0048B3}"/>
              </a:ext>
            </a:extLst>
          </p:cNvPr>
          <p:cNvSpPr/>
          <p:nvPr/>
        </p:nvSpPr>
        <p:spPr bwMode="auto">
          <a:xfrm>
            <a:off x="5148064" y="1318107"/>
            <a:ext cx="3672408" cy="758072"/>
          </a:xfrm>
          <a:prstGeom prst="wedgeRectCallout">
            <a:avLst>
              <a:gd name="adj1" fmla="val -72581"/>
              <a:gd name="adj2" fmla="val -40490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모두 펼쳐서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모든데이터를 유지하면서 통계치를 붙일 수 있다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19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650931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2-5.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(GROUP-BY) - FLATMAP 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437738"/>
              </p:ext>
            </p:extLst>
          </p:nvPr>
        </p:nvGraphicFramePr>
        <p:xfrm>
          <a:off x="410424" y="1671062"/>
          <a:ext cx="8147980" cy="49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490250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group By – flatmap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모두 펼침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}.groupBy{x=&gt;{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(key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컬럼정보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}.flatMap(x=&gt;{ … })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57425"/>
              </p:ext>
            </p:extLst>
          </p:nvPr>
        </p:nvGraphicFramePr>
        <p:xfrm>
          <a:off x="410424" y="2543568"/>
          <a:ext cx="81479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612358">
                <a:tc>
                  <a:txBody>
                    <a:bodyPr/>
                    <a:lstStyle/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groupRddMapTest = mapRdd.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groupBy(x=&gt;{ (x.getString(keyNo), x.getString(accountidNo)) }).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flatMap(x=&gt;{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key = x._1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data = x._2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size = x._2.map(x=&gt;{x.getDouble(qtyNo)}).size</a:t>
                      </a:r>
                    </a:p>
                    <a:p>
                      <a:endParaRPr lang="en-US" altLang="ko-KR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mapResult = data.map(x=&gt;{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Row(key,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x.getString(yearweekNo),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x.getDouble(qtyNo),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size)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})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mapResult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})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2211710"/>
            <a:ext cx="4032448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기존데이터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통계치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row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0079C2EB-2602-4F1D-BCE3-E5C7E14881B1}"/>
              </a:ext>
            </a:extLst>
          </p:cNvPr>
          <p:cNvSpPr/>
          <p:nvPr/>
        </p:nvSpPr>
        <p:spPr bwMode="auto">
          <a:xfrm>
            <a:off x="4932040" y="1441095"/>
            <a:ext cx="3096344" cy="758072"/>
          </a:xfrm>
          <a:prstGeom prst="wedgeRectCallout">
            <a:avLst>
              <a:gd name="adj1" fmla="val -63573"/>
              <a:gd name="adj2" fmla="val 68070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그룹핑 데이터의 통계 값을 확인한다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예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: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사이즈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269CD6-2F3A-4E99-B0B5-0B25C8514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237022"/>
            <a:ext cx="3444015" cy="268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6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650931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2-5.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(GROUP-BY) - FLATMAP 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1347614"/>
            <a:ext cx="2088232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디버깅 하기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9938A6C-3B53-4B09-BA1A-264C47D7A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0563"/>
              </p:ext>
            </p:extLst>
          </p:nvPr>
        </p:nvGraphicFramePr>
        <p:xfrm>
          <a:off x="410424" y="1671062"/>
          <a:ext cx="814798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3132936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groupRddMap2 = mapRdd.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groupBy(x=&gt;{ (x.getString(keyNo)) }).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flatMap</a:t>
                      </a:r>
                    </a:p>
                    <a:p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(Case #2)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선택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}.first</a:t>
                      </a: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1. filte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적용하여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존재하는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(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조건으로 잡아야 하며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x._1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접근가능하다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2. .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[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단일키 컬럼인 경우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groupRddMap2 = mapRdd.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groupBy(x=&gt;{ (x.getString(keyNo)) }).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filter(x=&gt;{x._1==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＂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A01_ST0001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＂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}).first</a:t>
                      </a: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[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복합키 컬럼인 경우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groupRddMap2 = mapRdd.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groupBy(x=&gt;{ (x.getString(keyNo)) }).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filter(x=&gt;{x._1._1=="A01_ST0001"}).first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24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75126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2-6. RDD-MAP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76110"/>
              </p:ext>
            </p:extLst>
          </p:nvPr>
        </p:nvGraphicFramePr>
        <p:xfrm>
          <a:off x="410424" y="1671062"/>
          <a:ext cx="8147980" cy="49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490250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맵핑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키를 가지고 호출하면 원하는 값을 리턴함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{MAP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{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}.collectAsMap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45"/>
              </p:ext>
            </p:extLst>
          </p:nvPr>
        </p:nvGraphicFramePr>
        <p:xfrm>
          <a:off x="410424" y="2543568"/>
          <a:ext cx="814798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612358">
                <a:tc>
                  <a:txBody>
                    <a:bodyPr/>
                    <a:lstStyle/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key, account, product,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productname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groupMap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mapRdd.groupBy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(x=&gt;{ 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x.getString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keyNo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))}).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map(x=&gt;{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key = x._1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 = x._2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size = x._2.map(x=&gt;{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x.getDouble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qtyNo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)}).size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sumation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data.map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(x=&gt;{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x.getDouble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qtyNo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)}).sum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average = 0.0d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if(size!=0){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average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sumation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/size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(key, 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size,average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}).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collectAsMap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2211710"/>
            <a:ext cx="4032448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0079C2EB-2602-4F1D-BCE3-E5C7E14881B1}"/>
              </a:ext>
            </a:extLst>
          </p:cNvPr>
          <p:cNvSpPr/>
          <p:nvPr/>
        </p:nvSpPr>
        <p:spPr bwMode="auto">
          <a:xfrm>
            <a:off x="4932040" y="1441095"/>
            <a:ext cx="3096344" cy="758072"/>
          </a:xfrm>
          <a:prstGeom prst="wedgeRectCallout">
            <a:avLst>
              <a:gd name="adj1" fmla="val -63573"/>
              <a:gd name="adj2" fmla="val 68070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 key, value)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형태로 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Group By Map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을 수행해야함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47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6095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모델링 개념</a:t>
              </a:r>
              <a:endParaRPr lang="en-US" altLang="ko-KR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 개념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3C489B-052E-4578-B3F3-7ABD5724B3F0}"/>
              </a:ext>
            </a:extLst>
          </p:cNvPr>
          <p:cNvSpPr txBox="1"/>
          <p:nvPr/>
        </p:nvSpPr>
        <p:spPr>
          <a:xfrm>
            <a:off x="972564" y="2270605"/>
            <a:ext cx="1071570" cy="3077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E15C4F8-BB51-49A2-B10E-9B4862607A6E}"/>
              </a:ext>
            </a:extLst>
          </p:cNvPr>
          <p:cNvGrpSpPr/>
          <p:nvPr/>
        </p:nvGrpSpPr>
        <p:grpSpPr>
          <a:xfrm>
            <a:off x="1250666" y="1339960"/>
            <a:ext cx="1486843" cy="459133"/>
            <a:chOff x="697066" y="1790522"/>
            <a:chExt cx="1486843" cy="459133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B88E6143-0EB9-42FC-9994-C282CCE00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066" y="1790522"/>
              <a:ext cx="478913" cy="459133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B27678-0F28-4898-B922-F077743EF246}"/>
                </a:ext>
              </a:extLst>
            </p:cNvPr>
            <p:cNvSpPr txBox="1"/>
            <p:nvPr/>
          </p:nvSpPr>
          <p:spPr>
            <a:xfrm>
              <a:off x="1196138" y="1849307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Sales-Data</a:t>
              </a:r>
            </a:p>
          </p:txBody>
        </p:sp>
      </p:grpSp>
      <p:sp>
        <p:nvSpPr>
          <p:cNvPr id="55" name="왼쪽 중괄호 54">
            <a:extLst>
              <a:ext uri="{FF2B5EF4-FFF2-40B4-BE49-F238E27FC236}">
                <a16:creationId xmlns:a16="http://schemas.microsoft.com/office/drawing/2014/main" id="{7FCBD5A4-AE09-40DD-8A29-7EEBF8B194AA}"/>
              </a:ext>
            </a:extLst>
          </p:cNvPr>
          <p:cNvSpPr/>
          <p:nvPr/>
        </p:nvSpPr>
        <p:spPr bwMode="auto">
          <a:xfrm rot="5400000">
            <a:off x="1337058" y="2095707"/>
            <a:ext cx="338554" cy="2192785"/>
          </a:xfrm>
          <a:prstGeom prst="leftBrace">
            <a:avLst>
              <a:gd name="adj1" fmla="val 27676"/>
              <a:gd name="adj2" fmla="val 49015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9F476F-7747-45A3-AFD3-F2D12860A1A4}"/>
              </a:ext>
            </a:extLst>
          </p:cNvPr>
          <p:cNvSpPr txBox="1"/>
          <p:nvPr/>
        </p:nvSpPr>
        <p:spPr>
          <a:xfrm>
            <a:off x="973528" y="2676101"/>
            <a:ext cx="1071570" cy="308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정의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ED641-127B-41A2-96CC-74CFC2065D3F}"/>
              </a:ext>
            </a:extLst>
          </p:cNvPr>
          <p:cNvSpPr txBox="1"/>
          <p:nvPr/>
        </p:nvSpPr>
        <p:spPr>
          <a:xfrm>
            <a:off x="899592" y="322839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분산처리 프로세싱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C33C07-B932-4AFB-AEC0-6C55006FF8AC}"/>
              </a:ext>
            </a:extLst>
          </p:cNvPr>
          <p:cNvSpPr txBox="1"/>
          <p:nvPr/>
        </p:nvSpPr>
        <p:spPr>
          <a:xfrm>
            <a:off x="179512" y="3477113"/>
            <a:ext cx="793052" cy="4286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74ADAB-426F-48E7-97C1-0F13165A6894}"/>
              </a:ext>
            </a:extLst>
          </p:cNvPr>
          <p:cNvSpPr txBox="1"/>
          <p:nvPr/>
        </p:nvSpPr>
        <p:spPr>
          <a:xfrm>
            <a:off x="1115616" y="3477113"/>
            <a:ext cx="793052" cy="4286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88FD1C-13D9-46D3-8816-391643BC1AC9}"/>
              </a:ext>
            </a:extLst>
          </p:cNvPr>
          <p:cNvSpPr txBox="1"/>
          <p:nvPr/>
        </p:nvSpPr>
        <p:spPr>
          <a:xfrm>
            <a:off x="2051720" y="3477113"/>
            <a:ext cx="793052" cy="4286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</a:p>
        </p:txBody>
      </p:sp>
      <p:sp>
        <p:nvSpPr>
          <p:cNvPr id="61" name="왼쪽 중괄호 60">
            <a:extLst>
              <a:ext uri="{FF2B5EF4-FFF2-40B4-BE49-F238E27FC236}">
                <a16:creationId xmlns:a16="http://schemas.microsoft.com/office/drawing/2014/main" id="{7C3435C7-C165-4622-B2C9-0EFFD83D64D1}"/>
              </a:ext>
            </a:extLst>
          </p:cNvPr>
          <p:cNvSpPr/>
          <p:nvPr/>
        </p:nvSpPr>
        <p:spPr bwMode="auto">
          <a:xfrm rot="16200000">
            <a:off x="1364103" y="3054140"/>
            <a:ext cx="338554" cy="2192785"/>
          </a:xfrm>
          <a:prstGeom prst="leftBrace">
            <a:avLst>
              <a:gd name="adj1" fmla="val 27676"/>
              <a:gd name="adj2" fmla="val 49015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A5AEE3-0846-4968-B398-F2C146DED928}"/>
              </a:ext>
            </a:extLst>
          </p:cNvPr>
          <p:cNvSpPr txBox="1"/>
          <p:nvPr/>
        </p:nvSpPr>
        <p:spPr>
          <a:xfrm>
            <a:off x="997595" y="4354893"/>
            <a:ext cx="1071570" cy="3746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분석결과 통합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3C489B-052E-4578-B3F3-7ABD5724B3F0}"/>
              </a:ext>
            </a:extLst>
          </p:cNvPr>
          <p:cNvSpPr txBox="1"/>
          <p:nvPr/>
        </p:nvSpPr>
        <p:spPr>
          <a:xfrm>
            <a:off x="971600" y="1854179"/>
            <a:ext cx="1071570" cy="3147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24AF3DD-1826-4BB2-BCAB-D1A1D980A0E9}"/>
              </a:ext>
            </a:extLst>
          </p:cNvPr>
          <p:cNvSpPr/>
          <p:nvPr/>
        </p:nvSpPr>
        <p:spPr>
          <a:xfrm>
            <a:off x="4280155" y="-627198"/>
            <a:ext cx="2880320" cy="366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DataFrame → </a:t>
            </a:r>
            <a:r>
              <a:rPr lang="ko-KR" altLang="en-US" sz="105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</a:t>
            </a:r>
            <a:r>
              <a:rPr lang="en-US" altLang="ko-KR" sz="105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RDB</a:t>
            </a:r>
            <a:endParaRPr lang="ko-KR" altLang="en-US" sz="105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1EF0585-82DB-421C-8657-0CE9B89AA8EA}"/>
              </a:ext>
            </a:extLst>
          </p:cNvPr>
          <p:cNvSpPr/>
          <p:nvPr/>
        </p:nvSpPr>
        <p:spPr>
          <a:xfrm>
            <a:off x="4280155" y="-151337"/>
            <a:ext cx="2880320" cy="307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DataFrame → Spark SQL</a:t>
            </a:r>
            <a:endParaRPr lang="ko-KR" altLang="en-US" sz="105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3C489B-052E-4578-B3F3-7ABD5724B3F0}"/>
              </a:ext>
            </a:extLst>
          </p:cNvPr>
          <p:cNvSpPr txBox="1"/>
          <p:nvPr/>
        </p:nvSpPr>
        <p:spPr>
          <a:xfrm>
            <a:off x="4963561" y="2270606"/>
            <a:ext cx="1071570" cy="3077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E15C4F8-BB51-49A2-B10E-9B4862607A6E}"/>
              </a:ext>
            </a:extLst>
          </p:cNvPr>
          <p:cNvGrpSpPr/>
          <p:nvPr/>
        </p:nvGrpSpPr>
        <p:grpSpPr>
          <a:xfrm>
            <a:off x="5241663" y="1339961"/>
            <a:ext cx="1845916" cy="459133"/>
            <a:chOff x="697066" y="1790522"/>
            <a:chExt cx="1845916" cy="459133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88E6143-0EB9-42FC-9994-C282CCE00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066" y="1790522"/>
              <a:ext cx="478913" cy="45913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B27678-0F28-4898-B922-F077743EF246}"/>
                </a:ext>
              </a:extLst>
            </p:cNvPr>
            <p:cNvSpPr txBox="1"/>
            <p:nvPr/>
          </p:nvSpPr>
          <p:spPr>
            <a:xfrm>
              <a:off x="1196138" y="1849307"/>
              <a:ext cx="1346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Promotion-Data</a:t>
              </a:r>
            </a:p>
          </p:txBody>
        </p:sp>
      </p:grp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7FCBD5A4-AE09-40DD-8A29-7EEBF8B194AA}"/>
              </a:ext>
            </a:extLst>
          </p:cNvPr>
          <p:cNvSpPr/>
          <p:nvPr/>
        </p:nvSpPr>
        <p:spPr bwMode="auto">
          <a:xfrm rot="5400000">
            <a:off x="5328055" y="2095708"/>
            <a:ext cx="338554" cy="2192785"/>
          </a:xfrm>
          <a:prstGeom prst="leftBrace">
            <a:avLst>
              <a:gd name="adj1" fmla="val 27676"/>
              <a:gd name="adj2" fmla="val 49015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9F476F-7747-45A3-AFD3-F2D12860A1A4}"/>
              </a:ext>
            </a:extLst>
          </p:cNvPr>
          <p:cNvSpPr txBox="1"/>
          <p:nvPr/>
        </p:nvSpPr>
        <p:spPr>
          <a:xfrm>
            <a:off x="4964525" y="2676102"/>
            <a:ext cx="1071570" cy="308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정의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1ED641-127B-41A2-96CC-74CFC2065D3F}"/>
              </a:ext>
            </a:extLst>
          </p:cNvPr>
          <p:cNvSpPr txBox="1"/>
          <p:nvPr/>
        </p:nvSpPr>
        <p:spPr>
          <a:xfrm>
            <a:off x="4890589" y="3228395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분산처리 프로세싱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C33C07-B932-4AFB-AEC0-6C55006FF8AC}"/>
              </a:ext>
            </a:extLst>
          </p:cNvPr>
          <p:cNvSpPr txBox="1"/>
          <p:nvPr/>
        </p:nvSpPr>
        <p:spPr>
          <a:xfrm>
            <a:off x="4170509" y="3477114"/>
            <a:ext cx="793052" cy="4286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74ADAB-426F-48E7-97C1-0F13165A6894}"/>
              </a:ext>
            </a:extLst>
          </p:cNvPr>
          <p:cNvSpPr txBox="1"/>
          <p:nvPr/>
        </p:nvSpPr>
        <p:spPr>
          <a:xfrm>
            <a:off x="5106613" y="3477114"/>
            <a:ext cx="793052" cy="4286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8FD1C-13D9-46D3-8816-391643BC1AC9}"/>
              </a:ext>
            </a:extLst>
          </p:cNvPr>
          <p:cNvSpPr txBox="1"/>
          <p:nvPr/>
        </p:nvSpPr>
        <p:spPr>
          <a:xfrm>
            <a:off x="6042717" y="3477114"/>
            <a:ext cx="793052" cy="4286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7C3435C7-C165-4622-B2C9-0EFFD83D64D1}"/>
              </a:ext>
            </a:extLst>
          </p:cNvPr>
          <p:cNvSpPr/>
          <p:nvPr/>
        </p:nvSpPr>
        <p:spPr bwMode="auto">
          <a:xfrm rot="16200000">
            <a:off x="5355100" y="3054141"/>
            <a:ext cx="338554" cy="2192785"/>
          </a:xfrm>
          <a:prstGeom prst="leftBrace">
            <a:avLst>
              <a:gd name="adj1" fmla="val 27676"/>
              <a:gd name="adj2" fmla="val 49015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A5AEE3-0846-4968-B398-F2C146DED928}"/>
              </a:ext>
            </a:extLst>
          </p:cNvPr>
          <p:cNvSpPr txBox="1"/>
          <p:nvPr/>
        </p:nvSpPr>
        <p:spPr>
          <a:xfrm>
            <a:off x="4988592" y="4354894"/>
            <a:ext cx="1071570" cy="3746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분석결과 통합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3C489B-052E-4578-B3F3-7ABD5724B3F0}"/>
              </a:ext>
            </a:extLst>
          </p:cNvPr>
          <p:cNvSpPr txBox="1"/>
          <p:nvPr/>
        </p:nvSpPr>
        <p:spPr>
          <a:xfrm>
            <a:off x="4962597" y="1854180"/>
            <a:ext cx="1071570" cy="3147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</a:t>
            </a:r>
          </a:p>
        </p:txBody>
      </p:sp>
      <p:sp>
        <p:nvSpPr>
          <p:cNvPr id="2" name="오른쪽 화살표 1"/>
          <p:cNvSpPr/>
          <p:nvPr/>
        </p:nvSpPr>
        <p:spPr bwMode="auto">
          <a:xfrm flipH="1">
            <a:off x="3126337" y="2578399"/>
            <a:ext cx="936104" cy="76920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86394" y="1646870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Promotion</a:t>
            </a:r>
          </a:p>
          <a:p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(a</a:t>
            </a:r>
            <a:r>
              <a:rPr lang="ko-KR" altLang="en-US" b="0" dirty="0">
                <a:latin typeface="돋움" pitchFamily="50" charset="-127"/>
                <a:ea typeface="돋움" pitchFamily="50" charset="-127"/>
              </a:rPr>
              <a:t>지역</a:t>
            </a:r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,1</a:t>
            </a:r>
            <a:r>
              <a:rPr lang="ko-KR" altLang="en-US" b="0" dirty="0" err="1">
                <a:latin typeface="돋움" pitchFamily="50" charset="-127"/>
                <a:ea typeface="돋움" pitchFamily="50" charset="-127"/>
              </a:rPr>
              <a:t>프로덕트가</a:t>
            </a:r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,</a:t>
            </a:r>
          </a:p>
          <a:p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201742) -&gt; ?????</a:t>
            </a:r>
          </a:p>
        </p:txBody>
      </p:sp>
    </p:spTree>
    <p:extLst>
      <p:ext uri="{BB962C8B-B14F-4D97-AF65-F5344CB8AC3E}">
        <p14:creationId xmlns:p14="http://schemas.microsoft.com/office/powerpoint/2010/main" val="231546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75126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2-6. RDD-MAP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94143"/>
              </p:ext>
            </p:extLst>
          </p:nvPr>
        </p:nvGraphicFramePr>
        <p:xfrm>
          <a:off x="410424" y="2199167"/>
          <a:ext cx="8147980" cy="263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2630401">
                <a:tc>
                  <a:txBody>
                    <a:bodyPr/>
                    <a:lstStyle/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GroupMap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 호출 시 디폴트 값 선정 후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호출해야함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// default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testKey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"A01_ST0001"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testKeySize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0.0d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testKeyAverage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0.0d</a:t>
                      </a: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if(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groupMap.contains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testKey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)){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testKeySize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groupMap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testKey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)._1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testKeyAverage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groupMap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testKey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)._2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1419622"/>
            <a:ext cx="4032448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사용 시 주의할 점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3871A1-7AF6-4429-A164-6D5EDF347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625" y="1402132"/>
            <a:ext cx="3215163" cy="342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3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75126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2-6. RDD-MAP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465AEF-5617-468C-BF2E-717401FA1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996" y="1350282"/>
            <a:ext cx="6480008" cy="342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4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97596-78B7-4BA6-91CF-364B2DE1DF04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GroupMap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함수를 활용하여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지역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,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상품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,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주차의 평균판매량 정보를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구하는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map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함수를 생성하세요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0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97596-78B7-4BA6-91CF-364B2DE1DF04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로직에 영향을 주는 파라미터 맵을 생성하여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분석모델에 영향을 끼치도록 설계 및 코딩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테스트를 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8880B-E33D-4978-8F94-3BD55E3088C6}"/>
              </a:ext>
            </a:extLst>
          </p:cNvPr>
          <p:cNvSpPr txBox="1"/>
          <p:nvPr/>
        </p:nvSpPr>
        <p:spPr>
          <a:xfrm>
            <a:off x="6444208" y="3723878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hint :</a:t>
            </a:r>
          </a:p>
          <a:p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parameter / parameter</a:t>
            </a:r>
          </a:p>
        </p:txBody>
      </p:sp>
    </p:spTree>
    <p:extLst>
      <p:ext uri="{BB962C8B-B14F-4D97-AF65-F5344CB8AC3E}">
        <p14:creationId xmlns:p14="http://schemas.microsoft.com/office/powerpoint/2010/main" val="29109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639E490-34F0-48DA-AD9A-0883A6513EDD}"/>
              </a:ext>
            </a:extLst>
          </p:cNvPr>
          <p:cNvGrpSpPr/>
          <p:nvPr/>
        </p:nvGrpSpPr>
        <p:grpSpPr>
          <a:xfrm>
            <a:off x="683568" y="2062467"/>
            <a:ext cx="7631287" cy="1018565"/>
            <a:chOff x="1030215" y="5406544"/>
            <a:chExt cx="7090348" cy="51603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C4E80C8-4F89-4D75-A219-ED4FD1B571FA}"/>
                </a:ext>
              </a:extLst>
            </p:cNvPr>
            <p:cNvGrpSpPr/>
            <p:nvPr/>
          </p:nvGrpSpPr>
          <p:grpSpPr>
            <a:xfrm>
              <a:off x="1030215" y="5406544"/>
              <a:ext cx="7090348" cy="431657"/>
              <a:chOff x="469295" y="4866746"/>
              <a:chExt cx="3188352" cy="1003380"/>
            </a:xfrm>
          </p:grpSpPr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0D3B0C7F-30C1-41E5-9409-1BC62EE4B15A}"/>
                  </a:ext>
                </a:extLst>
              </p:cNvPr>
              <p:cNvSpPr/>
              <p:nvPr/>
            </p:nvSpPr>
            <p:spPr>
              <a:xfrm>
                <a:off x="469295" y="486674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3" name="모서리가 둥근 직사각형 83">
                <a:extLst>
                  <a:ext uri="{FF2B5EF4-FFF2-40B4-BE49-F238E27FC236}">
                    <a16:creationId xmlns:a16="http://schemas.microsoft.com/office/drawing/2014/main" id="{78134F4C-D64E-4DA8-815D-8A6ECA1C44F6}"/>
                  </a:ext>
                </a:extLst>
              </p:cNvPr>
              <p:cNvSpPr/>
              <p:nvPr/>
            </p:nvSpPr>
            <p:spPr>
              <a:xfrm rot="16200000">
                <a:off x="1612056" y="3824536"/>
                <a:ext cx="902831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CE81562-423E-4C93-919B-EA89AEB4CC6D}"/>
                </a:ext>
              </a:extLst>
            </p:cNvPr>
            <p:cNvSpPr/>
            <p:nvPr/>
          </p:nvSpPr>
          <p:spPr>
            <a:xfrm>
              <a:off x="2131963" y="5460615"/>
              <a:ext cx="4886938" cy="461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흥미를 잃지 않는다면 못할것은 아무것도 없다</a:t>
              </a:r>
              <a:r>
                <a:rPr lang="en-US" altLang="ko-KR" sz="20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algn="ctr"/>
              <a:r>
                <a:rPr lang="en-US" altLang="ko-KR" sz="20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z="20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데이비드 포스터 윌리스</a:t>
              </a:r>
              <a:endPara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87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3630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내용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2"/>
          <p:cNvGrpSpPr/>
          <p:nvPr/>
        </p:nvGrpSpPr>
        <p:grpSpPr>
          <a:xfrm>
            <a:off x="611560" y="1410156"/>
            <a:ext cx="4104456" cy="409829"/>
            <a:chOff x="956155" y="1449927"/>
            <a:chExt cx="12064160" cy="690655"/>
          </a:xfrm>
        </p:grpSpPr>
        <p:sp>
          <p:nvSpPr>
            <p:cNvPr id="130" name="직사각형 129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31" name="그룹 65"/>
            <p:cNvGrpSpPr/>
            <p:nvPr/>
          </p:nvGrpSpPr>
          <p:grpSpPr>
            <a:xfrm>
              <a:off x="956155" y="1449927"/>
              <a:ext cx="1420214" cy="690655"/>
              <a:chOff x="884724" y="4888337"/>
              <a:chExt cx="1420214" cy="512276"/>
            </a:xfrm>
          </p:grpSpPr>
          <p:grpSp>
            <p:nvGrpSpPr>
              <p:cNvPr id="133" name="그룹 76"/>
              <p:cNvGrpSpPr>
                <a:grpSpLocks/>
              </p:cNvGrpSpPr>
              <p:nvPr/>
            </p:nvGrpSpPr>
            <p:grpSpPr bwMode="auto">
              <a:xfrm>
                <a:off x="977755" y="4888337"/>
                <a:ext cx="1271322" cy="512276"/>
                <a:chOff x="827708" y="1950826"/>
                <a:chExt cx="462223" cy="434439"/>
              </a:xfrm>
            </p:grpSpPr>
            <p:sp>
              <p:nvSpPr>
                <p:cNvPr id="135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모서리가 둥근 직사각형 70"/>
                <p:cNvSpPr/>
                <p:nvPr/>
              </p:nvSpPr>
              <p:spPr>
                <a:xfrm>
                  <a:off x="851734" y="1969340"/>
                  <a:ext cx="413587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 bwMode="auto">
              <a:xfrm>
                <a:off x="884724" y="4982481"/>
                <a:ext cx="1420214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3-1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2463249" y="1555083"/>
              <a:ext cx="873168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RDD(Resilient Distributed Dataset)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2" name="그룹 88"/>
          <p:cNvGrpSpPr/>
          <p:nvPr/>
        </p:nvGrpSpPr>
        <p:grpSpPr>
          <a:xfrm>
            <a:off x="641117" y="1942842"/>
            <a:ext cx="4074899" cy="409606"/>
            <a:chOff x="1043029" y="2349884"/>
            <a:chExt cx="11977287" cy="690279"/>
          </a:xfrm>
        </p:grpSpPr>
        <p:sp>
          <p:nvSpPr>
            <p:cNvPr id="122" name="직사각형 121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3" name="그룹 90"/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125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127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-2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직사각형 123"/>
            <p:cNvSpPr/>
            <p:nvPr/>
          </p:nvSpPr>
          <p:spPr>
            <a:xfrm>
              <a:off x="2463247" y="2458649"/>
              <a:ext cx="4392231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DataFrame –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피벗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" name="그룹 88">
            <a:extLst>
              <a:ext uri="{FF2B5EF4-FFF2-40B4-BE49-F238E27FC236}">
                <a16:creationId xmlns:a16="http://schemas.microsoft.com/office/drawing/2014/main" id="{BA3619FB-FBEE-4D73-8188-FEE5C9503523}"/>
              </a:ext>
            </a:extLst>
          </p:cNvPr>
          <p:cNvGrpSpPr/>
          <p:nvPr/>
        </p:nvGrpSpPr>
        <p:grpSpPr>
          <a:xfrm>
            <a:off x="641117" y="2510485"/>
            <a:ext cx="4074899" cy="409606"/>
            <a:chOff x="1043029" y="2349884"/>
            <a:chExt cx="11977287" cy="69027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2D6138-F2E6-430C-B4F0-8AED91F8F557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6" name="그룹 90">
              <a:extLst>
                <a:ext uri="{FF2B5EF4-FFF2-40B4-BE49-F238E27FC236}">
                  <a16:creationId xmlns:a16="http://schemas.microsoft.com/office/drawing/2014/main" id="{72AF6375-70FE-44DA-A1C2-AA4E43F5743E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28" name="그룹 73">
                <a:extLst>
                  <a:ext uri="{FF2B5EF4-FFF2-40B4-BE49-F238E27FC236}">
                    <a16:creationId xmlns:a16="http://schemas.microsoft.com/office/drawing/2014/main" id="{644BF780-C38B-4EFE-B886-05A619897D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0" name="모서리가 둥근 직사각형 69">
                  <a:extLst>
                    <a:ext uri="{FF2B5EF4-FFF2-40B4-BE49-F238E27FC236}">
                      <a16:creationId xmlns:a16="http://schemas.microsoft.com/office/drawing/2014/main" id="{7219B92F-EED5-46F2-ACEF-D865A934D5D1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모서리가 둥근 직사각형 70">
                  <a:extLst>
                    <a:ext uri="{FF2B5EF4-FFF2-40B4-BE49-F238E27FC236}">
                      <a16:creationId xmlns:a16="http://schemas.microsoft.com/office/drawing/2014/main" id="{1F633E97-F4EB-46EE-A836-14D696672E60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자유형 22">
                  <a:extLst>
                    <a:ext uri="{FF2B5EF4-FFF2-40B4-BE49-F238E27FC236}">
                      <a16:creationId xmlns:a16="http://schemas.microsoft.com/office/drawing/2014/main" id="{057E3A25-3233-4BD5-94E7-5E270873B433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A5DA1D-8CC7-4B21-8B9D-712F16F860AE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2-3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CD0D288-4CC1-485F-9220-4C2B0B061DF4}"/>
                </a:ext>
              </a:extLst>
            </p:cNvPr>
            <p:cNvSpPr/>
            <p:nvPr/>
          </p:nvSpPr>
          <p:spPr>
            <a:xfrm>
              <a:off x="2463247" y="2458649"/>
              <a:ext cx="5169657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RDD –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가공 연산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[MAP]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4" name="그룹 88">
            <a:extLst>
              <a:ext uri="{FF2B5EF4-FFF2-40B4-BE49-F238E27FC236}">
                <a16:creationId xmlns:a16="http://schemas.microsoft.com/office/drawing/2014/main" id="{D18BAC82-C0BA-42F9-A30C-64F5B7D4B4B3}"/>
              </a:ext>
            </a:extLst>
          </p:cNvPr>
          <p:cNvGrpSpPr/>
          <p:nvPr/>
        </p:nvGrpSpPr>
        <p:grpSpPr>
          <a:xfrm>
            <a:off x="641117" y="3119865"/>
            <a:ext cx="4074899" cy="409606"/>
            <a:chOff x="1043029" y="2349884"/>
            <a:chExt cx="11977287" cy="69027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1FE0C81-8D4F-4905-8D3A-98CA0E66C6F8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6" name="그룹 90">
              <a:extLst>
                <a:ext uri="{FF2B5EF4-FFF2-40B4-BE49-F238E27FC236}">
                  <a16:creationId xmlns:a16="http://schemas.microsoft.com/office/drawing/2014/main" id="{49467F3D-C823-49B2-8D71-4267525C9339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38" name="그룹 73">
                <a:extLst>
                  <a:ext uri="{FF2B5EF4-FFF2-40B4-BE49-F238E27FC236}">
                    <a16:creationId xmlns:a16="http://schemas.microsoft.com/office/drawing/2014/main" id="{FD1E7FCA-C6CF-42A4-B9B8-CB29412295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40" name="모서리가 둥근 직사각형 69">
                  <a:extLst>
                    <a:ext uri="{FF2B5EF4-FFF2-40B4-BE49-F238E27FC236}">
                      <a16:creationId xmlns:a16="http://schemas.microsoft.com/office/drawing/2014/main" id="{B910F35D-34EA-4237-ACA2-0596A74ADB61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모서리가 둥근 직사각형 70">
                  <a:extLst>
                    <a:ext uri="{FF2B5EF4-FFF2-40B4-BE49-F238E27FC236}">
                      <a16:creationId xmlns:a16="http://schemas.microsoft.com/office/drawing/2014/main" id="{83D19B5A-1708-49F8-BEB9-21A764796448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자유형 22">
                  <a:extLst>
                    <a:ext uri="{FF2B5EF4-FFF2-40B4-BE49-F238E27FC236}">
                      <a16:creationId xmlns:a16="http://schemas.microsoft.com/office/drawing/2014/main" id="{458BEB86-D703-43E9-B02A-4BD9F40FC45F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4061A-EBDB-4142-9E6C-A48EF5BC3ACD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2-4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586D69B-32FA-43EE-966B-813E85BC3CE7}"/>
                </a:ext>
              </a:extLst>
            </p:cNvPr>
            <p:cNvSpPr/>
            <p:nvPr/>
          </p:nvSpPr>
          <p:spPr>
            <a:xfrm>
              <a:off x="2463247" y="2458649"/>
              <a:ext cx="710144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RDD –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[GROUPBY]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88">
            <a:extLst>
              <a:ext uri="{FF2B5EF4-FFF2-40B4-BE49-F238E27FC236}">
                <a16:creationId xmlns:a16="http://schemas.microsoft.com/office/drawing/2014/main" id="{CDAE7F38-4FB7-4A41-9B6C-058C9022243E}"/>
              </a:ext>
            </a:extLst>
          </p:cNvPr>
          <p:cNvGrpSpPr/>
          <p:nvPr/>
        </p:nvGrpSpPr>
        <p:grpSpPr>
          <a:xfrm>
            <a:off x="641117" y="3714411"/>
            <a:ext cx="4074899" cy="409606"/>
            <a:chOff x="1043029" y="2349884"/>
            <a:chExt cx="11977287" cy="69027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11FD6DA-42A7-4177-8E7E-74926EDAFFCC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5" name="그룹 90">
              <a:extLst>
                <a:ext uri="{FF2B5EF4-FFF2-40B4-BE49-F238E27FC236}">
                  <a16:creationId xmlns:a16="http://schemas.microsoft.com/office/drawing/2014/main" id="{2BA31C7D-0BC3-4462-A613-8B2CF773D3F6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50" name="그룹 73">
                <a:extLst>
                  <a:ext uri="{FF2B5EF4-FFF2-40B4-BE49-F238E27FC236}">
                    <a16:creationId xmlns:a16="http://schemas.microsoft.com/office/drawing/2014/main" id="{3391BF4A-5E4A-4F83-B158-2CBCFB3ADE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4" name="모서리가 둥근 직사각형 69">
                  <a:extLst>
                    <a:ext uri="{FF2B5EF4-FFF2-40B4-BE49-F238E27FC236}">
                      <a16:creationId xmlns:a16="http://schemas.microsoft.com/office/drawing/2014/main" id="{281A0D37-F310-4125-B7E0-7CFBE56F0746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모서리가 둥근 직사각형 70">
                  <a:extLst>
                    <a:ext uri="{FF2B5EF4-FFF2-40B4-BE49-F238E27FC236}">
                      <a16:creationId xmlns:a16="http://schemas.microsoft.com/office/drawing/2014/main" id="{D0BD52FB-CCEC-4941-BD4C-54922809963E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자유형 22">
                  <a:extLst>
                    <a:ext uri="{FF2B5EF4-FFF2-40B4-BE49-F238E27FC236}">
                      <a16:creationId xmlns:a16="http://schemas.microsoft.com/office/drawing/2014/main" id="{C4F25DA9-78BC-4C5F-B214-9A380820B9ED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BD5C4DA-3810-401D-89F9-4657DA775C20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2-5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E556DD4-ABFC-4994-A84E-12663493F098}"/>
                </a:ext>
              </a:extLst>
            </p:cNvPr>
            <p:cNvSpPr/>
            <p:nvPr/>
          </p:nvSpPr>
          <p:spPr>
            <a:xfrm>
              <a:off x="2463247" y="2458649"/>
              <a:ext cx="704490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RDD –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[FLATMAP]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7" name="그룹 88">
            <a:extLst>
              <a:ext uri="{FF2B5EF4-FFF2-40B4-BE49-F238E27FC236}">
                <a16:creationId xmlns:a16="http://schemas.microsoft.com/office/drawing/2014/main" id="{AD4F97C5-B32F-494E-A262-C3288CF16DA6}"/>
              </a:ext>
            </a:extLst>
          </p:cNvPr>
          <p:cNvGrpSpPr/>
          <p:nvPr/>
        </p:nvGrpSpPr>
        <p:grpSpPr>
          <a:xfrm>
            <a:off x="654645" y="4282232"/>
            <a:ext cx="4074899" cy="409606"/>
            <a:chOff x="1043029" y="2349884"/>
            <a:chExt cx="11977287" cy="69027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8B26B09-7DD7-49FC-966F-8A5120929A4D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9" name="그룹 90">
              <a:extLst>
                <a:ext uri="{FF2B5EF4-FFF2-40B4-BE49-F238E27FC236}">
                  <a16:creationId xmlns:a16="http://schemas.microsoft.com/office/drawing/2014/main" id="{B20D9C11-9D8C-46BA-A8D2-02F4B1C50B86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61" name="그룹 73">
                <a:extLst>
                  <a:ext uri="{FF2B5EF4-FFF2-40B4-BE49-F238E27FC236}">
                    <a16:creationId xmlns:a16="http://schemas.microsoft.com/office/drawing/2014/main" id="{7BA95ECF-CF9D-4BA0-983C-6029A6A2FE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63" name="모서리가 둥근 직사각형 69">
                  <a:extLst>
                    <a:ext uri="{FF2B5EF4-FFF2-40B4-BE49-F238E27FC236}">
                      <a16:creationId xmlns:a16="http://schemas.microsoft.com/office/drawing/2014/main" id="{06AFE63C-16E1-4FFD-9F9D-F9831CBA26A8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모서리가 둥근 직사각형 70">
                  <a:extLst>
                    <a:ext uri="{FF2B5EF4-FFF2-40B4-BE49-F238E27FC236}">
                      <a16:creationId xmlns:a16="http://schemas.microsoft.com/office/drawing/2014/main" id="{D9A01E21-8667-4CFD-A3E0-722A2BB6A234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자유형 22">
                  <a:extLst>
                    <a:ext uri="{FF2B5EF4-FFF2-40B4-BE49-F238E27FC236}">
                      <a16:creationId xmlns:a16="http://schemas.microsoft.com/office/drawing/2014/main" id="{EDA06370-4C45-42E5-A206-5D987D48D589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5BF6F6A-0961-4731-B046-6E0E742EEE51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2-6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3FDD57D-1087-4D3E-9A60-270554E0D59B}"/>
                </a:ext>
              </a:extLst>
            </p:cNvPr>
            <p:cNvSpPr/>
            <p:nvPr/>
          </p:nvSpPr>
          <p:spPr>
            <a:xfrm>
              <a:off x="2463247" y="2458649"/>
              <a:ext cx="339335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RDD –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맵함수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683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06798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2-1. RDD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C09F424-47B8-4890-AFFC-4CBB8B8C29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7784" y="2715766"/>
          <a:ext cx="3164099" cy="121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808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824118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610575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692288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  <a:gridCol w="465310">
                  <a:extLst>
                    <a:ext uri="{9D8B030D-6E8A-4147-A177-3AD203B41FA5}">
                      <a16:colId xmlns:a16="http://schemas.microsoft.com/office/drawing/2014/main" val="3231939564"/>
                    </a:ext>
                  </a:extLst>
                </a:gridCol>
              </a:tblGrid>
              <a:tr h="219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product_no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event_no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4649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3BE368B-369E-45C6-B88B-68F1F9EC8C92}"/>
              </a:ext>
            </a:extLst>
          </p:cNvPr>
          <p:cNvSpPr txBox="1"/>
          <p:nvPr/>
        </p:nvSpPr>
        <p:spPr>
          <a:xfrm>
            <a:off x="5255127" y="1840211"/>
            <a:ext cx="291727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0"/>
              <a:t>week, </a:t>
            </a:r>
            <a:r>
              <a:rPr lang="en-US" altLang="ko-KR" b="0" err="1"/>
              <a:t>product_no</a:t>
            </a:r>
            <a:r>
              <a:rPr lang="en-US" altLang="ko-KR" b="0"/>
              <a:t>, price, </a:t>
            </a:r>
            <a:r>
              <a:rPr lang="en-US" altLang="ko-KR" b="0" err="1"/>
              <a:t>event_no</a:t>
            </a:r>
            <a:r>
              <a:rPr lang="en-US" altLang="ko-KR" b="0"/>
              <a:t>, age</a:t>
            </a:r>
          </a:p>
          <a:p>
            <a:r>
              <a:rPr lang="en-US" altLang="ko-KR" b="0"/>
              <a:t>201701,PRODUCT1, 9000,ev0001,2</a:t>
            </a:r>
          </a:p>
          <a:p>
            <a:r>
              <a:rPr lang="en-US" altLang="ko-KR" b="0"/>
              <a:t>201702,PRODUCT1,10000,ev0002,2</a:t>
            </a:r>
            <a:endParaRPr lang="ko-KR" altLang="en-US" b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A0A143-58C9-49A5-B1BC-2D4D40995F89}"/>
              </a:ext>
            </a:extLst>
          </p:cNvPr>
          <p:cNvSpPr txBox="1"/>
          <p:nvPr/>
        </p:nvSpPr>
        <p:spPr>
          <a:xfrm>
            <a:off x="3953354" y="2014645"/>
            <a:ext cx="107157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RDD</a:t>
            </a:r>
            <a:endParaRPr lang="ko-KR" altLang="en-US" sz="1400" ker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E3E714F-A4DB-4A8E-B5DB-3C013A585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83426">
            <a:off x="3441426" y="1982888"/>
            <a:ext cx="332185" cy="10520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4CC6D19-F509-44DA-AF08-DDC5C96BF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247">
            <a:off x="3361155" y="3453195"/>
            <a:ext cx="332185" cy="10520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1367CF-8995-4840-B9F8-2280894B8978}"/>
              </a:ext>
            </a:extLst>
          </p:cNvPr>
          <p:cNvSpPr txBox="1"/>
          <p:nvPr/>
        </p:nvSpPr>
        <p:spPr>
          <a:xfrm>
            <a:off x="3923928" y="3830124"/>
            <a:ext cx="107157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ko-KR" sz="1400" kern="0" err="1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Dataframe</a:t>
            </a:r>
            <a:endParaRPr lang="ko-KR" altLang="en-US" sz="1400" ker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43DCED6-EB81-43FB-98E9-2E001C3E66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76056" y="3435846"/>
          <a:ext cx="3456384" cy="121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66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711610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609950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813266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val="3231939564"/>
                    </a:ext>
                  </a:extLst>
                </a:gridCol>
              </a:tblGrid>
              <a:tr h="219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product_no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event_no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46497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64AE253-D16A-4149-AF41-F886AF8C5E45}"/>
              </a:ext>
            </a:extLst>
          </p:cNvPr>
          <p:cNvSpPr txBox="1"/>
          <p:nvPr/>
        </p:nvSpPr>
        <p:spPr>
          <a:xfrm>
            <a:off x="4213052" y="2510775"/>
            <a:ext cx="2836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* RDD: Resilient Distributed Dataset)</a:t>
            </a:r>
            <a:endParaRPr lang="ko-KR" altLang="en-US" b="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BA06EC6-767D-40AF-AD4D-829C675C1E58}"/>
              </a:ext>
            </a:extLst>
          </p:cNvPr>
          <p:cNvGrpSpPr/>
          <p:nvPr/>
        </p:nvGrpSpPr>
        <p:grpSpPr>
          <a:xfrm>
            <a:off x="3953354" y="1331324"/>
            <a:ext cx="4219046" cy="315713"/>
            <a:chOff x="1030215" y="5406538"/>
            <a:chExt cx="7090348" cy="44100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2FCAEC3-0DD1-4CA0-BDDB-AA23674CB38F}"/>
                </a:ext>
              </a:extLst>
            </p:cNvPr>
            <p:cNvGrpSpPr/>
            <p:nvPr/>
          </p:nvGrpSpPr>
          <p:grpSpPr>
            <a:xfrm>
              <a:off x="1030215" y="5406538"/>
              <a:ext cx="7090348" cy="431661"/>
              <a:chOff x="469295" y="4866736"/>
              <a:chExt cx="3188352" cy="1003390"/>
            </a:xfrm>
          </p:grpSpPr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53B57C64-E186-4BAD-BC19-EF2805B56771}"/>
                  </a:ext>
                </a:extLst>
              </p:cNvPr>
              <p:cNvSpPr/>
              <p:nvPr/>
            </p:nvSpPr>
            <p:spPr>
              <a:xfrm>
                <a:off x="469295" y="486673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4" name="모서리가 둥근 직사각형 83">
                <a:extLst>
                  <a:ext uri="{FF2B5EF4-FFF2-40B4-BE49-F238E27FC236}">
                    <a16:creationId xmlns:a16="http://schemas.microsoft.com/office/drawing/2014/main" id="{C0245828-87FA-4B47-B2A9-38A0AD01B188}"/>
                  </a:ext>
                </a:extLst>
              </p:cNvPr>
              <p:cNvSpPr/>
              <p:nvPr/>
            </p:nvSpPr>
            <p:spPr>
              <a:xfrm rot="16200000">
                <a:off x="1612056" y="3824536"/>
                <a:ext cx="902831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374EC57-2331-4AF6-8C73-1632AE86A496}"/>
                </a:ext>
              </a:extLst>
            </p:cNvPr>
            <p:cNvSpPr/>
            <p:nvPr/>
          </p:nvSpPr>
          <p:spPr>
            <a:xfrm>
              <a:off x="1952577" y="5460615"/>
              <a:ext cx="5245636" cy="386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RDD → </a:t>
              </a:r>
              <a:r>
                <a:rPr lang="ko-KR" altLang="en-US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분산되어 있는 변경 불가능한 객체모음</a:t>
              </a:r>
              <a:endParaRPr lang="ko-KR" altLang="en-US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CEFFA0-6F44-4D7F-9F63-EC2C80DB41B3}"/>
              </a:ext>
            </a:extLst>
          </p:cNvPr>
          <p:cNvGrpSpPr/>
          <p:nvPr/>
        </p:nvGrpSpPr>
        <p:grpSpPr>
          <a:xfrm>
            <a:off x="3953354" y="2990012"/>
            <a:ext cx="4219046" cy="315713"/>
            <a:chOff x="1030215" y="5406538"/>
            <a:chExt cx="7090348" cy="44100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BA41905-B9E8-4910-B5B9-D0CF67179D7C}"/>
                </a:ext>
              </a:extLst>
            </p:cNvPr>
            <p:cNvGrpSpPr/>
            <p:nvPr/>
          </p:nvGrpSpPr>
          <p:grpSpPr>
            <a:xfrm>
              <a:off x="1030215" y="5406538"/>
              <a:ext cx="7090348" cy="431661"/>
              <a:chOff x="469295" y="4866736"/>
              <a:chExt cx="3188352" cy="1003390"/>
            </a:xfrm>
          </p:grpSpPr>
          <p:sp>
            <p:nvSpPr>
              <p:cNvPr id="28" name="사다리꼴 27">
                <a:extLst>
                  <a:ext uri="{FF2B5EF4-FFF2-40B4-BE49-F238E27FC236}">
                    <a16:creationId xmlns:a16="http://schemas.microsoft.com/office/drawing/2014/main" id="{233DDB62-EE4D-412B-964F-3CBA2F0FC14D}"/>
                  </a:ext>
                </a:extLst>
              </p:cNvPr>
              <p:cNvSpPr/>
              <p:nvPr/>
            </p:nvSpPr>
            <p:spPr>
              <a:xfrm>
                <a:off x="469295" y="486673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9" name="모서리가 둥근 직사각형 83">
                <a:extLst>
                  <a:ext uri="{FF2B5EF4-FFF2-40B4-BE49-F238E27FC236}">
                    <a16:creationId xmlns:a16="http://schemas.microsoft.com/office/drawing/2014/main" id="{E6DA2650-45FC-4C30-B61D-5225D4937711}"/>
                  </a:ext>
                </a:extLst>
              </p:cNvPr>
              <p:cNvSpPr/>
              <p:nvPr/>
            </p:nvSpPr>
            <p:spPr>
              <a:xfrm rot="16200000">
                <a:off x="1612056" y="3824536"/>
                <a:ext cx="902831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37BF39A-189D-47E5-AEFC-A5BA6479EE10}"/>
                </a:ext>
              </a:extLst>
            </p:cNvPr>
            <p:cNvSpPr/>
            <p:nvPr/>
          </p:nvSpPr>
          <p:spPr>
            <a:xfrm>
              <a:off x="1355887" y="5460615"/>
              <a:ext cx="6439051" cy="386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Dataframe → </a:t>
              </a:r>
              <a:r>
                <a:rPr lang="ko-KR" altLang="en-US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관계형 데이터베이스의 테이블과 같은개념</a:t>
              </a:r>
              <a:endParaRPr lang="ko-KR" altLang="en-US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801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06798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2-1. RDD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223907"/>
              </p:ext>
            </p:extLst>
          </p:nvPr>
        </p:nvGraphicFramePr>
        <p:xfrm>
          <a:off x="410424" y="1671062"/>
          <a:ext cx="81479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피벗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groupBy(“{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그룹키 컬럼명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#1}”,”{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그룹키 컬럼명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#2}”,..).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pivot(“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열 전환 컬럼명“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Seq(“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전환 컬럼명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#1”, “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전환 컬럼명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#2”,…)).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sum(“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피벗 계산 값 컬렴명“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0424" y="336383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rawRdd = rawData.rdd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//Result format = org.apache.spark.rdd.RDD[org.apache.spark.sql.Row]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3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48708" y="1851670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auto">
          <a:xfrm>
            <a:off x="0" y="3579862"/>
            <a:ext cx="9144000" cy="15636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11760" y="3867894"/>
            <a:ext cx="6587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</a:t>
            </a:r>
            <a:r>
              <a:rPr lang="ko-KR" altLang="en-US" sz="28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가공하고 </a:t>
            </a:r>
            <a:r>
              <a:rPr lang="ko-KR" altLang="en-US" sz="24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분석할까요</a:t>
            </a:r>
            <a:r>
              <a:rPr lang="en-US" altLang="ko-KR" sz="24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0" y="4970834"/>
            <a:ext cx="9144000" cy="172665"/>
          </a:xfrm>
          <a:prstGeom prst="rect">
            <a:avLst/>
          </a:prstGeom>
          <a:solidFill>
            <a:srgbClr val="9FA1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3C0BD9-3D6A-43D8-9ECC-EBD0ACAC1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817975"/>
            <a:ext cx="3168352" cy="2760059"/>
          </a:xfrm>
          <a:prstGeom prst="rect">
            <a:avLst/>
          </a:prstGeom>
        </p:spPr>
      </p:pic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10FB0E29-4C2E-4043-B9B4-B2CE3B88F7D9}"/>
              </a:ext>
            </a:extLst>
          </p:cNvPr>
          <p:cNvSpPr/>
          <p:nvPr/>
        </p:nvSpPr>
        <p:spPr bwMode="auto">
          <a:xfrm>
            <a:off x="4283968" y="1329083"/>
            <a:ext cx="2880320" cy="1224136"/>
          </a:xfrm>
          <a:prstGeom prst="wedgeRectCallout">
            <a:avLst>
              <a:gd name="adj1" fmla="val 64025"/>
              <a:gd name="adj2" fmla="val 3849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>
                <a:solidFill>
                  <a:srgbClr val="00B0F0"/>
                </a:solidFill>
                <a:cs typeface="HY견고딕" pitchFamily="18" charset="-127"/>
              </a:rPr>
              <a:t>거래처</a:t>
            </a:r>
            <a:r>
              <a:rPr lang="en-US" altLang="ko-KR" sz="1400">
                <a:solidFill>
                  <a:srgbClr val="00B0F0"/>
                </a:solidFill>
                <a:cs typeface="HY견고딕" pitchFamily="18" charset="-127"/>
              </a:rPr>
              <a:t>, </a:t>
            </a:r>
            <a:r>
              <a:rPr lang="ko-KR" altLang="en-US" sz="1400">
                <a:solidFill>
                  <a:srgbClr val="00B0F0"/>
                </a:solidFill>
                <a:cs typeface="HY견고딕" pitchFamily="18" charset="-127"/>
              </a:rPr>
              <a:t>상품에 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대한</a:t>
            </a:r>
            <a:endParaRPr lang="en-US" altLang="ko-KR" sz="14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400" i="0" u="none" strike="noStrike" cap="none" normalizeH="0">
                <a:ln>
                  <a:noFill/>
                </a:ln>
                <a:solidFill>
                  <a:srgbClr val="00B0F0"/>
                </a:solidFill>
                <a:effectLst/>
                <a:cs typeface="HY견고딕" pitchFamily="18" charset="-127"/>
              </a:rPr>
              <a:t>주차별 효과 </a:t>
            </a:r>
            <a:r>
              <a:rPr kumimoji="1" lang="en-US" altLang="ko-KR" sz="14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(</a:t>
            </a:r>
            <a:r>
              <a:rPr kumimoji="1" lang="ko-KR" altLang="en-US" sz="14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언제 더 잘 팔리는지</a:t>
            </a:r>
            <a:r>
              <a:rPr kumimoji="1" lang="en-US" altLang="ko-KR" sz="14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)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를 분석해봐</a:t>
            </a:r>
            <a:endParaRPr kumimoji="1" lang="en-US" altLang="ko-KR" sz="14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6" name="눈물 방울 5">
            <a:extLst>
              <a:ext uri="{FF2B5EF4-FFF2-40B4-BE49-F238E27FC236}">
                <a16:creationId xmlns:a16="http://schemas.microsoft.com/office/drawing/2014/main" id="{7719AAD3-E043-49D1-B4D9-66E1D99EE6FA}"/>
              </a:ext>
            </a:extLst>
          </p:cNvPr>
          <p:cNvSpPr/>
          <p:nvPr/>
        </p:nvSpPr>
        <p:spPr bwMode="auto">
          <a:xfrm>
            <a:off x="2613679" y="1788767"/>
            <a:ext cx="97944" cy="152384"/>
          </a:xfrm>
          <a:prstGeom prst="teardrop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5" name="눈물 방울 14">
            <a:extLst>
              <a:ext uri="{FF2B5EF4-FFF2-40B4-BE49-F238E27FC236}">
                <a16:creationId xmlns:a16="http://schemas.microsoft.com/office/drawing/2014/main" id="{658FA3E9-663A-493B-8D6D-DFEB2BDA3A52}"/>
              </a:ext>
            </a:extLst>
          </p:cNvPr>
          <p:cNvSpPr/>
          <p:nvPr/>
        </p:nvSpPr>
        <p:spPr bwMode="auto">
          <a:xfrm>
            <a:off x="2564707" y="2045620"/>
            <a:ext cx="97944" cy="152384"/>
          </a:xfrm>
          <a:prstGeom prst="teardrop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6" name="눈물 방울 15">
            <a:extLst>
              <a:ext uri="{FF2B5EF4-FFF2-40B4-BE49-F238E27FC236}">
                <a16:creationId xmlns:a16="http://schemas.microsoft.com/office/drawing/2014/main" id="{A4192C16-D785-49D9-B070-07DBB4840ABF}"/>
              </a:ext>
            </a:extLst>
          </p:cNvPr>
          <p:cNvSpPr/>
          <p:nvPr/>
        </p:nvSpPr>
        <p:spPr bwMode="auto">
          <a:xfrm>
            <a:off x="2479731" y="1864959"/>
            <a:ext cx="97944" cy="152384"/>
          </a:xfrm>
          <a:prstGeom prst="teardrop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90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94982" y="923228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708747" y="2362973"/>
            <a:ext cx="5015381" cy="38488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63443" y="2332083"/>
            <a:ext cx="2967479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RDD </a:t>
            </a: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 및 처리 </a:t>
            </a: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분석방법</a:t>
            </a: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80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8747" y="1842691"/>
            <a:ext cx="5015381" cy="38488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8"/>
          <p:cNvGrpSpPr>
            <a:grpSpLocks/>
          </p:cNvGrpSpPr>
          <p:nvPr/>
        </p:nvGrpSpPr>
        <p:grpSpPr bwMode="auto">
          <a:xfrm>
            <a:off x="680569" y="1817705"/>
            <a:ext cx="539750" cy="434852"/>
            <a:chOff x="1328347" y="2337753"/>
            <a:chExt cx="541775" cy="53502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4946" y="1812897"/>
            <a:ext cx="370911" cy="444469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1</a:t>
            </a:r>
            <a:endParaRPr lang="ko-KR" altLang="en-US" sz="2400" b="1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3" name="그룹 36"/>
          <p:cNvGrpSpPr>
            <a:grpSpLocks/>
          </p:cNvGrpSpPr>
          <p:nvPr/>
        </p:nvGrpSpPr>
        <p:grpSpPr bwMode="auto">
          <a:xfrm>
            <a:off x="680569" y="2341216"/>
            <a:ext cx="539750" cy="434852"/>
            <a:chOff x="1328347" y="2337753"/>
            <a:chExt cx="541775" cy="53502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64946" y="2336644"/>
            <a:ext cx="370911" cy="444469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2</a:t>
            </a:r>
            <a:endParaRPr lang="ko-KR" altLang="en-US" sz="2400" b="1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63443" y="1811801"/>
            <a:ext cx="2108269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 다루기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0" y="428610"/>
            <a:ext cx="7999306" cy="466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Spark</a:t>
            </a: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주요 분석 처리함수를 익힐 수 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02587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요구사항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정의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시나리오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E10A8B7-E0AA-45C9-A44D-01DE993EE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844618"/>
            <a:ext cx="3168352" cy="2760059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2B332FBF-1DBA-478F-B8A5-579521D0E9A3}"/>
              </a:ext>
            </a:extLst>
          </p:cNvPr>
          <p:cNvSpPr/>
          <p:nvPr/>
        </p:nvSpPr>
        <p:spPr bwMode="auto">
          <a:xfrm>
            <a:off x="5076056" y="1707654"/>
            <a:ext cx="3888432" cy="1224136"/>
          </a:xfrm>
          <a:prstGeom prst="wedgeRectCallout">
            <a:avLst>
              <a:gd name="adj1" fmla="val -69099"/>
              <a:gd name="adj2" fmla="val 114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>
                <a:solidFill>
                  <a:schemeClr val="tx1"/>
                </a:solidFill>
                <a:cs typeface="HY견고딕" pitchFamily="18" charset="-127"/>
              </a:rPr>
              <a:t>거래처</a:t>
            </a:r>
            <a:r>
              <a:rPr lang="en-US" altLang="ko-KR" sz="1400" b="0">
                <a:solidFill>
                  <a:schemeClr val="tx1"/>
                </a:solidFill>
                <a:cs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cs typeface="HY견고딕" pitchFamily="18" charset="-127"/>
              </a:rPr>
              <a:t>상품의 주차별 효과를 분석 해서</a:t>
            </a:r>
            <a:endParaRPr lang="en-US" altLang="ko-KR" sz="1400" b="0">
              <a:solidFill>
                <a:schemeClr val="tx1"/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>
                <a:solidFill>
                  <a:srgbClr val="00B0F0"/>
                </a:solidFill>
                <a:cs typeface="HY견고딕" pitchFamily="18" charset="-127"/>
              </a:rPr>
              <a:t>매월</a:t>
            </a:r>
            <a:endParaRPr lang="en-US" altLang="ko-KR" sz="1400">
              <a:solidFill>
                <a:srgbClr val="00B0F0"/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>
                <a:solidFill>
                  <a:srgbClr val="00B0F0"/>
                </a:solidFill>
                <a:cs typeface="HY견고딕" pitchFamily="18" charset="-127"/>
              </a:rPr>
              <a:t>A</a:t>
            </a:r>
            <a:r>
              <a:rPr lang="ko-KR" altLang="en-US" sz="1400">
                <a:solidFill>
                  <a:srgbClr val="00B0F0"/>
                </a:solidFill>
                <a:cs typeface="HY견고딕" pitchFamily="18" charset="-127"/>
              </a:rPr>
              <a:t> 자료</a:t>
            </a:r>
            <a:r>
              <a:rPr lang="en-US" altLang="ko-KR" sz="1400">
                <a:solidFill>
                  <a:srgbClr val="00B0F0"/>
                </a:solidFill>
                <a:cs typeface="HY견고딕" pitchFamily="18" charset="-127"/>
              </a:rPr>
              <a:t> </a:t>
            </a:r>
            <a:r>
              <a:rPr lang="ko-KR" altLang="en-US" sz="1400">
                <a:solidFill>
                  <a:srgbClr val="00B0F0"/>
                </a:solidFill>
                <a:cs typeface="HY견고딕" pitchFamily="18" charset="-127"/>
              </a:rPr>
              <a:t>시스템 활용해서</a:t>
            </a:r>
            <a:endParaRPr lang="en-US" altLang="ko-KR" sz="1400" b="0">
              <a:solidFill>
                <a:schemeClr val="tx1"/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>
                <a:solidFill>
                  <a:srgbClr val="00B0F0"/>
                </a:solidFill>
                <a:cs typeface="HY견고딕" pitchFamily="18" charset="-127"/>
              </a:rPr>
              <a:t>데이터 분석 </a:t>
            </a:r>
            <a:r>
              <a:rPr lang="ko-KR" altLang="en-US" sz="1400" b="0">
                <a:solidFill>
                  <a:schemeClr val="tx1"/>
                </a:solidFill>
                <a:cs typeface="HY견고딕" pitchFamily="18" charset="-127"/>
              </a:rPr>
              <a:t>후</a:t>
            </a:r>
            <a:endParaRPr lang="en-US" altLang="ko-KR" sz="1400" b="0">
              <a:solidFill>
                <a:schemeClr val="tx1"/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>
                <a:solidFill>
                  <a:srgbClr val="00B0F0"/>
                </a:solidFill>
                <a:cs typeface="HY견고딕" pitchFamily="18" charset="-127"/>
              </a:rPr>
              <a:t>B </a:t>
            </a:r>
            <a:r>
              <a:rPr lang="ko-KR" altLang="en-US" sz="1400">
                <a:solidFill>
                  <a:srgbClr val="00B0F0"/>
                </a:solidFill>
                <a:cs typeface="HY견고딕" pitchFamily="18" charset="-127"/>
              </a:rPr>
              <a:t>자료 시스템에 </a:t>
            </a:r>
            <a:r>
              <a:rPr lang="ko-KR" altLang="en-US" sz="1400" b="0">
                <a:solidFill>
                  <a:schemeClr val="tx1"/>
                </a:solidFill>
                <a:cs typeface="HY견고딕" pitchFamily="18" charset="-127"/>
              </a:rPr>
              <a:t>데이터 를 저장해두면 되겠군</a:t>
            </a:r>
            <a:r>
              <a:rPr lang="en-US" altLang="ko-KR" sz="1400" b="0">
                <a:solidFill>
                  <a:schemeClr val="tx1"/>
                </a:solidFill>
                <a:cs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41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77982</TotalTime>
  <Words>5412</Words>
  <Application>Microsoft Office PowerPoint</Application>
  <PresentationFormat>화면 슬라이드 쇼(16:9)</PresentationFormat>
  <Paragraphs>1199</Paragraphs>
  <Slides>68</Slides>
  <Notes>52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8" baseType="lpstr">
      <vt:lpstr>Wingdings</vt:lpstr>
      <vt:lpstr>HY헤드라인M</vt:lpstr>
      <vt:lpstr>나눔바른고딕</vt:lpstr>
      <vt:lpstr>맑은 고딕</vt:lpstr>
      <vt:lpstr>Arial</vt:lpstr>
      <vt:lpstr>돋움</vt:lpstr>
      <vt:lpstr>Times New Roman</vt:lpstr>
      <vt:lpstr>HY견고딕</vt:lpstr>
      <vt:lpstr>굴림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9780</cp:revision>
  <dcterms:created xsi:type="dcterms:W3CDTF">2008-04-23T04:36:31Z</dcterms:created>
  <dcterms:modified xsi:type="dcterms:W3CDTF">2019-05-26T01:01:50Z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