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1"/>
  </p:sldMasterIdLst>
  <p:notesMasterIdLst>
    <p:notesMasterId r:id="rId13"/>
  </p:notesMasterIdLst>
  <p:handoutMasterIdLst>
    <p:handoutMasterId r:id="rId14"/>
  </p:handoutMasterIdLst>
  <p:sldIdLst>
    <p:sldId id="1130" r:id="rId2"/>
    <p:sldId id="1283" r:id="rId3"/>
    <p:sldId id="1284" r:id="rId4"/>
    <p:sldId id="1285" r:id="rId5"/>
    <p:sldId id="1286" r:id="rId6"/>
    <p:sldId id="1287" r:id="rId7"/>
    <p:sldId id="1288" r:id="rId8"/>
    <p:sldId id="1216" r:id="rId9"/>
    <p:sldId id="1217" r:id="rId10"/>
    <p:sldId id="1230" r:id="rId11"/>
    <p:sldId id="1153" r:id="rId12"/>
  </p:sldIdLst>
  <p:sldSz cx="9144000" cy="5143500" type="screen16x9"/>
  <p:notesSz cx="6807200" cy="9939338"/>
  <p:embeddedFontLst>
    <p:embeddedFont>
      <p:font typeface="맑은 고딕" panose="020B0503020000020004" pitchFamily="50" charset="-127"/>
      <p:regular r:id="rId15"/>
      <p:bold r:id="rId16"/>
    </p:embeddedFont>
    <p:embeddedFont>
      <p:font typeface="HY헤드라인M" panose="02030600000101010101" pitchFamily="18" charset="-127"/>
      <p:regular r:id="rId17"/>
    </p:embeddedFont>
    <p:embeddedFont>
      <p:font typeface="나눔바른고딕" panose="020B0600000101010101" charset="-127"/>
      <p:regular r:id="rId18"/>
      <p:bold r:id="rId19"/>
    </p:embeddedFont>
    <p:embeddedFont>
      <p:font typeface="HY견고딕" panose="02030600000101010101" pitchFamily="18" charset="-127"/>
      <p:regular r:id="rId20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1pPr>
    <a:lvl2pPr marL="389626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2pPr>
    <a:lvl3pPr marL="779252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3pPr>
    <a:lvl4pPr marL="1168878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4pPr>
    <a:lvl5pPr marL="1558503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5pPr>
    <a:lvl6pPr marL="1948129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6pPr>
    <a:lvl7pPr marL="2337755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7pPr>
    <a:lvl8pPr marL="2727381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8pPr>
    <a:lvl9pPr marL="3117007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78">
          <p15:clr>
            <a:srgbClr val="A4A3A4"/>
          </p15:clr>
        </p15:guide>
        <p15:guide id="2" orient="horz" pos="89">
          <p15:clr>
            <a:srgbClr val="A4A3A4"/>
          </p15:clr>
        </p15:guide>
        <p15:guide id="3" orient="horz" pos="338">
          <p15:clr>
            <a:srgbClr val="A4A3A4"/>
          </p15:clr>
        </p15:guide>
        <p15:guide id="4" orient="horz" pos="736">
          <p15:clr>
            <a:srgbClr val="A4A3A4"/>
          </p15:clr>
        </p15:guide>
        <p15:guide id="5" orient="horz" pos="2981">
          <p15:clr>
            <a:srgbClr val="A4A3A4"/>
          </p15:clr>
        </p15:guide>
        <p15:guide id="6" orient="horz" pos="1620">
          <p15:clr>
            <a:srgbClr val="A4A3A4"/>
          </p15:clr>
        </p15:guide>
        <p15:guide id="7" pos="2880">
          <p15:clr>
            <a:srgbClr val="A4A3A4"/>
          </p15:clr>
        </p15:guide>
        <p15:guide id="8" pos="242">
          <p15:clr>
            <a:srgbClr val="A4A3A4"/>
          </p15:clr>
        </p15:guide>
        <p15:guide id="9" pos="5518">
          <p15:clr>
            <a:srgbClr val="A4A3A4"/>
          </p15:clr>
        </p15:guide>
        <p15:guide id="1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0">
          <p15:clr>
            <a:srgbClr val="A4A3A4"/>
          </p15:clr>
        </p15:guide>
        <p15:guide id="3" orient="horz" pos="3131">
          <p15:clr>
            <a:srgbClr val="A4A3A4"/>
          </p15:clr>
        </p15:guide>
        <p15:guide id="4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00347F"/>
    <a:srgbClr val="F95135"/>
    <a:srgbClr val="9FA1A0"/>
    <a:srgbClr val="000000"/>
    <a:srgbClr val="0B6C97"/>
    <a:srgbClr val="CCCCFF"/>
    <a:srgbClr val="FFFFFF"/>
    <a:srgbClr val="009999"/>
    <a:srgbClr val="109B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3" autoAdjust="0"/>
    <p:restoredTop sz="96488" autoAdjust="0"/>
  </p:normalViewPr>
  <p:slideViewPr>
    <p:cSldViewPr showGuides="1">
      <p:cViewPr varScale="1">
        <p:scale>
          <a:sx n="114" d="100"/>
          <a:sy n="114" d="100"/>
        </p:scale>
        <p:origin x="533" y="91"/>
      </p:cViewPr>
      <p:guideLst>
        <p:guide orient="horz" pos="1178"/>
        <p:guide orient="horz" pos="89"/>
        <p:guide orient="horz" pos="338"/>
        <p:guide orient="horz" pos="736"/>
        <p:guide orient="horz" pos="2981"/>
        <p:guide orient="horz" pos="1620"/>
        <p:guide pos="2880"/>
        <p:guide pos="242"/>
        <p:guide pos="5518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56"/>
    </p:cViewPr>
  </p:sorterViewPr>
  <p:notesViewPr>
    <p:cSldViewPr showGuides="1">
      <p:cViewPr varScale="1">
        <p:scale>
          <a:sx n="78" d="100"/>
          <a:sy n="78" d="100"/>
        </p:scale>
        <p:origin x="-3366" y="-90"/>
      </p:cViewPr>
      <p:guideLst>
        <p:guide orient="horz" pos="3127"/>
        <p:guide pos="2140"/>
        <p:guide orient="horz" pos="3131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893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8262" y="0"/>
            <a:ext cx="2948938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1814"/>
            <a:ext cx="294893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8262" y="9441814"/>
            <a:ext cx="2948938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fld id="{6A0A4519-0FD1-4133-A005-87BF60362A8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2521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893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672" y="0"/>
            <a:ext cx="294893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6125"/>
            <a:ext cx="6626225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403" y="4722498"/>
            <a:ext cx="5446396" cy="447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</a:t>
            </a:r>
            <a:r>
              <a:rPr lang="en-US" altLang="ko-KR" noProof="0"/>
              <a:t> </a:t>
            </a:r>
            <a:r>
              <a:rPr lang="ko-KR" altLang="en-US" noProof="0"/>
              <a:t>텍스트</a:t>
            </a:r>
            <a:r>
              <a:rPr lang="en-US" altLang="ko-KR" noProof="0"/>
              <a:t> </a:t>
            </a:r>
            <a:r>
              <a:rPr lang="ko-KR" altLang="en-US" noProof="0"/>
              <a:t>스타일을</a:t>
            </a:r>
            <a:r>
              <a:rPr lang="en-US" altLang="ko-KR" noProof="0"/>
              <a:t> </a:t>
            </a:r>
            <a:r>
              <a:rPr lang="ko-KR" altLang="en-US" noProof="0"/>
              <a:t>편집합니다</a:t>
            </a:r>
            <a:endParaRPr lang="en-US" altLang="ko-KR" noProof="0"/>
          </a:p>
          <a:p>
            <a:pPr lvl="1"/>
            <a:r>
              <a:rPr lang="ko-KR" altLang="en-US" noProof="0"/>
              <a:t>둘째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  <a:p>
            <a:pPr lvl="2"/>
            <a:r>
              <a:rPr lang="ko-KR" altLang="en-US" noProof="0"/>
              <a:t>셋째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  <a:p>
            <a:pPr lvl="3"/>
            <a:r>
              <a:rPr lang="ko-KR" altLang="en-US" noProof="0"/>
              <a:t>넷째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  <a:p>
            <a:pPr lvl="4"/>
            <a:r>
              <a:rPr lang="ko-KR" altLang="en-US" noProof="0"/>
              <a:t>다섯째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0226"/>
            <a:ext cx="2948939" cy="49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672" y="9440226"/>
            <a:ext cx="2948939" cy="49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fld id="{2ACB5612-EA7D-459E-9558-DAC4A607271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0605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1pPr>
    <a:lvl2pPr marL="389626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2pPr>
    <a:lvl3pPr marL="779252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3pPr>
    <a:lvl4pPr marL="1168878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4pPr>
    <a:lvl5pPr marL="1558503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5pPr>
    <a:lvl6pPr marL="1948129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403" y="4720908"/>
            <a:ext cx="5446396" cy="4474530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altLang="ko-KR" baseline="0"/>
          </a:p>
        </p:txBody>
      </p:sp>
    </p:spTree>
    <p:extLst>
      <p:ext uri="{BB962C8B-B14F-4D97-AF65-F5344CB8AC3E}">
        <p14:creationId xmlns:p14="http://schemas.microsoft.com/office/powerpoint/2010/main" val="79468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43862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944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27230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4201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1292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8405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425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861158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1462" cy="3725863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35987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1462" cy="3725863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33754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8732" r:id="rId1"/>
  </p:sldLayoutIdLst>
  <p:transition/>
  <p:hf hdr="0" ftr="0" dt="0"/>
  <p:txStyles>
    <p:titleStyle>
      <a:lvl1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1pPr>
      <a:lvl2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2pPr>
      <a:lvl3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3pPr>
      <a:lvl4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4pPr>
      <a:lvl5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5pPr>
      <a:lvl6pPr marL="633142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6pPr>
      <a:lvl7pPr marL="1022768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7pPr>
      <a:lvl8pPr marL="1412394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8pPr>
      <a:lvl9pPr marL="1802020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9pPr>
    </p:titleStyle>
    <p:bodyStyle>
      <a:lvl1pPr marL="259751" indent="-259751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Font typeface="Wingdings" pitchFamily="2" charset="2"/>
        <a:buChar char="q"/>
        <a:tabLst>
          <a:tab pos="227282" algn="l"/>
          <a:tab pos="340923" algn="l"/>
        </a:tabLst>
        <a:defRPr kumimoji="1" sz="1400">
          <a:solidFill>
            <a:srgbClr val="000000"/>
          </a:solidFill>
          <a:latin typeface="돋움" pitchFamily="50" charset="-127"/>
          <a:ea typeface="돋움" pitchFamily="50" charset="-127"/>
          <a:cs typeface="돋움"/>
        </a:defRPr>
      </a:lvl1pPr>
      <a:lvl2pPr marL="430212" indent="-227282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Char char="–"/>
        <a:tabLst>
          <a:tab pos="227282" algn="l"/>
          <a:tab pos="340923" algn="l"/>
        </a:tabLst>
        <a:defRPr kumimoji="1" sz="1400" b="1">
          <a:solidFill>
            <a:srgbClr val="000000"/>
          </a:solidFill>
          <a:latin typeface="Arial" pitchFamily="-108" charset="0"/>
          <a:ea typeface="돋움" pitchFamily="50" charset="-127"/>
          <a:cs typeface="돋움" pitchFamily="50" charset="-127"/>
        </a:defRPr>
      </a:lvl2pPr>
      <a:lvl3pPr marL="625025" indent="-211047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Char char="•"/>
        <a:tabLst>
          <a:tab pos="227282" algn="l"/>
          <a:tab pos="340923" algn="l"/>
        </a:tabLst>
        <a:defRPr kumimoji="1" sz="1200" b="1">
          <a:solidFill>
            <a:srgbClr val="000000"/>
          </a:solidFill>
          <a:latin typeface="Arial" pitchFamily="-108" charset="0"/>
          <a:ea typeface="돋움" pitchFamily="50" charset="-127"/>
          <a:cs typeface="돋움" pitchFamily="50" charset="-127"/>
        </a:defRPr>
      </a:lvl3pPr>
      <a:lvl4pPr marL="771134" indent="-129875" algn="l" rtl="0" eaLnBrk="0" fontAlgn="base" latinLnBrk="1" hangingPunct="0">
        <a:spcBef>
          <a:spcPct val="25000"/>
        </a:spcBef>
        <a:spcAft>
          <a:spcPct val="0"/>
        </a:spcAft>
        <a:buClr>
          <a:srgbClr val="333333"/>
        </a:buClr>
        <a:buFont typeface="Wingdings" pitchFamily="2" charset="2"/>
        <a:buChar char="–"/>
        <a:tabLst>
          <a:tab pos="227282" algn="l"/>
          <a:tab pos="340923" algn="l"/>
        </a:tabLst>
        <a:defRPr kumimoji="1" sz="1200">
          <a:solidFill>
            <a:srgbClr val="000000"/>
          </a:solidFill>
          <a:latin typeface="굴림" pitchFamily="50" charset="-127"/>
          <a:ea typeface="굴림" pitchFamily="50" charset="-127"/>
          <a:cs typeface="굴림" pitchFamily="-108" charset="-127"/>
        </a:defRPr>
      </a:lvl4pPr>
      <a:lvl5pPr marL="2376989" indent="-389626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50" charset="-127"/>
          <a:ea typeface="굴림" pitchFamily="50" charset="-127"/>
          <a:cs typeface="굴림" pitchFamily="-108" charset="-127"/>
        </a:defRPr>
      </a:lvl5pPr>
      <a:lvl6pPr marL="2766614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6pPr>
      <a:lvl7pPr marL="3156240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7pPr>
      <a:lvl8pPr marL="3545866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8pPr>
      <a:lvl9pPr marL="3935492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9pPr>
    </p:bodyStyle>
    <p:otherStyle>
      <a:defPPr>
        <a:defRPr lang="en-US"/>
      </a:defPPr>
      <a:lvl1pPr marL="0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BE56A0-D2D3-460C-9611-D20116337B51}"/>
              </a:ext>
            </a:extLst>
          </p:cNvPr>
          <p:cNvSpPr txBox="1"/>
          <p:nvPr/>
        </p:nvSpPr>
        <p:spPr>
          <a:xfrm>
            <a:off x="3904883" y="1341581"/>
            <a:ext cx="49745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Spark </a:t>
            </a:r>
            <a:r>
              <a:rPr lang="ko-KR" altLang="en-US" sz="4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데이터분석 심화</a:t>
            </a:r>
            <a:endParaRPr lang="en-US" altLang="ko-KR" sz="400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4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(ML)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7DAFCD4-08E8-4BBE-8ADB-F3F999BB4E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04" t="25370" b="49701"/>
          <a:stretch/>
        </p:blipFill>
        <p:spPr>
          <a:xfrm>
            <a:off x="6084168" y="267494"/>
            <a:ext cx="2985166" cy="1161143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9FA1EB9A-7CCE-403E-A985-5A5AF4CE0FDB}"/>
              </a:ext>
            </a:extLst>
          </p:cNvPr>
          <p:cNvGrpSpPr/>
          <p:nvPr/>
        </p:nvGrpSpPr>
        <p:grpSpPr>
          <a:xfrm>
            <a:off x="6876256" y="2818972"/>
            <a:ext cx="2003129" cy="400110"/>
            <a:chOff x="6876256" y="2818972"/>
            <a:chExt cx="2003129" cy="40011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F824119-B097-4BF1-90D6-545705F6E3DE}"/>
                </a:ext>
              </a:extLst>
            </p:cNvPr>
            <p:cNvSpPr/>
            <p:nvPr/>
          </p:nvSpPr>
          <p:spPr>
            <a:xfrm>
              <a:off x="7776198" y="2818972"/>
              <a:ext cx="110318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spc="6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00479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김효관</a:t>
              </a:r>
              <a:endParaRPr lang="en-US" altLang="ko-KR" sz="2000" spc="-150">
                <a:ln>
                  <a:solidFill>
                    <a:srgbClr val="4F81BD">
                      <a:alpha val="0"/>
                    </a:srgb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247B4B37-4E45-4767-AB31-1F76909F9218}"/>
                </a:ext>
              </a:extLst>
            </p:cNvPr>
            <p:cNvCxnSpPr/>
            <p:nvPr/>
          </p:nvCxnSpPr>
          <p:spPr>
            <a:xfrm flipV="1">
              <a:off x="6876256" y="2896898"/>
              <a:ext cx="1" cy="288634"/>
            </a:xfrm>
            <a:prstGeom prst="line">
              <a:avLst/>
            </a:prstGeom>
            <a:ln>
              <a:solidFill>
                <a:srgbClr val="00479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8DD9006-31F0-499A-84A0-6819CF10FF62}"/>
              </a:ext>
            </a:extLst>
          </p:cNvPr>
          <p:cNvSpPr txBox="1"/>
          <p:nvPr/>
        </p:nvSpPr>
        <p:spPr>
          <a:xfrm>
            <a:off x="539552" y="2067694"/>
            <a:ext cx="8219988" cy="1584176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Linear Regression / Decision Tree / Random Forest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를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구현한 후 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RMSE, MAE 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값 확인 실습</a:t>
            </a:r>
            <a:endParaRPr lang="en-US" altLang="ko-KR" sz="2400" b="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E2AE1D97-2032-44B6-B020-20F859663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59872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987" y="3444671"/>
            <a:ext cx="9143014" cy="1122095"/>
            <a:chOff x="-80254" y="3048223"/>
            <a:chExt cx="9920759" cy="1122095"/>
          </a:xfrm>
        </p:grpSpPr>
        <p:pic>
          <p:nvPicPr>
            <p:cNvPr id="12" name="그림 11" descr="16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"/>
            <a:stretch/>
          </p:blipFill>
          <p:spPr>
            <a:xfrm>
              <a:off x="-80254" y="3048223"/>
              <a:ext cx="3385429" cy="1122095"/>
            </a:xfrm>
            <a:prstGeom prst="rect">
              <a:avLst/>
            </a:prstGeom>
          </p:spPr>
        </p:pic>
        <p:pic>
          <p:nvPicPr>
            <p:cNvPr id="13" name="그림 12" descr="16.png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6512695" y="3048223"/>
              <a:ext cx="3327810" cy="1122095"/>
            </a:xfrm>
            <a:prstGeom prst="rect">
              <a:avLst/>
            </a:prstGeom>
          </p:spPr>
        </p:pic>
        <p:pic>
          <p:nvPicPr>
            <p:cNvPr id="14" name="그림 13" descr="16.png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" r="-1318"/>
            <a:stretch/>
          </p:blipFill>
          <p:spPr>
            <a:xfrm flipH="1">
              <a:off x="3079983" y="3048223"/>
              <a:ext cx="4301894" cy="1122095"/>
            </a:xfrm>
            <a:prstGeom prst="rect">
              <a:avLst/>
            </a:prstGeom>
          </p:spPr>
        </p:pic>
      </p:grp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19" b="26537"/>
          <a:stretch/>
        </p:blipFill>
        <p:spPr>
          <a:xfrm>
            <a:off x="987" y="966403"/>
            <a:ext cx="9143013" cy="309634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95936" y="1948551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kern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r>
              <a:rPr lang="en-US" altLang="ko-KR" sz="2400" kern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5789275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모델링 개념 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(Machine Learning)- Regression</a:t>
              </a: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모델링 개념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129F2C-3A6A-4C28-836F-C3BBECD77EC4}"/>
              </a:ext>
            </a:extLst>
          </p:cNvPr>
          <p:cNvSpPr txBox="1"/>
          <p:nvPr/>
        </p:nvSpPr>
        <p:spPr>
          <a:xfrm>
            <a:off x="473614" y="2434414"/>
            <a:ext cx="2160240" cy="425368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400" b="0">
                <a:solidFill>
                  <a:schemeClr val="bg1"/>
                </a:solidFill>
                <a:cs typeface="Times New Roman" panose="02020603050405020304" pitchFamily="18" charset="0"/>
              </a:rPr>
              <a:t>Data-Set</a:t>
            </a:r>
          </a:p>
          <a:p>
            <a:pPr algn="ctr"/>
            <a:r>
              <a:rPr lang="en-US" altLang="ko-KR" sz="1400" b="0">
                <a:solidFill>
                  <a:schemeClr val="bg1"/>
                </a:solidFill>
                <a:cs typeface="Times New Roman" panose="02020603050405020304" pitchFamily="18" charset="0"/>
              </a:rPr>
              <a:t>(Cleansing completed)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B0D15B4-C189-4CCA-90F4-0246392767BA}"/>
              </a:ext>
            </a:extLst>
          </p:cNvPr>
          <p:cNvSpPr txBox="1"/>
          <p:nvPr/>
        </p:nvSpPr>
        <p:spPr>
          <a:xfrm>
            <a:off x="2874205" y="2434414"/>
            <a:ext cx="1440160" cy="425368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400" b="0">
                <a:solidFill>
                  <a:schemeClr val="bg1"/>
                </a:solidFill>
                <a:cs typeface="Times New Roman" panose="02020603050405020304" pitchFamily="18" charset="0"/>
              </a:rPr>
              <a:t>Training-Data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5DD032-EBBF-4BF6-ADF2-2546866D5102}"/>
              </a:ext>
            </a:extLst>
          </p:cNvPr>
          <p:cNvSpPr txBox="1"/>
          <p:nvPr/>
        </p:nvSpPr>
        <p:spPr>
          <a:xfrm>
            <a:off x="2874205" y="3115150"/>
            <a:ext cx="1440160" cy="425368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400" b="0">
                <a:solidFill>
                  <a:schemeClr val="bg1"/>
                </a:solidFill>
                <a:cs typeface="Times New Roman" panose="02020603050405020304" pitchFamily="18" charset="0"/>
              </a:rPr>
              <a:t>Test-Data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90C34BD-0895-4324-B76D-45CDA08CC5F4}"/>
              </a:ext>
            </a:extLst>
          </p:cNvPr>
          <p:cNvSpPr txBox="1"/>
          <p:nvPr/>
        </p:nvSpPr>
        <p:spPr>
          <a:xfrm>
            <a:off x="4644008" y="2434414"/>
            <a:ext cx="1265747" cy="425368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400" b="0">
                <a:solidFill>
                  <a:schemeClr val="bg1"/>
                </a:solidFill>
                <a:cs typeface="Times New Roman" panose="02020603050405020304" pitchFamily="18" charset="0"/>
              </a:rPr>
              <a:t>ML-TRAIN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5B393B8-7EE7-424B-A243-4F79829EA6E0}"/>
              </a:ext>
            </a:extLst>
          </p:cNvPr>
          <p:cNvSpPr txBox="1"/>
          <p:nvPr/>
        </p:nvSpPr>
        <p:spPr>
          <a:xfrm>
            <a:off x="7604620" y="2434414"/>
            <a:ext cx="1265747" cy="425368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400" b="0">
                <a:solidFill>
                  <a:schemeClr val="bg1"/>
                </a:solidFill>
                <a:cs typeface="Times New Roman" panose="02020603050405020304" pitchFamily="18" charset="0"/>
              </a:rPr>
              <a:t>ML-Predict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F641FA-C3BC-4A4E-B7B8-263D329F19B4}"/>
              </a:ext>
            </a:extLst>
          </p:cNvPr>
          <p:cNvSpPr txBox="1"/>
          <p:nvPr/>
        </p:nvSpPr>
        <p:spPr>
          <a:xfrm>
            <a:off x="2949889" y="2075287"/>
            <a:ext cx="13644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/>
              <a:t>학습 구간 데이터</a:t>
            </a:r>
            <a:endParaRPr lang="ko-KR" altLang="en-US" b="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F2FA08-D6F6-4357-A5C4-F33AC9C34B05}"/>
              </a:ext>
            </a:extLst>
          </p:cNvPr>
          <p:cNvSpPr txBox="1"/>
          <p:nvPr/>
        </p:nvSpPr>
        <p:spPr>
          <a:xfrm>
            <a:off x="2905614" y="3657386"/>
            <a:ext cx="13644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/>
              <a:t>예측 구간 데이터</a:t>
            </a:r>
            <a:endParaRPr lang="ko-KR" altLang="en-US" b="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805745-F507-44FC-9182-43C0ADCB2B19}"/>
              </a:ext>
            </a:extLst>
          </p:cNvPr>
          <p:cNvSpPr txBox="1"/>
          <p:nvPr/>
        </p:nvSpPr>
        <p:spPr>
          <a:xfrm>
            <a:off x="4630178" y="2085554"/>
            <a:ext cx="1309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/>
              <a:t>기계 학습 </a:t>
            </a:r>
            <a:r>
              <a:rPr lang="en-US" altLang="ko-KR" b="0"/>
              <a:t>[</a:t>
            </a:r>
            <a:r>
              <a:rPr lang="ko-KR" altLang="en-US" b="0"/>
              <a:t>훈련</a:t>
            </a:r>
            <a:r>
              <a:rPr lang="en-US" altLang="ko-KR" b="0"/>
              <a:t>]</a:t>
            </a:r>
            <a:endParaRPr lang="ko-KR" altLang="en-US" b="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0A21EF7-80F7-48B6-910A-182ED5F56CD5}"/>
              </a:ext>
            </a:extLst>
          </p:cNvPr>
          <p:cNvSpPr txBox="1"/>
          <p:nvPr/>
        </p:nvSpPr>
        <p:spPr>
          <a:xfrm>
            <a:off x="7582506" y="2051060"/>
            <a:ext cx="1309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/>
              <a:t>기계 학습 </a:t>
            </a:r>
            <a:r>
              <a:rPr lang="en-US" altLang="ko-KR" b="0"/>
              <a:t>[</a:t>
            </a:r>
            <a:r>
              <a:rPr lang="ko-KR" altLang="en-US" b="0"/>
              <a:t>예측</a:t>
            </a:r>
            <a:r>
              <a:rPr lang="en-US" altLang="ko-KR" b="0"/>
              <a:t>]</a:t>
            </a:r>
            <a:endParaRPr lang="ko-KR" altLang="en-US" b="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8D8B05F-27DA-4418-8D48-52A7B5822C3A}"/>
              </a:ext>
            </a:extLst>
          </p:cNvPr>
          <p:cNvCxnSpPr>
            <a:stCxn id="25" idx="3"/>
            <a:endCxn id="29" idx="1"/>
          </p:cNvCxnSpPr>
          <p:nvPr/>
        </p:nvCxnSpPr>
        <p:spPr bwMode="auto">
          <a:xfrm>
            <a:off x="2633854" y="2647098"/>
            <a:ext cx="240351" cy="0"/>
          </a:xfrm>
          <a:prstGeom prst="line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4190A64-8C46-4E91-A120-5333419BED26}"/>
              </a:ext>
            </a:extLst>
          </p:cNvPr>
          <p:cNvCxnSpPr>
            <a:stCxn id="25" idx="3"/>
            <a:endCxn id="30" idx="1"/>
          </p:cNvCxnSpPr>
          <p:nvPr/>
        </p:nvCxnSpPr>
        <p:spPr bwMode="auto">
          <a:xfrm>
            <a:off x="2633854" y="2647098"/>
            <a:ext cx="240351" cy="680736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412DBAA7-9BA8-4FB0-9D3B-8FD2DE0DF859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 bwMode="auto">
          <a:xfrm>
            <a:off x="4314365" y="2647098"/>
            <a:ext cx="329643" cy="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3012B7CA-1705-47AA-9AB8-687D6C5CB848}"/>
              </a:ext>
            </a:extLst>
          </p:cNvPr>
          <p:cNvCxnSpPr>
            <a:cxnSpLocks/>
          </p:cNvCxnSpPr>
          <p:nvPr/>
        </p:nvCxnSpPr>
        <p:spPr bwMode="auto">
          <a:xfrm>
            <a:off x="5909755" y="2647098"/>
            <a:ext cx="329643" cy="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3484DE05-D115-4BB8-9374-0881CD299977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 bwMode="auto">
          <a:xfrm flipV="1">
            <a:off x="4314365" y="2647098"/>
            <a:ext cx="3290255" cy="680736"/>
          </a:xfrm>
          <a:prstGeom prst="bentConnector3">
            <a:avLst>
              <a:gd name="adj1" fmla="val 97013"/>
            </a:avLst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319E81CC-7550-4E04-91CD-49EDDE2C46F7}"/>
              </a:ext>
            </a:extLst>
          </p:cNvPr>
          <p:cNvCxnSpPr>
            <a:cxnSpLocks/>
            <a:endCxn id="32" idx="1"/>
          </p:cNvCxnSpPr>
          <p:nvPr/>
        </p:nvCxnSpPr>
        <p:spPr bwMode="auto">
          <a:xfrm flipV="1">
            <a:off x="7357555" y="2647098"/>
            <a:ext cx="247065" cy="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8D15B86-226A-4359-9D01-D7E28FAC59B0}"/>
              </a:ext>
            </a:extLst>
          </p:cNvPr>
          <p:cNvSpPr txBox="1"/>
          <p:nvPr/>
        </p:nvSpPr>
        <p:spPr>
          <a:xfrm>
            <a:off x="6239398" y="2434414"/>
            <a:ext cx="1127084" cy="425368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400" b="0">
                <a:solidFill>
                  <a:schemeClr val="bg1"/>
                </a:solidFill>
                <a:cs typeface="Times New Roman" panose="02020603050405020304" pitchFamily="18" charset="0"/>
              </a:rPr>
              <a:t>Coefficient</a:t>
            </a:r>
          </a:p>
        </p:txBody>
      </p:sp>
    </p:spTree>
    <p:extLst>
      <p:ext uri="{BB962C8B-B14F-4D97-AF65-F5344CB8AC3E}">
        <p14:creationId xmlns:p14="http://schemas.microsoft.com/office/powerpoint/2010/main" val="231546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5789275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모델링 개념 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(Machine Learning)- Regression</a:t>
              </a: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모델링 개념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129F2C-3A6A-4C28-836F-C3BBECD77EC4}"/>
              </a:ext>
            </a:extLst>
          </p:cNvPr>
          <p:cNvSpPr txBox="1"/>
          <p:nvPr/>
        </p:nvSpPr>
        <p:spPr>
          <a:xfrm>
            <a:off x="473614" y="1647843"/>
            <a:ext cx="2160240" cy="425368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400" b="0">
                <a:solidFill>
                  <a:schemeClr val="bg1"/>
                </a:solidFill>
                <a:cs typeface="Times New Roman" panose="02020603050405020304" pitchFamily="18" charset="0"/>
              </a:rPr>
              <a:t>Data-Set</a:t>
            </a:r>
          </a:p>
          <a:p>
            <a:pPr algn="ctr"/>
            <a:r>
              <a:rPr lang="en-US" altLang="ko-KR" sz="1400" b="0">
                <a:solidFill>
                  <a:schemeClr val="bg1"/>
                </a:solidFill>
                <a:cs typeface="Times New Roman" panose="02020603050405020304" pitchFamily="18" charset="0"/>
              </a:rPr>
              <a:t>(Cleansing completed)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B0D15B4-C189-4CCA-90F4-0246392767BA}"/>
              </a:ext>
            </a:extLst>
          </p:cNvPr>
          <p:cNvSpPr txBox="1"/>
          <p:nvPr/>
        </p:nvSpPr>
        <p:spPr>
          <a:xfrm>
            <a:off x="2874205" y="1647843"/>
            <a:ext cx="1440160" cy="42536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400" b="0">
                <a:solidFill>
                  <a:schemeClr val="bg1"/>
                </a:solidFill>
                <a:cs typeface="Times New Roman" panose="02020603050405020304" pitchFamily="18" charset="0"/>
              </a:rPr>
              <a:t>Training-Data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5DD032-EBBF-4BF6-ADF2-2546866D5102}"/>
              </a:ext>
            </a:extLst>
          </p:cNvPr>
          <p:cNvSpPr txBox="1"/>
          <p:nvPr/>
        </p:nvSpPr>
        <p:spPr>
          <a:xfrm>
            <a:off x="2874205" y="2139702"/>
            <a:ext cx="1440160" cy="42536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400" b="0">
                <a:solidFill>
                  <a:schemeClr val="bg1"/>
                </a:solidFill>
                <a:cs typeface="Times New Roman" panose="02020603050405020304" pitchFamily="18" charset="0"/>
              </a:rPr>
              <a:t>Test-Data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90C34BD-0895-4324-B76D-45CDA08CC5F4}"/>
              </a:ext>
            </a:extLst>
          </p:cNvPr>
          <p:cNvSpPr txBox="1"/>
          <p:nvPr/>
        </p:nvSpPr>
        <p:spPr>
          <a:xfrm>
            <a:off x="4644008" y="1647843"/>
            <a:ext cx="1265747" cy="42536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400" b="0">
                <a:solidFill>
                  <a:schemeClr val="bg1"/>
                </a:solidFill>
                <a:cs typeface="Times New Roman" panose="02020603050405020304" pitchFamily="18" charset="0"/>
              </a:rPr>
              <a:t>ML-TRAIN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5B393B8-7EE7-424B-A243-4F79829EA6E0}"/>
              </a:ext>
            </a:extLst>
          </p:cNvPr>
          <p:cNvSpPr txBox="1"/>
          <p:nvPr/>
        </p:nvSpPr>
        <p:spPr>
          <a:xfrm>
            <a:off x="7604620" y="1647843"/>
            <a:ext cx="1265747" cy="42536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400" b="0">
                <a:solidFill>
                  <a:schemeClr val="bg1"/>
                </a:solidFill>
                <a:cs typeface="Times New Roman" panose="02020603050405020304" pitchFamily="18" charset="0"/>
              </a:rPr>
              <a:t>ML-Predict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F641FA-C3BC-4A4E-B7B8-263D329F19B4}"/>
              </a:ext>
            </a:extLst>
          </p:cNvPr>
          <p:cNvSpPr txBox="1"/>
          <p:nvPr/>
        </p:nvSpPr>
        <p:spPr>
          <a:xfrm>
            <a:off x="2949889" y="1288716"/>
            <a:ext cx="13644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/>
              <a:t>학습 구간 데이터</a:t>
            </a:r>
            <a:endParaRPr lang="ko-KR" altLang="en-US" b="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F2FA08-D6F6-4357-A5C4-F33AC9C34B05}"/>
              </a:ext>
            </a:extLst>
          </p:cNvPr>
          <p:cNvSpPr txBox="1"/>
          <p:nvPr/>
        </p:nvSpPr>
        <p:spPr>
          <a:xfrm>
            <a:off x="4333873" y="2388327"/>
            <a:ext cx="13644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/>
              <a:t>예측 구간 데이터</a:t>
            </a:r>
            <a:endParaRPr lang="ko-KR" altLang="en-US" b="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805745-F507-44FC-9182-43C0ADCB2B19}"/>
              </a:ext>
            </a:extLst>
          </p:cNvPr>
          <p:cNvSpPr txBox="1"/>
          <p:nvPr/>
        </p:nvSpPr>
        <p:spPr>
          <a:xfrm>
            <a:off x="4630178" y="1298983"/>
            <a:ext cx="1309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/>
              <a:t>기계 학습 </a:t>
            </a:r>
            <a:r>
              <a:rPr lang="en-US" altLang="ko-KR" b="0"/>
              <a:t>[</a:t>
            </a:r>
            <a:r>
              <a:rPr lang="ko-KR" altLang="en-US" b="0"/>
              <a:t>훈련</a:t>
            </a:r>
            <a:r>
              <a:rPr lang="en-US" altLang="ko-KR" b="0"/>
              <a:t>]</a:t>
            </a:r>
            <a:endParaRPr lang="ko-KR" altLang="en-US" b="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0A21EF7-80F7-48B6-910A-182ED5F56CD5}"/>
              </a:ext>
            </a:extLst>
          </p:cNvPr>
          <p:cNvSpPr txBox="1"/>
          <p:nvPr/>
        </p:nvSpPr>
        <p:spPr>
          <a:xfrm>
            <a:off x="7582506" y="1264489"/>
            <a:ext cx="1309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/>
              <a:t>기계 학습 </a:t>
            </a:r>
            <a:r>
              <a:rPr lang="en-US" altLang="ko-KR" b="0"/>
              <a:t>[</a:t>
            </a:r>
            <a:r>
              <a:rPr lang="ko-KR" altLang="en-US" b="0"/>
              <a:t>예측</a:t>
            </a:r>
            <a:r>
              <a:rPr lang="en-US" altLang="ko-KR" b="0"/>
              <a:t>]</a:t>
            </a:r>
            <a:endParaRPr lang="ko-KR" altLang="en-US" b="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8D8B05F-27DA-4418-8D48-52A7B5822C3A}"/>
              </a:ext>
            </a:extLst>
          </p:cNvPr>
          <p:cNvCxnSpPr>
            <a:stCxn id="25" idx="3"/>
            <a:endCxn id="29" idx="1"/>
          </p:cNvCxnSpPr>
          <p:nvPr/>
        </p:nvCxnSpPr>
        <p:spPr bwMode="auto">
          <a:xfrm>
            <a:off x="2633854" y="1860527"/>
            <a:ext cx="240351" cy="0"/>
          </a:xfrm>
          <a:prstGeom prst="line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4190A64-8C46-4E91-A120-5333419BED26}"/>
              </a:ext>
            </a:extLst>
          </p:cNvPr>
          <p:cNvCxnSpPr>
            <a:stCxn id="25" idx="3"/>
            <a:endCxn id="30" idx="1"/>
          </p:cNvCxnSpPr>
          <p:nvPr/>
        </p:nvCxnSpPr>
        <p:spPr bwMode="auto">
          <a:xfrm>
            <a:off x="2633854" y="1860527"/>
            <a:ext cx="240351" cy="491859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412DBAA7-9BA8-4FB0-9D3B-8FD2DE0DF859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 bwMode="auto">
          <a:xfrm>
            <a:off x="4314365" y="1860527"/>
            <a:ext cx="329643" cy="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3012B7CA-1705-47AA-9AB8-687D6C5CB848}"/>
              </a:ext>
            </a:extLst>
          </p:cNvPr>
          <p:cNvCxnSpPr>
            <a:cxnSpLocks/>
          </p:cNvCxnSpPr>
          <p:nvPr/>
        </p:nvCxnSpPr>
        <p:spPr bwMode="auto">
          <a:xfrm>
            <a:off x="5909755" y="1860527"/>
            <a:ext cx="329643" cy="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3484DE05-D115-4BB8-9374-0881CD299977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 bwMode="auto">
          <a:xfrm flipV="1">
            <a:off x="4314365" y="1860527"/>
            <a:ext cx="3290255" cy="491859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319E81CC-7550-4E04-91CD-49EDDE2C46F7}"/>
              </a:ext>
            </a:extLst>
          </p:cNvPr>
          <p:cNvCxnSpPr>
            <a:cxnSpLocks/>
            <a:endCxn id="32" idx="1"/>
          </p:cNvCxnSpPr>
          <p:nvPr/>
        </p:nvCxnSpPr>
        <p:spPr bwMode="auto">
          <a:xfrm flipV="1">
            <a:off x="7357555" y="1860527"/>
            <a:ext cx="247065" cy="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9EC52C65-34DA-48F9-B6C1-7B29B0B3EB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762" y="2780195"/>
            <a:ext cx="7160475" cy="2051302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68D15B86-226A-4359-9D01-D7E28FAC59B0}"/>
              </a:ext>
            </a:extLst>
          </p:cNvPr>
          <p:cNvSpPr txBox="1"/>
          <p:nvPr/>
        </p:nvSpPr>
        <p:spPr>
          <a:xfrm>
            <a:off x="6239398" y="1647843"/>
            <a:ext cx="1127084" cy="42536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400" b="0">
                <a:solidFill>
                  <a:schemeClr val="bg1"/>
                </a:solidFill>
                <a:cs typeface="Times New Roman" panose="02020603050405020304" pitchFamily="18" charset="0"/>
              </a:rPr>
              <a:t>Coefficient</a:t>
            </a:r>
          </a:p>
        </p:txBody>
      </p:sp>
    </p:spTree>
    <p:extLst>
      <p:ext uri="{BB962C8B-B14F-4D97-AF65-F5344CB8AC3E}">
        <p14:creationId xmlns:p14="http://schemas.microsoft.com/office/powerpoint/2010/main" val="335992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5789275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모델링 개념 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(Machine Learning)- Regression</a:t>
              </a: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모델링 개념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129F2C-3A6A-4C28-836F-C3BBECD77EC4}"/>
              </a:ext>
            </a:extLst>
          </p:cNvPr>
          <p:cNvSpPr txBox="1"/>
          <p:nvPr/>
        </p:nvSpPr>
        <p:spPr>
          <a:xfrm>
            <a:off x="473614" y="1647843"/>
            <a:ext cx="2160240" cy="42536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400" b="0">
                <a:solidFill>
                  <a:schemeClr val="bg1"/>
                </a:solidFill>
                <a:cs typeface="Times New Roman" panose="02020603050405020304" pitchFamily="18" charset="0"/>
              </a:rPr>
              <a:t>Data-Set</a:t>
            </a:r>
          </a:p>
          <a:p>
            <a:pPr algn="ctr"/>
            <a:r>
              <a:rPr lang="en-US" altLang="ko-KR" sz="1400" b="0">
                <a:solidFill>
                  <a:schemeClr val="bg1"/>
                </a:solidFill>
                <a:cs typeface="Times New Roman" panose="02020603050405020304" pitchFamily="18" charset="0"/>
              </a:rPr>
              <a:t>(Cleansing completed)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B0D15B4-C189-4CCA-90F4-0246392767BA}"/>
              </a:ext>
            </a:extLst>
          </p:cNvPr>
          <p:cNvSpPr txBox="1"/>
          <p:nvPr/>
        </p:nvSpPr>
        <p:spPr>
          <a:xfrm>
            <a:off x="2874205" y="1647843"/>
            <a:ext cx="1440160" cy="425368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400" b="0">
                <a:solidFill>
                  <a:schemeClr val="bg1"/>
                </a:solidFill>
                <a:cs typeface="Times New Roman" panose="02020603050405020304" pitchFamily="18" charset="0"/>
              </a:rPr>
              <a:t>Training-Data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5DD032-EBBF-4BF6-ADF2-2546866D5102}"/>
              </a:ext>
            </a:extLst>
          </p:cNvPr>
          <p:cNvSpPr txBox="1"/>
          <p:nvPr/>
        </p:nvSpPr>
        <p:spPr>
          <a:xfrm>
            <a:off x="2874205" y="2139702"/>
            <a:ext cx="1440160" cy="425368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400" b="0">
                <a:solidFill>
                  <a:schemeClr val="bg1"/>
                </a:solidFill>
                <a:cs typeface="Times New Roman" panose="02020603050405020304" pitchFamily="18" charset="0"/>
              </a:rPr>
              <a:t>Test-Data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90C34BD-0895-4324-B76D-45CDA08CC5F4}"/>
              </a:ext>
            </a:extLst>
          </p:cNvPr>
          <p:cNvSpPr txBox="1"/>
          <p:nvPr/>
        </p:nvSpPr>
        <p:spPr>
          <a:xfrm>
            <a:off x="4644008" y="1647843"/>
            <a:ext cx="1265747" cy="42536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400" b="0">
                <a:solidFill>
                  <a:schemeClr val="bg1"/>
                </a:solidFill>
                <a:cs typeface="Times New Roman" panose="02020603050405020304" pitchFamily="18" charset="0"/>
              </a:rPr>
              <a:t>ML-TRAIN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5B393B8-7EE7-424B-A243-4F79829EA6E0}"/>
              </a:ext>
            </a:extLst>
          </p:cNvPr>
          <p:cNvSpPr txBox="1"/>
          <p:nvPr/>
        </p:nvSpPr>
        <p:spPr>
          <a:xfrm>
            <a:off x="7604620" y="1647843"/>
            <a:ext cx="1265747" cy="42536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400" b="0">
                <a:solidFill>
                  <a:schemeClr val="bg1"/>
                </a:solidFill>
                <a:cs typeface="Times New Roman" panose="02020603050405020304" pitchFamily="18" charset="0"/>
              </a:rPr>
              <a:t>ML-Predict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F641FA-C3BC-4A4E-B7B8-263D329F19B4}"/>
              </a:ext>
            </a:extLst>
          </p:cNvPr>
          <p:cNvSpPr txBox="1"/>
          <p:nvPr/>
        </p:nvSpPr>
        <p:spPr>
          <a:xfrm>
            <a:off x="2949889" y="1288716"/>
            <a:ext cx="13644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/>
              <a:t>학습 구간 데이터</a:t>
            </a:r>
            <a:endParaRPr lang="ko-KR" altLang="en-US" b="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F2FA08-D6F6-4357-A5C4-F33AC9C34B05}"/>
              </a:ext>
            </a:extLst>
          </p:cNvPr>
          <p:cNvSpPr txBox="1"/>
          <p:nvPr/>
        </p:nvSpPr>
        <p:spPr>
          <a:xfrm>
            <a:off x="4333873" y="2388327"/>
            <a:ext cx="13644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/>
              <a:t>예측 구간 데이터</a:t>
            </a:r>
            <a:endParaRPr lang="ko-KR" altLang="en-US" b="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805745-F507-44FC-9182-43C0ADCB2B19}"/>
              </a:ext>
            </a:extLst>
          </p:cNvPr>
          <p:cNvSpPr txBox="1"/>
          <p:nvPr/>
        </p:nvSpPr>
        <p:spPr>
          <a:xfrm>
            <a:off x="4630178" y="1298983"/>
            <a:ext cx="1309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/>
              <a:t>기계 학습 </a:t>
            </a:r>
            <a:r>
              <a:rPr lang="en-US" altLang="ko-KR" b="0"/>
              <a:t>[</a:t>
            </a:r>
            <a:r>
              <a:rPr lang="ko-KR" altLang="en-US" b="0"/>
              <a:t>훈련</a:t>
            </a:r>
            <a:r>
              <a:rPr lang="en-US" altLang="ko-KR" b="0"/>
              <a:t>]</a:t>
            </a:r>
            <a:endParaRPr lang="ko-KR" altLang="en-US" b="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0A21EF7-80F7-48B6-910A-182ED5F56CD5}"/>
              </a:ext>
            </a:extLst>
          </p:cNvPr>
          <p:cNvSpPr txBox="1"/>
          <p:nvPr/>
        </p:nvSpPr>
        <p:spPr>
          <a:xfrm>
            <a:off x="7582506" y="1264489"/>
            <a:ext cx="1309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/>
              <a:t>기계 학습 </a:t>
            </a:r>
            <a:r>
              <a:rPr lang="en-US" altLang="ko-KR" b="0"/>
              <a:t>[</a:t>
            </a:r>
            <a:r>
              <a:rPr lang="ko-KR" altLang="en-US" b="0"/>
              <a:t>예측</a:t>
            </a:r>
            <a:r>
              <a:rPr lang="en-US" altLang="ko-KR" b="0"/>
              <a:t>]</a:t>
            </a:r>
            <a:endParaRPr lang="ko-KR" altLang="en-US" b="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8D8B05F-27DA-4418-8D48-52A7B5822C3A}"/>
              </a:ext>
            </a:extLst>
          </p:cNvPr>
          <p:cNvCxnSpPr>
            <a:stCxn id="25" idx="3"/>
            <a:endCxn id="29" idx="1"/>
          </p:cNvCxnSpPr>
          <p:nvPr/>
        </p:nvCxnSpPr>
        <p:spPr bwMode="auto">
          <a:xfrm>
            <a:off x="2633854" y="1860527"/>
            <a:ext cx="240351" cy="0"/>
          </a:xfrm>
          <a:prstGeom prst="line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4190A64-8C46-4E91-A120-5333419BED26}"/>
              </a:ext>
            </a:extLst>
          </p:cNvPr>
          <p:cNvCxnSpPr>
            <a:stCxn id="25" idx="3"/>
            <a:endCxn id="30" idx="1"/>
          </p:cNvCxnSpPr>
          <p:nvPr/>
        </p:nvCxnSpPr>
        <p:spPr bwMode="auto">
          <a:xfrm>
            <a:off x="2633854" y="1860527"/>
            <a:ext cx="240351" cy="491859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412DBAA7-9BA8-4FB0-9D3B-8FD2DE0DF859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 bwMode="auto">
          <a:xfrm>
            <a:off x="4314365" y="1860527"/>
            <a:ext cx="329643" cy="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3012B7CA-1705-47AA-9AB8-687D6C5CB848}"/>
              </a:ext>
            </a:extLst>
          </p:cNvPr>
          <p:cNvCxnSpPr>
            <a:cxnSpLocks/>
          </p:cNvCxnSpPr>
          <p:nvPr/>
        </p:nvCxnSpPr>
        <p:spPr bwMode="auto">
          <a:xfrm>
            <a:off x="5909755" y="1860527"/>
            <a:ext cx="329643" cy="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3484DE05-D115-4BB8-9374-0881CD299977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 bwMode="auto">
          <a:xfrm flipV="1">
            <a:off x="4314365" y="1860527"/>
            <a:ext cx="3290255" cy="491859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319E81CC-7550-4E04-91CD-49EDDE2C46F7}"/>
              </a:ext>
            </a:extLst>
          </p:cNvPr>
          <p:cNvCxnSpPr>
            <a:cxnSpLocks/>
            <a:endCxn id="32" idx="1"/>
          </p:cNvCxnSpPr>
          <p:nvPr/>
        </p:nvCxnSpPr>
        <p:spPr bwMode="auto">
          <a:xfrm flipV="1">
            <a:off x="7357555" y="1860527"/>
            <a:ext cx="247065" cy="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7D493901-85D3-4E04-8FEC-4371F62634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9535" y="2716787"/>
            <a:ext cx="4806875" cy="212688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68D15B86-226A-4359-9D01-D7E28FAC59B0}"/>
              </a:ext>
            </a:extLst>
          </p:cNvPr>
          <p:cNvSpPr txBox="1"/>
          <p:nvPr/>
        </p:nvSpPr>
        <p:spPr>
          <a:xfrm>
            <a:off x="6239398" y="1647843"/>
            <a:ext cx="1127084" cy="42536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400" b="0">
                <a:solidFill>
                  <a:schemeClr val="bg1"/>
                </a:solidFill>
                <a:cs typeface="Times New Roman" panose="02020603050405020304" pitchFamily="18" charset="0"/>
              </a:rPr>
              <a:t>Coefficient</a:t>
            </a:r>
          </a:p>
        </p:txBody>
      </p:sp>
    </p:spTree>
    <p:extLst>
      <p:ext uri="{BB962C8B-B14F-4D97-AF65-F5344CB8AC3E}">
        <p14:creationId xmlns:p14="http://schemas.microsoft.com/office/powerpoint/2010/main" val="132532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5789275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모델링 개념 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(Machine Learning)- Regression</a:t>
              </a: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모델링 개념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129F2C-3A6A-4C28-836F-C3BBECD77EC4}"/>
              </a:ext>
            </a:extLst>
          </p:cNvPr>
          <p:cNvSpPr txBox="1"/>
          <p:nvPr/>
        </p:nvSpPr>
        <p:spPr>
          <a:xfrm>
            <a:off x="473614" y="1647843"/>
            <a:ext cx="2160240" cy="42536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400" b="0">
                <a:solidFill>
                  <a:schemeClr val="bg1"/>
                </a:solidFill>
                <a:cs typeface="Times New Roman" panose="02020603050405020304" pitchFamily="18" charset="0"/>
              </a:rPr>
              <a:t>Data-Set</a:t>
            </a:r>
          </a:p>
          <a:p>
            <a:pPr algn="ctr"/>
            <a:r>
              <a:rPr lang="en-US" altLang="ko-KR" sz="1400" b="0">
                <a:solidFill>
                  <a:schemeClr val="bg1"/>
                </a:solidFill>
                <a:cs typeface="Times New Roman" panose="02020603050405020304" pitchFamily="18" charset="0"/>
              </a:rPr>
              <a:t>(Cleansing completed)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B0D15B4-C189-4CCA-90F4-0246392767BA}"/>
              </a:ext>
            </a:extLst>
          </p:cNvPr>
          <p:cNvSpPr txBox="1"/>
          <p:nvPr/>
        </p:nvSpPr>
        <p:spPr>
          <a:xfrm>
            <a:off x="2874205" y="1647843"/>
            <a:ext cx="1440160" cy="42536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400" b="0">
                <a:solidFill>
                  <a:schemeClr val="bg1"/>
                </a:solidFill>
                <a:cs typeface="Times New Roman" panose="02020603050405020304" pitchFamily="18" charset="0"/>
              </a:rPr>
              <a:t>Training-Data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5DD032-EBBF-4BF6-ADF2-2546866D5102}"/>
              </a:ext>
            </a:extLst>
          </p:cNvPr>
          <p:cNvSpPr txBox="1"/>
          <p:nvPr/>
        </p:nvSpPr>
        <p:spPr>
          <a:xfrm>
            <a:off x="2874205" y="2139702"/>
            <a:ext cx="1440160" cy="42536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400" b="0">
                <a:solidFill>
                  <a:schemeClr val="bg1"/>
                </a:solidFill>
                <a:cs typeface="Times New Roman" panose="02020603050405020304" pitchFamily="18" charset="0"/>
              </a:rPr>
              <a:t>Test-Data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90C34BD-0895-4324-B76D-45CDA08CC5F4}"/>
              </a:ext>
            </a:extLst>
          </p:cNvPr>
          <p:cNvSpPr txBox="1"/>
          <p:nvPr/>
        </p:nvSpPr>
        <p:spPr>
          <a:xfrm>
            <a:off x="4644008" y="1647843"/>
            <a:ext cx="1265747" cy="425368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400" b="0">
                <a:solidFill>
                  <a:schemeClr val="bg1"/>
                </a:solidFill>
                <a:cs typeface="Times New Roman" panose="02020603050405020304" pitchFamily="18" charset="0"/>
              </a:rPr>
              <a:t>ML-TRAIN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5B393B8-7EE7-424B-A243-4F79829EA6E0}"/>
              </a:ext>
            </a:extLst>
          </p:cNvPr>
          <p:cNvSpPr txBox="1"/>
          <p:nvPr/>
        </p:nvSpPr>
        <p:spPr>
          <a:xfrm>
            <a:off x="7604620" y="1647843"/>
            <a:ext cx="1265747" cy="42536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400" b="0">
                <a:solidFill>
                  <a:schemeClr val="bg1"/>
                </a:solidFill>
                <a:cs typeface="Times New Roman" panose="02020603050405020304" pitchFamily="18" charset="0"/>
              </a:rPr>
              <a:t>ML-Predict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F641FA-C3BC-4A4E-B7B8-263D329F19B4}"/>
              </a:ext>
            </a:extLst>
          </p:cNvPr>
          <p:cNvSpPr txBox="1"/>
          <p:nvPr/>
        </p:nvSpPr>
        <p:spPr>
          <a:xfrm>
            <a:off x="2949889" y="1288716"/>
            <a:ext cx="13644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/>
              <a:t>학습 구간 데이터</a:t>
            </a:r>
            <a:endParaRPr lang="ko-KR" altLang="en-US" b="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F2FA08-D6F6-4357-A5C4-F33AC9C34B05}"/>
              </a:ext>
            </a:extLst>
          </p:cNvPr>
          <p:cNvSpPr txBox="1"/>
          <p:nvPr/>
        </p:nvSpPr>
        <p:spPr>
          <a:xfrm>
            <a:off x="4333873" y="2388327"/>
            <a:ext cx="13644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/>
              <a:t>예측 구간 데이터</a:t>
            </a:r>
            <a:endParaRPr lang="ko-KR" altLang="en-US" b="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805745-F507-44FC-9182-43C0ADCB2B19}"/>
              </a:ext>
            </a:extLst>
          </p:cNvPr>
          <p:cNvSpPr txBox="1"/>
          <p:nvPr/>
        </p:nvSpPr>
        <p:spPr>
          <a:xfrm>
            <a:off x="4630178" y="1298983"/>
            <a:ext cx="1309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/>
              <a:t>기계 학습 </a:t>
            </a:r>
            <a:r>
              <a:rPr lang="en-US" altLang="ko-KR" b="0"/>
              <a:t>[</a:t>
            </a:r>
            <a:r>
              <a:rPr lang="ko-KR" altLang="en-US" b="0"/>
              <a:t>훈련</a:t>
            </a:r>
            <a:r>
              <a:rPr lang="en-US" altLang="ko-KR" b="0"/>
              <a:t>]</a:t>
            </a:r>
            <a:endParaRPr lang="ko-KR" altLang="en-US" b="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0A21EF7-80F7-48B6-910A-182ED5F56CD5}"/>
              </a:ext>
            </a:extLst>
          </p:cNvPr>
          <p:cNvSpPr txBox="1"/>
          <p:nvPr/>
        </p:nvSpPr>
        <p:spPr>
          <a:xfrm>
            <a:off x="7582506" y="1264489"/>
            <a:ext cx="1309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/>
              <a:t>기계 학습 </a:t>
            </a:r>
            <a:r>
              <a:rPr lang="en-US" altLang="ko-KR" b="0"/>
              <a:t>[</a:t>
            </a:r>
            <a:r>
              <a:rPr lang="ko-KR" altLang="en-US" b="0"/>
              <a:t>예측</a:t>
            </a:r>
            <a:r>
              <a:rPr lang="en-US" altLang="ko-KR" b="0"/>
              <a:t>]</a:t>
            </a:r>
            <a:endParaRPr lang="ko-KR" altLang="en-US" b="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8D8B05F-27DA-4418-8D48-52A7B5822C3A}"/>
              </a:ext>
            </a:extLst>
          </p:cNvPr>
          <p:cNvCxnSpPr>
            <a:stCxn id="25" idx="3"/>
            <a:endCxn id="29" idx="1"/>
          </p:cNvCxnSpPr>
          <p:nvPr/>
        </p:nvCxnSpPr>
        <p:spPr bwMode="auto">
          <a:xfrm>
            <a:off x="2633854" y="1860527"/>
            <a:ext cx="240351" cy="0"/>
          </a:xfrm>
          <a:prstGeom prst="line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4190A64-8C46-4E91-A120-5333419BED26}"/>
              </a:ext>
            </a:extLst>
          </p:cNvPr>
          <p:cNvCxnSpPr>
            <a:stCxn id="25" idx="3"/>
            <a:endCxn id="30" idx="1"/>
          </p:cNvCxnSpPr>
          <p:nvPr/>
        </p:nvCxnSpPr>
        <p:spPr bwMode="auto">
          <a:xfrm>
            <a:off x="2633854" y="1860527"/>
            <a:ext cx="240351" cy="491859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412DBAA7-9BA8-4FB0-9D3B-8FD2DE0DF859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 bwMode="auto">
          <a:xfrm>
            <a:off x="4314365" y="1860527"/>
            <a:ext cx="329643" cy="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3012B7CA-1705-47AA-9AB8-687D6C5CB848}"/>
              </a:ext>
            </a:extLst>
          </p:cNvPr>
          <p:cNvCxnSpPr>
            <a:cxnSpLocks/>
          </p:cNvCxnSpPr>
          <p:nvPr/>
        </p:nvCxnSpPr>
        <p:spPr bwMode="auto">
          <a:xfrm>
            <a:off x="5909755" y="1860527"/>
            <a:ext cx="329643" cy="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3484DE05-D115-4BB8-9374-0881CD299977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 bwMode="auto">
          <a:xfrm flipV="1">
            <a:off x="4314365" y="1860527"/>
            <a:ext cx="3290255" cy="491859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319E81CC-7550-4E04-91CD-49EDDE2C46F7}"/>
              </a:ext>
            </a:extLst>
          </p:cNvPr>
          <p:cNvCxnSpPr>
            <a:cxnSpLocks/>
            <a:endCxn id="32" idx="1"/>
          </p:cNvCxnSpPr>
          <p:nvPr/>
        </p:nvCxnSpPr>
        <p:spPr bwMode="auto">
          <a:xfrm flipV="1">
            <a:off x="7357555" y="1860527"/>
            <a:ext cx="247065" cy="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AEFB3080-1C36-4A8F-9BA5-4757956CAD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6143" y="2773680"/>
            <a:ext cx="6551713" cy="213832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68D15B86-226A-4359-9D01-D7E28FAC59B0}"/>
              </a:ext>
            </a:extLst>
          </p:cNvPr>
          <p:cNvSpPr txBox="1"/>
          <p:nvPr/>
        </p:nvSpPr>
        <p:spPr>
          <a:xfrm>
            <a:off x="6239398" y="1647843"/>
            <a:ext cx="1127084" cy="42536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400" b="0">
                <a:solidFill>
                  <a:schemeClr val="bg1"/>
                </a:solidFill>
                <a:cs typeface="Times New Roman" panose="02020603050405020304" pitchFamily="18" charset="0"/>
              </a:rPr>
              <a:t>Coefficient</a:t>
            </a:r>
          </a:p>
        </p:txBody>
      </p:sp>
    </p:spTree>
    <p:extLst>
      <p:ext uri="{BB962C8B-B14F-4D97-AF65-F5344CB8AC3E}">
        <p14:creationId xmlns:p14="http://schemas.microsoft.com/office/powerpoint/2010/main" val="152948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5789275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모델링 개념 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(Machine Learning)- Regression</a:t>
              </a: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모델링 개념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129F2C-3A6A-4C28-836F-C3BBECD77EC4}"/>
              </a:ext>
            </a:extLst>
          </p:cNvPr>
          <p:cNvSpPr txBox="1"/>
          <p:nvPr/>
        </p:nvSpPr>
        <p:spPr>
          <a:xfrm>
            <a:off x="473614" y="1647843"/>
            <a:ext cx="2160240" cy="42536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400" b="0">
                <a:solidFill>
                  <a:schemeClr val="bg1"/>
                </a:solidFill>
                <a:cs typeface="Times New Roman" panose="02020603050405020304" pitchFamily="18" charset="0"/>
              </a:rPr>
              <a:t>Data-Set</a:t>
            </a:r>
          </a:p>
          <a:p>
            <a:pPr algn="ctr"/>
            <a:r>
              <a:rPr lang="en-US" altLang="ko-KR" sz="1400" b="0">
                <a:solidFill>
                  <a:schemeClr val="bg1"/>
                </a:solidFill>
                <a:cs typeface="Times New Roman" panose="02020603050405020304" pitchFamily="18" charset="0"/>
              </a:rPr>
              <a:t>(Cleansing completed)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B0D15B4-C189-4CCA-90F4-0246392767BA}"/>
              </a:ext>
            </a:extLst>
          </p:cNvPr>
          <p:cNvSpPr txBox="1"/>
          <p:nvPr/>
        </p:nvSpPr>
        <p:spPr>
          <a:xfrm>
            <a:off x="2874205" y="1647843"/>
            <a:ext cx="1440160" cy="42536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400" b="0">
                <a:solidFill>
                  <a:schemeClr val="bg1"/>
                </a:solidFill>
                <a:cs typeface="Times New Roman" panose="02020603050405020304" pitchFamily="18" charset="0"/>
              </a:rPr>
              <a:t>Training-Data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5DD032-EBBF-4BF6-ADF2-2546866D5102}"/>
              </a:ext>
            </a:extLst>
          </p:cNvPr>
          <p:cNvSpPr txBox="1"/>
          <p:nvPr/>
        </p:nvSpPr>
        <p:spPr>
          <a:xfrm>
            <a:off x="2874205" y="2139702"/>
            <a:ext cx="1440160" cy="42536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400" b="0">
                <a:solidFill>
                  <a:schemeClr val="bg1"/>
                </a:solidFill>
                <a:cs typeface="Times New Roman" panose="02020603050405020304" pitchFamily="18" charset="0"/>
              </a:rPr>
              <a:t>Test-Data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90C34BD-0895-4324-B76D-45CDA08CC5F4}"/>
              </a:ext>
            </a:extLst>
          </p:cNvPr>
          <p:cNvSpPr txBox="1"/>
          <p:nvPr/>
        </p:nvSpPr>
        <p:spPr>
          <a:xfrm>
            <a:off x="4644008" y="1647843"/>
            <a:ext cx="1265747" cy="42536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400" b="0">
                <a:solidFill>
                  <a:schemeClr val="bg1"/>
                </a:solidFill>
                <a:cs typeface="Times New Roman" panose="02020603050405020304" pitchFamily="18" charset="0"/>
              </a:rPr>
              <a:t>ML-TRAIN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5B393B8-7EE7-424B-A243-4F79829EA6E0}"/>
              </a:ext>
            </a:extLst>
          </p:cNvPr>
          <p:cNvSpPr txBox="1"/>
          <p:nvPr/>
        </p:nvSpPr>
        <p:spPr>
          <a:xfrm>
            <a:off x="7604620" y="1647843"/>
            <a:ext cx="1265747" cy="425368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400" b="0">
                <a:solidFill>
                  <a:schemeClr val="bg1"/>
                </a:solidFill>
                <a:cs typeface="Times New Roman" panose="02020603050405020304" pitchFamily="18" charset="0"/>
              </a:rPr>
              <a:t>ML-Predict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F641FA-C3BC-4A4E-B7B8-263D329F19B4}"/>
              </a:ext>
            </a:extLst>
          </p:cNvPr>
          <p:cNvSpPr txBox="1"/>
          <p:nvPr/>
        </p:nvSpPr>
        <p:spPr>
          <a:xfrm>
            <a:off x="2949889" y="1288716"/>
            <a:ext cx="13644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/>
              <a:t>학습 구간 데이터</a:t>
            </a:r>
            <a:endParaRPr lang="ko-KR" altLang="en-US" b="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F2FA08-D6F6-4357-A5C4-F33AC9C34B05}"/>
              </a:ext>
            </a:extLst>
          </p:cNvPr>
          <p:cNvSpPr txBox="1"/>
          <p:nvPr/>
        </p:nvSpPr>
        <p:spPr>
          <a:xfrm>
            <a:off x="4333873" y="2388327"/>
            <a:ext cx="13644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/>
              <a:t>예측 구간 데이터</a:t>
            </a:r>
            <a:endParaRPr lang="ko-KR" altLang="en-US" b="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805745-F507-44FC-9182-43C0ADCB2B19}"/>
              </a:ext>
            </a:extLst>
          </p:cNvPr>
          <p:cNvSpPr txBox="1"/>
          <p:nvPr/>
        </p:nvSpPr>
        <p:spPr>
          <a:xfrm>
            <a:off x="4630178" y="1298983"/>
            <a:ext cx="1309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/>
              <a:t>기계 학습 </a:t>
            </a:r>
            <a:r>
              <a:rPr lang="en-US" altLang="ko-KR" b="0"/>
              <a:t>[</a:t>
            </a:r>
            <a:r>
              <a:rPr lang="ko-KR" altLang="en-US" b="0"/>
              <a:t>훈련</a:t>
            </a:r>
            <a:r>
              <a:rPr lang="en-US" altLang="ko-KR" b="0"/>
              <a:t>]</a:t>
            </a:r>
            <a:endParaRPr lang="ko-KR" altLang="en-US" b="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0A21EF7-80F7-48B6-910A-182ED5F56CD5}"/>
              </a:ext>
            </a:extLst>
          </p:cNvPr>
          <p:cNvSpPr txBox="1"/>
          <p:nvPr/>
        </p:nvSpPr>
        <p:spPr>
          <a:xfrm>
            <a:off x="7582506" y="1264489"/>
            <a:ext cx="1309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/>
              <a:t>기계 학습 </a:t>
            </a:r>
            <a:r>
              <a:rPr lang="en-US" altLang="ko-KR" b="0"/>
              <a:t>[</a:t>
            </a:r>
            <a:r>
              <a:rPr lang="ko-KR" altLang="en-US" b="0"/>
              <a:t>예측</a:t>
            </a:r>
            <a:r>
              <a:rPr lang="en-US" altLang="ko-KR" b="0"/>
              <a:t>]</a:t>
            </a:r>
            <a:endParaRPr lang="ko-KR" altLang="en-US" b="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8D8B05F-27DA-4418-8D48-52A7B5822C3A}"/>
              </a:ext>
            </a:extLst>
          </p:cNvPr>
          <p:cNvCxnSpPr>
            <a:stCxn id="25" idx="3"/>
            <a:endCxn id="29" idx="1"/>
          </p:cNvCxnSpPr>
          <p:nvPr/>
        </p:nvCxnSpPr>
        <p:spPr bwMode="auto">
          <a:xfrm>
            <a:off x="2633854" y="1860527"/>
            <a:ext cx="240351" cy="0"/>
          </a:xfrm>
          <a:prstGeom prst="line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4190A64-8C46-4E91-A120-5333419BED26}"/>
              </a:ext>
            </a:extLst>
          </p:cNvPr>
          <p:cNvCxnSpPr>
            <a:stCxn id="25" idx="3"/>
            <a:endCxn id="30" idx="1"/>
          </p:cNvCxnSpPr>
          <p:nvPr/>
        </p:nvCxnSpPr>
        <p:spPr bwMode="auto">
          <a:xfrm>
            <a:off x="2633854" y="1860527"/>
            <a:ext cx="240351" cy="491859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412DBAA7-9BA8-4FB0-9D3B-8FD2DE0DF859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 bwMode="auto">
          <a:xfrm>
            <a:off x="4314365" y="1860527"/>
            <a:ext cx="329643" cy="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3012B7CA-1705-47AA-9AB8-687D6C5CB848}"/>
              </a:ext>
            </a:extLst>
          </p:cNvPr>
          <p:cNvCxnSpPr>
            <a:cxnSpLocks/>
          </p:cNvCxnSpPr>
          <p:nvPr/>
        </p:nvCxnSpPr>
        <p:spPr bwMode="auto">
          <a:xfrm>
            <a:off x="5909755" y="1860527"/>
            <a:ext cx="329643" cy="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3484DE05-D115-4BB8-9374-0881CD299977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 bwMode="auto">
          <a:xfrm flipV="1">
            <a:off x="4314365" y="1860527"/>
            <a:ext cx="3290255" cy="491859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319E81CC-7550-4E04-91CD-49EDDE2C46F7}"/>
              </a:ext>
            </a:extLst>
          </p:cNvPr>
          <p:cNvCxnSpPr>
            <a:cxnSpLocks/>
            <a:endCxn id="32" idx="1"/>
          </p:cNvCxnSpPr>
          <p:nvPr/>
        </p:nvCxnSpPr>
        <p:spPr bwMode="auto">
          <a:xfrm flipV="1">
            <a:off x="7357555" y="1860527"/>
            <a:ext cx="247065" cy="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54516DC2-98C9-4C51-9CD5-2DD917033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9268" y="3040034"/>
            <a:ext cx="4419600" cy="161925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68D15B86-226A-4359-9D01-D7E28FAC59B0}"/>
              </a:ext>
            </a:extLst>
          </p:cNvPr>
          <p:cNvSpPr txBox="1"/>
          <p:nvPr/>
        </p:nvSpPr>
        <p:spPr>
          <a:xfrm>
            <a:off x="6239398" y="1647843"/>
            <a:ext cx="1127084" cy="425368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400" b="0">
                <a:solidFill>
                  <a:schemeClr val="bg1"/>
                </a:solidFill>
                <a:cs typeface="Times New Roman" panose="02020603050405020304" pitchFamily="18" charset="0"/>
              </a:rPr>
              <a:t>Coefficient</a:t>
            </a:r>
          </a:p>
        </p:txBody>
      </p:sp>
    </p:spTree>
    <p:extLst>
      <p:ext uri="{BB962C8B-B14F-4D97-AF65-F5344CB8AC3E}">
        <p14:creationId xmlns:p14="http://schemas.microsoft.com/office/powerpoint/2010/main" val="3373695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837639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검증</a:t>
              </a:r>
              <a:endParaRPr lang="en-US" altLang="ko-KR" sz="16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모델링 개념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3AB4EE9-36C8-4781-8858-9F8A2ED727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19" y="1876392"/>
            <a:ext cx="8778031" cy="200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70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lvl="0" indent="-389616" defTabSz="957239">
              <a:lnSpc>
                <a:spcPct val="150000"/>
              </a:lnSpc>
              <a:defRPr/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2-2.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분석 데모 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지도학습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1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직사각형 14"/>
            <p:cNvSpPr/>
            <p:nvPr/>
          </p:nvSpPr>
          <p:spPr>
            <a:xfrm>
              <a:off x="911746" y="2055249"/>
              <a:ext cx="3959981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marL="0" marR="0" lvl="0" indent="0" algn="l" defTabSz="10428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1" i="0" u="none" strike="noStrike" kern="1200" cap="none" spc="0" normalizeH="0" baseline="0" noProof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[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개념</a:t>
              </a:r>
              <a:r>
                <a:rPr kumimoji="1" lang="en-US" altLang="ko-KR" sz="1600" b="1" i="0" u="none" strike="noStrike" kern="1200" cap="none" spc="0" normalizeH="0" baseline="0" noProof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]– </a:t>
              </a:r>
              <a:r>
                <a:rPr kumimoji="1" lang="ko-KR" altLang="en-US" sz="1600" b="1" i="0" u="none" strike="noStrike" kern="1200" cap="none" spc="0" normalizeH="0" baseline="0" noProof="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회귀 </a:t>
              </a:r>
              <a:r>
                <a:rPr kumimoji="1" lang="en-US" altLang="ko-KR" sz="1600" b="1" i="0" u="none" strike="noStrike" kern="1200" cap="none" spc="0" normalizeH="0" baseline="0" noProof="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(Decision Tree)</a:t>
              </a:r>
              <a:r>
                <a:rPr kumimoji="1" lang="ko-KR" altLang="en-US" sz="1600" b="1" i="0" u="none" strike="noStrike" kern="1200" cap="none" spc="0" normalizeH="0" baseline="0" noProof="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endParaRPr kumimoji="1" lang="en-US" altLang="ko-KR" sz="1600" b="1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6" name="Text Box 34"/>
          <p:cNvSpPr txBox="1">
            <a:spLocks noChangeArrowheads="1"/>
          </p:cNvSpPr>
          <p:nvPr/>
        </p:nvSpPr>
        <p:spPr bwMode="auto">
          <a:xfrm>
            <a:off x="612580" y="2122170"/>
            <a:ext cx="3696078" cy="323748"/>
          </a:xfrm>
          <a:prstGeom prst="rect">
            <a:avLst/>
          </a:prstGeom>
          <a:gradFill rotWithShape="1">
            <a:gsLst>
              <a:gs pos="0">
                <a:srgbClr val="00889A"/>
              </a:gs>
              <a:gs pos="100000">
                <a:srgbClr val="00A0B8"/>
              </a:gs>
            </a:gsLst>
            <a:lin ang="5400000" scaled="1"/>
          </a:gradFill>
          <a:ln w="12700" algn="ctr">
            <a:solidFill>
              <a:srgbClr val="00889A"/>
            </a:solidFill>
            <a:miter lim="800000"/>
            <a:headEnd/>
            <a:tailEnd/>
          </a:ln>
          <a:effectLst>
            <a:innerShdw blurRad="114300">
              <a:schemeClr val="bg1">
                <a:alpha val="50000"/>
              </a:schemeClr>
            </a:innerShdw>
          </a:effectLst>
        </p:spPr>
        <p:txBody>
          <a:bodyPr wrap="none" tIns="27000" bIns="2700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2pPr marL="0" lvl="1" indent="-90488" algn="ctr" defTabSz="874713" eaLnBrk="0" latinLnBrk="0" hangingPunct="0">
              <a:lnSpc>
                <a:spcPct val="90000"/>
              </a:lnSpc>
              <a:buClr>
                <a:schemeClr val="bg1">
                  <a:lumMod val="65000"/>
                </a:schemeClr>
              </a:buClr>
              <a:buSzPct val="80000"/>
              <a:tabLst>
                <a:tab pos="5648325" algn="l"/>
              </a:tabLst>
              <a:defRPr sz="1600" kern="0">
                <a:solidFill>
                  <a:schemeClr val="bg1"/>
                </a:solidFill>
                <a:effectLst>
                  <a:outerShdw blurRad="88900" sx="101000" sy="101000" algn="ctr" rotWithShape="0">
                    <a:srgbClr val="004650">
                      <a:alpha val="40000"/>
                    </a:srgbClr>
                  </a:outerShdw>
                </a:effectLst>
                <a:latin typeface="나눔바른고딕" pitchFamily="18" charset="-127"/>
                <a:ea typeface="나눔바른고딕" pitchFamily="18" charset="-127"/>
              </a:defRPr>
            </a:lvl2pPr>
          </a:lstStyle>
          <a:p>
            <a:pPr marL="0" marR="0" lvl="1" indent="-90488" algn="ctr" defTabSz="874713" rtl="0" eaLnBrk="0" fontAlgn="auto" latinLnBrk="1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80000"/>
              <a:buFontTx/>
              <a:buNone/>
              <a:tabLst>
                <a:tab pos="5648325" algn="l"/>
              </a:tabLst>
              <a:defRPr/>
            </a:pP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88900" sx="101000" sy="101000" algn="ctr" rotWithShape="0">
                    <a:srgbClr val="004650">
                      <a:alpha val="40000"/>
                    </a:srgbClr>
                  </a:outerShdw>
                </a:effectLst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탐색</a:t>
            </a:r>
            <a:endParaRPr kumimoji="0" lang="en-US" altLang="ko-KR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88900" sx="101000" sy="101000" algn="ctr" rotWithShape="0">
                  <a:srgbClr val="004650">
                    <a:alpha val="40000"/>
                  </a:srgbClr>
                </a:outerShdw>
              </a:effectLst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612580" y="2628870"/>
          <a:ext cx="3696078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013">
                  <a:extLst>
                    <a:ext uri="{9D8B030D-6E8A-4147-A177-3AD203B41FA5}">
                      <a16:colId xmlns:a16="http://schemas.microsoft.com/office/drawing/2014/main" val="1476726495"/>
                    </a:ext>
                  </a:extLst>
                </a:gridCol>
                <a:gridCol w="463087">
                  <a:extLst>
                    <a:ext uri="{9D8B030D-6E8A-4147-A177-3AD203B41FA5}">
                      <a16:colId xmlns:a16="http://schemas.microsoft.com/office/drawing/2014/main" val="369788168"/>
                    </a:ext>
                  </a:extLst>
                </a:gridCol>
                <a:gridCol w="768939">
                  <a:extLst>
                    <a:ext uri="{9D8B030D-6E8A-4147-A177-3AD203B41FA5}">
                      <a16:colId xmlns:a16="http://schemas.microsoft.com/office/drawing/2014/main" val="4271703009"/>
                    </a:ext>
                  </a:extLst>
                </a:gridCol>
                <a:gridCol w="671221">
                  <a:extLst>
                    <a:ext uri="{9D8B030D-6E8A-4147-A177-3AD203B41FA5}">
                      <a16:colId xmlns:a16="http://schemas.microsoft.com/office/drawing/2014/main" val="214720427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837816376"/>
                    </a:ext>
                  </a:extLst>
                </a:gridCol>
                <a:gridCol w="528746">
                  <a:extLst>
                    <a:ext uri="{9D8B030D-6E8A-4147-A177-3AD203B41FA5}">
                      <a16:colId xmlns:a16="http://schemas.microsoft.com/office/drawing/2014/main" val="2932984137"/>
                    </a:ext>
                  </a:extLst>
                </a:gridCol>
              </a:tblGrid>
              <a:tr h="2969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주차</a:t>
                      </a:r>
                      <a:endParaRPr lang="en-US" altLang="ko-KR" sz="10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  <a:p>
                      <a:pPr algn="ctr" latinLnBrk="1"/>
                      <a:r>
                        <a:rPr lang="ko-KR" altLang="en-US" sz="10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대상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홀리데이</a:t>
                      </a:r>
                      <a:endParaRPr lang="en-US" altLang="ko-KR" sz="10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  <a:p>
                      <a:pPr algn="ctr" latinLnBrk="1"/>
                      <a:r>
                        <a:rPr lang="ko-KR" altLang="en-US" sz="10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여부</a:t>
                      </a:r>
                      <a:endParaRPr lang="en-US" altLang="ko-KR" sz="10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프로모션여부</a:t>
                      </a:r>
                      <a:endParaRPr lang="en-US" altLang="ko-KR" sz="10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프로모션 비율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bg1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거래량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457658"/>
                  </a:ext>
                </a:extLst>
              </a:tr>
              <a:tr h="2046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37</a:t>
                      </a:r>
                      <a:endParaRPr lang="ko-KR" altLang="en-US" sz="10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A</a:t>
                      </a:r>
                      <a:endParaRPr lang="ko-KR" altLang="en-US" sz="10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NO</a:t>
                      </a:r>
                      <a:endParaRPr lang="ko-KR" altLang="en-US" sz="10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YES</a:t>
                      </a:r>
                      <a:endParaRPr lang="ko-KR" altLang="en-US" sz="10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10</a:t>
                      </a:r>
                      <a:endParaRPr lang="ko-KR" altLang="en-US" sz="10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32</a:t>
                      </a:r>
                      <a:endParaRPr lang="ko-KR" altLang="en-US" sz="10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100632"/>
                  </a:ext>
                </a:extLst>
              </a:tr>
              <a:tr h="2046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36</a:t>
                      </a:r>
                      <a:endParaRPr lang="ko-KR" altLang="en-US" sz="10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A</a:t>
                      </a:r>
                      <a:endParaRPr lang="ko-KR" altLang="en-US" sz="10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YES</a:t>
                      </a:r>
                      <a:endParaRPr lang="ko-KR" altLang="en-US" sz="10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YES</a:t>
                      </a:r>
                      <a:endParaRPr lang="ko-KR" altLang="en-US" sz="10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30</a:t>
                      </a:r>
                      <a:endParaRPr lang="ko-KR" altLang="en-US" sz="10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52</a:t>
                      </a:r>
                      <a:endParaRPr lang="ko-KR" altLang="en-US" sz="10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434810"/>
                  </a:ext>
                </a:extLst>
              </a:tr>
              <a:tr h="2046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35</a:t>
                      </a:r>
                      <a:endParaRPr lang="ko-KR" altLang="en-US" sz="10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A</a:t>
                      </a:r>
                      <a:endParaRPr lang="ko-KR" altLang="en-US" sz="10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NO</a:t>
                      </a:r>
                      <a:endParaRPr lang="ko-KR" altLang="en-US" sz="10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NO</a:t>
                      </a:r>
                      <a:endParaRPr lang="ko-KR" altLang="en-US" sz="10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-</a:t>
                      </a:r>
                      <a:endParaRPr lang="ko-KR" altLang="en-US" sz="10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12</a:t>
                      </a:r>
                      <a:endParaRPr lang="ko-KR" altLang="en-US" sz="10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635971"/>
                  </a:ext>
                </a:extLst>
              </a:tr>
              <a:tr h="2046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34</a:t>
                      </a:r>
                      <a:endParaRPr lang="ko-KR" altLang="en-US" sz="10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A</a:t>
                      </a:r>
                      <a:endParaRPr lang="ko-KR" altLang="en-US" sz="10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YES</a:t>
                      </a:r>
                      <a:endParaRPr lang="ko-KR" altLang="en-US" sz="10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NO</a:t>
                      </a:r>
                      <a:endParaRPr lang="ko-KR" altLang="en-US" sz="10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-</a:t>
                      </a:r>
                      <a:endParaRPr lang="ko-KR" altLang="en-US" sz="10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14</a:t>
                      </a:r>
                      <a:endParaRPr lang="ko-KR" altLang="en-US" sz="10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1999222"/>
                  </a:ext>
                </a:extLst>
              </a:tr>
              <a:tr h="2046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33</a:t>
                      </a:r>
                      <a:endParaRPr lang="ko-KR" altLang="en-US" sz="10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A</a:t>
                      </a:r>
                      <a:endParaRPr lang="ko-KR" altLang="en-US" sz="10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YES</a:t>
                      </a:r>
                      <a:endParaRPr lang="ko-KR" altLang="en-US" sz="10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YES</a:t>
                      </a:r>
                      <a:endParaRPr lang="ko-KR" altLang="en-US" sz="10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50</a:t>
                      </a:r>
                      <a:endParaRPr lang="ko-KR" altLang="en-US" sz="10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24</a:t>
                      </a:r>
                      <a:endParaRPr lang="ko-KR" altLang="en-US" sz="10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518230"/>
                  </a:ext>
                </a:extLst>
              </a:tr>
              <a:tr h="2046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32</a:t>
                      </a:r>
                      <a:endParaRPr lang="ko-KR" altLang="en-US" sz="10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A</a:t>
                      </a:r>
                      <a:endParaRPr lang="ko-KR" altLang="en-US" sz="10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YES</a:t>
                      </a:r>
                      <a:endParaRPr lang="ko-KR" altLang="en-US" sz="10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NO</a:t>
                      </a:r>
                      <a:endParaRPr lang="ko-KR" altLang="en-US" sz="10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-</a:t>
                      </a:r>
                      <a:endParaRPr lang="ko-KR" altLang="en-US" sz="10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12</a:t>
                      </a:r>
                      <a:endParaRPr lang="ko-KR" altLang="en-US" sz="10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0792672"/>
                  </a:ext>
                </a:extLst>
              </a:tr>
              <a:tr h="2046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31</a:t>
                      </a:r>
                      <a:endParaRPr lang="ko-KR" altLang="en-US" sz="10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A</a:t>
                      </a:r>
                      <a:endParaRPr lang="ko-KR" altLang="en-US" sz="10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YES</a:t>
                      </a:r>
                      <a:endParaRPr lang="ko-KR" altLang="en-US" sz="10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NO</a:t>
                      </a:r>
                      <a:endParaRPr lang="ko-KR" altLang="en-US" sz="10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15</a:t>
                      </a:r>
                      <a:endParaRPr lang="ko-KR" altLang="en-US" sz="10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16</a:t>
                      </a:r>
                      <a:endParaRPr lang="ko-KR" altLang="en-US" sz="10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781411"/>
                  </a:ext>
                </a:extLst>
              </a:tr>
            </a:tbl>
          </a:graphicData>
        </a:graphic>
      </p:graphicFrame>
      <p:sp>
        <p:nvSpPr>
          <p:cNvPr id="18" name="Text Box 34"/>
          <p:cNvSpPr txBox="1">
            <a:spLocks noChangeArrowheads="1"/>
          </p:cNvSpPr>
          <p:nvPr/>
        </p:nvSpPr>
        <p:spPr bwMode="auto">
          <a:xfrm>
            <a:off x="4729098" y="2122170"/>
            <a:ext cx="3527370" cy="323748"/>
          </a:xfrm>
          <a:prstGeom prst="rect">
            <a:avLst/>
          </a:prstGeom>
          <a:gradFill rotWithShape="1">
            <a:gsLst>
              <a:gs pos="0">
                <a:srgbClr val="00889A"/>
              </a:gs>
              <a:gs pos="100000">
                <a:srgbClr val="00A0B8"/>
              </a:gs>
            </a:gsLst>
            <a:lin ang="5400000" scaled="1"/>
          </a:gradFill>
          <a:ln w="12700" algn="ctr">
            <a:solidFill>
              <a:srgbClr val="00889A"/>
            </a:solidFill>
            <a:miter lim="800000"/>
            <a:headEnd/>
            <a:tailEnd/>
          </a:ln>
          <a:effectLst>
            <a:innerShdw blurRad="114300">
              <a:schemeClr val="bg1">
                <a:alpha val="50000"/>
              </a:schemeClr>
            </a:innerShdw>
          </a:effectLst>
        </p:spPr>
        <p:txBody>
          <a:bodyPr wrap="none" tIns="27000" bIns="2700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2pPr marL="0" lvl="1" indent="-90488" algn="ctr" defTabSz="874713" eaLnBrk="0" latinLnBrk="0" hangingPunct="0">
              <a:lnSpc>
                <a:spcPct val="90000"/>
              </a:lnSpc>
              <a:buClr>
                <a:schemeClr val="bg1">
                  <a:lumMod val="65000"/>
                </a:schemeClr>
              </a:buClr>
              <a:buSzPct val="80000"/>
              <a:tabLst>
                <a:tab pos="5648325" algn="l"/>
              </a:tabLst>
              <a:defRPr sz="1600" kern="0">
                <a:solidFill>
                  <a:schemeClr val="bg1"/>
                </a:solidFill>
                <a:effectLst>
                  <a:outerShdw blurRad="88900" sx="101000" sy="101000" algn="ctr" rotWithShape="0">
                    <a:srgbClr val="004650">
                      <a:alpha val="40000"/>
                    </a:srgbClr>
                  </a:outerShdw>
                </a:effectLst>
                <a:latin typeface="나눔바른고딕" pitchFamily="18" charset="-127"/>
                <a:ea typeface="나눔바른고딕" pitchFamily="18" charset="-127"/>
              </a:defRPr>
            </a:lvl2pPr>
          </a:lstStyle>
          <a:p>
            <a:pPr marL="0" marR="0" lvl="1" indent="-90488" algn="ctr" defTabSz="874713" rtl="0" eaLnBrk="0" fontAlgn="auto" latinLnBrk="1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80000"/>
              <a:buFontTx/>
              <a:buNone/>
              <a:tabLst>
                <a:tab pos="5648325" algn="l"/>
              </a:tabLst>
              <a:defRPr/>
            </a:pP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88900" sx="101000" sy="101000" algn="ctr" rotWithShape="0">
                    <a:srgbClr val="004650">
                      <a:alpha val="40000"/>
                    </a:srgbClr>
                  </a:outerShdw>
                </a:effectLst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 설계</a:t>
            </a:r>
            <a:endParaRPr kumimoji="0" lang="en-US" altLang="ko-KR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88900" sx="101000" sy="101000" algn="ctr" rotWithShape="0">
                  <a:srgbClr val="004650">
                    <a:alpha val="40000"/>
                  </a:srgbClr>
                </a:outerShdw>
              </a:effectLst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타원 18"/>
          <p:cNvSpPr/>
          <p:nvPr/>
        </p:nvSpPr>
        <p:spPr bwMode="auto">
          <a:xfrm>
            <a:off x="5508104" y="2628870"/>
            <a:ext cx="2088232" cy="289635"/>
          </a:xfrm>
          <a:prstGeom prst="ellips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lvl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</a:prstClr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  <a:cs typeface="HY견고딕" pitchFamily="18" charset="-127"/>
              </a:rPr>
              <a:t>홀리데이</a:t>
            </a: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</a:prstClr>
              </a:solidFill>
              <a:effectLst/>
              <a:uLnTx/>
              <a:uFillTx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sp>
        <p:nvSpPr>
          <p:cNvPr id="20" name="타원 19"/>
          <p:cNvSpPr/>
          <p:nvPr/>
        </p:nvSpPr>
        <p:spPr bwMode="auto">
          <a:xfrm>
            <a:off x="4729098" y="3257076"/>
            <a:ext cx="2088232" cy="289635"/>
          </a:xfrm>
          <a:prstGeom prst="ellips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lvl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</a:prstClr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  <a:cs typeface="HY견고딕" pitchFamily="18" charset="-127"/>
              </a:rPr>
              <a:t>프로모션</a:t>
            </a: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</a:prstClr>
              </a:solidFill>
              <a:effectLst/>
              <a:uLnTx/>
              <a:uFillTx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sp>
        <p:nvSpPr>
          <p:cNvPr id="21" name="타원 20"/>
          <p:cNvSpPr/>
          <p:nvPr/>
        </p:nvSpPr>
        <p:spPr bwMode="auto">
          <a:xfrm>
            <a:off x="5940152" y="3782601"/>
            <a:ext cx="2088232" cy="289635"/>
          </a:xfrm>
          <a:prstGeom prst="ellips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lvl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</a:prstClr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  <a:cs typeface="HY견고딕" pitchFamily="18" charset="-127"/>
              </a:rPr>
              <a:t>프로모션 비율</a:t>
            </a:r>
          </a:p>
        </p:txBody>
      </p:sp>
      <p:cxnSp>
        <p:nvCxnSpPr>
          <p:cNvPr id="22" name="직선 연결선 21"/>
          <p:cNvCxnSpPr>
            <a:stCxn id="19" idx="4"/>
            <a:endCxn id="20" idx="0"/>
          </p:cNvCxnSpPr>
          <p:nvPr/>
        </p:nvCxnSpPr>
        <p:spPr bwMode="auto">
          <a:xfrm flipH="1">
            <a:off x="5773214" y="2918505"/>
            <a:ext cx="779006" cy="338571"/>
          </a:xfrm>
          <a:prstGeom prst="line">
            <a:avLst/>
          </a:prstGeom>
          <a:noFill/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23" name="직선 연결선 22"/>
          <p:cNvCxnSpPr>
            <a:stCxn id="20" idx="4"/>
            <a:endCxn id="21" idx="0"/>
          </p:cNvCxnSpPr>
          <p:nvPr/>
        </p:nvCxnSpPr>
        <p:spPr bwMode="auto">
          <a:xfrm>
            <a:off x="5773214" y="3546711"/>
            <a:ext cx="1211054" cy="235890"/>
          </a:xfrm>
          <a:prstGeom prst="line">
            <a:avLst/>
          </a:prstGeom>
          <a:noFill/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24" name="직사각형 23"/>
          <p:cNvSpPr/>
          <p:nvPr/>
        </p:nvSpPr>
        <p:spPr bwMode="auto">
          <a:xfrm>
            <a:off x="7128284" y="3229504"/>
            <a:ext cx="756084" cy="16241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lvl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</a:prstClr>
              </a:solidFill>
              <a:effectLst/>
              <a:uLnTx/>
              <a:uFillTx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4729098" y="3836214"/>
            <a:ext cx="756084" cy="16241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lvl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</a:prstClr>
              </a:solidFill>
              <a:effectLst/>
              <a:uLnTx/>
              <a:uFillTx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sp>
        <p:nvSpPr>
          <p:cNvPr id="26" name="타원 25"/>
          <p:cNvSpPr/>
          <p:nvPr/>
        </p:nvSpPr>
        <p:spPr bwMode="auto">
          <a:xfrm>
            <a:off x="2483768" y="1546197"/>
            <a:ext cx="720080" cy="530728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lvl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</a:prstClr>
                </a:solidFill>
                <a:effectLst/>
                <a:uLnTx/>
                <a:uFillTx/>
                <a:latin typeface="나눔바른고딕" panose="020B0600000101010101" charset="-127"/>
                <a:ea typeface="나눔바른고딕" panose="020B0600000101010101" charset="-127"/>
                <a:cs typeface="HY견고딕" pitchFamily="18" charset="-127"/>
              </a:rPr>
              <a:t>QTY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</a:prstClr>
              </a:solidFill>
              <a:effectLst/>
              <a:uLnTx/>
              <a:uFillTx/>
              <a:latin typeface="나눔바른고딕" panose="020B0600000101010101" charset="-127"/>
              <a:ea typeface="나눔바른고딕" panose="020B0600000101010101" charset="-127"/>
              <a:cs typeface="HY견고딕" pitchFamily="18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3942978" y="1599712"/>
            <a:ext cx="786120" cy="42163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lvl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</a:prstClr>
                </a:solidFill>
                <a:effectLst/>
                <a:uLnTx/>
                <a:uFillTx/>
                <a:latin typeface="나눔바른고딕" panose="020B0600000101010101" charset="-127"/>
                <a:ea typeface="나눔바른고딕" panose="020B0600000101010101" charset="-127"/>
                <a:cs typeface="HY견고딕" pitchFamily="18" charset="-127"/>
              </a:rPr>
              <a:t>홀리데이</a:t>
            </a:r>
            <a:endParaRPr kumimoji="1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</a:prstClr>
              </a:solidFill>
              <a:effectLst/>
              <a:uLnTx/>
              <a:uFillTx/>
              <a:latin typeface="나눔바른고딕" panose="020B0600000101010101" charset="-127"/>
              <a:ea typeface="나눔바른고딕" panose="020B0600000101010101" charset="-127"/>
              <a:cs typeface="HY견고딕" pitchFamily="18" charset="-127"/>
            </a:endParaRPr>
          </a:p>
          <a:p>
            <a:pPr marL="228600" marR="0" lvl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</a:prstClr>
                </a:solidFill>
                <a:effectLst/>
                <a:uLnTx/>
                <a:uFillTx/>
                <a:latin typeface="나눔바른고딕" panose="020B0600000101010101" charset="-127"/>
                <a:ea typeface="나눔바른고딕" panose="020B0600000101010101" charset="-127"/>
                <a:cs typeface="HY견고딕" pitchFamily="18" charset="-127"/>
              </a:rPr>
              <a:t>여부</a:t>
            </a:r>
          </a:p>
        </p:txBody>
      </p:sp>
      <p:sp>
        <p:nvSpPr>
          <p:cNvPr id="28" name="직사각형 27"/>
          <p:cNvSpPr/>
          <p:nvPr/>
        </p:nvSpPr>
        <p:spPr bwMode="auto">
          <a:xfrm>
            <a:off x="4878572" y="1594093"/>
            <a:ext cx="786120" cy="42163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lvl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</a:prstClr>
                </a:solidFill>
                <a:effectLst/>
                <a:uLnTx/>
                <a:uFillTx/>
                <a:latin typeface="나눔바른고딕" panose="020B0600000101010101" charset="-127"/>
                <a:ea typeface="나눔바른고딕" panose="020B0600000101010101" charset="-127"/>
                <a:cs typeface="HY견고딕" pitchFamily="18" charset="-127"/>
              </a:rPr>
              <a:t>프로모션</a:t>
            </a:r>
            <a:endParaRPr kumimoji="1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</a:prstClr>
              </a:solidFill>
              <a:effectLst/>
              <a:uLnTx/>
              <a:uFillTx/>
              <a:latin typeface="나눔바른고딕" panose="020B0600000101010101" charset="-127"/>
              <a:ea typeface="나눔바른고딕" panose="020B0600000101010101" charset="-127"/>
              <a:cs typeface="HY견고딕" pitchFamily="18" charset="-127"/>
            </a:endParaRPr>
          </a:p>
          <a:p>
            <a:pPr marL="228600" marR="0" lvl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</a:prstClr>
                </a:solidFill>
                <a:effectLst/>
                <a:uLnTx/>
                <a:uFillTx/>
                <a:latin typeface="나눔바른고딕" panose="020B0600000101010101" charset="-127"/>
                <a:ea typeface="나눔바른고딕" panose="020B0600000101010101" charset="-127"/>
                <a:cs typeface="HY견고딕" pitchFamily="18" charset="-127"/>
              </a:rPr>
              <a:t>여부</a:t>
            </a:r>
          </a:p>
        </p:txBody>
      </p:sp>
      <p:sp>
        <p:nvSpPr>
          <p:cNvPr id="29" name="직사각형 28"/>
          <p:cNvSpPr/>
          <p:nvPr/>
        </p:nvSpPr>
        <p:spPr bwMode="auto">
          <a:xfrm>
            <a:off x="5814166" y="1581988"/>
            <a:ext cx="786120" cy="42163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lvl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</a:prstClr>
                </a:solidFill>
                <a:effectLst/>
                <a:uLnTx/>
                <a:uFillTx/>
                <a:latin typeface="나눔바른고딕" panose="020B0600000101010101" charset="-127"/>
                <a:ea typeface="나눔바른고딕" panose="020B0600000101010101" charset="-127"/>
                <a:cs typeface="HY견고딕" pitchFamily="18" charset="-127"/>
              </a:rPr>
              <a:t>프로모션</a:t>
            </a:r>
            <a:endParaRPr kumimoji="1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</a:prstClr>
              </a:solidFill>
              <a:effectLst/>
              <a:uLnTx/>
              <a:uFillTx/>
              <a:latin typeface="나눔바른고딕" panose="020B0600000101010101" charset="-127"/>
              <a:ea typeface="나눔바른고딕" panose="020B0600000101010101" charset="-127"/>
              <a:cs typeface="HY견고딕" pitchFamily="18" charset="-127"/>
            </a:endParaRPr>
          </a:p>
          <a:p>
            <a:pPr marL="228600" marR="0" lvl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</a:prstClr>
                </a:solidFill>
                <a:effectLst/>
                <a:uLnTx/>
                <a:uFillTx/>
                <a:latin typeface="나눔바른고딕" panose="020B0600000101010101" charset="-127"/>
                <a:ea typeface="나눔바른고딕" panose="020B0600000101010101" charset="-127"/>
                <a:cs typeface="HY견고딕" pitchFamily="18" charset="-127"/>
              </a:rPr>
              <a:t>비율</a:t>
            </a:r>
          </a:p>
        </p:txBody>
      </p:sp>
      <p:sp>
        <p:nvSpPr>
          <p:cNvPr id="30" name="왼쪽 중괄호 29">
            <a:extLst>
              <a:ext uri="{FF2B5EF4-FFF2-40B4-BE49-F238E27FC236}">
                <a16:creationId xmlns:a16="http://schemas.microsoft.com/office/drawing/2014/main" id="{8AECF38A-53CD-4C00-878B-0C5F9FE89A0F}"/>
              </a:ext>
            </a:extLst>
          </p:cNvPr>
          <p:cNvSpPr/>
          <p:nvPr/>
        </p:nvSpPr>
        <p:spPr bwMode="auto">
          <a:xfrm rot="16200000">
            <a:off x="5092830" y="1090056"/>
            <a:ext cx="338554" cy="2192785"/>
          </a:xfrm>
          <a:prstGeom prst="leftBrace">
            <a:avLst>
              <a:gd name="adj1" fmla="val 27676"/>
              <a:gd name="adj2" fmla="val 46930"/>
            </a:avLst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53322" y="1666409"/>
            <a:ext cx="229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=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32" name="직선 연결선 31"/>
          <p:cNvCxnSpPr>
            <a:stCxn id="19" idx="4"/>
            <a:endCxn id="24" idx="0"/>
          </p:cNvCxnSpPr>
          <p:nvPr/>
        </p:nvCxnSpPr>
        <p:spPr bwMode="auto">
          <a:xfrm>
            <a:off x="6552220" y="2918505"/>
            <a:ext cx="954106" cy="310999"/>
          </a:xfrm>
          <a:prstGeom prst="line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직선 연결선 32"/>
          <p:cNvCxnSpPr>
            <a:stCxn id="20" idx="4"/>
            <a:endCxn id="25" idx="0"/>
          </p:cNvCxnSpPr>
          <p:nvPr/>
        </p:nvCxnSpPr>
        <p:spPr bwMode="auto">
          <a:xfrm flipH="1">
            <a:off x="5107140" y="3546711"/>
            <a:ext cx="666074" cy="289503"/>
          </a:xfrm>
          <a:prstGeom prst="line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6948264" y="3464372"/>
            <a:ext cx="1130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0000101010101" charset="-127"/>
                <a:ea typeface="나눔바른고딕" panose="020B0600000101010101" charset="-127"/>
              </a:rPr>
              <a:t>31,32,33,34,36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56732" y="3998625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0000101010101" charset="-127"/>
                <a:ea typeface="나눔바른고딕" panose="020B0600000101010101" charset="-127"/>
              </a:rPr>
              <a:t>35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5980458" y="4083918"/>
            <a:ext cx="756084" cy="16241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lvl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</a:prstClr>
              </a:solidFill>
              <a:effectLst/>
              <a:uLnTx/>
              <a:uFillTx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7330683" y="4083918"/>
            <a:ext cx="756084" cy="16241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lvl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</a:prstClr>
              </a:solidFill>
              <a:effectLst/>
              <a:uLnTx/>
              <a:uFillTx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80868" y="4211213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0000101010101" charset="-127"/>
                <a:ea typeface="나눔바른고딕" panose="020B0600000101010101" charset="-127"/>
              </a:rPr>
              <a:t>37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569716" y="871367"/>
            <a:ext cx="287258" cy="276999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B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85890" y="4454991"/>
            <a:ext cx="3531736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38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주 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Holiday 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아니면서 프로모션 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30%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진행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 → 40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61D2A6A-86BB-4876-AE27-D2B8809F206A}"/>
              </a:ext>
            </a:extLst>
          </p:cNvPr>
          <p:cNvSpPr/>
          <p:nvPr/>
        </p:nvSpPr>
        <p:spPr>
          <a:xfrm>
            <a:off x="612580" y="1263970"/>
            <a:ext cx="7991868" cy="29238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3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과거 </a:t>
            </a:r>
            <a:r>
              <a:rPr lang="ko-KR" altLang="en-US" sz="130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거래량</a:t>
            </a:r>
            <a:r>
              <a:rPr kumimoji="1" lang="ko-KR" altLang="en-US" sz="13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</a:t>
            </a:r>
            <a:r>
              <a:rPr kumimoji="1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영향을 주는 특성</a:t>
            </a:r>
            <a:r>
              <a:rPr kumimoji="1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kumimoji="1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프로모션</a:t>
            </a:r>
            <a:r>
              <a:rPr kumimoji="1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kumimoji="1" lang="ko-KR" altLang="en-US" sz="13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홀리데이</a:t>
            </a:r>
            <a:r>
              <a:rPr kumimoji="1" lang="en-US" altLang="ko-KR" sz="13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kumimoji="1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</a:t>
            </a:r>
            <a:r>
              <a:rPr kumimoji="1" lang="ko-KR" altLang="en-US" sz="13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kumimoji="1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관계를 학습한 후 미래의 특성 값을 </a:t>
            </a:r>
            <a:r>
              <a:rPr kumimoji="1" lang="ko-KR" altLang="en-US" sz="13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활용하여 거래량 </a:t>
            </a:r>
            <a:r>
              <a:rPr kumimoji="1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예측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6FB3D36-F171-4195-BCC7-CB5FBEC8CE0D}"/>
              </a:ext>
            </a:extLst>
          </p:cNvPr>
          <p:cNvSpPr/>
          <p:nvPr/>
        </p:nvSpPr>
        <p:spPr>
          <a:xfrm>
            <a:off x="7524328" y="4955731"/>
            <a:ext cx="16594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분석 방법 및 데모 </a:t>
            </a:r>
            <a:r>
              <a:rPr lang="en-US" altLang="ko-KR" sz="900" b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</a:t>
            </a:r>
            <a:r>
              <a:rPr kumimoji="1" lang="en-US" altLang="ko-KR" sz="900" b="0" i="0" u="none" strike="noStrike" kern="1200" cap="none" spc="0" normalizeH="0" baseline="0" noProof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/17</a:t>
            </a:r>
            <a:endParaRPr kumimoji="1" lang="ko-KR" altLang="en-US" sz="900" b="0" i="0" u="none" strike="noStrike" kern="1200" cap="none" spc="0" normalizeH="0" baseline="0" noProof="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79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lvl="0" indent="-389616" defTabSz="957239">
              <a:lnSpc>
                <a:spcPct val="150000"/>
              </a:lnSpc>
              <a:defRPr/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2-2.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분석 데모 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지도 학습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1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직사각형 14"/>
            <p:cNvSpPr/>
            <p:nvPr/>
          </p:nvSpPr>
          <p:spPr>
            <a:xfrm>
              <a:off x="911746" y="2055249"/>
              <a:ext cx="3929709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marL="0" marR="0" lvl="0" indent="0" algn="l" defTabSz="10428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1" i="0" u="none" strike="noStrike" kern="1200" cap="none" spc="0" normalizeH="0" baseline="0" noProof="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[</a:t>
              </a:r>
              <a:r>
                <a:rPr kumimoji="1" lang="ko-KR" altLang="en-US" sz="1600" b="1" i="0" u="none" strike="noStrike" kern="1200" cap="none" spc="0" normalizeH="0" baseline="0" noProof="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시연</a:t>
              </a:r>
              <a:r>
                <a:rPr kumimoji="1" lang="en-US" altLang="ko-KR" sz="1600" b="1" i="0" u="none" strike="noStrike" kern="1200" cap="none" spc="0" normalizeH="0" baseline="0" noProof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]–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회귀</a:t>
              </a:r>
              <a:r>
                <a:rPr kumimoji="1" lang="ko-KR" altLang="en-US" sz="1600" b="1" i="0" u="none" strike="noStrike" kern="1200" cap="none" spc="0" normalizeH="0" baseline="0" noProof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kumimoji="1" lang="en-US" altLang="ko-KR" sz="1600" b="1" i="0" u="none" strike="noStrike" kern="1200" cap="none" spc="0" normalizeH="0" baseline="0" noProof="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(Decision Tree)</a:t>
              </a:r>
              <a:r>
                <a:rPr kumimoji="1" lang="ko-KR" altLang="en-US" sz="1600" b="1" i="0" u="none" strike="noStrike" kern="1200" cap="none" spc="0" normalizeH="0" baseline="0" noProof="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endParaRPr kumimoji="1" lang="en-US" altLang="ko-KR" sz="1600" b="1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924702" y="852981"/>
            <a:ext cx="287258" cy="276999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B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7664" y="4291334"/>
            <a:ext cx="2896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예측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모델 데모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(</a:t>
            </a:r>
            <a:r>
              <a:rPr kumimoji="1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지도학습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)</a:t>
            </a: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92634CB-CAD9-4351-BB7F-B4C281A855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1370782"/>
            <a:ext cx="4646290" cy="2787774"/>
          </a:xfrm>
          <a:prstGeom prst="rect">
            <a:avLst/>
          </a:prstGeom>
        </p:spPr>
      </p:pic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40930B97-23CC-4DA1-A730-7BF0881565B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580112" y="1370782"/>
          <a:ext cx="2932387" cy="1668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989">
                  <a:extLst>
                    <a:ext uri="{9D8B030D-6E8A-4147-A177-3AD203B41FA5}">
                      <a16:colId xmlns:a16="http://schemas.microsoft.com/office/drawing/2014/main" val="3447881009"/>
                    </a:ext>
                  </a:extLst>
                </a:gridCol>
                <a:gridCol w="963211">
                  <a:extLst>
                    <a:ext uri="{9D8B030D-6E8A-4147-A177-3AD203B41FA5}">
                      <a16:colId xmlns:a16="http://schemas.microsoft.com/office/drawing/2014/main" val="685841938"/>
                    </a:ext>
                  </a:extLst>
                </a:gridCol>
                <a:gridCol w="1132187">
                  <a:extLst>
                    <a:ext uri="{9D8B030D-6E8A-4147-A177-3AD203B41FA5}">
                      <a16:colId xmlns:a16="http://schemas.microsoft.com/office/drawing/2014/main" val="1662617947"/>
                    </a:ext>
                  </a:extLst>
                </a:gridCol>
              </a:tblGrid>
              <a:tr h="4091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번호</a:t>
                      </a:r>
                      <a:endParaRPr lang="ko-KR" altLang="en-US" sz="10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구분</a:t>
                      </a:r>
                      <a:endParaRPr lang="ko-KR" altLang="en-US" sz="10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대상</a:t>
                      </a:r>
                      <a:endParaRPr lang="ko-KR" altLang="en-US" sz="10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8087615"/>
                  </a:ext>
                </a:extLst>
              </a:tr>
              <a:tr h="2517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</a:t>
                      </a:r>
                      <a:endParaRPr lang="ko-KR" altLang="en-US" sz="10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개발언어</a:t>
                      </a:r>
                      <a:endParaRPr lang="ko-KR" altLang="en-US" sz="10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Scala</a:t>
                      </a:r>
                      <a:endParaRPr lang="ko-KR" altLang="en-US" sz="10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7591996"/>
                  </a:ext>
                </a:extLst>
              </a:tr>
              <a:tr h="2517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2</a:t>
                      </a:r>
                      <a:endParaRPr lang="ko-KR" altLang="en-US" sz="10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개발 플랫폼</a:t>
                      </a:r>
                      <a:endParaRPr lang="ko-KR" altLang="en-US" sz="10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Spark</a:t>
                      </a:r>
                      <a:endParaRPr lang="ko-KR" altLang="en-US" sz="10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330620"/>
                  </a:ext>
                </a:extLst>
              </a:tr>
              <a:tr h="2517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3</a:t>
                      </a:r>
                      <a:endParaRPr lang="ko-KR" altLang="en-US" sz="10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개발환경</a:t>
                      </a:r>
                      <a:endParaRPr lang="ko-KR" altLang="en-US" sz="10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IntelliJ</a:t>
                      </a:r>
                      <a:endParaRPr lang="ko-KR" altLang="en-US" sz="10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659658"/>
                  </a:ext>
                </a:extLst>
              </a:tr>
              <a:tr h="2517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4</a:t>
                      </a:r>
                      <a:endParaRPr lang="ko-KR" altLang="en-US" sz="10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시각화</a:t>
                      </a:r>
                      <a:endParaRPr lang="ko-KR" altLang="en-US" sz="10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Tableau</a:t>
                      </a:r>
                      <a:endParaRPr lang="ko-KR" altLang="en-US" sz="10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8466762"/>
                  </a:ext>
                </a:extLst>
              </a:tr>
              <a:tr h="2517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5</a:t>
                      </a:r>
                      <a:endParaRPr lang="ko-KR" altLang="en-US" sz="10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파일명</a:t>
                      </a:r>
                      <a:endParaRPr lang="ko-KR" altLang="en-US" sz="10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DecisionTree</a:t>
                      </a:r>
                      <a:endParaRPr lang="ko-KR" altLang="en-US" sz="10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9454466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C7B63407-6F85-4E6A-9D4C-997FD37DA3E0}"/>
              </a:ext>
            </a:extLst>
          </p:cNvPr>
          <p:cNvSpPr/>
          <p:nvPr/>
        </p:nvSpPr>
        <p:spPr>
          <a:xfrm>
            <a:off x="7524328" y="4955731"/>
            <a:ext cx="16594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분석 방법 및 데모 </a:t>
            </a:r>
            <a:r>
              <a:rPr lang="en-US" altLang="ko-KR" sz="900" b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</a:t>
            </a:r>
            <a:r>
              <a:rPr kumimoji="1" lang="en-US" altLang="ko-KR" sz="900" b="0" i="0" u="none" strike="noStrike" kern="1200" cap="none" spc="0" normalizeH="0" baseline="0" noProof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/17</a:t>
            </a:r>
            <a:endParaRPr kumimoji="1" lang="ko-KR" altLang="en-US" sz="900" b="0" i="0" u="none" strike="noStrike" kern="1200" cap="none" spc="0" normalizeH="0" baseline="0" noProof="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859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_Samsung SDS 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_Samsung SDS ">
      <a:majorFont>
        <a:latin typeface="HY견고딕"/>
        <a:ea typeface="HY견고딕"/>
        <a:cs typeface="HY견고딕"/>
      </a:majorFont>
      <a:minorFont>
        <a:latin typeface="HY견고딕"/>
        <a:ea typeface="HY견고딕"/>
        <a:cs typeface="HY견고딕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9525" cap="flat" cmpd="sng" algn="ctr">
          <a:solidFill>
            <a:schemeClr val="bg2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72000" rIns="72000" bIns="72000" numCol="1" rtlCol="0" anchor="t" anchorCtr="0" compatLnSpc="1">
        <a:prstTxWarp prst="textNoShape">
          <a:avLst/>
        </a:prstTxWarp>
        <a:noAutofit/>
      </a:bodyPr>
      <a:lstStyle>
        <a:defPPr marL="228600" marR="0" indent="-2286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tabLst/>
          <a:defRPr kumimoji="1" sz="1000" b="0" i="0" u="none" strike="noStrike" cap="none" normalizeH="0" dirty="0" smtClean="0">
            <a:ln>
              <a:noFill/>
            </a:ln>
            <a:solidFill>
              <a:schemeClr val="tx1">
                <a:lumMod val="75000"/>
              </a:schemeClr>
            </a:solidFill>
            <a:effectLst/>
            <a:latin typeface="돋움" pitchFamily="50" charset="-127"/>
            <a:ea typeface="돋움" pitchFamily="50" charset="-127"/>
            <a:cs typeface="HY견고딕" pitchFamily="18" charset="-127"/>
          </a:defRPr>
        </a:defPPr>
      </a:lstStyle>
    </a:spDef>
    <a:lnDef>
      <a:spPr bwMode="auto">
        <a:noFill/>
        <a:ln w="15875" cap="flat" cmpd="sng" algn="ctr">
          <a:solidFill>
            <a:schemeClr val="bg2">
              <a:lumMod val="75000"/>
            </a:schemeClr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b="0" dirty="0" smtClean="0">
            <a:latin typeface="돋움" pitchFamily="50" charset="-127"/>
            <a:ea typeface="돋움" pitchFamily="50" charset="-127"/>
          </a:defRPr>
        </a:defPPr>
      </a:lstStyle>
    </a:txDef>
  </a:objectDefaults>
  <a:extraClrSchemeLst>
    <a:extraClrScheme>
      <a:clrScheme name="2_Samsung SDS 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amsung SDS 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77735</TotalTime>
  <Words>377</Words>
  <Application>Microsoft Office PowerPoint</Application>
  <PresentationFormat>화면 슬라이드 쇼(16:9)</PresentationFormat>
  <Paragraphs>169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1" baseType="lpstr">
      <vt:lpstr>Times New Roman</vt:lpstr>
      <vt:lpstr>Arial</vt:lpstr>
      <vt:lpstr>맑은 고딕</vt:lpstr>
      <vt:lpstr>HY헤드라인M</vt:lpstr>
      <vt:lpstr>굴림</vt:lpstr>
      <vt:lpstr>나눔바른고딕</vt:lpstr>
      <vt:lpstr>Wingdings</vt:lpstr>
      <vt:lpstr>HY견고딕</vt:lpstr>
      <vt:lpstr>돋움</vt:lpstr>
      <vt:lpstr>2_Samsung SDS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Samsung SDS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프레젠테이션</dc:creator>
  <cp:lastModifiedBy>김효관 </cp:lastModifiedBy>
  <cp:revision>9782</cp:revision>
  <dcterms:created xsi:type="dcterms:W3CDTF">2008-04-23T04:36:31Z</dcterms:created>
  <dcterms:modified xsi:type="dcterms:W3CDTF">2018-05-17T02:26:26Z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D:\Samsung Virtual Data Tool-Sender\SSA-AJP 6차 현장적용과제계획서_김효관_함장호.pptx</vt:lpwstr>
  </property>
</Properties>
</file>