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Economica" panose="020B0604020202020204" charset="0"/>
      <p:regular r:id="rId27"/>
      <p:bold r:id="rId28"/>
      <p:italic r:id="rId29"/>
      <p:boldItalic r:id="rId30"/>
    </p:embeddedFont>
    <p:embeddedFont>
      <p:font typeface="Lato" panose="020B0604020202020204" charset="0"/>
      <p:regular r:id="rId31"/>
      <p:bold r:id="rId32"/>
      <p:italic r:id="rId33"/>
      <p:boldItalic r:id="rId34"/>
    </p:embeddedFont>
    <p:embeddedFont>
      <p:font typeface="Open Sans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B9DCE6-9CDD-49C3-8182-ADB1EB7DC17A}">
  <a:tblStyle styleId="{65B9DCE6-9CDD-49C3-8182-ADB1EB7DC1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980f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980f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6b5742f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6b5742f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6b5742f00_5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6b5742f00_5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6a525d450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6a525d450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West Airways didn’t have any cancelled flight!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6abcf2e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6abcf2e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6a525d45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6a525d45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a7a6f5b8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a7a6f5b8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a7a6f5b8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6a7a6f5b8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6a7a6f5b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6a7a6f5b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6b5742f00_5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6b5742f00_5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6abcf2ed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6abcf2ed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Trello board - bring the questions!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6f980f9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c6f980f9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6f980f9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6f980f9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6a525d450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6a525d450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6a7a6f5b8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6a7a6f5b8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6b5742f00_5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6b5742f00_5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6b5742f00_5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6b5742f00_5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6abcf2ed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6abcf2ed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122f9fd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122f9fd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6f980f9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6f980f9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6f980f9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6f980f9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975875" y="825800"/>
            <a:ext cx="3236100" cy="19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Airline Satisfaction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975875" y="2726250"/>
            <a:ext cx="36273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38100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38100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Chaitali Nautiyal, James Eakins, 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0" marR="38100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Rupesh Ghosh, 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0" marR="38100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Sanket Deepak Vichare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200" y="235773"/>
            <a:ext cx="4419600" cy="2071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2726250"/>
            <a:ext cx="2671075" cy="1778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West Airways VS GoingNorth (Gender Satisfaction)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81947"/>
            <a:ext cx="4571999" cy="282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81938"/>
            <a:ext cx="4571999" cy="2821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West Airways VS GoingNorth (AirlineStatus Sat.)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27150"/>
            <a:ext cx="4425551" cy="27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00985"/>
            <a:ext cx="4510326" cy="2783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else could impact satisfaction?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West Airways Inc Average Delay in Minutes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900" y="1525325"/>
            <a:ext cx="7382201" cy="29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975" y="1206100"/>
            <a:ext cx="7268074" cy="37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GoingNorth Airlines Inc Average Delay in Minutes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CheapSeats Airlines Inc Average Delay in Minutes</a:t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275" y="1497625"/>
            <a:ext cx="6737447" cy="32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/>
        </p:nvSpPr>
        <p:spPr>
          <a:xfrm>
            <a:off x="6850425" y="1306038"/>
            <a:ext cx="1707900" cy="12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Age Group: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High = Above 60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Average = 40-60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Low = Below 40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6228200" y="2959702"/>
            <a:ext cx="3444900" cy="18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Average       High          Low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       0.66%           0.31%      0.47%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        3.89%          5.75%      4.94%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        9.10%          9.14%      8.94%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      19.25%          4.39%    23.52%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5         5.44%         0.70%      3.50%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00" y="1147225"/>
            <a:ext cx="6058901" cy="394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West Airways - Age to Satisfaction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GoingNorth Airlines - Age to Satisfaction</a:t>
            </a:r>
            <a:endParaRPr/>
          </a:p>
        </p:txBody>
      </p:sp>
      <p:sp>
        <p:nvSpPr>
          <p:cNvPr id="178" name="Google Shape;178;p29"/>
          <p:cNvSpPr txBox="1"/>
          <p:nvPr/>
        </p:nvSpPr>
        <p:spPr>
          <a:xfrm>
            <a:off x="6963100" y="1515675"/>
            <a:ext cx="1707900" cy="12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Age Group: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High = Above 60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Average = 40-60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Low = Below 40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9800"/>
            <a:ext cx="6347500" cy="37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9"/>
          <p:cNvSpPr txBox="1"/>
          <p:nvPr/>
        </p:nvSpPr>
        <p:spPr>
          <a:xfrm>
            <a:off x="6347500" y="2937552"/>
            <a:ext cx="3444900" cy="18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b="1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Average         High                 Low   </a:t>
            </a:r>
            <a:endParaRPr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 1   0.91%          0.78%               0.61%</a:t>
            </a:r>
            <a:endParaRPr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 2   6.04%      10.21%               5.91%</a:t>
            </a:r>
            <a:endParaRPr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 3   9.64%         6.65%             13.12%</a:t>
            </a:r>
            <a:endParaRPr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 4  16.94%       3.87%               14.9%</a:t>
            </a:r>
            <a:endParaRPr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 5    6.26%        0.78%               3.39%  </a:t>
            </a:r>
            <a:endParaRPr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CheapSeats Airlines - Age to Satisfaction</a:t>
            </a:r>
            <a:endParaRPr/>
          </a:p>
        </p:txBody>
      </p:sp>
      <p:sp>
        <p:nvSpPr>
          <p:cNvPr id="186" name="Google Shape;186;p30"/>
          <p:cNvSpPr txBox="1"/>
          <p:nvPr/>
        </p:nvSpPr>
        <p:spPr>
          <a:xfrm>
            <a:off x="6832500" y="1510250"/>
            <a:ext cx="1707900" cy="12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Age Group: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High = Above 60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Average = 40-60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Low = Below 40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8650"/>
            <a:ext cx="6199549" cy="382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0"/>
          <p:cNvSpPr txBox="1"/>
          <p:nvPr/>
        </p:nvSpPr>
        <p:spPr>
          <a:xfrm>
            <a:off x="6347500" y="2937552"/>
            <a:ext cx="3444900" cy="18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Average         High     Low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        0.87%          0.92%     0.62%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        5.12%          8.82%     5.27%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        8.81%          8.13%   11.53%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      18.52%          3.99%   18.00%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5        5.70%          0.52%      3.17%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Satisfaction by Age Group Above 60</a:t>
            </a:r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 rotWithShape="1">
          <a:blip r:embed="rId3">
            <a:alphaModFix/>
          </a:blip>
          <a:srcRect l="10865" r="11246"/>
          <a:stretch/>
        </p:blipFill>
        <p:spPr>
          <a:xfrm>
            <a:off x="3312075" y="1366300"/>
            <a:ext cx="3000375" cy="23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1"/>
          <p:cNvPicPr preferRelativeResize="0"/>
          <p:nvPr/>
        </p:nvPicPr>
        <p:blipFill rotWithShape="1">
          <a:blip r:embed="rId4">
            <a:alphaModFix/>
          </a:blip>
          <a:srcRect l="11130" r="10982"/>
          <a:stretch/>
        </p:blipFill>
        <p:spPr>
          <a:xfrm>
            <a:off x="311700" y="1406300"/>
            <a:ext cx="3000375" cy="21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/>
          <p:cNvPicPr preferRelativeResize="0"/>
          <p:nvPr/>
        </p:nvPicPr>
        <p:blipFill rotWithShape="1">
          <a:blip r:embed="rId5">
            <a:alphaModFix/>
          </a:blip>
          <a:srcRect l="10663" r="12062"/>
          <a:stretch/>
        </p:blipFill>
        <p:spPr>
          <a:xfrm>
            <a:off x="6108994" y="1383050"/>
            <a:ext cx="3035006" cy="24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Questions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Airlines have the highest/lowest average customer satisfaction?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attributes impact customer satisfactions on those two airlines?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the lowest satisfaction Airline improve based on the highest satisfaction Airline?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the cities that have the most delays and what you can recommend to change it?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the age of the customer affect the customer rating?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Techniques</a:t>
            </a:r>
            <a:endParaRPr/>
          </a:p>
        </p:txBody>
      </p:sp>
      <p:grpSp>
        <p:nvGrpSpPr>
          <p:cNvPr id="202" name="Google Shape;202;p32"/>
          <p:cNvGrpSpPr/>
          <p:nvPr/>
        </p:nvGrpSpPr>
        <p:grpSpPr>
          <a:xfrm>
            <a:off x="424825" y="1147234"/>
            <a:ext cx="8294372" cy="1219012"/>
            <a:chOff x="424813" y="1177875"/>
            <a:chExt cx="8294372" cy="849900"/>
          </a:xfrm>
        </p:grpSpPr>
        <p:sp>
          <p:nvSpPr>
            <p:cNvPr id="203" name="Google Shape;203;p32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2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32"/>
          <p:cNvSpPr txBox="1">
            <a:spLocks noGrp="1"/>
          </p:cNvSpPr>
          <p:nvPr>
            <p:ph type="body" idx="4294967295"/>
          </p:nvPr>
        </p:nvSpPr>
        <p:spPr>
          <a:xfrm>
            <a:off x="539676" y="1147550"/>
            <a:ext cx="2422500" cy="121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Linear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6" name="Google Shape;206;p32"/>
          <p:cNvSpPr txBox="1">
            <a:spLocks noGrp="1"/>
          </p:cNvSpPr>
          <p:nvPr>
            <p:ph type="body" idx="4294967295"/>
          </p:nvPr>
        </p:nvSpPr>
        <p:spPr>
          <a:xfrm>
            <a:off x="3480457" y="1147486"/>
            <a:ext cx="5111700" cy="121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It was not useful for our analysis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Not used for analysis - Results were showing some significance but too Low R-squared Values to use.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07" name="Google Shape;207;p32"/>
          <p:cNvGrpSpPr/>
          <p:nvPr/>
        </p:nvGrpSpPr>
        <p:grpSpPr>
          <a:xfrm>
            <a:off x="424826" y="2571709"/>
            <a:ext cx="8294360" cy="986309"/>
            <a:chOff x="424813" y="2075689"/>
            <a:chExt cx="8294360" cy="849900"/>
          </a:xfrm>
        </p:grpSpPr>
        <p:sp>
          <p:nvSpPr>
            <p:cNvPr id="208" name="Google Shape;208;p32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2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32"/>
          <p:cNvSpPr txBox="1">
            <a:spLocks noGrp="1"/>
          </p:cNvSpPr>
          <p:nvPr>
            <p:ph type="body" idx="4294967295"/>
          </p:nvPr>
        </p:nvSpPr>
        <p:spPr>
          <a:xfrm>
            <a:off x="539674" y="2571879"/>
            <a:ext cx="242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Apriori Rules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1" name="Google Shape;211;p32"/>
          <p:cNvSpPr txBox="1">
            <a:spLocks noGrp="1"/>
          </p:cNvSpPr>
          <p:nvPr>
            <p:ph type="body" idx="4294967295"/>
          </p:nvPr>
        </p:nvSpPr>
        <p:spPr>
          <a:xfrm>
            <a:off x="3480445" y="2571897"/>
            <a:ext cx="5111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Created Age Group Bucket to proceed the analysis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Showed significant analysis result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12" name="Google Shape;212;p32"/>
          <p:cNvGrpSpPr/>
          <p:nvPr/>
        </p:nvGrpSpPr>
        <p:grpSpPr>
          <a:xfrm>
            <a:off x="424826" y="3722752"/>
            <a:ext cx="8294360" cy="986347"/>
            <a:chOff x="424813" y="2974405"/>
            <a:chExt cx="8294360" cy="849933"/>
          </a:xfrm>
        </p:grpSpPr>
        <p:sp>
          <p:nvSpPr>
            <p:cNvPr id="213" name="Google Shape;213;p32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2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32"/>
          <p:cNvSpPr txBox="1">
            <a:spLocks noGrp="1"/>
          </p:cNvSpPr>
          <p:nvPr>
            <p:ph type="body" idx="4294967295"/>
          </p:nvPr>
        </p:nvSpPr>
        <p:spPr>
          <a:xfrm>
            <a:off x="539675" y="3839238"/>
            <a:ext cx="2422500" cy="8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SVM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6" name="Google Shape;216;p32"/>
          <p:cNvSpPr txBox="1">
            <a:spLocks noGrp="1"/>
          </p:cNvSpPr>
          <p:nvPr>
            <p:ph type="body" idx="4294967295"/>
          </p:nvPr>
        </p:nvSpPr>
        <p:spPr>
          <a:xfrm>
            <a:off x="3480449" y="3843092"/>
            <a:ext cx="5111700" cy="8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Useful to determine the differences in Satisfaction between Airlines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Visualized in map to show the result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" name="Google Shape;221;p33"/>
          <p:cNvGraphicFramePr/>
          <p:nvPr/>
        </p:nvGraphicFramePr>
        <p:xfrm>
          <a:off x="1162925" y="1137837"/>
          <a:ext cx="7311750" cy="3852400"/>
        </p:xfrm>
        <a:graphic>
          <a:graphicData uri="http://schemas.openxmlformats.org/drawingml/2006/table">
            <a:tbl>
              <a:tblPr>
                <a:noFill/>
                <a:tableStyleId>{65B9DCE6-9CDD-49C3-8182-ADB1EB7DC17A}</a:tableStyleId>
              </a:tblPr>
              <a:tblGrid>
                <a:gridCol w="146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2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2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8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Jan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Feb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Mar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Apr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May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3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2" name="Google Shape;222;p33"/>
          <p:cNvSpPr txBox="1">
            <a:spLocks noGrp="1"/>
          </p:cNvSpPr>
          <p:nvPr>
            <p:ph type="title"/>
          </p:nvPr>
        </p:nvSpPr>
        <p:spPr>
          <a:xfrm>
            <a:off x="311700" y="3065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223" name="Google Shape;223;p33" descr="Timeline background shape"/>
          <p:cNvSpPr/>
          <p:nvPr/>
        </p:nvSpPr>
        <p:spPr>
          <a:xfrm>
            <a:off x="1162925" y="1960525"/>
            <a:ext cx="3482100" cy="45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3"/>
          <p:cNvSpPr txBox="1">
            <a:spLocks noGrp="1"/>
          </p:cNvSpPr>
          <p:nvPr>
            <p:ph type="body" idx="4294967295"/>
          </p:nvPr>
        </p:nvSpPr>
        <p:spPr>
          <a:xfrm>
            <a:off x="1306187" y="1960675"/>
            <a:ext cx="30564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Understanding &amp; Cleaning Data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25" name="Google Shape;225;p33" descr="Timeline background shape"/>
          <p:cNvSpPr/>
          <p:nvPr/>
        </p:nvSpPr>
        <p:spPr>
          <a:xfrm>
            <a:off x="4694975" y="1960675"/>
            <a:ext cx="3779700" cy="457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3"/>
          <p:cNvSpPr txBox="1">
            <a:spLocks noGrp="1"/>
          </p:cNvSpPr>
          <p:nvPr>
            <p:ph type="body" idx="4294967295"/>
          </p:nvPr>
        </p:nvSpPr>
        <p:spPr>
          <a:xfrm>
            <a:off x="4694975" y="1960675"/>
            <a:ext cx="27504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Analysis &amp; Visualization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7" name="Google Shape;227;p33"/>
          <p:cNvSpPr txBox="1">
            <a:spLocks noGrp="1"/>
          </p:cNvSpPr>
          <p:nvPr>
            <p:ph type="body" idx="4294967295"/>
          </p:nvPr>
        </p:nvSpPr>
        <p:spPr>
          <a:xfrm>
            <a:off x="1306175" y="2995575"/>
            <a:ext cx="2750400" cy="19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Used: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Trello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Whatsapp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RStudio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Google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Lecture Notes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Homework 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33"/>
          <p:cNvGrpSpPr/>
          <p:nvPr/>
        </p:nvGrpSpPr>
        <p:grpSpPr>
          <a:xfrm>
            <a:off x="3044109" y="3003520"/>
            <a:ext cx="5412592" cy="441657"/>
            <a:chOff x="6448870" y="3733723"/>
            <a:chExt cx="2453355" cy="351302"/>
          </a:xfrm>
        </p:grpSpPr>
        <p:sp>
          <p:nvSpPr>
            <p:cNvPr id="229" name="Google Shape;229;p33"/>
            <p:cNvSpPr/>
            <p:nvPr/>
          </p:nvSpPr>
          <p:spPr>
            <a:xfrm>
              <a:off x="6448870" y="3733723"/>
              <a:ext cx="1768500" cy="35130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3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3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3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33"/>
          <p:cNvSpPr txBox="1">
            <a:spLocks noGrp="1"/>
          </p:cNvSpPr>
          <p:nvPr>
            <p:ph type="body" idx="4294967295"/>
          </p:nvPr>
        </p:nvSpPr>
        <p:spPr>
          <a:xfrm>
            <a:off x="3128856" y="2995575"/>
            <a:ext cx="36132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Team Meetings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4" name="Google Shape;234;p33"/>
          <p:cNvSpPr txBox="1"/>
          <p:nvPr/>
        </p:nvSpPr>
        <p:spPr>
          <a:xfrm>
            <a:off x="6356400" y="3643325"/>
            <a:ext cx="21003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Presentation Slides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Final Report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Actionable Insight</a:t>
            </a:r>
            <a:endParaRPr/>
          </a:p>
        </p:txBody>
      </p:sp>
      <p:pic>
        <p:nvPicPr>
          <p:cNvPr id="240" name="Google Shape;2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200" y="1425800"/>
            <a:ext cx="2470149" cy="2291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should you do?</a:t>
            </a:r>
            <a:endParaRPr/>
          </a:p>
        </p:txBody>
      </p:sp>
      <p:sp>
        <p:nvSpPr>
          <p:cNvPr id="246" name="Google Shape;246;p3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b="1"/>
              <a:t>Aim to make the delay time less than 5 minutes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b="1"/>
              <a:t>Offer better price &amp; services to Blue Status Customers 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b="1"/>
              <a:t>Collect Female suggestions to improve services that target female customers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b="1"/>
              <a:t>Give special assistance like wheelchair assistance, seats with greater leg space and comfort to the elderly as they are giving lower ratings</a:t>
            </a:r>
            <a:endParaRPr b="1"/>
          </a:p>
        </p:txBody>
      </p:sp>
      <p:pic>
        <p:nvPicPr>
          <p:cNvPr id="247" name="Google Shape;2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1925" y="-53700"/>
            <a:ext cx="2132076" cy="213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8075" y="3315900"/>
            <a:ext cx="3225125" cy="17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5775"/>
            <a:ext cx="9144001" cy="385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 - Survey Data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l="14206" r="5888"/>
          <a:stretch/>
        </p:blipFill>
        <p:spPr>
          <a:xfrm>
            <a:off x="1985088" y="1147225"/>
            <a:ext cx="5173828" cy="399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Airline Satisfaction is a key component for a successful business. Higher the satisfaction, more customers will use the airline to have better flight experience during the travel.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West Airways Inc. has the highest satisfaction and GoingNorth Airlines Inc. has the lowest customer satisfaction.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will focus on how to improve GoingNorth Airlines Inc. satisfaction by comparing the attributes of West Airways inc. 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7925" y="1381698"/>
            <a:ext cx="4786074" cy="2955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488" y="512450"/>
            <a:ext cx="3629025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375" y="12875"/>
            <a:ext cx="4399483" cy="240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875"/>
            <a:ext cx="4399473" cy="2393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538451"/>
            <a:ext cx="4399475" cy="245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1400" y="2582000"/>
            <a:ext cx="4427587" cy="240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Airlines</a:t>
            </a:r>
            <a:endParaRPr/>
          </a:p>
        </p:txBody>
      </p:sp>
      <p:grpSp>
        <p:nvGrpSpPr>
          <p:cNvPr id="103" name="Google Shape;103;p19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04" name="Google Shape;104;p19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9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9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West Airways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Highest Satisfaction overall.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Low quantity Dataset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Need investigate what impacts their satisfaction average</a:t>
            </a:r>
            <a:endParaRPr sz="1600"/>
          </a:p>
        </p:txBody>
      </p:sp>
      <p:grpSp>
        <p:nvGrpSpPr>
          <p:cNvPr id="108" name="Google Shape;108;p19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9" name="Google Shape;109;p19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9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GoingNorth Airlines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4294967295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Lowest Satisfaction overall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Operate on diverse regions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Need to investigate what impacts their satisfaction average</a:t>
            </a:r>
            <a:endParaRPr sz="1600"/>
          </a:p>
        </p:txBody>
      </p:sp>
      <p:grpSp>
        <p:nvGrpSpPr>
          <p:cNvPr id="113" name="Google Shape;113;p19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14" name="Google Shape;114;p19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9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19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Cheapseat Airlines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Highest quantity dataset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Operate on diverse regions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Mid-low satisfaction average but most demanded airline by customers overall 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/>
              <a:t>Project objective: </a:t>
            </a:r>
            <a:endParaRPr sz="4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What makes the difference?</a:t>
            </a:r>
            <a:endParaRPr sz="4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Satisfaction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Airlines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</Words>
  <Application>Microsoft Office PowerPoint</Application>
  <PresentationFormat>On-screen Show (16:9)</PresentationFormat>
  <Paragraphs>116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Economica</vt:lpstr>
      <vt:lpstr>Times New Roman</vt:lpstr>
      <vt:lpstr>Lato</vt:lpstr>
      <vt:lpstr>Open Sans</vt:lpstr>
      <vt:lpstr>Arial</vt:lpstr>
      <vt:lpstr>Luxe</vt:lpstr>
      <vt:lpstr>Airline Satisfaction</vt:lpstr>
      <vt:lpstr>Business Questions</vt:lpstr>
      <vt:lpstr>Correlation Matrix - Survey Data</vt:lpstr>
      <vt:lpstr>Overview</vt:lpstr>
      <vt:lpstr>PowerPoint Presentation</vt:lpstr>
      <vt:lpstr>PowerPoint Presentation</vt:lpstr>
      <vt:lpstr>Understanding the Airlines</vt:lpstr>
      <vt:lpstr>Project objective:  What makes the difference?</vt:lpstr>
      <vt:lpstr>Understanding the Satisfaction Of Airlines</vt:lpstr>
      <vt:lpstr>West Airways VS GoingNorth (Gender Satisfaction)</vt:lpstr>
      <vt:lpstr>West Airways VS GoingNorth (AirlineStatus Sat.)</vt:lpstr>
      <vt:lpstr>What else could impact satisfaction?</vt:lpstr>
      <vt:lpstr>West Airways Inc Average Delay in Minutes</vt:lpstr>
      <vt:lpstr>GoingNorth Airlines Inc Average Delay in Minutes</vt:lpstr>
      <vt:lpstr>CheapSeats Airlines Inc Average Delay in Minutes</vt:lpstr>
      <vt:lpstr>West Airways - Age to Satisfaction</vt:lpstr>
      <vt:lpstr>GoingNorth Airlines - Age to Satisfaction</vt:lpstr>
      <vt:lpstr>CheapSeats Airlines - Age to Satisfaction</vt:lpstr>
      <vt:lpstr>Satisfaction by Age Group Above 60</vt:lpstr>
      <vt:lpstr>Modeling Techniques</vt:lpstr>
      <vt:lpstr>Timeline</vt:lpstr>
      <vt:lpstr>Actionable Insight</vt:lpstr>
      <vt:lpstr>What should you do?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Satisfaction</dc:title>
  <cp:lastModifiedBy>James Eakins</cp:lastModifiedBy>
  <cp:revision>1</cp:revision>
  <dcterms:modified xsi:type="dcterms:W3CDTF">2019-04-26T02:10:27Z</dcterms:modified>
</cp:coreProperties>
</file>