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60" r:id="rId6"/>
    <p:sldMasterId id="2147483672" r:id="rId7"/>
    <p:sldMasterId id="2147483684" r:id="rId8"/>
    <p:sldMasterId id="2147483696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j/BlnJMYuRbAstPP+6+IEcCQhg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E3696C-48A9-428E-9A39-188B5E57A11D}">
  <a:tblStyle styleId="{19E3696C-48A9-428E-9A39-188B5E57A1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B3AB176-57E1-4B18-93F7-11FE349F27F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customschemas.google.com/relationships/presentationmetadata" Target="metadata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1" name="Google Shape;4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0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1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1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3" name="Google Shape;5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3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4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6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6" name="Google Shape;5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19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9" name="Google Shape;429;p2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0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0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3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4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9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42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3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44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6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62" name="Google Shape;162;p46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4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46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46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7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73" name="Google Shape;173;p47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47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47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48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84" name="Google Shape;184;p48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4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48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48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49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95" name="Google Shape;195;p49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49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49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50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07" name="Google Shape;207;p50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5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5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51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21" name="Google Shape;221;p51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5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51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2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31" name="Google Shape;231;p52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" name="Google Shape;232;p5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5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2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2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53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40" name="Google Shape;240;p53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5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53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3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54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2" name="Google Shape;252;p54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5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5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54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55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64" name="Google Shape;264;p55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" name="Google Shape;265;p5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5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5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55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5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56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75" name="Google Shape;275;p56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5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56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58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8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59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60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6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6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61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62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62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63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65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6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6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67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6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68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70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70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71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71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3" name="Google Shape;373;p72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7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7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73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73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74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75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75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6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7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9" name="Google Shape;399;p7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Google Shape;400;p77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7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7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78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78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7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p79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9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8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80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80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1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" name="Google Shape;12;p21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/>
          <p:nvPr/>
        </p:nvSpPr>
        <p:spPr>
          <a:xfrm flipH="1" rot="10800000">
            <a:off x="8167688" y="6346825"/>
            <a:ext cx="585787" cy="396875"/>
          </a:xfrm>
          <a:custGeom>
            <a:rect b="b" l="l" r="r" t="t"/>
            <a:pathLst>
              <a:path extrusionOk="0" h="396875" w="585787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/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sz="18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3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6" name="Google Shape;86;p23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" name="Google Shape;87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23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>
            <p:ph idx="11" type="ftr"/>
          </p:nvPr>
        </p:nvSpPr>
        <p:spPr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3" name="Google Shape;153;p45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54" name="Google Shape;154;p45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" name="Google Shape;155;p4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4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5"/>
          <p:cNvSpPr txBox="1"/>
          <p:nvPr>
            <p:ph idx="12" type="sldNum"/>
          </p:nvPr>
        </p:nvSpPr>
        <p:spPr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57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86" name="Google Shape;286;p57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7" name="Google Shape;287;p5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57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7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69"/>
          <p:cNvGrpSpPr/>
          <p:nvPr/>
        </p:nvGrpSpPr>
        <p:grpSpPr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53" name="Google Shape;353;p69"/>
            <p:cNvSpPr/>
            <p:nvPr/>
          </p:nvSpPr>
          <p:spPr>
            <a:xfrm flipH="1" rot="10800000">
              <a:off x="5168" y="4019"/>
              <a:ext cx="324" cy="206"/>
            </a:xfrm>
            <a:custGeom>
              <a:rect b="b" l="l" r="r" t="t"/>
              <a:pathLst>
                <a:path extrusionOk="0" h="494505" w="733146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Google Shape;354;p6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69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sq" cmpd="sng" w="22300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9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69"/>
          <p:cNvSpPr txBox="1"/>
          <p:nvPr>
            <p:ph idx="12" type="sldNum"/>
          </p:nvPr>
        </p:nvSpPr>
        <p:spPr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ta.seattle.gov/api/views/tw7j-dfaw/rows.csv?accessType=DOWNLO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"/>
          <p:cNvSpPr txBox="1"/>
          <p:nvPr/>
        </p:nvSpPr>
        <p:spPr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Design for Data Scientists</a:t>
            </a:r>
            <a:b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 line essentials</a:t>
            </a:r>
            <a:endParaRPr/>
          </a:p>
        </p:txBody>
      </p:sp>
      <p:sp>
        <p:nvSpPr>
          <p:cNvPr id="424" name="Google Shape;424;p1"/>
          <p:cNvSpPr txBox="1"/>
          <p:nvPr/>
        </p:nvSpPr>
        <p:spPr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 Beck</a:t>
            </a:r>
            <a:r>
              <a:rPr baseline="30000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1,2,3</a:t>
            </a:r>
            <a:endParaRPr baseline="3000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Erin Wilson</a:t>
            </a:r>
            <a:r>
              <a:rPr baseline="30000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Chemical Engineering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aseline="30000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Washington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October 04, 2022</a:t>
            </a:r>
            <a:endParaRPr/>
          </a:p>
        </p:txBody>
      </p:sp>
      <p:pic>
        <p:nvPicPr>
          <p:cNvPr id="425" name="Google Shape;4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"/>
          <p:cNvSpPr txBox="1"/>
          <p:nvPr/>
        </p:nvSpPr>
        <p:spPr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 583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review from Tue</a:t>
            </a:r>
            <a:endParaRPr/>
          </a:p>
        </p:txBody>
      </p:sp>
      <p:sp>
        <p:nvSpPr>
          <p:cNvPr id="503" name="Google Shape;50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What do the following commands do?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ls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mkdir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cp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touch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cat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rmdir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cat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more / less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from the command line?</a:t>
            </a:r>
            <a:endParaRPr/>
          </a:p>
        </p:txBody>
      </p:sp>
      <p:sp>
        <p:nvSpPr>
          <p:cNvPr id="509" name="Google Shape;50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Can we interact with the web from the CLI?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YES!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curl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Stands for “Copy URL”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URL = uniform resource locator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E.g. http://, https://, file://, ftp://, …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Let’s play with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curl</a:t>
            </a:r>
            <a:r>
              <a:rPr lang="en-US"/>
              <a:t>!</a:t>
            </a:r>
            <a:endParaRPr/>
          </a:p>
          <a:p>
            <a:pPr indent="-2794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"/>
          <p:cNvSpPr txBox="1"/>
          <p:nvPr/>
        </p:nvSpPr>
        <p:spPr>
          <a:xfrm>
            <a:off x="6096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Pronto Data</a:t>
            </a:r>
            <a:endParaRPr/>
          </a:p>
        </p:txBody>
      </p:sp>
      <p:sp>
        <p:nvSpPr>
          <p:cNvPr id="516" name="Google Shape;516;p12"/>
          <p:cNvSpPr txBox="1"/>
          <p:nvPr/>
        </p:nvSpPr>
        <p:spPr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2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pic>
        <p:nvPicPr>
          <p:cNvPr descr="Seattle&amp;#39;s Pronto Cycle Share rolls out – Biking Bis" id="518" name="Google Shape;5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784476"/>
            <a:ext cx="7010400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3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sp>
        <p:nvSpPr>
          <p:cNvPr id="524" name="Google Shape;524;p13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228600" y="304800"/>
            <a:ext cx="8763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https://data.seattle.gov/Community/Pronto-Cycle-Share-Trip-Data/tw7j-dfaw</a:t>
            </a:r>
            <a:endParaRPr/>
          </a:p>
        </p:txBody>
      </p:sp>
      <p:pic>
        <p:nvPicPr>
          <p:cNvPr id="526" name="Google Shape;5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3" y="609600"/>
            <a:ext cx="7793037" cy="60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Fields in Pronto Data</a:t>
            </a:r>
            <a:endParaRPr/>
          </a:p>
        </p:txBody>
      </p:sp>
      <p:sp>
        <p:nvSpPr>
          <p:cNvPr id="532" name="Google Shape;532;p14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graphicFrame>
        <p:nvGraphicFramePr>
          <p:cNvPr id="533" name="Google Shape;533;p14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{19E3696C-48A9-428E-9A39-188B5E57A11D}</a:tableStyleId>
              </a:tblPr>
              <a:tblGrid>
                <a:gridCol w="2819400"/>
                <a:gridCol w="1981200"/>
                <a:gridCol w="2819400"/>
              </a:tblGrid>
              <a:tr h="5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trip_id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stoptime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bikeid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Coded (e.g., "SEA00298")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tripduration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from_station_name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to_station_name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from_station_id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Coded (e.g., "PS-04")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to_station_id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Coded (e.g., "PS-04")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Coded (e.g., "Annual Member")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Coded (e.g., "Male")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14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5"/>
          <p:cNvSpPr txBox="1"/>
          <p:nvPr>
            <p:ph type="title"/>
          </p:nvPr>
        </p:nvSpPr>
        <p:spPr>
          <a:xfrm>
            <a:off x="457200" y="274638"/>
            <a:ext cx="472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Considerations</a:t>
            </a:r>
            <a:endParaRPr/>
          </a:p>
        </p:txBody>
      </p:sp>
      <p:sp>
        <p:nvSpPr>
          <p:cNvPr id="540" name="Google Shape;540;p15"/>
          <p:cNvSpPr txBox="1"/>
          <p:nvPr>
            <p:ph idx="1" type="body"/>
          </p:nvPr>
        </p:nvSpPr>
        <p:spPr>
          <a:xfrm>
            <a:off x="457200" y="2743200"/>
            <a:ext cx="8229600" cy="32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Do similar fields have the same data type and/or code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from_station_id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to_station_id</a:t>
            </a:r>
            <a:r>
              <a:rPr lang="en-US"/>
              <a:t>)?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Do coded data have useful information hidden in the codes (e.g., "PS-04")?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How merge with other data (e.g., weather)? </a:t>
            </a:r>
            <a:endParaRPr/>
          </a:p>
        </p:txBody>
      </p:sp>
      <p:sp>
        <p:nvSpPr>
          <p:cNvPr id="541" name="Google Shape;541;p15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pic>
        <p:nvPicPr>
          <p:cNvPr descr="Screen Shot 2015-12-21 at 4.13.57 PM.png" id="542" name="Google Shape;5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5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"/>
          <p:cNvSpPr txBox="1"/>
          <p:nvPr>
            <p:ph type="title"/>
          </p:nvPr>
        </p:nvSpPr>
        <p:spPr>
          <a:xfrm>
            <a:off x="457200" y="274638"/>
            <a:ext cx="472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Schema</a:t>
            </a:r>
            <a:endParaRPr/>
          </a:p>
        </p:txBody>
      </p:sp>
      <p:sp>
        <p:nvSpPr>
          <p:cNvPr id="549" name="Google Shape;549;p16"/>
          <p:cNvSpPr txBox="1"/>
          <p:nvPr>
            <p:ph idx="1" type="body"/>
          </p:nvPr>
        </p:nvSpPr>
        <p:spPr>
          <a:xfrm>
            <a:off x="457200" y="2743200"/>
            <a:ext cx="8229600" cy="32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"Meta data" – describes the data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data types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units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"keys" (how relate one data set to another)</a:t>
            </a:r>
            <a:endParaRPr/>
          </a:p>
        </p:txBody>
      </p:sp>
      <p:sp>
        <p:nvSpPr>
          <p:cNvPr id="550" name="Google Shape;550;p16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pic>
        <p:nvPicPr>
          <p:cNvPr descr="Screen Shot 2015-12-21 at 4.13.57 PM.png" id="551" name="Google Shape;5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28600"/>
            <a:ext cx="36703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6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"/>
          <p:cNvSpPr txBox="1"/>
          <p:nvPr/>
        </p:nvSpPr>
        <p:spPr>
          <a:xfrm>
            <a:off x="609600" y="1371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Data With Shell Scripts</a:t>
            </a:r>
            <a:endParaRPr/>
          </a:p>
        </p:txBody>
      </p:sp>
      <p:sp>
        <p:nvSpPr>
          <p:cNvPr id="559" name="Google Shape;559;p17"/>
          <p:cNvSpPr txBox="1"/>
          <p:nvPr/>
        </p:nvSpPr>
        <p:spPr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Commands for Files &amp; Directories</a:t>
            </a:r>
            <a:endParaRPr/>
          </a:p>
        </p:txBody>
      </p:sp>
      <p:sp>
        <p:nvSpPr>
          <p:cNvPr id="566" name="Google Shape;566;p18"/>
          <p:cNvSpPr txBox="1"/>
          <p:nvPr>
            <p:ph idx="1" type="body"/>
          </p:nvPr>
        </p:nvSpPr>
        <p:spPr>
          <a:xfrm>
            <a:off x="2819400" y="1143000"/>
            <a:ext cx="5943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By category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Create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various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/>
              <a:t>)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View contents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Remove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/>
          </a:p>
        </p:txBody>
      </p:sp>
      <p:sp>
        <p:nvSpPr>
          <p:cNvPr id="567" name="Google Shape;567;p18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grpSp>
        <p:nvGrpSpPr>
          <p:cNvPr id="568" name="Google Shape;568;p18"/>
          <p:cNvGrpSpPr/>
          <p:nvPr/>
        </p:nvGrpSpPr>
        <p:grpSpPr>
          <a:xfrm>
            <a:off x="304800" y="533400"/>
            <a:ext cx="1828800" cy="2286000"/>
            <a:chOff x="1698967" y="1066800"/>
            <a:chExt cx="4191000" cy="3835400"/>
          </a:xfrm>
        </p:grpSpPr>
        <p:pic>
          <p:nvPicPr>
            <p:cNvPr id="569" name="Google Shape;56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3767" y="2387600"/>
              <a:ext cx="1397000" cy="139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18"/>
            <p:cNvSpPr txBox="1"/>
            <p:nvPr/>
          </p:nvSpPr>
          <p:spPr>
            <a:xfrm>
              <a:off x="2235782" y="2840335"/>
              <a:ext cx="972483" cy="37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pic>
          <p:nvPicPr>
            <p:cNvPr id="571" name="Google Shape;57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56367" y="2463800"/>
              <a:ext cx="2133600" cy="116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18"/>
            <p:cNvSpPr txBox="1"/>
            <p:nvPr/>
          </p:nvSpPr>
          <p:spPr>
            <a:xfrm>
              <a:off x="4083734" y="2844799"/>
              <a:ext cx="1588140" cy="37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README</a:t>
              </a:r>
              <a:endParaRPr/>
            </a:p>
          </p:txBody>
        </p:sp>
        <p:pic>
          <p:nvPicPr>
            <p:cNvPr id="573" name="Google Shape;57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94367" y="1066800"/>
              <a:ext cx="1397000" cy="139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8967" y="3733800"/>
              <a:ext cx="2133600" cy="116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18"/>
            <p:cNvSpPr txBox="1"/>
            <p:nvPr/>
          </p:nvSpPr>
          <p:spPr>
            <a:xfrm>
              <a:off x="2232367" y="4059535"/>
              <a:ext cx="1209530" cy="37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Pronto</a:t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603967" y="1701800"/>
              <a:ext cx="76200" cy="7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Times New Roman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18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</a:t>
            </a:r>
            <a:endParaRPr/>
          </a:p>
        </p:txBody>
      </p:sp>
      <p:sp>
        <p:nvSpPr>
          <p:cNvPr id="584" name="Google Shape;58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/>
              <a:t>Create the project directory structure and README</a:t>
            </a:r>
            <a:endParaRPr/>
          </a:p>
          <a:p>
            <a:pPr indent="-514350" lvl="0" marL="514350" rtl="0" algn="l">
              <a:spcBef>
                <a:spcPts val="8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/>
              <a:t>Get the pronto data from the Internet,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https://data.seattle.gov/api/views/tw7j-dfaw/rows.csv?accessType=DOWNLOAD</a:t>
            </a:r>
            <a:endParaRPr sz="1600"/>
          </a:p>
          <a:p>
            <a:pPr indent="-514350" lvl="0" marL="514350" rtl="0" algn="l">
              <a:spcBef>
                <a:spcPts val="8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/>
              <a:t>Unpack the data</a:t>
            </a:r>
            <a:endParaRPr/>
          </a:p>
          <a:p>
            <a:pPr indent="0" lvl="1" marL="4000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Comma separated variable (CSV) files</a:t>
            </a:r>
            <a:endParaRPr/>
          </a:p>
          <a:p>
            <a:pPr indent="-514350" lvl="0" marL="514350" rtl="0" algn="l">
              <a:spcBef>
                <a:spcPts val="80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/>
              <a:t>Automate the workflow using a shell script</a:t>
            </a:r>
            <a:endParaRPr/>
          </a:p>
        </p:txBody>
      </p:sp>
      <p:sp>
        <p:nvSpPr>
          <p:cNvPr id="585" name="Google Shape;585;p19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sp>
        <p:nvSpPr>
          <p:cNvPr id="586" name="Google Shape;586;p19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 basics</a:t>
            </a:r>
            <a:endParaRPr/>
          </a:p>
        </p:txBody>
      </p:sp>
      <p:sp>
        <p:nvSpPr>
          <p:cNvPr id="434" name="Google Shape;434;p2"/>
          <p:cNvSpPr txBox="1"/>
          <p:nvPr>
            <p:ph idx="1" type="body"/>
          </p:nvPr>
        </p:nvSpPr>
        <p:spPr>
          <a:xfrm>
            <a:off x="457200" y="11528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File – container of data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Directory – container of files and directories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Directories are organized into a tree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"/>
          <p:cNvSpPr txBox="1"/>
          <p:nvPr/>
        </p:nvSpPr>
        <p:spPr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pic>
        <p:nvPicPr>
          <p:cNvPr id="436" name="Google Shape;4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"/>
          <p:cNvSpPr txBox="1"/>
          <p:nvPr/>
        </p:nvSpPr>
        <p:spPr>
          <a:xfrm>
            <a:off x="4215982" y="48352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README</a:t>
            </a:r>
            <a:endParaRPr/>
          </a:p>
        </p:txBody>
      </p:sp>
      <p:pic>
        <p:nvPicPr>
          <p:cNvPr id="438" name="Google Shape;4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"/>
          <p:cNvSpPr txBox="1"/>
          <p:nvPr/>
        </p:nvSpPr>
        <p:spPr>
          <a:xfrm>
            <a:off x="2436617" y="607766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pronto.csv</a:t>
            </a:r>
            <a:endParaRPr/>
          </a:p>
        </p:txBody>
      </p:sp>
      <p:sp>
        <p:nvSpPr>
          <p:cNvPr id="441" name="Google Shape;441;p2"/>
          <p:cNvSpPr txBox="1"/>
          <p:nvPr/>
        </p:nvSpPr>
        <p:spPr>
          <a:xfrm>
            <a:off x="5959475" y="4795838"/>
            <a:ext cx="26447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442" name="Google Shape;442;p2"/>
          <p:cNvSpPr txBox="1"/>
          <p:nvPr/>
        </p:nvSpPr>
        <p:spPr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443" name="Google Shape;443;p2"/>
          <p:cNvSpPr txBox="1"/>
          <p:nvPr/>
        </p:nvSpPr>
        <p:spPr>
          <a:xfrm>
            <a:off x="-119062" y="4808016"/>
            <a:ext cx="24304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Sub-directory</a:t>
            </a:r>
            <a:endParaRPr/>
          </a:p>
        </p:txBody>
      </p:sp>
      <p:sp>
        <p:nvSpPr>
          <p:cNvPr id="444" name="Google Shape;444;p2"/>
          <p:cNvSpPr txBox="1"/>
          <p:nvPr/>
        </p:nvSpPr>
        <p:spPr>
          <a:xfrm>
            <a:off x="4327525" y="3666824"/>
            <a:ext cx="3521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(AKA dir)</a:t>
            </a:r>
            <a:endParaRPr/>
          </a:p>
        </p:txBody>
      </p:sp>
      <p:cxnSp>
        <p:nvCxnSpPr>
          <p:cNvPr id="445" name="Google Shape;445;p2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2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7" name="Google Shape;447;p2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Useful Shell Commands</a:t>
            </a:r>
            <a:endParaRPr/>
          </a:p>
        </p:txBody>
      </p:sp>
      <p:graphicFrame>
        <p:nvGraphicFramePr>
          <p:cNvPr id="592" name="Google Shape;592;p20"/>
          <p:cNvGraphicFramePr/>
          <p:nvPr/>
        </p:nvGraphicFramePr>
        <p:xfrm>
          <a:off x="442913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{9B3AB176-57E1-4B18-93F7-11FE349F27F5}</a:tableStyleId>
              </a:tblPr>
              <a:tblGrid>
                <a:gridCol w="2743200"/>
                <a:gridCol w="2743200"/>
                <a:gridCol w="2743200"/>
              </a:tblGrid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usage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Copy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cp original_file new_file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mv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Move / rename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mv original_file new_file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rm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/ delete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original_file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directory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some_directory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pwd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working / current directory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mkdir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 directory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 some_directory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rmdir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/ delete directory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rmdir some_directory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begining of file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tail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View end of file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 file for matching lines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search.text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sort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Sort lines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 unique lines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some_file</a:t>
                      </a:r>
                      <a:endParaRPr/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to files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diff original_file new_file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unzip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Uncompress a file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unzip compressed_file.zip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25400" marR="12700" marL="12700" anchor="b"/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curl</a:t>
                      </a:r>
                      <a:endParaRPr/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a file using its URL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400" marB="2540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curl some URL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25400" marR="12700" marL="12700" anchor="b"/>
                </a:tc>
              </a:tr>
            </a:tbl>
          </a:graphicData>
        </a:graphic>
      </p:graphicFrame>
      <p:sp>
        <p:nvSpPr>
          <p:cNvPr id="593" name="Google Shape;593;p20"/>
          <p:cNvSpPr txBox="1"/>
          <p:nvPr>
            <p:ph idx="11" type="ftr"/>
          </p:nvPr>
        </p:nvSpPr>
        <p:spPr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/>
              <a:t>Beck, 2021</a:t>
            </a:r>
            <a:endParaRPr/>
          </a:p>
        </p:txBody>
      </p:sp>
      <p:sp>
        <p:nvSpPr>
          <p:cNvPr id="594" name="Google Shape;594;p20"/>
          <p:cNvSpPr txBox="1"/>
          <p:nvPr>
            <p:ph idx="12" type="sldNum"/>
          </p:nvPr>
        </p:nvSpPr>
        <p:spPr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810"/>
              <a:buNone/>
            </a:pPr>
            <a:fld id="{00000000-1234-1234-1234-123412341234}" type="slidenum"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1219200" y="5791200"/>
            <a:ext cx="75438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see http://www.pixelbeat.org/cmdline.html</a:t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1219200" y="6243638"/>
            <a:ext cx="7543800" cy="461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search shell + &lt;cmd name&gt;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vs. Command line</a:t>
            </a:r>
            <a:endParaRPr/>
          </a:p>
        </p:txBody>
      </p:sp>
      <p:sp>
        <p:nvSpPr>
          <p:cNvPr id="454" name="Google Shape;454;p3"/>
          <p:cNvSpPr txBox="1"/>
          <p:nvPr/>
        </p:nvSpPr>
        <p:spPr>
          <a:xfrm>
            <a:off x="457200" y="1635690"/>
            <a:ext cx="8229600" cy="432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User Interface (GUI)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Interface (CLI)</a:t>
            </a:r>
            <a:endParaRPr/>
          </a:p>
        </p:txBody>
      </p:sp>
      <p:pic>
        <p:nvPicPr>
          <p:cNvPr id="455" name="Google Shape;4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Why move away from pointy clicky?</a:t>
            </a:r>
            <a:endParaRPr/>
          </a:p>
        </p:txBody>
      </p:sp>
      <p:sp>
        <p:nvSpPr>
          <p:cNvPr id="464" name="Google Shape;46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preserve a record of your actions?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Using the command line you get history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You can collect your commands into a ‘script’ that can be reused to exactly duplicate your procedure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tools</a:t>
            </a:r>
            <a:endParaRPr/>
          </a:p>
        </p:txBody>
      </p:sp>
      <p:sp>
        <p:nvSpPr>
          <p:cNvPr id="470" name="Google Shape;47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command line?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Also known as a ‘shell’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Most common shell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en-US"/>
              <a:t> (what we will use)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Bourne Again Shell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Reimplementation of a shell from 1977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Every OS/X Mac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Every Linux box in the world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Every supercomputer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’Programming’ language itself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‘scripting’ language</a:t>
            </a:r>
            <a:endParaRPr/>
          </a:p>
        </p:txBody>
      </p:sp>
      <p:pic>
        <p:nvPicPr>
          <p:cNvPr id="471" name="Google Shape;471;p5"/>
          <p:cNvPicPr preferRelativeResize="0"/>
          <p:nvPr/>
        </p:nvPicPr>
        <p:blipFill rotWithShape="1">
          <a:blip r:embed="rId3">
            <a:alphaModFix/>
          </a:blip>
          <a:srcRect b="0" l="0" r="43274" t="0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 Thompson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tools</a:t>
            </a:r>
            <a:endParaRPr/>
          </a:p>
        </p:txBody>
      </p:sp>
      <p:sp>
        <p:nvSpPr>
          <p:cNvPr id="478" name="Google Shape;47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the command line?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Mac (pre-installed)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Applications -&gt; Utilities -&gt; Terminal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Windows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	Start -&gt; Ubuntu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Give it a go!  Open a shell window.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tools</a:t>
            </a:r>
            <a:endParaRPr/>
          </a:p>
        </p:txBody>
      </p:sp>
      <p:sp>
        <p:nvSpPr>
          <p:cNvPr id="484" name="Google Shape;48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Commands take ‘arguments’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Stuff after the command name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Arguments alter the function of the command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E.g. specify what file to use as input or output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Many commands accept the special argument to return help, usually one of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--help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-help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-h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trike="sngStrike"/>
              <a:t>-omghelpmeImlost</a:t>
            </a:r>
            <a:endParaRPr strike="sng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tips and tricks</a:t>
            </a:r>
            <a:endParaRPr/>
          </a:p>
        </p:txBody>
      </p:sp>
      <p:sp>
        <p:nvSpPr>
          <p:cNvPr id="490" name="Google Shape;49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 completion is your friend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When entering a file arguments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When entering directory paths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Hitting tab will autocomplete the filename!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I will pester you about this</a:t>
            </a:r>
            <a:endParaRPr/>
          </a:p>
        </p:txBody>
      </p:sp>
      <p:pic>
        <p:nvPicPr>
          <p:cNvPr id="491" name="Google Shape;4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720" y="3804634"/>
            <a:ext cx="26797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Commands for files &amp; dirs</a:t>
            </a:r>
            <a:endParaRPr/>
          </a:p>
        </p:txBody>
      </p:sp>
      <p:sp>
        <p:nvSpPr>
          <p:cNvPr id="497" name="Google Shape;49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By category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Create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various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cp, touch</a:t>
            </a:r>
            <a:r>
              <a:rPr lang="en-US"/>
              <a:t>)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View contents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/>
          </a:p>
          <a:p>
            <a:pPr indent="-457200" lvl="1" marL="857250" rtl="0" algn="l"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Remove</a:t>
            </a:r>
            <a:endParaRPr/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Directory: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2" marL="1257300" rtl="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2008-11-04T22:35:39Z</dcterms:created>
  <dc:creator>Tricia Caparas</dc:creator>
</cp:coreProperties>
</file>