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3"/>
    <p:restoredTop sz="94671"/>
  </p:normalViewPr>
  <p:slideViewPr>
    <p:cSldViewPr snapToGrid="0">
      <p:cViewPr varScale="1">
        <p:scale>
          <a:sx n="104" d="100"/>
          <a:sy n="104" d="100"/>
        </p:scale>
        <p:origin x="1320"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classroom.github.com/classrooms/49201890-uwseds-sp19-classroom"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570294ac5_1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570294ac5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318be60fc_0_54: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318be60f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431738f6a5_0_2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431738f6a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31738f6a5_0_6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31738f6a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31738f6a5_0_8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31738f6a5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31738f6a5_0_9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31738f6a5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31738f6a5_0_10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31738f6a5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31738f6a5_0_11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31738f6a5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31738f6a5_0_12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31738f6a5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31738f6a5_0_134: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31738f6a5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431738f6a5_0_14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431738f6a5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318be60fc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318be60f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Dave had a very clever analogy for version control in his lecture from spring, so I’ll replicate (and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431738f6a5_0_16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431738f6a5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431738f6a5_0_17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431738f6a5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31738f6a5_0_1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31738f6a5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4318be60fc_0_98: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4318be60fc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431738f6a5_0_1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431738f6a5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431738f6a5_0_1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431738f6a5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431738f6a5_0_2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431738f6a5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https://classroom.github.com/classrooms/49201890-uwseds-sp19-classroom</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31738f6a5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31738f6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Submitting homework on a separate video capture so you can refer back to 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318be60fc_0_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318be60f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318be60fc_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318be60fc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Dave had a very clever analogy for version control in his lecture from spring, so I’ll replicate (and extend) it.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318be60fc_0_2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318be60f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 pretty sure that this comic is required for every “Why Version Control” presentation, so I won’t disappoint.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318be60fc_0_3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318be60f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 of the cool kids do it. And at 88%, some of the uncool kids use it too.</a:t>
            </a:r>
            <a:endParaRPr/>
          </a:p>
          <a:p>
            <a:pPr marL="0" lvl="0" indent="0" algn="l" rtl="0">
              <a:spcBef>
                <a:spcPts val="0"/>
              </a:spcBef>
              <a:spcAft>
                <a:spcPts val="0"/>
              </a:spcAft>
              <a:buNone/>
            </a:pPr>
            <a:endParaRPr/>
          </a:p>
          <a:p>
            <a:pPr marL="0" lvl="0" indent="0" algn="l" rtl="0">
              <a:spcBef>
                <a:spcPts val="0"/>
              </a:spcBef>
              <a:spcAft>
                <a:spcPts val="0"/>
              </a:spcAft>
              <a:buNone/>
            </a:pPr>
            <a:r>
              <a:rPr lang="en"/>
              <a:t>Just short of 74 thousand developers represented.</a:t>
            </a:r>
            <a:endParaRPr/>
          </a:p>
          <a:p>
            <a:pPr marL="0" lvl="0" indent="0" algn="l" rtl="0">
              <a:spcBef>
                <a:spcPts val="0"/>
              </a:spcBef>
              <a:spcAft>
                <a:spcPts val="0"/>
              </a:spcAft>
              <a:buNone/>
            </a:pPr>
            <a:endParaRPr/>
          </a:p>
          <a:p>
            <a:pPr marL="0" lvl="0" indent="0" algn="l" rtl="0">
              <a:spcBef>
                <a:spcPts val="0"/>
              </a:spcBef>
              <a:spcAft>
                <a:spcPts val="0"/>
              </a:spcAft>
              <a:buNone/>
            </a:pPr>
            <a:r>
              <a:rPr lang="en"/>
              <a:t>My partner, for example, is a part of the 11% that has used Team Foundation Version Control throughout his career. We’ll talk more about why.</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318be60fc_0_1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318be60f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88%, Git is the de facto standard for version control by software developers.</a:t>
            </a:r>
            <a:endParaRPr/>
          </a:p>
          <a:p>
            <a:pPr marL="0" lvl="0" indent="0" algn="l" rtl="0">
              <a:spcBef>
                <a:spcPts val="0"/>
              </a:spcBef>
              <a:spcAft>
                <a:spcPts val="0"/>
              </a:spcAft>
              <a:buNone/>
            </a:pPr>
            <a:endParaRPr/>
          </a:p>
          <a:p>
            <a:pPr marL="0" lvl="0" indent="0" algn="l" rtl="0">
              <a:spcBef>
                <a:spcPts val="0"/>
              </a:spcBef>
              <a:spcAft>
                <a:spcPts val="0"/>
              </a:spcAft>
              <a:buNone/>
            </a:pPr>
            <a:r>
              <a:rPr lang="en"/>
              <a:t>Git was originally developed in 2005 by Linus Torvalds, the famous creator of the Linux operating system kernel. So it’s not surprising that Git has strong flexibility, performance, and security measures compared to other VCS.</a:t>
            </a:r>
            <a:endParaRPr/>
          </a:p>
          <a:p>
            <a:pPr marL="0" lvl="0" indent="0" algn="l" rtl="0">
              <a:spcBef>
                <a:spcPts val="0"/>
              </a:spcBef>
              <a:spcAft>
                <a:spcPts val="0"/>
              </a:spcAft>
              <a:buNone/>
            </a:pPr>
            <a:endParaRPr/>
          </a:p>
          <a:p>
            <a:pPr marL="0" lvl="0" indent="0" algn="l" rtl="0">
              <a:spcBef>
                <a:spcPts val="0"/>
              </a:spcBef>
              <a:spcAft>
                <a:spcPts val="0"/>
              </a:spcAft>
              <a:buNone/>
            </a:pPr>
            <a:r>
              <a:rPr lang="en"/>
              <a:t>We’ll learn workflows later.</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318be60fc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318be60f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phdcomics.com/comics/archive_print.php?comicid=1531"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153797"/>
            <a:ext cx="8520600" cy="1704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600" b="1">
                <a:solidFill>
                  <a:srgbClr val="FFFFFF"/>
                </a:solidFill>
                <a:latin typeface="Cambria"/>
                <a:ea typeface="Cambria"/>
                <a:cs typeface="Cambria"/>
                <a:sym typeface="Cambria"/>
              </a:rPr>
              <a:t>CSE 583</a:t>
            </a:r>
            <a:endParaRPr sz="3600" b="1">
              <a:solidFill>
                <a:srgbClr val="FFFFFF"/>
              </a:solidFill>
              <a:latin typeface="Cambria"/>
              <a:ea typeface="Cambria"/>
              <a:cs typeface="Cambria"/>
              <a:sym typeface="Cambria"/>
            </a:endParaRPr>
          </a:p>
          <a:p>
            <a:pPr marL="0" lvl="0" indent="0" algn="r" rtl="0">
              <a:spcBef>
                <a:spcPts val="0"/>
              </a:spcBef>
              <a:spcAft>
                <a:spcPts val="0"/>
              </a:spcAft>
              <a:buNone/>
            </a:pPr>
            <a:endParaRPr sz="2000" b="1">
              <a:solidFill>
                <a:srgbClr val="FFFFFF"/>
              </a:solidFill>
              <a:latin typeface="Cambria"/>
              <a:ea typeface="Cambria"/>
              <a:cs typeface="Cambria"/>
              <a:sym typeface="Cambria"/>
            </a:endParaRPr>
          </a:p>
          <a:p>
            <a:pPr marL="0" lvl="0" indent="0" algn="ctr" rtl="0">
              <a:spcBef>
                <a:spcPts val="0"/>
              </a:spcBef>
              <a:spcAft>
                <a:spcPts val="0"/>
              </a:spcAft>
              <a:buNone/>
            </a:pPr>
            <a:endParaRPr b="1">
              <a:solidFill>
                <a:srgbClr val="FFFFFF"/>
              </a:solidFill>
              <a:latin typeface="Cambria"/>
              <a:ea typeface="Cambria"/>
              <a:cs typeface="Cambria"/>
              <a:sym typeface="Cambria"/>
            </a:endParaRPr>
          </a:p>
          <a:p>
            <a:pPr marL="0" lvl="0" indent="0" algn="ctr" rtl="0">
              <a:spcBef>
                <a:spcPts val="0"/>
              </a:spcBef>
              <a:spcAft>
                <a:spcPts val="0"/>
              </a:spcAft>
              <a:buNone/>
            </a:pPr>
            <a:r>
              <a:rPr lang="en" b="1">
                <a:solidFill>
                  <a:srgbClr val="FFFFFF"/>
                </a:solidFill>
                <a:latin typeface="Cambria"/>
                <a:ea typeface="Cambria"/>
                <a:cs typeface="Cambria"/>
                <a:sym typeface="Cambria"/>
              </a:rPr>
              <a:t>Version Control I</a:t>
            </a:r>
            <a:endParaRPr b="1">
              <a:solidFill>
                <a:srgbClr val="FFFFFF"/>
              </a:solidFill>
              <a:latin typeface="Cambria"/>
              <a:ea typeface="Cambria"/>
              <a:cs typeface="Cambria"/>
              <a:sym typeface="Cambria"/>
            </a:endParaRPr>
          </a:p>
        </p:txBody>
      </p:sp>
      <p:sp>
        <p:nvSpPr>
          <p:cNvPr id="55" name="Google Shape;55;p13"/>
          <p:cNvSpPr txBox="1">
            <a:spLocks noGrp="1"/>
          </p:cNvSpPr>
          <p:nvPr>
            <p:ph type="subTitle" idx="1"/>
          </p:nvPr>
        </p:nvSpPr>
        <p:spPr>
          <a:xfrm>
            <a:off x="311700" y="2907633"/>
            <a:ext cx="8520600" cy="105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b="1" dirty="0">
                <a:solidFill>
                  <a:schemeClr val="lt1"/>
                </a:solidFill>
                <a:latin typeface="Cambria"/>
                <a:ea typeface="Cambria"/>
                <a:cs typeface="Cambria"/>
                <a:sym typeface="Cambria"/>
              </a:rPr>
              <a:t>David Beck</a:t>
            </a:r>
            <a:r>
              <a:rPr lang="en" sz="2600" b="1" baseline="30000" dirty="0">
                <a:solidFill>
                  <a:schemeClr val="lt1"/>
                </a:solidFill>
                <a:latin typeface="Cambria"/>
                <a:ea typeface="Cambria"/>
                <a:cs typeface="Cambria"/>
                <a:sym typeface="Cambria"/>
              </a:rPr>
              <a:t>1,2,3</a:t>
            </a:r>
            <a:r>
              <a:rPr lang="en" sz="2600" dirty="0">
                <a:solidFill>
                  <a:schemeClr val="lt1"/>
                </a:solidFill>
                <a:latin typeface="Cambria"/>
                <a:ea typeface="Cambria"/>
                <a:cs typeface="Cambria"/>
                <a:sym typeface="Cambria"/>
              </a:rPr>
              <a:t>, </a:t>
            </a:r>
            <a:r>
              <a:rPr lang="en" sz="2600" dirty="0">
                <a:solidFill>
                  <a:srgbClr val="FFFFFF"/>
                </a:solidFill>
                <a:latin typeface="Cambria"/>
                <a:ea typeface="Cambria"/>
                <a:cs typeface="Cambria"/>
                <a:sym typeface="Cambria"/>
              </a:rPr>
              <a:t>Joseph Hellerstein</a:t>
            </a:r>
            <a:r>
              <a:rPr lang="en" sz="2600" baseline="30000" dirty="0">
                <a:solidFill>
                  <a:srgbClr val="FFFFFF"/>
                </a:solidFill>
                <a:latin typeface="Cambria"/>
                <a:ea typeface="Cambria"/>
                <a:cs typeface="Cambria"/>
                <a:sym typeface="Cambria"/>
              </a:rPr>
              <a:t>1,3</a:t>
            </a:r>
            <a:r>
              <a:rPr lang="en" sz="2600" dirty="0">
                <a:solidFill>
                  <a:srgbClr val="FFFFFF"/>
                </a:solidFill>
                <a:latin typeface="Cambria"/>
                <a:ea typeface="Cambria"/>
                <a:cs typeface="Cambria"/>
                <a:sym typeface="Cambria"/>
              </a:rPr>
              <a:t>, </a:t>
            </a:r>
            <a:r>
              <a:rPr lang="en" sz="2600" dirty="0" err="1">
                <a:solidFill>
                  <a:srgbClr val="FFFFFF"/>
                </a:solidFill>
                <a:latin typeface="Cambria"/>
                <a:ea typeface="Cambria"/>
                <a:cs typeface="Cambria"/>
                <a:sym typeface="Cambria"/>
              </a:rPr>
              <a:t>Bernease</a:t>
            </a:r>
            <a:r>
              <a:rPr lang="en" sz="2600" dirty="0">
                <a:solidFill>
                  <a:srgbClr val="FFFFFF"/>
                </a:solidFill>
                <a:latin typeface="Cambria"/>
                <a:ea typeface="Cambria"/>
                <a:cs typeface="Cambria"/>
                <a:sym typeface="Cambria"/>
              </a:rPr>
              <a:t> Herman</a:t>
            </a:r>
            <a:r>
              <a:rPr lang="en" sz="2600" baseline="30000" dirty="0">
                <a:solidFill>
                  <a:srgbClr val="FFFFFF"/>
                </a:solidFill>
                <a:latin typeface="Cambria"/>
                <a:ea typeface="Cambria"/>
                <a:cs typeface="Cambria"/>
                <a:sym typeface="Cambria"/>
              </a:rPr>
              <a:t>1</a:t>
            </a:r>
            <a:r>
              <a:rPr lang="en" sz="2600" dirty="0">
                <a:solidFill>
                  <a:srgbClr val="FFFFFF"/>
                </a:solidFill>
                <a:latin typeface="Cambria"/>
                <a:ea typeface="Cambria"/>
                <a:cs typeface="Cambria"/>
                <a:sym typeface="Cambria"/>
              </a:rPr>
              <a:t>, Daniel Jones</a:t>
            </a:r>
            <a:r>
              <a:rPr lang="en" sz="2600" baseline="30000" dirty="0">
                <a:solidFill>
                  <a:srgbClr val="FFFFFF"/>
                </a:solidFill>
                <a:latin typeface="Cambria"/>
                <a:ea typeface="Cambria"/>
                <a:cs typeface="Cambria"/>
                <a:sym typeface="Cambria"/>
              </a:rPr>
              <a:t>3</a:t>
            </a:r>
            <a:endParaRPr sz="2200" baseline="30000" dirty="0">
              <a:solidFill>
                <a:srgbClr val="FFFFFF"/>
              </a:solidFill>
              <a:latin typeface="Cambria"/>
              <a:ea typeface="Cambria"/>
              <a:cs typeface="Cambria"/>
              <a:sym typeface="Cambria"/>
            </a:endParaRPr>
          </a:p>
          <a:p>
            <a:pPr marL="0" lvl="0" indent="0" algn="ctr" rtl="0">
              <a:spcBef>
                <a:spcPts val="0"/>
              </a:spcBef>
              <a:spcAft>
                <a:spcPts val="0"/>
              </a:spcAft>
              <a:buNone/>
            </a:pPr>
            <a:endParaRPr sz="2200" baseline="30000" dirty="0">
              <a:solidFill>
                <a:srgbClr val="FFFFFF"/>
              </a:solidFill>
              <a:latin typeface="Cambria"/>
              <a:ea typeface="Cambria"/>
              <a:cs typeface="Cambria"/>
              <a:sym typeface="Cambria"/>
            </a:endParaRPr>
          </a:p>
          <a:p>
            <a:pPr marL="0" lvl="0" indent="0" algn="ctr" rtl="0">
              <a:spcBef>
                <a:spcPts val="0"/>
              </a:spcBef>
              <a:spcAft>
                <a:spcPts val="0"/>
              </a:spcAft>
              <a:buNone/>
            </a:pPr>
            <a:r>
              <a:rPr lang="en" sz="2200" baseline="30000" dirty="0">
                <a:solidFill>
                  <a:srgbClr val="FFFFFF"/>
                </a:solidFill>
                <a:latin typeface="Cambria"/>
                <a:ea typeface="Cambria"/>
                <a:cs typeface="Cambria"/>
                <a:sym typeface="Cambria"/>
              </a:rPr>
              <a:t>1</a:t>
            </a:r>
            <a:r>
              <a:rPr lang="en" sz="2200" dirty="0">
                <a:solidFill>
                  <a:srgbClr val="FFFFFF"/>
                </a:solidFill>
                <a:latin typeface="Cambria"/>
                <a:ea typeface="Cambria"/>
                <a:cs typeface="Cambria"/>
                <a:sym typeface="Cambria"/>
              </a:rPr>
              <a:t>eScience Institute</a:t>
            </a:r>
            <a:endParaRPr sz="2200" dirty="0">
              <a:solidFill>
                <a:srgbClr val="FFFFFF"/>
              </a:solidFill>
              <a:latin typeface="Cambria"/>
              <a:ea typeface="Cambria"/>
              <a:cs typeface="Cambria"/>
              <a:sym typeface="Cambria"/>
            </a:endParaRPr>
          </a:p>
          <a:p>
            <a:pPr marL="0" lvl="0" indent="0" algn="ctr" rtl="0">
              <a:spcBef>
                <a:spcPts val="0"/>
              </a:spcBef>
              <a:spcAft>
                <a:spcPts val="0"/>
              </a:spcAft>
              <a:buNone/>
            </a:pPr>
            <a:r>
              <a:rPr lang="en" sz="2200" baseline="30000" dirty="0">
                <a:solidFill>
                  <a:srgbClr val="FFFFFF"/>
                </a:solidFill>
                <a:latin typeface="Cambria"/>
                <a:ea typeface="Cambria"/>
                <a:cs typeface="Cambria"/>
                <a:sym typeface="Cambria"/>
              </a:rPr>
              <a:t>2</a:t>
            </a:r>
            <a:r>
              <a:rPr lang="en" sz="2200" dirty="0">
                <a:solidFill>
                  <a:srgbClr val="FFFFFF"/>
                </a:solidFill>
                <a:latin typeface="Cambria"/>
                <a:ea typeface="Cambria"/>
                <a:cs typeface="Cambria"/>
                <a:sym typeface="Cambria"/>
              </a:rPr>
              <a:t>Chemical Engineering</a:t>
            </a:r>
            <a:endParaRPr sz="2200" dirty="0">
              <a:solidFill>
                <a:srgbClr val="FFFFFF"/>
              </a:solidFill>
              <a:latin typeface="Cambria"/>
              <a:ea typeface="Cambria"/>
              <a:cs typeface="Cambria"/>
              <a:sym typeface="Cambria"/>
            </a:endParaRPr>
          </a:p>
          <a:p>
            <a:pPr marL="0" lvl="0" indent="0" algn="ctr" rtl="0">
              <a:spcBef>
                <a:spcPts val="0"/>
              </a:spcBef>
              <a:spcAft>
                <a:spcPts val="0"/>
              </a:spcAft>
              <a:buNone/>
            </a:pPr>
            <a:r>
              <a:rPr lang="en" sz="2200" baseline="30000" dirty="0">
                <a:solidFill>
                  <a:srgbClr val="FFFFFF"/>
                </a:solidFill>
                <a:latin typeface="Cambria"/>
                <a:ea typeface="Cambria"/>
                <a:cs typeface="Cambria"/>
                <a:sym typeface="Cambria"/>
              </a:rPr>
              <a:t>3</a:t>
            </a:r>
            <a:r>
              <a:rPr lang="en" sz="2200" dirty="0">
                <a:solidFill>
                  <a:srgbClr val="FFFFFF"/>
                </a:solidFill>
                <a:latin typeface="Cambria"/>
                <a:ea typeface="Cambria"/>
                <a:cs typeface="Cambria"/>
                <a:sym typeface="Cambria"/>
              </a:rPr>
              <a:t>Computer Science</a:t>
            </a:r>
            <a:endParaRPr sz="2200" dirty="0">
              <a:solidFill>
                <a:srgbClr val="FFFFFF"/>
              </a:solidFill>
              <a:latin typeface="Cambria"/>
              <a:ea typeface="Cambria"/>
              <a:cs typeface="Cambria"/>
              <a:sym typeface="Cambria"/>
            </a:endParaRPr>
          </a:p>
          <a:p>
            <a:pPr marL="0" lvl="0" indent="0" algn="ctr" rtl="0">
              <a:spcBef>
                <a:spcPts val="0"/>
              </a:spcBef>
              <a:spcAft>
                <a:spcPts val="0"/>
              </a:spcAft>
              <a:buNone/>
            </a:pPr>
            <a:endParaRPr sz="2600" dirty="0">
              <a:solidFill>
                <a:srgbClr val="FFFFFF"/>
              </a:solidFill>
              <a:latin typeface="Cambria"/>
              <a:ea typeface="Cambria"/>
              <a:cs typeface="Cambria"/>
              <a:sym typeface="Cambria"/>
            </a:endParaRPr>
          </a:p>
          <a:p>
            <a:pPr marL="0" lvl="0" indent="0" algn="ctr" rtl="0">
              <a:spcBef>
                <a:spcPts val="0"/>
              </a:spcBef>
              <a:spcAft>
                <a:spcPts val="0"/>
              </a:spcAft>
              <a:buNone/>
            </a:pPr>
            <a:r>
              <a:rPr lang="en" sz="2600" dirty="0">
                <a:solidFill>
                  <a:srgbClr val="FFFFFF"/>
                </a:solidFill>
                <a:latin typeface="Cambria"/>
                <a:ea typeface="Cambria"/>
                <a:cs typeface="Cambria"/>
                <a:sym typeface="Cambria"/>
              </a:rPr>
              <a:t>October 2, 2019</a:t>
            </a:r>
            <a:endParaRPr sz="2600" dirty="0">
              <a:solidFill>
                <a:srgbClr val="FFFFFF"/>
              </a:solidFill>
              <a:latin typeface="Cambria"/>
              <a:ea typeface="Cambria"/>
              <a:cs typeface="Cambria"/>
              <a:sym typeface="Cambria"/>
            </a:endParaRPr>
          </a:p>
          <a:p>
            <a:pPr marL="0" lvl="0" indent="0" algn="ctr" rtl="0">
              <a:spcBef>
                <a:spcPts val="0"/>
              </a:spcBef>
              <a:spcAft>
                <a:spcPts val="0"/>
              </a:spcAft>
              <a:buNone/>
            </a:pPr>
            <a:endParaRPr sz="2600" dirty="0">
              <a:solidFill>
                <a:srgbClr val="FFFFFF"/>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474450" y="2806500"/>
            <a:ext cx="8195100" cy="124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b="1">
                <a:latin typeface="Cambria"/>
                <a:ea typeface="Cambria"/>
                <a:cs typeface="Cambria"/>
                <a:sym typeface="Cambria"/>
              </a:rPr>
              <a:t>Hands on Git / GitHub I</a:t>
            </a:r>
            <a:endParaRPr sz="3400" b="1">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2"/>
        <p:cNvGrpSpPr/>
        <p:nvPr/>
      </p:nvGrpSpPr>
      <p:grpSpPr>
        <a:xfrm>
          <a:off x="0" y="0"/>
          <a:ext cx="0" cy="0"/>
          <a:chOff x="0" y="0"/>
          <a:chExt cx="0" cy="0"/>
        </a:xfrm>
      </p:grpSpPr>
      <p:pic>
        <p:nvPicPr>
          <p:cNvPr id="113" name="Google Shape;113;p23"/>
          <p:cNvPicPr preferRelativeResize="0"/>
          <p:nvPr/>
        </p:nvPicPr>
        <p:blipFill>
          <a:blip r:embed="rId3">
            <a:alphaModFix/>
          </a:blip>
          <a:stretch>
            <a:fillRect/>
          </a:stretch>
        </p:blipFill>
        <p:spPr>
          <a:xfrm>
            <a:off x="183775" y="0"/>
            <a:ext cx="8875049" cy="6857999"/>
          </a:xfrm>
          <a:prstGeom prst="rect">
            <a:avLst/>
          </a:prstGeom>
          <a:noFill/>
          <a:ln>
            <a:noFill/>
          </a:ln>
        </p:spPr>
      </p:pic>
      <p:sp>
        <p:nvSpPr>
          <p:cNvPr id="114" name="Google Shape;114;p23"/>
          <p:cNvSpPr/>
          <p:nvPr/>
        </p:nvSpPr>
        <p:spPr>
          <a:xfrm>
            <a:off x="8869500" y="-40500"/>
            <a:ext cx="189300" cy="6898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3"/>
          <p:cNvSpPr/>
          <p:nvPr/>
        </p:nvSpPr>
        <p:spPr>
          <a:xfrm>
            <a:off x="3435775" y="811600"/>
            <a:ext cx="5532300" cy="6198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3"/>
          <p:cNvSpPr/>
          <p:nvPr/>
        </p:nvSpPr>
        <p:spPr>
          <a:xfrm>
            <a:off x="183775" y="1752600"/>
            <a:ext cx="3373800" cy="510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3"/>
          <p:cNvSpPr/>
          <p:nvPr/>
        </p:nvSpPr>
        <p:spPr>
          <a:xfrm>
            <a:off x="1609675" y="1699850"/>
            <a:ext cx="2549700" cy="543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3"/>
          <p:cNvSpPr/>
          <p:nvPr/>
        </p:nvSpPr>
        <p:spPr>
          <a:xfrm>
            <a:off x="-108225" y="1635825"/>
            <a:ext cx="808500" cy="543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2"/>
        <p:cNvGrpSpPr/>
        <p:nvPr/>
      </p:nvGrpSpPr>
      <p:grpSpPr>
        <a:xfrm>
          <a:off x="0" y="0"/>
          <a:ext cx="0" cy="0"/>
          <a:chOff x="0" y="0"/>
          <a:chExt cx="0" cy="0"/>
        </a:xfrm>
      </p:grpSpPr>
      <p:pic>
        <p:nvPicPr>
          <p:cNvPr id="123" name="Google Shape;123;p24"/>
          <p:cNvPicPr preferRelativeResize="0"/>
          <p:nvPr/>
        </p:nvPicPr>
        <p:blipFill>
          <a:blip r:embed="rId3">
            <a:alphaModFix/>
          </a:blip>
          <a:stretch>
            <a:fillRect/>
          </a:stretch>
        </p:blipFill>
        <p:spPr>
          <a:xfrm>
            <a:off x="183775" y="0"/>
            <a:ext cx="8875049" cy="6857999"/>
          </a:xfrm>
          <a:prstGeom prst="rect">
            <a:avLst/>
          </a:prstGeom>
          <a:noFill/>
          <a:ln>
            <a:noFill/>
          </a:ln>
        </p:spPr>
      </p:pic>
      <p:sp>
        <p:nvSpPr>
          <p:cNvPr id="124" name="Google Shape;124;p24"/>
          <p:cNvSpPr/>
          <p:nvPr/>
        </p:nvSpPr>
        <p:spPr>
          <a:xfrm>
            <a:off x="8869500" y="-40500"/>
            <a:ext cx="189300" cy="6898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4"/>
          <p:cNvSpPr/>
          <p:nvPr/>
        </p:nvSpPr>
        <p:spPr>
          <a:xfrm>
            <a:off x="3435775" y="811600"/>
            <a:ext cx="5532300" cy="6198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4"/>
          <p:cNvSpPr/>
          <p:nvPr/>
        </p:nvSpPr>
        <p:spPr>
          <a:xfrm>
            <a:off x="183775" y="2522550"/>
            <a:ext cx="3373800" cy="4335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0"/>
        <p:cNvGrpSpPr/>
        <p:nvPr/>
      </p:nvGrpSpPr>
      <p:grpSpPr>
        <a:xfrm>
          <a:off x="0" y="0"/>
          <a:ext cx="0" cy="0"/>
          <a:chOff x="0" y="0"/>
          <a:chExt cx="0" cy="0"/>
        </a:xfrm>
      </p:grpSpPr>
      <p:pic>
        <p:nvPicPr>
          <p:cNvPr id="131" name="Google Shape;131;p25"/>
          <p:cNvPicPr preferRelativeResize="0"/>
          <p:nvPr/>
        </p:nvPicPr>
        <p:blipFill>
          <a:blip r:embed="rId3">
            <a:alphaModFix/>
          </a:blip>
          <a:stretch>
            <a:fillRect/>
          </a:stretch>
        </p:blipFill>
        <p:spPr>
          <a:xfrm>
            <a:off x="183775" y="0"/>
            <a:ext cx="8875049" cy="6857999"/>
          </a:xfrm>
          <a:prstGeom prst="rect">
            <a:avLst/>
          </a:prstGeom>
          <a:noFill/>
          <a:ln>
            <a:noFill/>
          </a:ln>
        </p:spPr>
      </p:pic>
      <p:sp>
        <p:nvSpPr>
          <p:cNvPr id="132" name="Google Shape;132;p25"/>
          <p:cNvSpPr/>
          <p:nvPr/>
        </p:nvSpPr>
        <p:spPr>
          <a:xfrm>
            <a:off x="8869500" y="-40500"/>
            <a:ext cx="189300" cy="6898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5"/>
          <p:cNvSpPr/>
          <p:nvPr/>
        </p:nvSpPr>
        <p:spPr>
          <a:xfrm>
            <a:off x="3452825" y="811600"/>
            <a:ext cx="5515200" cy="6198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5"/>
          <p:cNvSpPr/>
          <p:nvPr/>
        </p:nvSpPr>
        <p:spPr>
          <a:xfrm>
            <a:off x="183775" y="3754450"/>
            <a:ext cx="3373800" cy="310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5"/>
          <p:cNvSpPr/>
          <p:nvPr/>
        </p:nvSpPr>
        <p:spPr>
          <a:xfrm>
            <a:off x="3209875" y="3109550"/>
            <a:ext cx="723900" cy="876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9"/>
        <p:cNvGrpSpPr/>
        <p:nvPr/>
      </p:nvGrpSpPr>
      <p:grpSpPr>
        <a:xfrm>
          <a:off x="0" y="0"/>
          <a:ext cx="0" cy="0"/>
          <a:chOff x="0" y="0"/>
          <a:chExt cx="0" cy="0"/>
        </a:xfrm>
      </p:grpSpPr>
      <p:pic>
        <p:nvPicPr>
          <p:cNvPr id="140" name="Google Shape;140;p26"/>
          <p:cNvPicPr preferRelativeResize="0"/>
          <p:nvPr/>
        </p:nvPicPr>
        <p:blipFill>
          <a:blip r:embed="rId3">
            <a:alphaModFix/>
          </a:blip>
          <a:stretch>
            <a:fillRect/>
          </a:stretch>
        </p:blipFill>
        <p:spPr>
          <a:xfrm>
            <a:off x="183775" y="0"/>
            <a:ext cx="8875049" cy="6857999"/>
          </a:xfrm>
          <a:prstGeom prst="rect">
            <a:avLst/>
          </a:prstGeom>
          <a:noFill/>
          <a:ln>
            <a:noFill/>
          </a:ln>
        </p:spPr>
      </p:pic>
      <p:sp>
        <p:nvSpPr>
          <p:cNvPr id="141" name="Google Shape;141;p26"/>
          <p:cNvSpPr/>
          <p:nvPr/>
        </p:nvSpPr>
        <p:spPr>
          <a:xfrm>
            <a:off x="8869500" y="-40500"/>
            <a:ext cx="189300" cy="6898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6"/>
          <p:cNvSpPr/>
          <p:nvPr/>
        </p:nvSpPr>
        <p:spPr>
          <a:xfrm>
            <a:off x="3435775" y="811600"/>
            <a:ext cx="5532300" cy="6198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183775" y="5178425"/>
            <a:ext cx="3373800" cy="1679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1443050" y="4674775"/>
            <a:ext cx="1173300" cy="54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1995500" y="4117075"/>
            <a:ext cx="1605000" cy="110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9"/>
        <p:cNvGrpSpPr/>
        <p:nvPr/>
      </p:nvGrpSpPr>
      <p:grpSpPr>
        <a:xfrm>
          <a:off x="0" y="0"/>
          <a:ext cx="0" cy="0"/>
          <a:chOff x="0" y="0"/>
          <a:chExt cx="0" cy="0"/>
        </a:xfrm>
      </p:grpSpPr>
      <p:pic>
        <p:nvPicPr>
          <p:cNvPr id="150" name="Google Shape;150;p27"/>
          <p:cNvPicPr preferRelativeResize="0"/>
          <p:nvPr/>
        </p:nvPicPr>
        <p:blipFill>
          <a:blip r:embed="rId3">
            <a:alphaModFix/>
          </a:blip>
          <a:stretch>
            <a:fillRect/>
          </a:stretch>
        </p:blipFill>
        <p:spPr>
          <a:xfrm>
            <a:off x="183775" y="0"/>
            <a:ext cx="8875049" cy="6857999"/>
          </a:xfrm>
          <a:prstGeom prst="rect">
            <a:avLst/>
          </a:prstGeom>
          <a:noFill/>
          <a:ln>
            <a:noFill/>
          </a:ln>
        </p:spPr>
      </p:pic>
      <p:sp>
        <p:nvSpPr>
          <p:cNvPr id="151" name="Google Shape;151;p27"/>
          <p:cNvSpPr/>
          <p:nvPr/>
        </p:nvSpPr>
        <p:spPr>
          <a:xfrm>
            <a:off x="8869500" y="-40500"/>
            <a:ext cx="189300" cy="6898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7"/>
          <p:cNvSpPr/>
          <p:nvPr/>
        </p:nvSpPr>
        <p:spPr>
          <a:xfrm>
            <a:off x="3435775" y="811600"/>
            <a:ext cx="5532300" cy="6198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7"/>
          <p:cNvSpPr/>
          <p:nvPr/>
        </p:nvSpPr>
        <p:spPr>
          <a:xfrm>
            <a:off x="183775" y="5337175"/>
            <a:ext cx="3373800" cy="1520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p:nvPr/>
        </p:nvSpPr>
        <p:spPr>
          <a:xfrm>
            <a:off x="3167075" y="4098925"/>
            <a:ext cx="1173300" cy="45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7"/>
          <p:cNvSpPr/>
          <p:nvPr/>
        </p:nvSpPr>
        <p:spPr>
          <a:xfrm>
            <a:off x="3190888" y="4479925"/>
            <a:ext cx="1173300" cy="45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p:nvPr/>
        </p:nvSpPr>
        <p:spPr>
          <a:xfrm>
            <a:off x="242931" y="5184775"/>
            <a:ext cx="1743000" cy="204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0"/>
        <p:cNvGrpSpPr/>
        <p:nvPr/>
      </p:nvGrpSpPr>
      <p:grpSpPr>
        <a:xfrm>
          <a:off x="0" y="0"/>
          <a:ext cx="0" cy="0"/>
          <a:chOff x="0" y="0"/>
          <a:chExt cx="0" cy="0"/>
        </a:xfrm>
      </p:grpSpPr>
      <p:pic>
        <p:nvPicPr>
          <p:cNvPr id="161" name="Google Shape;161;p28"/>
          <p:cNvPicPr preferRelativeResize="0"/>
          <p:nvPr/>
        </p:nvPicPr>
        <p:blipFill>
          <a:blip r:embed="rId3">
            <a:alphaModFix/>
          </a:blip>
          <a:stretch>
            <a:fillRect/>
          </a:stretch>
        </p:blipFill>
        <p:spPr>
          <a:xfrm>
            <a:off x="183775" y="0"/>
            <a:ext cx="8875049" cy="6857999"/>
          </a:xfrm>
          <a:prstGeom prst="rect">
            <a:avLst/>
          </a:prstGeom>
          <a:noFill/>
          <a:ln>
            <a:noFill/>
          </a:ln>
        </p:spPr>
      </p:pic>
      <p:sp>
        <p:nvSpPr>
          <p:cNvPr id="162" name="Google Shape;162;p28"/>
          <p:cNvSpPr/>
          <p:nvPr/>
        </p:nvSpPr>
        <p:spPr>
          <a:xfrm>
            <a:off x="8869500" y="-40500"/>
            <a:ext cx="189300" cy="6898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8"/>
          <p:cNvSpPr/>
          <p:nvPr/>
        </p:nvSpPr>
        <p:spPr>
          <a:xfrm>
            <a:off x="3435775" y="811600"/>
            <a:ext cx="5532300" cy="6198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8"/>
          <p:cNvSpPr/>
          <p:nvPr/>
        </p:nvSpPr>
        <p:spPr>
          <a:xfrm>
            <a:off x="3353975" y="6089650"/>
            <a:ext cx="189300" cy="38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8"/>
          <p:cNvSpPr/>
          <p:nvPr/>
        </p:nvSpPr>
        <p:spPr>
          <a:xfrm>
            <a:off x="3167075" y="4098925"/>
            <a:ext cx="1173300" cy="45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8"/>
          <p:cNvSpPr/>
          <p:nvPr/>
        </p:nvSpPr>
        <p:spPr>
          <a:xfrm>
            <a:off x="3190888" y="4479925"/>
            <a:ext cx="1173300" cy="45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0"/>
        <p:cNvGrpSpPr/>
        <p:nvPr/>
      </p:nvGrpSpPr>
      <p:grpSpPr>
        <a:xfrm>
          <a:off x="0" y="0"/>
          <a:ext cx="0" cy="0"/>
          <a:chOff x="0" y="0"/>
          <a:chExt cx="0" cy="0"/>
        </a:xfrm>
      </p:grpSpPr>
      <p:pic>
        <p:nvPicPr>
          <p:cNvPr id="171" name="Google Shape;171;p29"/>
          <p:cNvPicPr preferRelativeResize="0"/>
          <p:nvPr/>
        </p:nvPicPr>
        <p:blipFill>
          <a:blip r:embed="rId3">
            <a:alphaModFix/>
          </a:blip>
          <a:stretch>
            <a:fillRect/>
          </a:stretch>
        </p:blipFill>
        <p:spPr>
          <a:xfrm>
            <a:off x="183775" y="0"/>
            <a:ext cx="8875049" cy="6857999"/>
          </a:xfrm>
          <a:prstGeom prst="rect">
            <a:avLst/>
          </a:prstGeom>
          <a:noFill/>
          <a:ln>
            <a:noFill/>
          </a:ln>
        </p:spPr>
      </p:pic>
      <p:sp>
        <p:nvSpPr>
          <p:cNvPr id="172" name="Google Shape;172;p29"/>
          <p:cNvSpPr/>
          <p:nvPr/>
        </p:nvSpPr>
        <p:spPr>
          <a:xfrm>
            <a:off x="8869500" y="-40500"/>
            <a:ext cx="189300" cy="6898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6105525" y="3324225"/>
            <a:ext cx="2862600" cy="3686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3353975" y="6089650"/>
            <a:ext cx="189300" cy="38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3167075" y="4099050"/>
            <a:ext cx="1719300" cy="45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3190905" y="4479925"/>
            <a:ext cx="1638300" cy="45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3409950" y="5219700"/>
            <a:ext cx="2695500" cy="1508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248075" y="3324225"/>
            <a:ext cx="1719300" cy="774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3609975" y="828675"/>
            <a:ext cx="5259600" cy="309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5800725" y="4938825"/>
            <a:ext cx="523800" cy="45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pic>
        <p:nvPicPr>
          <p:cNvPr id="185" name="Google Shape;185;p30"/>
          <p:cNvPicPr preferRelativeResize="0"/>
          <p:nvPr/>
        </p:nvPicPr>
        <p:blipFill>
          <a:blip r:embed="rId3">
            <a:alphaModFix/>
          </a:blip>
          <a:stretch>
            <a:fillRect/>
          </a:stretch>
        </p:blipFill>
        <p:spPr>
          <a:xfrm>
            <a:off x="183775" y="0"/>
            <a:ext cx="8875049" cy="6857999"/>
          </a:xfrm>
          <a:prstGeom prst="rect">
            <a:avLst/>
          </a:prstGeom>
          <a:noFill/>
          <a:ln>
            <a:noFill/>
          </a:ln>
        </p:spPr>
      </p:pic>
      <p:sp>
        <p:nvSpPr>
          <p:cNvPr id="186" name="Google Shape;186;p30"/>
          <p:cNvSpPr/>
          <p:nvPr/>
        </p:nvSpPr>
        <p:spPr>
          <a:xfrm>
            <a:off x="8869500" y="-40500"/>
            <a:ext cx="189300" cy="6898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0"/>
          <p:cNvSpPr/>
          <p:nvPr/>
        </p:nvSpPr>
        <p:spPr>
          <a:xfrm>
            <a:off x="6105525" y="3324225"/>
            <a:ext cx="2862600" cy="3686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0"/>
          <p:cNvSpPr/>
          <p:nvPr/>
        </p:nvSpPr>
        <p:spPr>
          <a:xfrm>
            <a:off x="3353975" y="6089650"/>
            <a:ext cx="189300" cy="38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0"/>
          <p:cNvSpPr/>
          <p:nvPr/>
        </p:nvSpPr>
        <p:spPr>
          <a:xfrm>
            <a:off x="3167075" y="4099050"/>
            <a:ext cx="1719300" cy="45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0"/>
          <p:cNvSpPr/>
          <p:nvPr/>
        </p:nvSpPr>
        <p:spPr>
          <a:xfrm>
            <a:off x="3190905" y="4479925"/>
            <a:ext cx="1638300" cy="45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0"/>
          <p:cNvSpPr/>
          <p:nvPr/>
        </p:nvSpPr>
        <p:spPr>
          <a:xfrm>
            <a:off x="3409950" y="5219700"/>
            <a:ext cx="2695500" cy="1508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0"/>
          <p:cNvSpPr/>
          <p:nvPr/>
        </p:nvSpPr>
        <p:spPr>
          <a:xfrm>
            <a:off x="3609975" y="828675"/>
            <a:ext cx="5259600" cy="2495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0"/>
          <p:cNvSpPr/>
          <p:nvPr/>
        </p:nvSpPr>
        <p:spPr>
          <a:xfrm>
            <a:off x="5800725" y="4938825"/>
            <a:ext cx="523800" cy="45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7"/>
        <p:cNvGrpSpPr/>
        <p:nvPr/>
      </p:nvGrpSpPr>
      <p:grpSpPr>
        <a:xfrm>
          <a:off x="0" y="0"/>
          <a:ext cx="0" cy="0"/>
          <a:chOff x="0" y="0"/>
          <a:chExt cx="0" cy="0"/>
        </a:xfrm>
      </p:grpSpPr>
      <p:pic>
        <p:nvPicPr>
          <p:cNvPr id="198" name="Google Shape;198;p31"/>
          <p:cNvPicPr preferRelativeResize="0"/>
          <p:nvPr/>
        </p:nvPicPr>
        <p:blipFill>
          <a:blip r:embed="rId3">
            <a:alphaModFix/>
          </a:blip>
          <a:stretch>
            <a:fillRect/>
          </a:stretch>
        </p:blipFill>
        <p:spPr>
          <a:xfrm>
            <a:off x="183775" y="0"/>
            <a:ext cx="8875049" cy="6857999"/>
          </a:xfrm>
          <a:prstGeom prst="rect">
            <a:avLst/>
          </a:prstGeom>
          <a:noFill/>
          <a:ln>
            <a:noFill/>
          </a:ln>
        </p:spPr>
      </p:pic>
      <p:sp>
        <p:nvSpPr>
          <p:cNvPr id="199" name="Google Shape;199;p31"/>
          <p:cNvSpPr/>
          <p:nvPr/>
        </p:nvSpPr>
        <p:spPr>
          <a:xfrm>
            <a:off x="8869500" y="-40500"/>
            <a:ext cx="189300" cy="6898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1"/>
          <p:cNvSpPr/>
          <p:nvPr/>
        </p:nvSpPr>
        <p:spPr>
          <a:xfrm>
            <a:off x="6105525" y="3324225"/>
            <a:ext cx="2862600" cy="3686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1"/>
          <p:cNvSpPr/>
          <p:nvPr/>
        </p:nvSpPr>
        <p:spPr>
          <a:xfrm>
            <a:off x="3353975" y="6089650"/>
            <a:ext cx="189300" cy="38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1"/>
          <p:cNvSpPr/>
          <p:nvPr/>
        </p:nvSpPr>
        <p:spPr>
          <a:xfrm>
            <a:off x="3409950" y="5219700"/>
            <a:ext cx="2695500" cy="1508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1"/>
          <p:cNvSpPr/>
          <p:nvPr/>
        </p:nvSpPr>
        <p:spPr>
          <a:xfrm>
            <a:off x="3609975" y="828675"/>
            <a:ext cx="5259600" cy="2495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1"/>
          <p:cNvSpPr/>
          <p:nvPr/>
        </p:nvSpPr>
        <p:spPr>
          <a:xfrm>
            <a:off x="5800725" y="4938825"/>
            <a:ext cx="523800" cy="45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509775" y="745775"/>
            <a:ext cx="81951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b="1">
                <a:latin typeface="Cambria"/>
                <a:ea typeface="Cambria"/>
                <a:cs typeface="Cambria"/>
                <a:sym typeface="Cambria"/>
              </a:rPr>
              <a:t>Survey the room</a:t>
            </a:r>
            <a:endParaRPr sz="3400" b="1">
              <a:latin typeface="Cambria"/>
              <a:ea typeface="Cambria"/>
              <a:cs typeface="Cambria"/>
              <a:sym typeface="Cambria"/>
            </a:endParaRPr>
          </a:p>
        </p:txBody>
      </p:sp>
      <p:sp>
        <p:nvSpPr>
          <p:cNvPr id="61" name="Google Shape;61;p14"/>
          <p:cNvSpPr txBox="1">
            <a:spLocks noGrp="1"/>
          </p:cNvSpPr>
          <p:nvPr>
            <p:ph type="body" idx="1"/>
          </p:nvPr>
        </p:nvSpPr>
        <p:spPr>
          <a:xfrm>
            <a:off x="464896" y="1654375"/>
            <a:ext cx="8195100" cy="443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i="1" dirty="0">
                <a:solidFill>
                  <a:srgbClr val="000000"/>
                </a:solidFill>
              </a:rPr>
              <a:t>Raise your hand if…</a:t>
            </a:r>
            <a:endParaRPr sz="2400" i="1" dirty="0">
              <a:solidFill>
                <a:srgbClr val="000000"/>
              </a:solidFill>
            </a:endParaRPr>
          </a:p>
          <a:p>
            <a:pPr marL="342900">
              <a:spcBef>
                <a:spcPts val="1000"/>
              </a:spcBef>
            </a:pPr>
            <a:r>
              <a:rPr lang="en" sz="2400" dirty="0">
                <a:solidFill>
                  <a:srgbClr val="000000"/>
                </a:solidFill>
              </a:rPr>
              <a:t>You’ve never used source / version control</a:t>
            </a:r>
            <a:endParaRPr sz="2400" dirty="0">
              <a:solidFill>
                <a:srgbClr val="000000"/>
              </a:solidFill>
            </a:endParaRPr>
          </a:p>
          <a:p>
            <a:pPr marL="342900">
              <a:spcBef>
                <a:spcPts val="1000"/>
              </a:spcBef>
            </a:pPr>
            <a:r>
              <a:rPr lang="en" sz="2400" dirty="0">
                <a:solidFill>
                  <a:srgbClr val="000000"/>
                </a:solidFill>
              </a:rPr>
              <a:t>You’ve used source control, but not Git</a:t>
            </a:r>
            <a:endParaRPr sz="2400" dirty="0">
              <a:solidFill>
                <a:srgbClr val="000000"/>
              </a:solidFill>
            </a:endParaRPr>
          </a:p>
          <a:p>
            <a:pPr marL="342900">
              <a:spcBef>
                <a:spcPts val="1000"/>
              </a:spcBef>
            </a:pPr>
            <a:r>
              <a:rPr lang="en" sz="2400" dirty="0">
                <a:solidFill>
                  <a:srgbClr val="000000"/>
                </a:solidFill>
              </a:rPr>
              <a:t>Beginner in Git as an individual (</a:t>
            </a:r>
            <a:r>
              <a:rPr lang="en" sz="1600" b="1" dirty="0">
                <a:solidFill>
                  <a:srgbClr val="000000"/>
                </a:solidFill>
                <a:latin typeface="Courier New"/>
                <a:ea typeface="Courier New"/>
                <a:cs typeface="Courier New"/>
                <a:sym typeface="Courier New"/>
              </a:rPr>
              <a:t>git add</a:t>
            </a:r>
            <a:r>
              <a:rPr lang="en" sz="2400" dirty="0">
                <a:solidFill>
                  <a:srgbClr val="000000"/>
                </a:solidFill>
              </a:rPr>
              <a:t>, </a:t>
            </a:r>
            <a:r>
              <a:rPr lang="en" sz="1600" b="1" dirty="0">
                <a:solidFill>
                  <a:srgbClr val="000000"/>
                </a:solidFill>
                <a:latin typeface="Courier New"/>
                <a:ea typeface="Courier New"/>
                <a:cs typeface="Courier New"/>
                <a:sym typeface="Courier New"/>
              </a:rPr>
              <a:t>git commit</a:t>
            </a:r>
            <a:r>
              <a:rPr lang="en" sz="2400" dirty="0">
                <a:solidFill>
                  <a:srgbClr val="000000"/>
                </a:solidFill>
              </a:rPr>
              <a:t>)</a:t>
            </a:r>
            <a:endParaRPr sz="2400" dirty="0">
              <a:solidFill>
                <a:srgbClr val="000000"/>
              </a:solidFill>
            </a:endParaRPr>
          </a:p>
          <a:p>
            <a:pPr marL="342900">
              <a:spcBef>
                <a:spcPts val="1000"/>
              </a:spcBef>
            </a:pPr>
            <a:r>
              <a:rPr lang="en" sz="2400" dirty="0">
                <a:solidFill>
                  <a:srgbClr val="000000"/>
                </a:solidFill>
              </a:rPr>
              <a:t>Moderate/Advanced in Git as an individual (</a:t>
            </a:r>
            <a:r>
              <a:rPr lang="en" sz="1600" b="1" dirty="0">
                <a:solidFill>
                  <a:schemeClr val="dk1"/>
                </a:solidFill>
                <a:latin typeface="Courier New"/>
                <a:ea typeface="Courier New"/>
                <a:cs typeface="Courier New"/>
                <a:sym typeface="Courier New"/>
              </a:rPr>
              <a:t>git rebase</a:t>
            </a:r>
            <a:r>
              <a:rPr lang="en" sz="2400" dirty="0">
                <a:solidFill>
                  <a:schemeClr val="dk1"/>
                </a:solidFill>
              </a:rPr>
              <a:t>)</a:t>
            </a:r>
            <a:endParaRPr sz="2400" dirty="0">
              <a:solidFill>
                <a:schemeClr val="dk1"/>
              </a:solidFill>
            </a:endParaRPr>
          </a:p>
          <a:p>
            <a:pPr marL="342900">
              <a:spcBef>
                <a:spcPts val="1000"/>
              </a:spcBef>
            </a:pPr>
            <a:r>
              <a:rPr lang="en" sz="2400" dirty="0">
                <a:solidFill>
                  <a:schemeClr val="dk1"/>
                </a:solidFill>
              </a:rPr>
              <a:t>Beginner in Git as collaborative team (</a:t>
            </a:r>
            <a:r>
              <a:rPr lang="en" sz="1600" b="1" dirty="0">
                <a:solidFill>
                  <a:schemeClr val="dk1"/>
                </a:solidFill>
                <a:latin typeface="Courier New"/>
                <a:ea typeface="Courier New"/>
                <a:cs typeface="Courier New"/>
                <a:sym typeface="Courier New"/>
              </a:rPr>
              <a:t>git push</a:t>
            </a:r>
            <a:r>
              <a:rPr lang="en" b="1" dirty="0">
                <a:solidFill>
                  <a:schemeClr val="dk1"/>
                </a:solidFill>
                <a:latin typeface="Courier New"/>
                <a:ea typeface="Courier New"/>
                <a:cs typeface="Courier New"/>
                <a:sym typeface="Courier New"/>
              </a:rPr>
              <a:t>, </a:t>
            </a:r>
            <a:r>
              <a:rPr lang="en" sz="1600" b="1" dirty="0">
                <a:solidFill>
                  <a:schemeClr val="dk1"/>
                </a:solidFill>
                <a:latin typeface="Courier New"/>
                <a:ea typeface="Courier New"/>
                <a:cs typeface="Courier New"/>
                <a:sym typeface="Courier New"/>
              </a:rPr>
              <a:t>git pull</a:t>
            </a:r>
            <a:r>
              <a:rPr lang="en" sz="2400" dirty="0">
                <a:solidFill>
                  <a:schemeClr val="dk1"/>
                </a:solidFill>
              </a:rPr>
              <a:t>)</a:t>
            </a:r>
            <a:endParaRPr sz="2400" dirty="0">
              <a:solidFill>
                <a:schemeClr val="dk1"/>
              </a:solidFill>
            </a:endParaRPr>
          </a:p>
          <a:p>
            <a:pPr marL="342900">
              <a:spcBef>
                <a:spcPts val="1000"/>
              </a:spcBef>
              <a:spcAft>
                <a:spcPts val="1000"/>
              </a:spcAft>
            </a:pPr>
            <a:r>
              <a:rPr lang="en" sz="2400" dirty="0">
                <a:solidFill>
                  <a:schemeClr val="dk1"/>
                </a:solidFill>
              </a:rPr>
              <a:t>Moderate/Advanced in Git as collaborative team</a:t>
            </a:r>
            <a:br>
              <a:rPr lang="en" sz="2400" dirty="0">
                <a:solidFill>
                  <a:schemeClr val="dk1"/>
                </a:solidFill>
              </a:rPr>
            </a:br>
            <a:r>
              <a:rPr lang="en" sz="2400" dirty="0">
                <a:solidFill>
                  <a:schemeClr val="dk1"/>
                </a:solidFill>
              </a:rPr>
              <a:t>												(</a:t>
            </a:r>
            <a:r>
              <a:rPr lang="en" dirty="0">
                <a:solidFill>
                  <a:schemeClr val="dk1"/>
                </a:solidFill>
              </a:rPr>
              <a:t>pull requests, hooks</a:t>
            </a:r>
            <a:r>
              <a:rPr lang="en" sz="2400" dirty="0">
                <a:solidFill>
                  <a:schemeClr val="dk1"/>
                </a:solidFill>
              </a:rPr>
              <a:t>)</a:t>
            </a:r>
            <a:endParaRPr sz="2400" dirty="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8"/>
        <p:cNvGrpSpPr/>
        <p:nvPr/>
      </p:nvGrpSpPr>
      <p:grpSpPr>
        <a:xfrm>
          <a:off x="0" y="0"/>
          <a:ext cx="0" cy="0"/>
          <a:chOff x="0" y="0"/>
          <a:chExt cx="0" cy="0"/>
        </a:xfrm>
      </p:grpSpPr>
      <p:pic>
        <p:nvPicPr>
          <p:cNvPr id="209" name="Google Shape;209;p32"/>
          <p:cNvPicPr preferRelativeResize="0"/>
          <p:nvPr/>
        </p:nvPicPr>
        <p:blipFill>
          <a:blip r:embed="rId3">
            <a:alphaModFix/>
          </a:blip>
          <a:stretch>
            <a:fillRect/>
          </a:stretch>
        </p:blipFill>
        <p:spPr>
          <a:xfrm>
            <a:off x="183775" y="0"/>
            <a:ext cx="8875049" cy="6857999"/>
          </a:xfrm>
          <a:prstGeom prst="rect">
            <a:avLst/>
          </a:prstGeom>
          <a:noFill/>
          <a:ln>
            <a:noFill/>
          </a:ln>
        </p:spPr>
      </p:pic>
      <p:sp>
        <p:nvSpPr>
          <p:cNvPr id="210" name="Google Shape;210;p32"/>
          <p:cNvSpPr/>
          <p:nvPr/>
        </p:nvSpPr>
        <p:spPr>
          <a:xfrm>
            <a:off x="8869500" y="-40500"/>
            <a:ext cx="189300" cy="6898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p:nvPr/>
        </p:nvSpPr>
        <p:spPr>
          <a:xfrm>
            <a:off x="6105525" y="3324225"/>
            <a:ext cx="2862600" cy="3686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2"/>
          <p:cNvSpPr/>
          <p:nvPr/>
        </p:nvSpPr>
        <p:spPr>
          <a:xfrm>
            <a:off x="3353975" y="6089650"/>
            <a:ext cx="2751600" cy="644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2"/>
          <p:cNvSpPr/>
          <p:nvPr/>
        </p:nvSpPr>
        <p:spPr>
          <a:xfrm>
            <a:off x="3609975" y="828675"/>
            <a:ext cx="5259600" cy="2495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2"/>
          <p:cNvSpPr/>
          <p:nvPr/>
        </p:nvSpPr>
        <p:spPr>
          <a:xfrm>
            <a:off x="5943600" y="4938825"/>
            <a:ext cx="381000" cy="45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8"/>
        <p:cNvGrpSpPr/>
        <p:nvPr/>
      </p:nvGrpSpPr>
      <p:grpSpPr>
        <a:xfrm>
          <a:off x="0" y="0"/>
          <a:ext cx="0" cy="0"/>
          <a:chOff x="0" y="0"/>
          <a:chExt cx="0" cy="0"/>
        </a:xfrm>
      </p:grpSpPr>
      <p:pic>
        <p:nvPicPr>
          <p:cNvPr id="219" name="Google Shape;219;p33"/>
          <p:cNvPicPr preferRelativeResize="0"/>
          <p:nvPr/>
        </p:nvPicPr>
        <p:blipFill>
          <a:blip r:embed="rId3">
            <a:alphaModFix/>
          </a:blip>
          <a:stretch>
            <a:fillRect/>
          </a:stretch>
        </p:blipFill>
        <p:spPr>
          <a:xfrm>
            <a:off x="183775" y="0"/>
            <a:ext cx="8875049" cy="6857999"/>
          </a:xfrm>
          <a:prstGeom prst="rect">
            <a:avLst/>
          </a:prstGeom>
          <a:noFill/>
          <a:ln>
            <a:noFill/>
          </a:ln>
        </p:spPr>
      </p:pic>
      <p:sp>
        <p:nvSpPr>
          <p:cNvPr id="220" name="Google Shape;220;p33"/>
          <p:cNvSpPr/>
          <p:nvPr/>
        </p:nvSpPr>
        <p:spPr>
          <a:xfrm>
            <a:off x="8869500" y="-40500"/>
            <a:ext cx="189300" cy="6898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3"/>
          <p:cNvSpPr/>
          <p:nvPr/>
        </p:nvSpPr>
        <p:spPr>
          <a:xfrm>
            <a:off x="6105525" y="3324225"/>
            <a:ext cx="2862600" cy="3686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3"/>
          <p:cNvSpPr/>
          <p:nvPr/>
        </p:nvSpPr>
        <p:spPr>
          <a:xfrm>
            <a:off x="3609975" y="828675"/>
            <a:ext cx="5259600" cy="2495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3"/>
          <p:cNvSpPr/>
          <p:nvPr/>
        </p:nvSpPr>
        <p:spPr>
          <a:xfrm>
            <a:off x="5943600" y="4938825"/>
            <a:ext cx="381000" cy="45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7"/>
        <p:cNvGrpSpPr/>
        <p:nvPr/>
      </p:nvGrpSpPr>
      <p:grpSpPr>
        <a:xfrm>
          <a:off x="0" y="0"/>
          <a:ext cx="0" cy="0"/>
          <a:chOff x="0" y="0"/>
          <a:chExt cx="0" cy="0"/>
        </a:xfrm>
      </p:grpSpPr>
      <p:pic>
        <p:nvPicPr>
          <p:cNvPr id="228" name="Google Shape;228;p34"/>
          <p:cNvPicPr preferRelativeResize="0"/>
          <p:nvPr/>
        </p:nvPicPr>
        <p:blipFill>
          <a:blip r:embed="rId3">
            <a:alphaModFix/>
          </a:blip>
          <a:stretch>
            <a:fillRect/>
          </a:stretch>
        </p:blipFill>
        <p:spPr>
          <a:xfrm>
            <a:off x="183775" y="0"/>
            <a:ext cx="8875049" cy="6857999"/>
          </a:xfrm>
          <a:prstGeom prst="rect">
            <a:avLst/>
          </a:prstGeom>
          <a:noFill/>
          <a:ln>
            <a:noFill/>
          </a:ln>
        </p:spPr>
      </p:pic>
      <p:sp>
        <p:nvSpPr>
          <p:cNvPr id="229" name="Google Shape;229;p34"/>
          <p:cNvSpPr/>
          <p:nvPr/>
        </p:nvSpPr>
        <p:spPr>
          <a:xfrm>
            <a:off x="8869500" y="-40500"/>
            <a:ext cx="189300" cy="6898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4"/>
          <p:cNvSpPr/>
          <p:nvPr/>
        </p:nvSpPr>
        <p:spPr>
          <a:xfrm>
            <a:off x="6135466" y="3309862"/>
            <a:ext cx="2862600" cy="3686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4"/>
          <p:cNvSpPr/>
          <p:nvPr/>
        </p:nvSpPr>
        <p:spPr>
          <a:xfrm>
            <a:off x="3609975" y="828675"/>
            <a:ext cx="5259600" cy="1663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4"/>
          <p:cNvSpPr/>
          <p:nvPr/>
        </p:nvSpPr>
        <p:spPr>
          <a:xfrm>
            <a:off x="5943600" y="4938825"/>
            <a:ext cx="381000" cy="45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4"/>
          <p:cNvSpPr/>
          <p:nvPr/>
        </p:nvSpPr>
        <p:spPr>
          <a:xfrm>
            <a:off x="6791325" y="3016250"/>
            <a:ext cx="1897200" cy="308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4"/>
          <p:cNvSpPr/>
          <p:nvPr/>
        </p:nvSpPr>
        <p:spPr>
          <a:xfrm>
            <a:off x="8651625" y="2292350"/>
            <a:ext cx="189300" cy="1184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4"/>
          <p:cNvSpPr/>
          <p:nvPr/>
        </p:nvSpPr>
        <p:spPr>
          <a:xfrm>
            <a:off x="3714750" y="2397125"/>
            <a:ext cx="2059200" cy="92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4"/>
          <p:cNvSpPr/>
          <p:nvPr/>
        </p:nvSpPr>
        <p:spPr>
          <a:xfrm>
            <a:off x="5638800" y="3223425"/>
            <a:ext cx="1323900" cy="22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4"/>
          <p:cNvSpPr/>
          <p:nvPr/>
        </p:nvSpPr>
        <p:spPr>
          <a:xfrm>
            <a:off x="5638800" y="2397125"/>
            <a:ext cx="619200" cy="308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0;p34">
            <a:extLst>
              <a:ext uri="{FF2B5EF4-FFF2-40B4-BE49-F238E27FC236}">
                <a16:creationId xmlns:a16="http://schemas.microsoft.com/office/drawing/2014/main" id="{800386FC-F90C-6B48-A1BD-5C471DD9DA5F}"/>
              </a:ext>
            </a:extLst>
          </p:cNvPr>
          <p:cNvSpPr/>
          <p:nvPr/>
        </p:nvSpPr>
        <p:spPr>
          <a:xfrm>
            <a:off x="5693092" y="1433383"/>
            <a:ext cx="3365708" cy="1980801"/>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5"/>
          <p:cNvSpPr txBox="1">
            <a:spLocks noGrp="1"/>
          </p:cNvSpPr>
          <p:nvPr>
            <p:ph type="title"/>
          </p:nvPr>
        </p:nvSpPr>
        <p:spPr>
          <a:xfrm>
            <a:off x="474450" y="2806500"/>
            <a:ext cx="8195100" cy="124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b="1">
                <a:latin typeface="Cambria"/>
                <a:ea typeface="Cambria"/>
                <a:cs typeface="Cambria"/>
                <a:sym typeface="Cambria"/>
              </a:rPr>
              <a:t>Questions on version control?</a:t>
            </a:r>
            <a:endParaRPr sz="3400" b="1">
              <a:latin typeface="Cambria"/>
              <a:ea typeface="Cambria"/>
              <a:cs typeface="Cambria"/>
              <a:sym typeface="Cambria"/>
            </a:endParaRPr>
          </a:p>
          <a:p>
            <a:pPr marL="0" lvl="0" indent="0" algn="ctr" rtl="0">
              <a:spcBef>
                <a:spcPts val="0"/>
              </a:spcBef>
              <a:spcAft>
                <a:spcPts val="0"/>
              </a:spcAft>
              <a:buNone/>
            </a:pPr>
            <a:r>
              <a:rPr lang="en" sz="2200">
                <a:latin typeface="Cambria"/>
                <a:ea typeface="Cambria"/>
                <a:cs typeface="Cambria"/>
                <a:sym typeface="Cambria"/>
              </a:rPr>
              <a:t>(Note that some topics will be covered in later VCS sessions)</a:t>
            </a:r>
            <a:endParaRPr sz="2200">
              <a:latin typeface="Cambria"/>
              <a:ea typeface="Cambria"/>
              <a:cs typeface="Cambria"/>
              <a:sym typeface="Cambri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6"/>
        <p:cNvGrpSpPr/>
        <p:nvPr/>
      </p:nvGrpSpPr>
      <p:grpSpPr>
        <a:xfrm>
          <a:off x="0" y="0"/>
          <a:ext cx="0" cy="0"/>
          <a:chOff x="0" y="0"/>
          <a:chExt cx="0" cy="0"/>
        </a:xfrm>
      </p:grpSpPr>
      <p:sp>
        <p:nvSpPr>
          <p:cNvPr id="247" name="Google Shape;247;p36"/>
          <p:cNvSpPr txBox="1">
            <a:spLocks noGrp="1"/>
          </p:cNvSpPr>
          <p:nvPr>
            <p:ph type="ctrTitle"/>
          </p:nvPr>
        </p:nvSpPr>
        <p:spPr>
          <a:xfrm>
            <a:off x="311700" y="1153797"/>
            <a:ext cx="8520600" cy="1704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600" b="1" dirty="0">
                <a:solidFill>
                  <a:srgbClr val="FFFFFF"/>
                </a:solidFill>
                <a:latin typeface="Cambria"/>
                <a:ea typeface="Cambria"/>
                <a:cs typeface="Cambria"/>
                <a:sym typeface="Cambria"/>
              </a:rPr>
              <a:t>DATA 583</a:t>
            </a:r>
            <a:endParaRPr sz="3600" b="1" dirty="0">
              <a:solidFill>
                <a:srgbClr val="FFFFFF"/>
              </a:solidFill>
              <a:latin typeface="Cambria"/>
              <a:ea typeface="Cambria"/>
              <a:cs typeface="Cambria"/>
              <a:sym typeface="Cambria"/>
            </a:endParaRPr>
          </a:p>
          <a:p>
            <a:pPr marL="0" lvl="0" indent="0" algn="r" rtl="0">
              <a:spcBef>
                <a:spcPts val="0"/>
              </a:spcBef>
              <a:spcAft>
                <a:spcPts val="0"/>
              </a:spcAft>
              <a:buNone/>
            </a:pPr>
            <a:endParaRPr sz="2000" b="1" dirty="0">
              <a:solidFill>
                <a:srgbClr val="FFFFFF"/>
              </a:solidFill>
              <a:latin typeface="Cambria"/>
              <a:ea typeface="Cambria"/>
              <a:cs typeface="Cambria"/>
              <a:sym typeface="Cambria"/>
            </a:endParaRPr>
          </a:p>
          <a:p>
            <a:pPr marL="0" lvl="0" indent="0" algn="ctr" rtl="0">
              <a:spcBef>
                <a:spcPts val="0"/>
              </a:spcBef>
              <a:spcAft>
                <a:spcPts val="0"/>
              </a:spcAft>
              <a:buNone/>
            </a:pPr>
            <a:r>
              <a:rPr lang="en" b="1" dirty="0">
                <a:solidFill>
                  <a:srgbClr val="FFFFFF"/>
                </a:solidFill>
                <a:latin typeface="Cambria"/>
                <a:ea typeface="Cambria"/>
                <a:cs typeface="Cambria"/>
                <a:sym typeface="Cambria"/>
              </a:rPr>
              <a:t>Submitting Homework</a:t>
            </a:r>
            <a:endParaRPr b="1" dirty="0">
              <a:solidFill>
                <a:srgbClr val="FFFFFF"/>
              </a:solidFill>
              <a:latin typeface="Cambria"/>
              <a:ea typeface="Cambria"/>
              <a:cs typeface="Cambria"/>
              <a:sym typeface="Cambria"/>
            </a:endParaRPr>
          </a:p>
          <a:p>
            <a:pPr marL="0" lvl="0" indent="0" algn="ctr" rtl="0">
              <a:spcBef>
                <a:spcPts val="0"/>
              </a:spcBef>
              <a:spcAft>
                <a:spcPts val="0"/>
              </a:spcAft>
              <a:buNone/>
            </a:pPr>
            <a:r>
              <a:rPr lang="en" b="1" dirty="0">
                <a:solidFill>
                  <a:srgbClr val="FFFFFF"/>
                </a:solidFill>
                <a:latin typeface="Cambria"/>
                <a:ea typeface="Cambria"/>
                <a:cs typeface="Cambria"/>
                <a:sym typeface="Cambria"/>
              </a:rPr>
              <a:t>via GitHub Classroom</a:t>
            </a:r>
            <a:endParaRPr b="1" dirty="0">
              <a:solidFill>
                <a:srgbClr val="FFFFFF"/>
              </a:solidFill>
              <a:latin typeface="Cambria"/>
              <a:ea typeface="Cambria"/>
              <a:cs typeface="Cambria"/>
              <a:sym typeface="Cambria"/>
            </a:endParaRPr>
          </a:p>
        </p:txBody>
      </p:sp>
      <p:sp>
        <p:nvSpPr>
          <p:cNvPr id="248" name="Google Shape;248;p36"/>
          <p:cNvSpPr txBox="1">
            <a:spLocks noGrp="1"/>
          </p:cNvSpPr>
          <p:nvPr>
            <p:ph type="subTitle" idx="1"/>
          </p:nvPr>
        </p:nvSpPr>
        <p:spPr>
          <a:xfrm>
            <a:off x="311700" y="2907633"/>
            <a:ext cx="8520600" cy="105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600" dirty="0">
                <a:solidFill>
                  <a:schemeClr val="lt1"/>
                </a:solidFill>
                <a:latin typeface="Cambria"/>
                <a:ea typeface="Cambria"/>
                <a:cs typeface="Cambria"/>
                <a:sym typeface="Cambria"/>
              </a:rPr>
              <a:t>Joseph Hellerstein</a:t>
            </a:r>
            <a:r>
              <a:rPr lang="en" sz="2600" baseline="30000" dirty="0">
                <a:solidFill>
                  <a:schemeClr val="lt1"/>
                </a:solidFill>
                <a:latin typeface="Cambria"/>
                <a:ea typeface="Cambria"/>
                <a:cs typeface="Cambria"/>
                <a:sym typeface="Cambria"/>
              </a:rPr>
              <a:t>1,3</a:t>
            </a:r>
            <a:r>
              <a:rPr lang="en" sz="2600" dirty="0">
                <a:solidFill>
                  <a:schemeClr val="lt1"/>
                </a:solidFill>
                <a:latin typeface="Cambria"/>
                <a:ea typeface="Cambria"/>
                <a:cs typeface="Cambria"/>
                <a:sym typeface="Cambria"/>
              </a:rPr>
              <a:t>, </a:t>
            </a:r>
            <a:r>
              <a:rPr lang="en" sz="2600" b="1" dirty="0" err="1">
                <a:solidFill>
                  <a:schemeClr val="lt1"/>
                </a:solidFill>
                <a:latin typeface="Cambria"/>
                <a:ea typeface="Cambria"/>
                <a:cs typeface="Cambria"/>
                <a:sym typeface="Cambria"/>
              </a:rPr>
              <a:t>Bernease</a:t>
            </a:r>
            <a:r>
              <a:rPr lang="en" sz="2600" b="1" dirty="0">
                <a:solidFill>
                  <a:schemeClr val="lt1"/>
                </a:solidFill>
                <a:latin typeface="Cambria"/>
                <a:ea typeface="Cambria"/>
                <a:cs typeface="Cambria"/>
                <a:sym typeface="Cambria"/>
              </a:rPr>
              <a:t> Herman</a:t>
            </a:r>
            <a:r>
              <a:rPr lang="en" sz="2600" b="1" baseline="30000" dirty="0">
                <a:solidFill>
                  <a:schemeClr val="lt1"/>
                </a:solidFill>
                <a:latin typeface="Cambria"/>
                <a:ea typeface="Cambria"/>
                <a:cs typeface="Cambria"/>
                <a:sym typeface="Cambria"/>
              </a:rPr>
              <a:t>1</a:t>
            </a:r>
            <a:r>
              <a:rPr lang="en" sz="2600" dirty="0">
                <a:solidFill>
                  <a:schemeClr val="lt1"/>
                </a:solidFill>
                <a:latin typeface="Cambria"/>
                <a:ea typeface="Cambria"/>
                <a:cs typeface="Cambria"/>
                <a:sym typeface="Cambria"/>
              </a:rPr>
              <a:t>, David Beck</a:t>
            </a:r>
            <a:r>
              <a:rPr lang="en" sz="2600" baseline="30000" dirty="0">
                <a:solidFill>
                  <a:schemeClr val="lt1"/>
                </a:solidFill>
                <a:latin typeface="Cambria"/>
                <a:ea typeface="Cambria"/>
                <a:cs typeface="Cambria"/>
                <a:sym typeface="Cambria"/>
              </a:rPr>
              <a:t>1,2,3</a:t>
            </a:r>
            <a:r>
              <a:rPr lang="en" sz="2600" dirty="0">
                <a:solidFill>
                  <a:schemeClr val="lt1"/>
                </a:solidFill>
                <a:latin typeface="Cambria"/>
                <a:ea typeface="Cambria"/>
                <a:cs typeface="Cambria"/>
                <a:sym typeface="Cambria"/>
              </a:rPr>
              <a:t>, Daniel Jones</a:t>
            </a:r>
            <a:r>
              <a:rPr lang="en" sz="2600" baseline="30000" dirty="0">
                <a:solidFill>
                  <a:schemeClr val="lt1"/>
                </a:solidFill>
                <a:latin typeface="Cambria"/>
                <a:ea typeface="Cambria"/>
                <a:cs typeface="Cambria"/>
                <a:sym typeface="Cambria"/>
              </a:rPr>
              <a:t>3</a:t>
            </a:r>
            <a:endParaRPr sz="2200" baseline="30000" dirty="0">
              <a:solidFill>
                <a:srgbClr val="FFFFFF"/>
              </a:solidFill>
              <a:latin typeface="Cambria"/>
              <a:ea typeface="Cambria"/>
              <a:cs typeface="Cambria"/>
              <a:sym typeface="Cambria"/>
            </a:endParaRPr>
          </a:p>
          <a:p>
            <a:pPr marL="0" lvl="0" indent="0" algn="ctr" rtl="0">
              <a:spcBef>
                <a:spcPts val="0"/>
              </a:spcBef>
              <a:spcAft>
                <a:spcPts val="0"/>
              </a:spcAft>
              <a:buNone/>
            </a:pPr>
            <a:endParaRPr sz="2200" baseline="30000" dirty="0">
              <a:solidFill>
                <a:srgbClr val="FFFFFF"/>
              </a:solidFill>
              <a:latin typeface="Cambria"/>
              <a:ea typeface="Cambria"/>
              <a:cs typeface="Cambria"/>
              <a:sym typeface="Cambria"/>
            </a:endParaRPr>
          </a:p>
          <a:p>
            <a:pPr marL="0" lvl="0" indent="0" algn="ctr" rtl="0">
              <a:spcBef>
                <a:spcPts val="0"/>
              </a:spcBef>
              <a:spcAft>
                <a:spcPts val="0"/>
              </a:spcAft>
              <a:buNone/>
            </a:pPr>
            <a:r>
              <a:rPr lang="en" sz="2200" baseline="30000" dirty="0">
                <a:solidFill>
                  <a:srgbClr val="FFFFFF"/>
                </a:solidFill>
                <a:latin typeface="Cambria"/>
                <a:ea typeface="Cambria"/>
                <a:cs typeface="Cambria"/>
                <a:sym typeface="Cambria"/>
              </a:rPr>
              <a:t>1</a:t>
            </a:r>
            <a:r>
              <a:rPr lang="en" sz="2200" dirty="0">
                <a:solidFill>
                  <a:srgbClr val="FFFFFF"/>
                </a:solidFill>
                <a:latin typeface="Cambria"/>
                <a:ea typeface="Cambria"/>
                <a:cs typeface="Cambria"/>
                <a:sym typeface="Cambria"/>
              </a:rPr>
              <a:t>eScience Institute</a:t>
            </a:r>
            <a:endParaRPr sz="2200" dirty="0">
              <a:solidFill>
                <a:srgbClr val="FFFFFF"/>
              </a:solidFill>
              <a:latin typeface="Cambria"/>
              <a:ea typeface="Cambria"/>
              <a:cs typeface="Cambria"/>
              <a:sym typeface="Cambria"/>
            </a:endParaRPr>
          </a:p>
          <a:p>
            <a:pPr marL="0" lvl="0" indent="0" algn="ctr" rtl="0">
              <a:spcBef>
                <a:spcPts val="0"/>
              </a:spcBef>
              <a:spcAft>
                <a:spcPts val="0"/>
              </a:spcAft>
              <a:buNone/>
            </a:pPr>
            <a:r>
              <a:rPr lang="en" sz="2200" baseline="30000" dirty="0">
                <a:solidFill>
                  <a:srgbClr val="FFFFFF"/>
                </a:solidFill>
                <a:latin typeface="Cambria"/>
                <a:ea typeface="Cambria"/>
                <a:cs typeface="Cambria"/>
                <a:sym typeface="Cambria"/>
              </a:rPr>
              <a:t>2</a:t>
            </a:r>
            <a:r>
              <a:rPr lang="en" sz="2200" dirty="0">
                <a:solidFill>
                  <a:srgbClr val="FFFFFF"/>
                </a:solidFill>
                <a:latin typeface="Cambria"/>
                <a:ea typeface="Cambria"/>
                <a:cs typeface="Cambria"/>
                <a:sym typeface="Cambria"/>
              </a:rPr>
              <a:t>Chemical Engineering</a:t>
            </a:r>
            <a:endParaRPr sz="2200" dirty="0">
              <a:solidFill>
                <a:srgbClr val="FFFFFF"/>
              </a:solidFill>
              <a:latin typeface="Cambria"/>
              <a:ea typeface="Cambria"/>
              <a:cs typeface="Cambria"/>
              <a:sym typeface="Cambria"/>
            </a:endParaRPr>
          </a:p>
          <a:p>
            <a:pPr marL="0" lvl="0" indent="0" algn="ctr" rtl="0">
              <a:spcBef>
                <a:spcPts val="0"/>
              </a:spcBef>
              <a:spcAft>
                <a:spcPts val="0"/>
              </a:spcAft>
              <a:buNone/>
            </a:pPr>
            <a:r>
              <a:rPr lang="en" sz="2200" baseline="30000" dirty="0">
                <a:solidFill>
                  <a:srgbClr val="FFFFFF"/>
                </a:solidFill>
                <a:latin typeface="Cambria"/>
                <a:ea typeface="Cambria"/>
                <a:cs typeface="Cambria"/>
                <a:sym typeface="Cambria"/>
              </a:rPr>
              <a:t>3</a:t>
            </a:r>
            <a:r>
              <a:rPr lang="en" sz="2200" dirty="0">
                <a:solidFill>
                  <a:srgbClr val="FFFFFF"/>
                </a:solidFill>
                <a:latin typeface="Cambria"/>
                <a:ea typeface="Cambria"/>
                <a:cs typeface="Cambria"/>
                <a:sym typeface="Cambria"/>
              </a:rPr>
              <a:t>Computer Science</a:t>
            </a:r>
            <a:endParaRPr sz="2200" dirty="0">
              <a:solidFill>
                <a:srgbClr val="FFFFFF"/>
              </a:solidFill>
              <a:latin typeface="Cambria"/>
              <a:ea typeface="Cambria"/>
              <a:cs typeface="Cambria"/>
              <a:sym typeface="Cambria"/>
            </a:endParaRPr>
          </a:p>
          <a:p>
            <a:pPr marL="0" lvl="0" indent="0" algn="ctr" rtl="0">
              <a:spcBef>
                <a:spcPts val="0"/>
              </a:spcBef>
              <a:spcAft>
                <a:spcPts val="0"/>
              </a:spcAft>
              <a:buNone/>
            </a:pPr>
            <a:endParaRPr sz="2600" dirty="0">
              <a:solidFill>
                <a:srgbClr val="FFFFFF"/>
              </a:solidFill>
              <a:latin typeface="Cambria"/>
              <a:ea typeface="Cambria"/>
              <a:cs typeface="Cambria"/>
              <a:sym typeface="Cambria"/>
            </a:endParaRPr>
          </a:p>
          <a:p>
            <a:pPr marL="0" lvl="0" indent="0" algn="ctr" rtl="0">
              <a:spcBef>
                <a:spcPts val="0"/>
              </a:spcBef>
              <a:spcAft>
                <a:spcPts val="0"/>
              </a:spcAft>
              <a:buNone/>
            </a:pPr>
            <a:r>
              <a:rPr lang="en" sz="2600" dirty="0">
                <a:solidFill>
                  <a:srgbClr val="FFFFFF"/>
                </a:solidFill>
                <a:latin typeface="Cambria"/>
                <a:ea typeface="Cambria"/>
                <a:cs typeface="Cambria"/>
                <a:sym typeface="Cambria"/>
              </a:rPr>
              <a:t>April 2, 2019</a:t>
            </a:r>
            <a:endParaRPr sz="2600" dirty="0">
              <a:solidFill>
                <a:srgbClr val="FFFFFF"/>
              </a:solidFill>
              <a:latin typeface="Cambria"/>
              <a:ea typeface="Cambria"/>
              <a:cs typeface="Cambria"/>
              <a:sym typeface="Cambria"/>
            </a:endParaRPr>
          </a:p>
          <a:p>
            <a:pPr marL="0" lvl="0" indent="0" algn="ctr" rtl="0">
              <a:spcBef>
                <a:spcPts val="0"/>
              </a:spcBef>
              <a:spcAft>
                <a:spcPts val="0"/>
              </a:spcAft>
              <a:buNone/>
            </a:pPr>
            <a:endParaRPr sz="2600" dirty="0">
              <a:solidFill>
                <a:srgbClr val="FFFFFF"/>
              </a:solidFill>
              <a:latin typeface="Cambria"/>
              <a:ea typeface="Cambria"/>
              <a:cs typeface="Cambria"/>
              <a:sym typeface="Cambri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7"/>
          <p:cNvSpPr txBox="1">
            <a:spLocks noGrp="1"/>
          </p:cNvSpPr>
          <p:nvPr>
            <p:ph type="title"/>
          </p:nvPr>
        </p:nvSpPr>
        <p:spPr>
          <a:xfrm>
            <a:off x="474450" y="2806500"/>
            <a:ext cx="8195100" cy="124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b="1" dirty="0">
                <a:latin typeface="Cambria"/>
                <a:ea typeface="Cambria"/>
                <a:cs typeface="Cambria"/>
                <a:sym typeface="Cambria"/>
              </a:rPr>
              <a:t>We’ll need your GitHub login.</a:t>
            </a:r>
            <a:endParaRPr sz="3400" b="1" dirty="0">
              <a:latin typeface="Cambria"/>
              <a:ea typeface="Cambria"/>
              <a:cs typeface="Cambria"/>
              <a:sym typeface="Cambria"/>
            </a:endParaRPr>
          </a:p>
          <a:p>
            <a:pPr marL="0" lvl="0" indent="0" algn="ctr" rtl="0">
              <a:spcBef>
                <a:spcPts val="0"/>
              </a:spcBef>
              <a:spcAft>
                <a:spcPts val="0"/>
              </a:spcAft>
              <a:buNone/>
            </a:pPr>
            <a:r>
              <a:rPr lang="en" sz="2200" dirty="0">
                <a:latin typeface="Cambria"/>
                <a:ea typeface="Cambria"/>
                <a:cs typeface="Cambria"/>
                <a:sym typeface="Cambria"/>
              </a:rPr>
              <a:t>(Please fill in the google doc so we can link your </a:t>
            </a:r>
            <a:r>
              <a:rPr lang="en" sz="2200" dirty="0" err="1">
                <a:latin typeface="Cambria"/>
                <a:ea typeface="Cambria"/>
                <a:cs typeface="Cambria"/>
                <a:sym typeface="Cambria"/>
              </a:rPr>
              <a:t>github</a:t>
            </a:r>
            <a:r>
              <a:rPr lang="en" sz="2200" dirty="0">
                <a:latin typeface="Cambria"/>
                <a:ea typeface="Cambria"/>
                <a:cs typeface="Cambria"/>
                <a:sym typeface="Cambria"/>
              </a:rPr>
              <a:t> ID to your UW Net ID.)</a:t>
            </a:r>
            <a:endParaRPr sz="2200" dirty="0">
              <a:latin typeface="Cambria"/>
              <a:ea typeface="Cambria"/>
              <a:cs typeface="Cambria"/>
              <a:sym typeface="Cambri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8"/>
          <p:cNvSpPr txBox="1">
            <a:spLocks noGrp="1"/>
          </p:cNvSpPr>
          <p:nvPr>
            <p:ph type="title"/>
          </p:nvPr>
        </p:nvSpPr>
        <p:spPr>
          <a:xfrm>
            <a:off x="245850" y="2806500"/>
            <a:ext cx="8573100" cy="1245000"/>
          </a:xfrm>
          <a:prstGeom prst="rect">
            <a:avLst/>
          </a:prstGeom>
        </p:spPr>
        <p:txBody>
          <a:bodyPr spcFirstLastPara="1" wrap="square" lIns="91425" tIns="91425" rIns="91425" bIns="91425" anchor="ctr" anchorCtr="0">
            <a:noAutofit/>
          </a:bodyPr>
          <a:lstStyle/>
          <a:p>
            <a:pPr lvl="0" algn="ctr"/>
            <a:r>
              <a:rPr lang="en-US" sz="3500" u="sng" dirty="0">
                <a:solidFill>
                  <a:schemeClr val="hlink"/>
                </a:solidFill>
              </a:rPr>
              <a:t>https://</a:t>
            </a:r>
            <a:r>
              <a:rPr lang="en-US" sz="3500" u="sng" dirty="0" err="1">
                <a:solidFill>
                  <a:schemeClr val="hlink"/>
                </a:solidFill>
              </a:rPr>
              <a:t>classroom.github.com</a:t>
            </a:r>
            <a:r>
              <a:rPr lang="en-US" sz="3500" u="sng" dirty="0">
                <a:solidFill>
                  <a:schemeClr val="hlink"/>
                </a:solidFill>
              </a:rPr>
              <a:t>/a/f0MI2yf6</a:t>
            </a:r>
            <a:endParaRPr sz="3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509775" y="745775"/>
            <a:ext cx="81951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b="1">
                <a:latin typeface="Cambria"/>
                <a:ea typeface="Cambria"/>
                <a:cs typeface="Cambria"/>
                <a:sym typeface="Cambria"/>
              </a:rPr>
              <a:t>Agenda</a:t>
            </a:r>
            <a:endParaRPr sz="3400" b="1">
              <a:latin typeface="Cambria"/>
              <a:ea typeface="Cambria"/>
              <a:cs typeface="Cambria"/>
              <a:sym typeface="Cambria"/>
            </a:endParaRPr>
          </a:p>
        </p:txBody>
      </p:sp>
      <p:sp>
        <p:nvSpPr>
          <p:cNvPr id="67" name="Google Shape;67;p15"/>
          <p:cNvSpPr txBox="1">
            <a:spLocks noGrp="1"/>
          </p:cNvSpPr>
          <p:nvPr>
            <p:ph type="body" idx="1"/>
          </p:nvPr>
        </p:nvSpPr>
        <p:spPr>
          <a:xfrm>
            <a:off x="464896" y="1654379"/>
            <a:ext cx="8195100" cy="4437300"/>
          </a:xfrm>
          <a:prstGeom prst="rect">
            <a:avLst/>
          </a:prstGeom>
        </p:spPr>
        <p:txBody>
          <a:bodyPr spcFirstLastPara="1" wrap="square" lIns="91425" tIns="91425" rIns="91425" bIns="91425" anchor="t" anchorCtr="0">
            <a:noAutofit/>
          </a:bodyPr>
          <a:lstStyle/>
          <a:p>
            <a:pPr marL="457200" lvl="0" indent="-381000" algn="l" rtl="0">
              <a:lnSpc>
                <a:spcPct val="113000"/>
              </a:lnSpc>
              <a:spcBef>
                <a:spcPts val="0"/>
              </a:spcBef>
              <a:spcAft>
                <a:spcPts val="0"/>
              </a:spcAft>
              <a:buClr>
                <a:srgbClr val="000000"/>
              </a:buClr>
              <a:buSzPts val="2400"/>
              <a:buAutoNum type="arabicPeriod"/>
            </a:pPr>
            <a:r>
              <a:rPr lang="en" sz="2400" dirty="0">
                <a:solidFill>
                  <a:srgbClr val="000000"/>
                </a:solidFill>
              </a:rPr>
              <a:t>Confirm sign-in to GitHub, fill in the spreadsheet</a:t>
            </a:r>
            <a:endParaRPr sz="2400" dirty="0">
              <a:solidFill>
                <a:srgbClr val="000000"/>
              </a:solidFill>
            </a:endParaRPr>
          </a:p>
          <a:p>
            <a:pPr marL="457200" lvl="0" indent="-381000" algn="l" rtl="0">
              <a:lnSpc>
                <a:spcPct val="113000"/>
              </a:lnSpc>
              <a:spcBef>
                <a:spcPts val="2000"/>
              </a:spcBef>
              <a:spcAft>
                <a:spcPts val="0"/>
              </a:spcAft>
              <a:buClr>
                <a:srgbClr val="000000"/>
              </a:buClr>
              <a:buSzPts val="2400"/>
              <a:buAutoNum type="arabicPeriod"/>
            </a:pPr>
            <a:r>
              <a:rPr lang="en" sz="2400" dirty="0">
                <a:solidFill>
                  <a:srgbClr val="000000"/>
                </a:solidFill>
              </a:rPr>
              <a:t>Version Control, Git, and GitHub</a:t>
            </a:r>
            <a:endParaRPr sz="2400" dirty="0">
              <a:solidFill>
                <a:srgbClr val="000000"/>
              </a:solidFill>
            </a:endParaRPr>
          </a:p>
          <a:p>
            <a:pPr marL="457200" lvl="0" indent="-381000" algn="l" rtl="0">
              <a:lnSpc>
                <a:spcPct val="113000"/>
              </a:lnSpc>
              <a:spcBef>
                <a:spcPts val="2000"/>
              </a:spcBef>
              <a:spcAft>
                <a:spcPts val="0"/>
              </a:spcAft>
              <a:buClr>
                <a:srgbClr val="000000"/>
              </a:buClr>
              <a:buSzPts val="2400"/>
              <a:buAutoNum type="arabicPeriod"/>
            </a:pPr>
            <a:r>
              <a:rPr lang="en" sz="2400" dirty="0">
                <a:solidFill>
                  <a:srgbClr val="000000"/>
                </a:solidFill>
              </a:rPr>
              <a:t>Hands on practice with Git &amp; GitHub for individuals</a:t>
            </a:r>
            <a:endParaRPr sz="2400" b="1" dirty="0">
              <a:solidFill>
                <a:srgbClr val="000000"/>
              </a:solidFill>
              <a:latin typeface="Cambria"/>
              <a:ea typeface="Cambria"/>
              <a:cs typeface="Cambria"/>
              <a:sym typeface="Cambria"/>
            </a:endParaRPr>
          </a:p>
          <a:p>
            <a:pPr marL="457200" lvl="0" indent="-381000" algn="l" rtl="0">
              <a:lnSpc>
                <a:spcPct val="113000"/>
              </a:lnSpc>
              <a:spcBef>
                <a:spcPts val="2000"/>
              </a:spcBef>
              <a:spcAft>
                <a:spcPts val="2000"/>
              </a:spcAft>
              <a:buClr>
                <a:srgbClr val="000000"/>
              </a:buClr>
              <a:buSzPts val="2400"/>
              <a:buAutoNum type="arabicPeriod"/>
            </a:pPr>
            <a:r>
              <a:rPr lang="en" sz="2400" dirty="0">
                <a:solidFill>
                  <a:srgbClr val="000000"/>
                </a:solidFill>
              </a:rPr>
              <a:t>Turning in homework </a:t>
            </a:r>
            <a:endParaRPr sz="240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474450" y="2806500"/>
            <a:ext cx="8195100" cy="124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b="1">
                <a:latin typeface="Cambria"/>
                <a:ea typeface="Cambria"/>
                <a:cs typeface="Cambria"/>
                <a:sym typeface="Cambria"/>
              </a:rPr>
              <a:t>Questions from last lecture on</a:t>
            </a:r>
            <a:endParaRPr sz="3400" b="1">
              <a:latin typeface="Cambria"/>
              <a:ea typeface="Cambria"/>
              <a:cs typeface="Cambria"/>
              <a:sym typeface="Cambria"/>
            </a:endParaRPr>
          </a:p>
          <a:p>
            <a:pPr marL="0" lvl="0" indent="0" algn="ctr" rtl="0">
              <a:spcBef>
                <a:spcPts val="0"/>
              </a:spcBef>
              <a:spcAft>
                <a:spcPts val="0"/>
              </a:spcAft>
              <a:buNone/>
            </a:pPr>
            <a:r>
              <a:rPr lang="en" sz="3400" b="1">
                <a:latin typeface="Cambria"/>
                <a:ea typeface="Cambria"/>
                <a:cs typeface="Cambria"/>
                <a:sym typeface="Cambria"/>
              </a:rPr>
              <a:t>Procedural Python?</a:t>
            </a:r>
            <a:endParaRPr sz="3400" b="1">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415469" y="364025"/>
            <a:ext cx="81951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b="1" dirty="0">
                <a:latin typeface="Cambria"/>
                <a:ea typeface="Cambria"/>
                <a:cs typeface="Cambria"/>
                <a:sym typeface="Cambria"/>
              </a:rPr>
              <a:t>Why use version control?</a:t>
            </a:r>
            <a:endParaRPr sz="3400" b="1" dirty="0">
              <a:latin typeface="Cambria"/>
              <a:ea typeface="Cambria"/>
              <a:cs typeface="Cambria"/>
              <a:sym typeface="Cambria"/>
            </a:endParaRPr>
          </a:p>
        </p:txBody>
      </p:sp>
      <p:sp>
        <p:nvSpPr>
          <p:cNvPr id="78" name="Google Shape;78;p17"/>
          <p:cNvSpPr txBox="1">
            <a:spLocks noGrp="1"/>
          </p:cNvSpPr>
          <p:nvPr>
            <p:ph type="body" idx="1"/>
          </p:nvPr>
        </p:nvSpPr>
        <p:spPr>
          <a:xfrm>
            <a:off x="415469" y="1127525"/>
            <a:ext cx="8195100" cy="4437300"/>
          </a:xfrm>
          <a:prstGeom prst="rect">
            <a:avLst/>
          </a:prstGeom>
        </p:spPr>
        <p:txBody>
          <a:bodyPr spcFirstLastPara="1" wrap="square" lIns="91425" tIns="91425" rIns="91425" bIns="91425" anchor="t" anchorCtr="0">
            <a:noAutofit/>
          </a:bodyPr>
          <a:lstStyle/>
          <a:p>
            <a:pPr marL="342900"/>
            <a:r>
              <a:rPr lang="en" sz="2400" dirty="0">
                <a:solidFill>
                  <a:srgbClr val="000000"/>
                </a:solidFill>
              </a:rPr>
              <a:t>Compare writing software with writing a manuscript.</a:t>
            </a:r>
            <a:endParaRPr sz="2400" dirty="0">
              <a:solidFill>
                <a:srgbClr val="000000"/>
              </a:solidFill>
            </a:endParaRPr>
          </a:p>
          <a:p>
            <a:pPr marL="800100" lvl="1">
              <a:spcBef>
                <a:spcPts val="1000"/>
              </a:spcBef>
            </a:pPr>
            <a:r>
              <a:rPr lang="en" sz="2000" dirty="0">
                <a:solidFill>
                  <a:srgbClr val="000000"/>
                </a:solidFill>
              </a:rPr>
              <a:t>Use </a:t>
            </a:r>
            <a:r>
              <a:rPr lang="en" sz="2000" u="sng" dirty="0">
                <a:solidFill>
                  <a:srgbClr val="000000"/>
                </a:solidFill>
              </a:rPr>
              <a:t>undo</a:t>
            </a:r>
            <a:r>
              <a:rPr lang="en" sz="2000" dirty="0">
                <a:solidFill>
                  <a:srgbClr val="000000"/>
                </a:solidFill>
              </a:rPr>
              <a:t> to revert to a previous state</a:t>
            </a:r>
            <a:endParaRPr sz="2000" dirty="0">
              <a:solidFill>
                <a:srgbClr val="000000"/>
              </a:solidFill>
            </a:endParaRPr>
          </a:p>
          <a:p>
            <a:pPr marL="800100" lvl="1">
              <a:spcBef>
                <a:spcPts val="1000"/>
              </a:spcBef>
            </a:pPr>
            <a:r>
              <a:rPr lang="en" sz="2000" dirty="0">
                <a:solidFill>
                  <a:srgbClr val="000000"/>
                </a:solidFill>
              </a:rPr>
              <a:t>Use </a:t>
            </a:r>
            <a:r>
              <a:rPr lang="en" sz="2000" u="sng" dirty="0">
                <a:solidFill>
                  <a:srgbClr val="000000"/>
                </a:solidFill>
              </a:rPr>
              <a:t>track changes</a:t>
            </a:r>
            <a:r>
              <a:rPr lang="en" sz="2000" dirty="0">
                <a:solidFill>
                  <a:srgbClr val="000000"/>
                </a:solidFill>
              </a:rPr>
              <a:t> when sharing document with advisor</a:t>
            </a:r>
            <a:endParaRPr sz="2000" dirty="0">
              <a:solidFill>
                <a:srgbClr val="000000"/>
              </a:solidFill>
            </a:endParaRPr>
          </a:p>
          <a:p>
            <a:pPr marL="342900">
              <a:spcBef>
                <a:spcPts val="1000"/>
              </a:spcBef>
            </a:pPr>
            <a:r>
              <a:rPr lang="en" sz="2400" dirty="0">
                <a:solidFill>
                  <a:srgbClr val="000000"/>
                </a:solidFill>
              </a:rPr>
              <a:t>Still, word processors can still be frustrating.</a:t>
            </a:r>
            <a:endParaRPr sz="2400" dirty="0">
              <a:solidFill>
                <a:srgbClr val="000000"/>
              </a:solidFill>
            </a:endParaRPr>
          </a:p>
          <a:p>
            <a:pPr marL="800100" lvl="1">
              <a:spcBef>
                <a:spcPts val="1000"/>
              </a:spcBef>
            </a:pPr>
            <a:r>
              <a:rPr lang="en" sz="2000" dirty="0">
                <a:solidFill>
                  <a:srgbClr val="000000"/>
                </a:solidFill>
              </a:rPr>
              <a:t>Intelligently </a:t>
            </a:r>
            <a:r>
              <a:rPr lang="en" sz="2000" u="sng" dirty="0">
                <a:solidFill>
                  <a:srgbClr val="000000"/>
                </a:solidFill>
              </a:rPr>
              <a:t>combine changes</a:t>
            </a:r>
            <a:r>
              <a:rPr lang="en" sz="2000" dirty="0">
                <a:solidFill>
                  <a:srgbClr val="000000"/>
                </a:solidFill>
              </a:rPr>
              <a:t> made concurrently</a:t>
            </a:r>
            <a:endParaRPr sz="2000" dirty="0">
              <a:solidFill>
                <a:srgbClr val="000000"/>
              </a:solidFill>
            </a:endParaRPr>
          </a:p>
          <a:p>
            <a:pPr marL="800100" lvl="1">
              <a:spcBef>
                <a:spcPts val="1000"/>
              </a:spcBef>
            </a:pPr>
            <a:r>
              <a:rPr lang="en" sz="2000" u="sng" dirty="0">
                <a:solidFill>
                  <a:srgbClr val="000000"/>
                </a:solidFill>
              </a:rPr>
              <a:t>Record reasoning</a:t>
            </a:r>
            <a:r>
              <a:rPr lang="en" sz="2000" dirty="0">
                <a:solidFill>
                  <a:srgbClr val="000000"/>
                </a:solidFill>
              </a:rPr>
              <a:t> (why? for code, what?) for changes</a:t>
            </a:r>
            <a:endParaRPr sz="2000" dirty="0">
              <a:solidFill>
                <a:srgbClr val="000000"/>
              </a:solidFill>
            </a:endParaRPr>
          </a:p>
          <a:p>
            <a:pPr marL="800100" lvl="1">
              <a:spcBef>
                <a:spcPts val="1000"/>
              </a:spcBef>
            </a:pPr>
            <a:r>
              <a:rPr lang="en" sz="2000" dirty="0">
                <a:solidFill>
                  <a:srgbClr val="000000"/>
                </a:solidFill>
              </a:rPr>
              <a:t>Efficient use of </a:t>
            </a:r>
            <a:r>
              <a:rPr lang="en" sz="2000" u="sng" dirty="0">
                <a:solidFill>
                  <a:srgbClr val="000000"/>
                </a:solidFill>
              </a:rPr>
              <a:t>file storage</a:t>
            </a:r>
            <a:endParaRPr sz="2000" u="sng" dirty="0">
              <a:solidFill>
                <a:srgbClr val="000000"/>
              </a:solidFill>
            </a:endParaRPr>
          </a:p>
          <a:p>
            <a:pPr marL="342900">
              <a:spcBef>
                <a:spcPts val="1000"/>
              </a:spcBef>
              <a:spcAft>
                <a:spcPts val="1000"/>
              </a:spcAft>
            </a:pPr>
            <a:r>
              <a:rPr lang="en" sz="2400" dirty="0">
                <a:solidFill>
                  <a:srgbClr val="000000"/>
                </a:solidFill>
              </a:rPr>
              <a:t>Modern version control systems can address all of these.	</a:t>
            </a:r>
            <a:endParaRPr sz="2400"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509775" y="745775"/>
            <a:ext cx="81951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b="1">
                <a:latin typeface="Cambria"/>
                <a:ea typeface="Cambria"/>
                <a:cs typeface="Cambria"/>
                <a:sym typeface="Cambria"/>
              </a:rPr>
              <a:t>Tracking versions and efficient storage</a:t>
            </a:r>
            <a:endParaRPr sz="3400" b="1">
              <a:latin typeface="Cambria"/>
              <a:ea typeface="Cambria"/>
              <a:cs typeface="Cambria"/>
              <a:sym typeface="Cambria"/>
            </a:endParaRPr>
          </a:p>
        </p:txBody>
      </p:sp>
      <p:pic>
        <p:nvPicPr>
          <p:cNvPr id="84" name="Google Shape;84;p18"/>
          <p:cNvPicPr preferRelativeResize="0"/>
          <p:nvPr/>
        </p:nvPicPr>
        <p:blipFill>
          <a:blip r:embed="rId3">
            <a:alphaModFix/>
          </a:blip>
          <a:stretch>
            <a:fillRect/>
          </a:stretch>
        </p:blipFill>
        <p:spPr>
          <a:xfrm>
            <a:off x="2920175" y="1456225"/>
            <a:ext cx="3303650" cy="4404876"/>
          </a:xfrm>
          <a:prstGeom prst="rect">
            <a:avLst/>
          </a:prstGeom>
          <a:noFill/>
          <a:ln>
            <a:noFill/>
          </a:ln>
        </p:spPr>
      </p:pic>
      <p:sp>
        <p:nvSpPr>
          <p:cNvPr id="85" name="Google Shape;85;p18"/>
          <p:cNvSpPr txBox="1"/>
          <p:nvPr/>
        </p:nvSpPr>
        <p:spPr>
          <a:xfrm>
            <a:off x="622066" y="6047370"/>
            <a:ext cx="8055600" cy="522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1000"/>
              </a:spcAft>
              <a:buNone/>
            </a:pPr>
            <a:r>
              <a:rPr lang="en" sz="1800" u="sng">
                <a:solidFill>
                  <a:schemeClr val="hlink"/>
                </a:solidFill>
                <a:hlinkClick r:id="rId4"/>
              </a:rPr>
              <a:t>http://phdcomics.com/comics/archive_print.php?comicid=1531</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509775" y="745775"/>
            <a:ext cx="81951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b="1">
                <a:latin typeface="Cambria"/>
                <a:ea typeface="Cambria"/>
                <a:cs typeface="Cambria"/>
                <a:sym typeface="Cambria"/>
              </a:rPr>
              <a:t>Stack Overflow Developer Survey 2018</a:t>
            </a:r>
            <a:endParaRPr sz="3400" b="1">
              <a:latin typeface="Cambria"/>
              <a:ea typeface="Cambria"/>
              <a:cs typeface="Cambria"/>
              <a:sym typeface="Cambria"/>
            </a:endParaRPr>
          </a:p>
        </p:txBody>
      </p:sp>
      <p:pic>
        <p:nvPicPr>
          <p:cNvPr id="91" name="Google Shape;91;p19"/>
          <p:cNvPicPr preferRelativeResize="0"/>
          <p:nvPr/>
        </p:nvPicPr>
        <p:blipFill>
          <a:blip r:embed="rId3">
            <a:alphaModFix/>
          </a:blip>
          <a:stretch>
            <a:fillRect/>
          </a:stretch>
        </p:blipFill>
        <p:spPr>
          <a:xfrm>
            <a:off x="1504950" y="1721625"/>
            <a:ext cx="6134100" cy="4057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509775" y="745775"/>
            <a:ext cx="81951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b="1">
                <a:latin typeface="Cambria"/>
                <a:ea typeface="Cambria"/>
                <a:cs typeface="Cambria"/>
                <a:sym typeface="Cambria"/>
              </a:rPr>
              <a:t>Git is a de facto standard for VCS</a:t>
            </a:r>
            <a:endParaRPr sz="3400" b="1">
              <a:latin typeface="Cambria"/>
              <a:ea typeface="Cambria"/>
              <a:cs typeface="Cambria"/>
              <a:sym typeface="Cambria"/>
            </a:endParaRPr>
          </a:p>
        </p:txBody>
      </p:sp>
      <p:sp>
        <p:nvSpPr>
          <p:cNvPr id="97" name="Google Shape;97;p20"/>
          <p:cNvSpPr txBox="1">
            <a:spLocks noGrp="1"/>
          </p:cNvSpPr>
          <p:nvPr>
            <p:ph type="body" idx="1"/>
          </p:nvPr>
        </p:nvSpPr>
        <p:spPr>
          <a:xfrm>
            <a:off x="464896" y="1654375"/>
            <a:ext cx="8195100" cy="443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rPr>
              <a:t>Benefits (</a:t>
            </a:r>
            <a:r>
              <a:rPr lang="en" sz="2400" b="1">
                <a:solidFill>
                  <a:srgbClr val="274E13"/>
                </a:solidFill>
              </a:rPr>
              <a:t>+++++</a:t>
            </a:r>
            <a:r>
              <a:rPr lang="en" sz="2400">
                <a:solidFill>
                  <a:schemeClr val="dk1"/>
                </a:solidFill>
              </a:rPr>
              <a:t>)</a:t>
            </a:r>
            <a:endParaRPr sz="2400">
              <a:solidFill>
                <a:schemeClr val="dk1"/>
              </a:solidFill>
            </a:endParaRPr>
          </a:p>
          <a:p>
            <a:pPr marL="0" lvl="0" indent="457200" algn="l" rtl="0">
              <a:spcBef>
                <a:spcPts val="1000"/>
              </a:spcBef>
              <a:spcAft>
                <a:spcPts val="0"/>
              </a:spcAft>
              <a:buNone/>
            </a:pPr>
            <a:r>
              <a:rPr lang="en" sz="2400" b="1">
                <a:solidFill>
                  <a:srgbClr val="274E13"/>
                </a:solidFill>
              </a:rPr>
              <a:t>Performance:</a:t>
            </a:r>
            <a:r>
              <a:rPr lang="en" sz="2400">
                <a:solidFill>
                  <a:srgbClr val="274E13"/>
                </a:solidFill>
              </a:rPr>
              <a:t> </a:t>
            </a:r>
            <a:r>
              <a:rPr lang="en" sz="2400">
                <a:solidFill>
                  <a:schemeClr val="dk1"/>
                </a:solidFill>
              </a:rPr>
              <a:t>operations in Git are optimized and fast</a:t>
            </a:r>
            <a:endParaRPr sz="2400" u="sng">
              <a:solidFill>
                <a:srgbClr val="000000"/>
              </a:solidFill>
            </a:endParaRPr>
          </a:p>
          <a:p>
            <a:pPr marL="0" lvl="0" indent="457200" algn="l" rtl="0">
              <a:spcBef>
                <a:spcPts val="1000"/>
              </a:spcBef>
              <a:spcAft>
                <a:spcPts val="0"/>
              </a:spcAft>
              <a:buNone/>
            </a:pPr>
            <a:r>
              <a:rPr lang="en" sz="2400" b="1">
                <a:solidFill>
                  <a:srgbClr val="274E13"/>
                </a:solidFill>
              </a:rPr>
              <a:t>Flexibility:</a:t>
            </a:r>
            <a:r>
              <a:rPr lang="en" sz="2400">
                <a:solidFill>
                  <a:srgbClr val="274E13"/>
                </a:solidFill>
              </a:rPr>
              <a:t> </a:t>
            </a:r>
            <a:r>
              <a:rPr lang="en" sz="2400">
                <a:solidFill>
                  <a:srgbClr val="000000"/>
                </a:solidFill>
              </a:rPr>
              <a:t>doesn’t require use of a particular workflow</a:t>
            </a:r>
            <a:endParaRPr sz="2400">
              <a:solidFill>
                <a:srgbClr val="000000"/>
              </a:solidFill>
            </a:endParaRPr>
          </a:p>
          <a:p>
            <a:pPr marL="0" lvl="0" indent="457200" algn="l" rtl="0">
              <a:spcBef>
                <a:spcPts val="1000"/>
              </a:spcBef>
              <a:spcAft>
                <a:spcPts val="0"/>
              </a:spcAft>
              <a:buNone/>
            </a:pPr>
            <a:r>
              <a:rPr lang="en" sz="2400" b="1">
                <a:solidFill>
                  <a:srgbClr val="274E13"/>
                </a:solidFill>
              </a:rPr>
              <a:t>Security:</a:t>
            </a:r>
            <a:r>
              <a:rPr lang="en" sz="2400">
                <a:solidFill>
                  <a:srgbClr val="274E13"/>
                </a:solidFill>
              </a:rPr>
              <a:t> </a:t>
            </a:r>
            <a:r>
              <a:rPr lang="en" sz="2400">
                <a:solidFill>
                  <a:srgbClr val="000000"/>
                </a:solidFill>
              </a:rPr>
              <a:t>protection against untraceable changes</a:t>
            </a:r>
            <a:endParaRPr sz="2400">
              <a:solidFill>
                <a:srgbClr val="000000"/>
              </a:solidFill>
            </a:endParaRPr>
          </a:p>
          <a:p>
            <a:pPr marL="0" lvl="0" indent="457200" algn="l" rtl="0">
              <a:spcBef>
                <a:spcPts val="1000"/>
              </a:spcBef>
              <a:spcAft>
                <a:spcPts val="0"/>
              </a:spcAft>
              <a:buNone/>
            </a:pPr>
            <a:r>
              <a:rPr lang="en" sz="2400" b="1">
                <a:solidFill>
                  <a:srgbClr val="274E13"/>
                </a:solidFill>
              </a:rPr>
              <a:t>Popularity:</a:t>
            </a:r>
            <a:r>
              <a:rPr lang="en" sz="2400">
                <a:solidFill>
                  <a:srgbClr val="000000"/>
                </a:solidFill>
              </a:rPr>
              <a:t> employment, available on many platforms</a:t>
            </a:r>
            <a:endParaRPr sz="2400">
              <a:solidFill>
                <a:srgbClr val="000000"/>
              </a:solidFill>
            </a:endParaRPr>
          </a:p>
          <a:p>
            <a:pPr marL="0" lvl="0" indent="457200" algn="l" rtl="0">
              <a:spcBef>
                <a:spcPts val="1000"/>
              </a:spcBef>
              <a:spcAft>
                <a:spcPts val="0"/>
              </a:spcAft>
              <a:buNone/>
            </a:pPr>
            <a:r>
              <a:rPr lang="en" sz="2400" b="1">
                <a:solidFill>
                  <a:srgbClr val="274E13"/>
                </a:solidFill>
              </a:rPr>
              <a:t>Distributed:</a:t>
            </a:r>
            <a:r>
              <a:rPr lang="en" sz="2400">
                <a:solidFill>
                  <a:srgbClr val="000000"/>
                </a:solidFill>
              </a:rPr>
              <a:t> can be used offline, no need for server</a:t>
            </a:r>
            <a:endParaRPr sz="2400">
              <a:solidFill>
                <a:srgbClr val="000000"/>
              </a:solidFill>
            </a:endParaRPr>
          </a:p>
          <a:p>
            <a:pPr marL="0" lvl="0" indent="0" algn="l" rtl="0">
              <a:spcBef>
                <a:spcPts val="1000"/>
              </a:spcBef>
              <a:spcAft>
                <a:spcPts val="0"/>
              </a:spcAft>
              <a:buNone/>
            </a:pPr>
            <a:r>
              <a:rPr lang="en" sz="2400">
                <a:solidFill>
                  <a:srgbClr val="000000"/>
                </a:solidFill>
              </a:rPr>
              <a:t>Downsides (</a:t>
            </a:r>
            <a:r>
              <a:rPr lang="en" sz="2400" b="1">
                <a:solidFill>
                  <a:srgbClr val="CC0000"/>
                </a:solidFill>
              </a:rPr>
              <a:t>-</a:t>
            </a:r>
            <a:r>
              <a:rPr lang="en" sz="2400">
                <a:solidFill>
                  <a:srgbClr val="000000"/>
                </a:solidFill>
              </a:rPr>
              <a:t>)</a:t>
            </a:r>
            <a:endParaRPr sz="2400">
              <a:solidFill>
                <a:srgbClr val="000000"/>
              </a:solidFill>
            </a:endParaRPr>
          </a:p>
          <a:p>
            <a:pPr marL="0" lvl="0" indent="457200" algn="l" rtl="0">
              <a:spcBef>
                <a:spcPts val="1000"/>
              </a:spcBef>
              <a:spcAft>
                <a:spcPts val="1000"/>
              </a:spcAft>
              <a:buNone/>
            </a:pPr>
            <a:r>
              <a:rPr lang="en" sz="2400" b="1">
                <a:solidFill>
                  <a:srgbClr val="CC0000"/>
                </a:solidFill>
              </a:rPr>
              <a:t>Distributed:</a:t>
            </a:r>
            <a:r>
              <a:rPr lang="en" sz="2400">
                <a:solidFill>
                  <a:srgbClr val="000000"/>
                </a:solidFill>
              </a:rPr>
              <a:t> not ideal for large files, merging changes</a:t>
            </a:r>
            <a:endParaRPr sz="2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509775" y="745775"/>
            <a:ext cx="81951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b="1">
                <a:latin typeface="Cambria"/>
                <a:ea typeface="Cambria"/>
                <a:cs typeface="Cambria"/>
                <a:sym typeface="Cambria"/>
              </a:rPr>
              <a:t>Version control in the cloud, GitHub</a:t>
            </a:r>
            <a:endParaRPr sz="3400" b="1">
              <a:latin typeface="Cambria"/>
              <a:ea typeface="Cambria"/>
              <a:cs typeface="Cambria"/>
              <a:sym typeface="Cambria"/>
            </a:endParaRPr>
          </a:p>
        </p:txBody>
      </p:sp>
      <p:sp>
        <p:nvSpPr>
          <p:cNvPr id="103" name="Google Shape;103;p21"/>
          <p:cNvSpPr txBox="1">
            <a:spLocks noGrp="1"/>
          </p:cNvSpPr>
          <p:nvPr>
            <p:ph type="body" idx="1"/>
          </p:nvPr>
        </p:nvSpPr>
        <p:spPr>
          <a:xfrm>
            <a:off x="464896" y="1654375"/>
            <a:ext cx="8195100" cy="4437300"/>
          </a:xfrm>
          <a:prstGeom prst="rect">
            <a:avLst/>
          </a:prstGeom>
        </p:spPr>
        <p:txBody>
          <a:bodyPr spcFirstLastPara="1" wrap="square" lIns="91425" tIns="91425" rIns="91425" bIns="91425" anchor="t" anchorCtr="0">
            <a:noAutofit/>
          </a:bodyPr>
          <a:lstStyle/>
          <a:p>
            <a:pPr marL="342900"/>
            <a:r>
              <a:rPr lang="en" sz="2400" dirty="0">
                <a:solidFill>
                  <a:srgbClr val="000000"/>
                </a:solidFill>
              </a:rPr>
              <a:t>A working copy of your repository stored on GitHub’s servers connected and accessible via the internet</a:t>
            </a:r>
            <a:endParaRPr sz="2400" dirty="0">
              <a:solidFill>
                <a:srgbClr val="000000"/>
              </a:solidFill>
            </a:endParaRPr>
          </a:p>
          <a:p>
            <a:pPr marL="800100" lvl="1">
              <a:spcBef>
                <a:spcPts val="1000"/>
              </a:spcBef>
            </a:pPr>
            <a:r>
              <a:rPr lang="en" sz="2000" dirty="0">
                <a:solidFill>
                  <a:srgbClr val="000000"/>
                </a:solidFill>
              </a:rPr>
              <a:t>Others can download and use your code</a:t>
            </a:r>
            <a:endParaRPr sz="2000" dirty="0">
              <a:solidFill>
                <a:srgbClr val="000000"/>
              </a:solidFill>
            </a:endParaRPr>
          </a:p>
          <a:p>
            <a:pPr marL="800100" lvl="1">
              <a:spcBef>
                <a:spcPts val="1000"/>
              </a:spcBef>
            </a:pPr>
            <a:r>
              <a:rPr lang="en" sz="2000" dirty="0">
                <a:solidFill>
                  <a:srgbClr val="000000"/>
                </a:solidFill>
              </a:rPr>
              <a:t>Online repository is suitable as central repository</a:t>
            </a:r>
            <a:endParaRPr sz="2000" dirty="0">
              <a:solidFill>
                <a:srgbClr val="000000"/>
              </a:solidFill>
            </a:endParaRPr>
          </a:p>
          <a:p>
            <a:pPr marL="800100" lvl="1">
              <a:spcBef>
                <a:spcPts val="1000"/>
              </a:spcBef>
            </a:pPr>
            <a:r>
              <a:rPr lang="en" sz="2000" dirty="0">
                <a:solidFill>
                  <a:srgbClr val="000000"/>
                </a:solidFill>
              </a:rPr>
              <a:t>Social features, </a:t>
            </a:r>
            <a:r>
              <a:rPr lang="en" sz="1800" dirty="0">
                <a:solidFill>
                  <a:srgbClr val="000000"/>
                </a:solidFill>
              </a:rPr>
              <a:t>i.e. issue tracker, comments, notifications, wiki, etc.</a:t>
            </a:r>
            <a:endParaRPr sz="1800" dirty="0">
              <a:solidFill>
                <a:srgbClr val="000000"/>
              </a:solidFill>
            </a:endParaRPr>
          </a:p>
          <a:p>
            <a:pPr marL="0" lvl="0" indent="0" algn="l" rtl="0">
              <a:spcBef>
                <a:spcPts val="1000"/>
              </a:spcBef>
              <a:spcAft>
                <a:spcPts val="0"/>
              </a:spcAft>
              <a:buNone/>
            </a:pPr>
            <a:endParaRPr sz="2400" dirty="0">
              <a:solidFill>
                <a:srgbClr val="000000"/>
              </a:solidFill>
            </a:endParaRPr>
          </a:p>
          <a:p>
            <a:pPr marL="0" lvl="0" indent="0" algn="l" rtl="0">
              <a:spcBef>
                <a:spcPts val="1000"/>
              </a:spcBef>
              <a:spcAft>
                <a:spcPts val="1000"/>
              </a:spcAft>
              <a:buNone/>
            </a:pPr>
            <a:br>
              <a:rPr lang="en" sz="2400" dirty="0">
                <a:solidFill>
                  <a:srgbClr val="000000"/>
                </a:solidFill>
              </a:rPr>
            </a:br>
            <a:r>
              <a:rPr lang="en" sz="2400" dirty="0">
                <a:solidFill>
                  <a:srgbClr val="000000"/>
                </a:solidFill>
              </a:rPr>
              <a:t>Alternatives: Atlassian’s </a:t>
            </a:r>
            <a:r>
              <a:rPr lang="en" sz="2400" dirty="0" err="1">
                <a:solidFill>
                  <a:srgbClr val="000000"/>
                </a:solidFill>
              </a:rPr>
              <a:t>BitBucket</a:t>
            </a:r>
            <a:r>
              <a:rPr lang="en" sz="2400" dirty="0">
                <a:solidFill>
                  <a:srgbClr val="000000"/>
                </a:solidFill>
              </a:rPr>
              <a:t>, GitLab, </a:t>
            </a:r>
            <a:r>
              <a:rPr lang="en" sz="2400" dirty="0" err="1">
                <a:solidFill>
                  <a:srgbClr val="000000"/>
                </a:solidFill>
              </a:rPr>
              <a:t>SourceForge</a:t>
            </a:r>
            <a:endParaRPr sz="2400" dirty="0">
              <a:solidFill>
                <a:srgbClr val="0000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650</Words>
  <Application>Microsoft Macintosh PowerPoint</Application>
  <PresentationFormat>On-screen Show (4:3)</PresentationFormat>
  <Paragraphs>86</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Cambria</vt:lpstr>
      <vt:lpstr>Courier New</vt:lpstr>
      <vt:lpstr>Simple Light</vt:lpstr>
      <vt:lpstr>CSE 583   Version Control I</vt:lpstr>
      <vt:lpstr>Survey the room</vt:lpstr>
      <vt:lpstr>Agenda</vt:lpstr>
      <vt:lpstr>Questions from last lecture on Procedural Python?</vt:lpstr>
      <vt:lpstr>Why use version control?</vt:lpstr>
      <vt:lpstr>Tracking versions and efficient storage</vt:lpstr>
      <vt:lpstr>Stack Overflow Developer Survey 2018</vt:lpstr>
      <vt:lpstr>Git is a de facto standard for VCS</vt:lpstr>
      <vt:lpstr>Version control in the cloud, GitHub</vt:lpstr>
      <vt:lpstr>Hands on Git / GitHub 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 on version control? (Note that some topics will be covered in later VCS sessions)</vt:lpstr>
      <vt:lpstr>DATA 583  Submitting Homework via GitHub Classroom</vt:lpstr>
      <vt:lpstr>We’ll need your GitHub login. (Please fill in the google doc so we can link your github ID to your UW Net ID.)</vt:lpstr>
      <vt:lpstr>https://classroom.github.com/a/f0MI2yf6</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583   Version Control I</dc:title>
  <cp:lastModifiedBy>David A. C. Beck</cp:lastModifiedBy>
  <cp:revision>3</cp:revision>
  <dcterms:modified xsi:type="dcterms:W3CDTF">2019-10-01T21:27:36Z</dcterms:modified>
</cp:coreProperties>
</file>