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59" r:id="rId4"/>
    <p:sldId id="273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hEAIFsLrUzNAVR+eyF/cpes9T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F3E68B-491E-4136-884D-C3D64D2D4784}">
  <a:tblStyle styleId="{B5F3E68B-491E-4136-884D-C3D64D2D47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273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8a93fe6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a8a93fe6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35636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Fileless Malware Detect Tool</a:t>
            </a:r>
            <a:br>
              <a:rPr lang="en-US" sz="4400">
                <a:latin typeface="Arial"/>
                <a:ea typeface="Arial"/>
                <a:cs typeface="Arial"/>
                <a:sym typeface="Arial"/>
              </a:rPr>
            </a:br>
            <a:r>
              <a:rPr lang="en-US" sz="5400">
                <a:latin typeface="Arial"/>
                <a:ea typeface="Arial"/>
                <a:cs typeface="Arial"/>
                <a:sym typeface="Arial"/>
              </a:rPr>
              <a:t>GUI/화면 정의서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998595"/>
            <a:ext cx="9144000" cy="65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TEAM 월리를 찾아라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534400" y="5579745"/>
            <a:ext cx="2773680" cy="64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ver.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2020.11.22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04867"/>
              </p:ext>
            </p:extLst>
          </p:nvPr>
        </p:nvGraphicFramePr>
        <p:xfrm>
          <a:off x="147320" y="760095"/>
          <a:ext cx="11897360" cy="59436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600" b="1" strike="noStrike" kern="1200" cap="none">
                          <a:solidFill>
                            <a:schemeClr val="dk1"/>
                          </a:solidFill>
                        </a:rPr>
                        <a:t>ver.</a:t>
                      </a:r>
                      <a:endParaRPr lang="ko-KR" altLang="en-US" sz="1600" b="1" strike="noStrike" kern="1200" cap="none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600" b="1" strike="noStrike" kern="1200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lang="ko-KR" altLang="en-US" sz="1600" b="1" strike="noStrike" kern="1200" cap="none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600" b="1" strike="noStrike" kern="1200" cap="none">
                          <a:solidFill>
                            <a:schemeClr val="dk1"/>
                          </a:solidFill>
                        </a:rPr>
                        <a:t>내용</a:t>
                      </a:r>
                      <a:endParaRPr lang="ko-KR" altLang="en-US" sz="1600" b="1" strike="noStrike" kern="1200" cap="none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600" b="1" strike="noStrike" kern="1200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600" b="1" strike="noStrike" kern="1200" cap="none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2020.11.06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최초 작성(INDEX01,02, SYS01,02,03, AMSI01)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김지원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2020.11.08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메모리 분석 GUI 수정( VOL01, 02)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김태옥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0.3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2020.11.11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전체 GUI 디자인 수정(INDEX01,02), 이벤트 분석 GUI 수정(SYS01,02,03)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김지원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2020.11.11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AMSI GUI 추가(</a:t>
                      </a:r>
                      <a:r>
                        <a:rPr lang="en-US" sz="1600" strike="noStrike" kern="1200" cap="none">
                          <a:solidFill>
                            <a:srgbClr val="000000"/>
                          </a:solidFill>
                        </a:rPr>
                        <a:t>AMSI01)</a:t>
                      </a:r>
                      <a:endParaRPr lang="ko-KR" altLang="en-US" sz="16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김보경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2020.11.14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>
                          <a:solidFill>
                            <a:srgbClr val="000000"/>
                          </a:solidFill>
                        </a:rPr>
                        <a:t>메모리 분석 GUI 추가(VOL03, 04, 05)</a:t>
                      </a:r>
                      <a:endParaRPr lang="ko-KR" altLang="en-US" sz="140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dirty="0"/>
                        <a:t>김태옥</a:t>
                      </a:r>
                      <a:endParaRPr lang="ko-KR" altLang="en-US" sz="1400" strike="noStrike" kern="1200" cap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kern="1200" dirty="0"/>
                        <a:t>0.6</a:t>
                      </a:r>
                      <a:endParaRPr lang="ko-KR" altLang="en-US" sz="1400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 dirty="0">
                          <a:solidFill>
                            <a:srgbClr val="000000"/>
                          </a:solidFill>
                        </a:rPr>
                        <a:t>2020.11.1</a:t>
                      </a:r>
                      <a:r>
                        <a:rPr lang="ko-KR" sz="1400" strike="noStrike" kern="1200" cap="none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400" strike="noStrike" kern="1200" cap="none" dirty="0" err="1">
                          <a:solidFill>
                            <a:srgbClr val="000000"/>
                          </a:solidFill>
                        </a:rPr>
                        <a:t>메모리</a:t>
                      </a:r>
                      <a:r>
                        <a:rPr lang="en-US" sz="1400" strike="noStrike" kern="1200" cap="non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strike="noStrike" kern="1200" cap="none" dirty="0" err="1">
                          <a:solidFill>
                            <a:srgbClr val="000000"/>
                          </a:solidFill>
                        </a:rPr>
                        <a:t>분석</a:t>
                      </a:r>
                      <a:r>
                        <a:rPr lang="en-US" sz="1400" strike="noStrike" kern="1200" cap="none" dirty="0">
                          <a:solidFill>
                            <a:srgbClr val="000000"/>
                          </a:solidFill>
                        </a:rPr>
                        <a:t> GUI </a:t>
                      </a:r>
                      <a:r>
                        <a:rPr lang="ko-KR" altLang="en-US" sz="1400" strike="noStrike" kern="1200" cap="none" dirty="0">
                          <a:solidFill>
                            <a:srgbClr val="000000"/>
                          </a:solidFill>
                        </a:rPr>
                        <a:t>수정</a:t>
                      </a:r>
                      <a:r>
                        <a:rPr lang="en-US" altLang="ko-KR" sz="1400" strike="noStrike" kern="1200" cap="non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strike="noStrike" kern="1200" cap="none" dirty="0">
                          <a:solidFill>
                            <a:srgbClr val="000000"/>
                          </a:solidFill>
                        </a:rPr>
                        <a:t>VOL05)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dirty="0"/>
                        <a:t>김태옥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400" kern="1200" dirty="0"/>
                        <a:t>0.7</a:t>
                      </a:r>
                      <a:endParaRPr lang="ko-KR" altLang="en-US" sz="1400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kern="1200" dirty="0"/>
                        <a:t>2020.11.19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 dirty="0"/>
                        <a:t>전체적인 점검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 dirty="0"/>
                        <a:t>김다영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kern="1200" dirty="0"/>
                        <a:t>0.8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kern="1200" dirty="0"/>
                        <a:t>2020.11.19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 dirty="0"/>
                        <a:t>이벤트 분석 </a:t>
                      </a:r>
                      <a:r>
                        <a:rPr lang="en-US" altLang="ko-KR" kern="1200" dirty="0"/>
                        <a:t>GUI </a:t>
                      </a:r>
                      <a:r>
                        <a:rPr lang="ko-KR" altLang="en-US" kern="1200" dirty="0"/>
                        <a:t>수정</a:t>
                      </a:r>
                      <a:r>
                        <a:rPr lang="en-US" altLang="ko-KR" kern="1200" dirty="0"/>
                        <a:t>(SYS02, 03)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 dirty="0"/>
                        <a:t>김지원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kern="1200" dirty="0"/>
                        <a:t>0.9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kern="1200" dirty="0"/>
                        <a:t>2020.11.19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 dirty="0"/>
                        <a:t>메모리 분석 플러그인 추가</a:t>
                      </a:r>
                      <a:r>
                        <a:rPr lang="en-US" altLang="ko-KR" kern="1200" dirty="0"/>
                        <a:t>(</a:t>
                      </a:r>
                      <a:r>
                        <a:rPr lang="ko-KR" altLang="en-US" kern="1200" dirty="0"/>
                        <a:t>개발</a:t>
                      </a:r>
                      <a:r>
                        <a:rPr lang="en-US" altLang="ko-KR" kern="1200" dirty="0"/>
                        <a:t>X, VOL6, VOL7, VOL8) 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 dirty="0"/>
                        <a:t>김태옥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kern="1200" dirty="0"/>
                        <a:t>1.1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kern="1200" dirty="0"/>
                        <a:t>2020.11.21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 dirty="0"/>
                        <a:t>모든 </a:t>
                      </a:r>
                      <a:r>
                        <a:rPr lang="en-US" altLang="ko-KR" kern="1200" dirty="0"/>
                        <a:t>GUI </a:t>
                      </a:r>
                      <a:r>
                        <a:rPr lang="ko-KR" altLang="en-US" kern="1200" dirty="0"/>
                        <a:t>개편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 dirty="0"/>
                        <a:t>김다영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kern="1200" dirty="0"/>
                        <a:t>1.2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kern="1200" dirty="0"/>
                        <a:t>2020.11.22</a:t>
                      </a: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kern="1200" dirty="0"/>
                        <a:t>AMSI </a:t>
                      </a:r>
                      <a:r>
                        <a:rPr lang="ko-KR" altLang="en-US" kern="1200" dirty="0"/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 dirty="0"/>
                        <a:t>김다영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" name="Google Shape;92;p2"/>
          <p:cNvSpPr txBox="1"/>
          <p:nvPr/>
        </p:nvSpPr>
        <p:spPr>
          <a:xfrm>
            <a:off x="4378960" y="184785"/>
            <a:ext cx="277368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[개/제정 이력]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4"/>
          <p:cNvGraphicFramePr/>
          <p:nvPr>
            <p:extLst>
              <p:ext uri="{D42A27DB-BD31-4B8C-83A1-F6EECF244321}">
                <p14:modId xmlns:p14="http://schemas.microsoft.com/office/powerpoint/2010/main" val="3260346169"/>
              </p:ext>
            </p:extLst>
          </p:nvPr>
        </p:nvGraphicFramePr>
        <p:xfrm>
          <a:off x="0" y="0"/>
          <a:ext cx="12192000" cy="6858025"/>
        </p:xfrm>
        <a:graphic>
          <a:graphicData uri="http://schemas.openxmlformats.org/drawingml/2006/table">
            <a:tbl>
              <a:tblPr firstRow="1" bandRow="1">
                <a:noFill/>
                <a:tableStyleId>{B5F3E68B-491E-4136-884D-C3D64D2D4784}</a:tableStyleId>
              </a:tblPr>
              <a:tblGrid>
                <a:gridCol w="10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GUI_INDEX01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시작화면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위젯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900">
                <a:tc rowSpan="7"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I1_01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File menu</a:t>
                      </a:r>
                      <a:r>
                        <a:rPr lang="ko-KR" altLang="en-US" sz="14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400" u="none" strike="noStrike" cap="none" dirty="0">
                          <a:solidFill>
                            <a:schemeClr val="dk1"/>
                          </a:solidFill>
                        </a:rPr>
                        <a:t>bar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>
                          <a:solidFill>
                            <a:schemeClr val="dk1"/>
                          </a:solidFill>
                        </a:rPr>
                        <a:t>클릭하면 서브 메뉴창이 뜬다</a:t>
                      </a:r>
                      <a:r>
                        <a:rPr lang="en-US" altLang="ko-KR" sz="14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90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95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90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90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290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290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DCE64F-BA42-481D-BDF1-C17197253B12}"/>
              </a:ext>
            </a:extLst>
          </p:cNvPr>
          <p:cNvGrpSpPr/>
          <p:nvPr/>
        </p:nvGrpSpPr>
        <p:grpSpPr>
          <a:xfrm>
            <a:off x="360268" y="953314"/>
            <a:ext cx="7428267" cy="5571200"/>
            <a:chOff x="360268" y="953314"/>
            <a:chExt cx="7428267" cy="55712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8F87600-6545-443B-9485-52C1C8424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68" y="953314"/>
              <a:ext cx="7428267" cy="55712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B279EE-897B-4E38-A5BB-09B27490B000}"/>
                </a:ext>
              </a:extLst>
            </p:cNvPr>
            <p:cNvSpPr/>
            <p:nvPr/>
          </p:nvSpPr>
          <p:spPr>
            <a:xfrm>
              <a:off x="442117" y="1445782"/>
              <a:ext cx="7264567" cy="5002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Google Shape;107;p4"/>
          <p:cNvSpPr txBox="1"/>
          <p:nvPr/>
        </p:nvSpPr>
        <p:spPr>
          <a:xfrm>
            <a:off x="671609" y="1260997"/>
            <a:ext cx="73406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I1_01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4"/>
          <p:cNvGraphicFramePr/>
          <p:nvPr>
            <p:extLst>
              <p:ext uri="{D42A27DB-BD31-4B8C-83A1-F6EECF244321}">
                <p14:modId xmlns:p14="http://schemas.microsoft.com/office/powerpoint/2010/main" val="158834759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noFill/>
                <a:tableStyleId>{B5F3E68B-491E-4136-884D-C3D64D2D4784}</a:tableStyleId>
              </a:tblPr>
              <a:tblGrid>
                <a:gridCol w="10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5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GUI_INDEX02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툴의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시작화면을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index로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정의하고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 File menu bar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를 통해서 탐지를 실행 시킬 수 있으며 이전 탐지 결과를 띄울 수 있다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위젯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32">
                <a:tc rowSpan="7"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I2_01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New Memory Analysis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새로운 메모리 분석을 시작하는 메뉴</a:t>
                      </a:r>
                      <a:endParaRPr lang="en-US" altLang="ko-KR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클릭하면 메모리 분석이 시작된다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087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I2_02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Load Memory Analysis Result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Tx/>
                        <a:buChar char="-"/>
                      </a:pPr>
                      <a:r>
                        <a:rPr lang="ko-KR" altLang="en-US" sz="1200" u="none" strike="noStrike" cap="none" dirty="0"/>
                        <a:t>이전 메모리분석 결과를 가져오는 메뉴</a:t>
                      </a:r>
                      <a:endParaRPr lang="en-US" altLang="ko-KR" sz="12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Tx/>
                        <a:buChar char="-"/>
                      </a:pPr>
                      <a:r>
                        <a:rPr lang="ko-KR" altLang="en-US" sz="1200" u="none" strike="noStrike" cap="none" dirty="0"/>
                        <a:t>커서를 올리면 하위메뉴로 이전 분석 결과가 뜨며</a:t>
                      </a:r>
                      <a:r>
                        <a:rPr lang="en-US" altLang="ko-KR" sz="1200" u="none" strike="noStrike" cap="none" dirty="0"/>
                        <a:t>, </a:t>
                      </a:r>
                      <a:r>
                        <a:rPr lang="ko-KR" altLang="en-US" sz="1200" u="none" strike="noStrike" cap="none" dirty="0"/>
                        <a:t>클릭하면 이전 분석 결과를 보여준다</a:t>
                      </a:r>
                      <a:r>
                        <a:rPr lang="en-US" altLang="ko-KR" sz="1200" u="none" strike="noStrike" cap="none" dirty="0"/>
                        <a:t>.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58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I2_03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New Event Log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cap="none" dirty="0"/>
                        <a:t>- </a:t>
                      </a:r>
                      <a:r>
                        <a:rPr lang="ko-KR" altLang="en-US" sz="1200" u="none" strike="noStrike" cap="none" dirty="0"/>
                        <a:t>새로운 이벤트 로그 분석을 시작하는 메뉴</a:t>
                      </a:r>
                      <a:endParaRPr lang="en-US" altLang="ko-KR" sz="12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cap="none" dirty="0"/>
                        <a:t>- </a:t>
                      </a:r>
                      <a:r>
                        <a:rPr lang="ko-KR" altLang="en-US" sz="1200" u="none" strike="noStrike" cap="none" dirty="0"/>
                        <a:t>클릭하면 이벤트 로그 분석이 시작된다</a:t>
                      </a:r>
                      <a:r>
                        <a:rPr lang="en-US" altLang="ko-KR" sz="12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924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I2_04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Load Event Log Analysis Result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이전 이벤트로그 분석결과를 가져오는 메뉴</a:t>
                      </a:r>
                      <a:endParaRPr lang="en-US" altLang="ko-KR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커서를 올리면 하위메뉴로 이전 분석 결과가 뜨며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클릭하면 이전 분석 결과를 보여준다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632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9632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9632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99CDABB-4119-4670-9763-D7E61717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5" y="883780"/>
            <a:ext cx="7839938" cy="58799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7" name="Google Shape;107;p4"/>
          <p:cNvSpPr txBox="1"/>
          <p:nvPr/>
        </p:nvSpPr>
        <p:spPr>
          <a:xfrm>
            <a:off x="2784379" y="1050009"/>
            <a:ext cx="73406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I2_01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07;p4">
            <a:extLst>
              <a:ext uri="{FF2B5EF4-FFF2-40B4-BE49-F238E27FC236}">
                <a16:creationId xmlns:a16="http://schemas.microsoft.com/office/drawing/2014/main" id="{29ACCB80-E083-4479-A7FA-A660B632450D}"/>
              </a:ext>
            </a:extLst>
          </p:cNvPr>
          <p:cNvSpPr txBox="1"/>
          <p:nvPr/>
        </p:nvSpPr>
        <p:spPr>
          <a:xfrm>
            <a:off x="2784379" y="1585808"/>
            <a:ext cx="73406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I2_02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7;p4">
            <a:extLst>
              <a:ext uri="{FF2B5EF4-FFF2-40B4-BE49-F238E27FC236}">
                <a16:creationId xmlns:a16="http://schemas.microsoft.com/office/drawing/2014/main" id="{5E12ABC8-3FD5-4915-9671-A9DBCE85AB1E}"/>
              </a:ext>
            </a:extLst>
          </p:cNvPr>
          <p:cNvSpPr txBox="1"/>
          <p:nvPr/>
        </p:nvSpPr>
        <p:spPr>
          <a:xfrm>
            <a:off x="2784379" y="2121607"/>
            <a:ext cx="73406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I2_03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7;p4">
            <a:extLst>
              <a:ext uri="{FF2B5EF4-FFF2-40B4-BE49-F238E27FC236}">
                <a16:creationId xmlns:a16="http://schemas.microsoft.com/office/drawing/2014/main" id="{45C5DA3E-A165-4734-ABC7-4A21DC8B4B7A}"/>
              </a:ext>
            </a:extLst>
          </p:cNvPr>
          <p:cNvSpPr txBox="1"/>
          <p:nvPr/>
        </p:nvSpPr>
        <p:spPr>
          <a:xfrm>
            <a:off x="2784379" y="2657406"/>
            <a:ext cx="73406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I2_04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7;p4">
            <a:extLst>
              <a:ext uri="{FF2B5EF4-FFF2-40B4-BE49-F238E27FC236}">
                <a16:creationId xmlns:a16="http://schemas.microsoft.com/office/drawing/2014/main" id="{DE318728-0A14-416A-9526-A5204B6A6AD2}"/>
              </a:ext>
            </a:extLst>
          </p:cNvPr>
          <p:cNvSpPr txBox="1"/>
          <p:nvPr/>
        </p:nvSpPr>
        <p:spPr>
          <a:xfrm>
            <a:off x="2784379" y="3193205"/>
            <a:ext cx="73406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I2_05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56936E-807D-4B73-9A20-CCB9D3A4996C}"/>
              </a:ext>
            </a:extLst>
          </p:cNvPr>
          <p:cNvCxnSpPr>
            <a:endCxn id="107" idx="1"/>
          </p:cNvCxnSpPr>
          <p:nvPr/>
        </p:nvCxnSpPr>
        <p:spPr>
          <a:xfrm flipV="1">
            <a:off x="1740665" y="1234794"/>
            <a:ext cx="1043714" cy="256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3F08AE-5EB7-4A28-A10F-FA140027CE3F}"/>
              </a:ext>
            </a:extLst>
          </p:cNvPr>
          <p:cNvCxnSpPr>
            <a:cxnSpLocks/>
          </p:cNvCxnSpPr>
          <p:nvPr/>
        </p:nvCxnSpPr>
        <p:spPr>
          <a:xfrm flipV="1">
            <a:off x="1740665" y="1795009"/>
            <a:ext cx="1043714" cy="791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AD6B15-5332-4BD2-B0C2-2D843879F939}"/>
              </a:ext>
            </a:extLst>
          </p:cNvPr>
          <p:cNvCxnSpPr>
            <a:cxnSpLocks/>
          </p:cNvCxnSpPr>
          <p:nvPr/>
        </p:nvCxnSpPr>
        <p:spPr>
          <a:xfrm>
            <a:off x="1740665" y="2171198"/>
            <a:ext cx="1043714" cy="1321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3C09DD-8F71-4354-8516-749C06BC962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740665" y="2503659"/>
            <a:ext cx="1043714" cy="3385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1899989-36C2-46B8-B1CA-4734E42811BD}"/>
              </a:ext>
            </a:extLst>
          </p:cNvPr>
          <p:cNvCxnSpPr>
            <a:cxnSpLocks/>
          </p:cNvCxnSpPr>
          <p:nvPr/>
        </p:nvCxnSpPr>
        <p:spPr>
          <a:xfrm>
            <a:off x="1740665" y="2867736"/>
            <a:ext cx="1043714" cy="478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3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5"/>
          <p:cNvGraphicFramePr/>
          <p:nvPr>
            <p:extLst>
              <p:ext uri="{D42A27DB-BD31-4B8C-83A1-F6EECF244321}">
                <p14:modId xmlns:p14="http://schemas.microsoft.com/office/powerpoint/2010/main" val="1355373867"/>
              </p:ext>
            </p:extLst>
          </p:nvPr>
        </p:nvGraphicFramePr>
        <p:xfrm>
          <a:off x="0" y="1"/>
          <a:ext cx="12192000" cy="7021434"/>
        </p:xfrm>
        <a:graphic>
          <a:graphicData uri="http://schemas.openxmlformats.org/drawingml/2006/table">
            <a:tbl>
              <a:tblPr firstRow="1" bandRow="1">
                <a:noFill/>
                <a:tableStyleId>{B5F3E68B-491E-4136-884D-C3D64D2D4784}</a:tableStyleId>
              </a:tblPr>
              <a:tblGrid>
                <a:gridCol w="10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GUI_INDEX03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INDEX페이지</a:t>
                      </a:r>
                      <a:endParaRPr lang="en-US" sz="14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실제 이 화면만 보이는 일은 없지만 레이아웃을 위해 분리함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위젯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897">
                <a:tc rowSpan="7"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I3_01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Index tab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‘File’ menu</a:t>
                      </a: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bar</a:t>
                      </a: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에서 메뉴를 선택하면 공통적으로 생성되는 탭 화면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탭의 이름은 동적으로 생성되며</a:t>
                      </a: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중복 생성 및 탭 닫기가 가능하다</a:t>
                      </a: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897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947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897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897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2897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2897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5A88289-0989-4EC9-B47A-0DFD8456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5253"/>
            <a:ext cx="8123663" cy="6092747"/>
          </a:xfrm>
          <a:prstGeom prst="rect">
            <a:avLst/>
          </a:prstGeom>
        </p:spPr>
      </p:pic>
      <p:sp>
        <p:nvSpPr>
          <p:cNvPr id="13" name="Google Shape;107;p4">
            <a:extLst>
              <a:ext uri="{FF2B5EF4-FFF2-40B4-BE49-F238E27FC236}">
                <a16:creationId xmlns:a16="http://schemas.microsoft.com/office/drawing/2014/main" id="{16BBB010-09FF-4210-A8D7-98C86CBFE62F}"/>
              </a:ext>
            </a:extLst>
          </p:cNvPr>
          <p:cNvSpPr txBox="1"/>
          <p:nvPr/>
        </p:nvSpPr>
        <p:spPr>
          <a:xfrm>
            <a:off x="317327" y="1700587"/>
            <a:ext cx="73406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I3_01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6"/>
          <p:cNvGraphicFramePr/>
          <p:nvPr>
            <p:extLst>
              <p:ext uri="{D42A27DB-BD31-4B8C-83A1-F6EECF244321}">
                <p14:modId xmlns:p14="http://schemas.microsoft.com/office/powerpoint/2010/main" val="38986572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{B5F3E68B-491E-4136-884D-C3D64D2D4784}</a:tableStyleId>
              </a:tblPr>
              <a:tblGrid>
                <a:gridCol w="10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0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GUI_SYS01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Event Log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위젯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460">
                <a:tc rowSpan="7"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S1_01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Event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grap</a:t>
                      </a:r>
                      <a:endParaRPr lang="en-US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탐지 시각을 기준으로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30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분동안의 이벤트 개수를 그래프로 기록</a:t>
                      </a:r>
                      <a:endParaRPr lang="en-US" altLang="ko-KR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78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S1_02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u="none" strike="noStrike" cap="none" dirty="0"/>
                        <a:t>Process tree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/>
                        <a:t>- </a:t>
                      </a:r>
                      <a:r>
                        <a:rPr lang="ko-KR" altLang="en-US" sz="1200" u="none" strike="noStrike" cap="none" dirty="0"/>
                        <a:t>의심 </a:t>
                      </a:r>
                      <a:r>
                        <a:rPr lang="en-US" altLang="ko-KR" sz="1200" u="none" strike="noStrike" cap="none" dirty="0"/>
                        <a:t>root </a:t>
                      </a:r>
                      <a:r>
                        <a:rPr lang="ko-KR" altLang="en-US" sz="1200" u="none" strike="noStrike" cap="none" dirty="0"/>
                        <a:t>프로세스를 기준으로 프로세스 트리 구성한다</a:t>
                      </a:r>
                      <a:r>
                        <a:rPr lang="en-US" altLang="ko-KR" sz="1200" u="none" strike="noStrike" cap="none" dirty="0"/>
                        <a:t>.</a:t>
                      </a:r>
                      <a:endParaRPr lang="ko-KR" altLang="en-US" sz="12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20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S1_03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Process</a:t>
                      </a:r>
                      <a:r>
                        <a:rPr lang="ko-KR" altLang="en-US" sz="14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400" u="none" strike="noStrike" cap="none" dirty="0" err="1">
                          <a:solidFill>
                            <a:schemeClr val="dk1"/>
                          </a:solidFill>
                        </a:rPr>
                        <a:t>grap</a:t>
                      </a:r>
                      <a:endParaRPr lang="en-US" altLang="ko-KR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탐지된 프로세스와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Rule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을 매칭시켜 표를 통해 보여준다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146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S1_04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>
                          <a:solidFill>
                            <a:schemeClr val="dk1"/>
                          </a:solidFill>
                        </a:rPr>
                        <a:t>Hit icon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악성 행위가 의심되는 부분에서 아이콘을 통해 강조한다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578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578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578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DEFCDA5-FEB0-44F5-9071-CC44777F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8837"/>
            <a:ext cx="8112868" cy="6084651"/>
          </a:xfrm>
          <a:prstGeom prst="rect">
            <a:avLst/>
          </a:prstGeom>
        </p:spPr>
      </p:pic>
      <p:sp>
        <p:nvSpPr>
          <p:cNvPr id="125" name="Google Shape;125;p6"/>
          <p:cNvSpPr txBox="1"/>
          <p:nvPr/>
        </p:nvSpPr>
        <p:spPr>
          <a:xfrm>
            <a:off x="5686425" y="1942928"/>
            <a:ext cx="95250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S1_01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1944427" y="4177837"/>
            <a:ext cx="95250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S1_02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5;p8">
            <a:extLst>
              <a:ext uri="{FF2B5EF4-FFF2-40B4-BE49-F238E27FC236}">
                <a16:creationId xmlns:a16="http://schemas.microsoft.com/office/drawing/2014/main" id="{5BFA8C48-6FDE-4747-9F5F-9F23B6C72792}"/>
              </a:ext>
            </a:extLst>
          </p:cNvPr>
          <p:cNvSpPr txBox="1"/>
          <p:nvPr/>
        </p:nvSpPr>
        <p:spPr>
          <a:xfrm>
            <a:off x="6638925" y="6249831"/>
            <a:ext cx="95250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S1_03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46;p8">
            <a:extLst>
              <a:ext uri="{FF2B5EF4-FFF2-40B4-BE49-F238E27FC236}">
                <a16:creationId xmlns:a16="http://schemas.microsoft.com/office/drawing/2014/main" id="{27D73338-9269-4C7A-AFE8-A408A28B9733}"/>
              </a:ext>
            </a:extLst>
          </p:cNvPr>
          <p:cNvSpPr txBox="1"/>
          <p:nvPr/>
        </p:nvSpPr>
        <p:spPr>
          <a:xfrm>
            <a:off x="4331943" y="2724434"/>
            <a:ext cx="952500" cy="3695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S1_04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9"/>
          <p:cNvGraphicFramePr/>
          <p:nvPr>
            <p:extLst>
              <p:ext uri="{D42A27DB-BD31-4B8C-83A1-F6EECF244321}">
                <p14:modId xmlns:p14="http://schemas.microsoft.com/office/powerpoint/2010/main" val="328676025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{B5F3E68B-491E-4136-884D-C3D64D2D4784}</a:tableStyleId>
              </a:tblPr>
              <a:tblGrid>
                <a:gridCol w="10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7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GUI_AMSI01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실시간 탐지 관련 이벤트 확인  레이아웃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Windows defender event log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를 보여준다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위젯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971">
                <a:tc rowSpan="7"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A1_01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Severity level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-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Defendender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Event Log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를 바탕으로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Evnet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의 심각도를 출력한다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97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A1_02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Detail information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</a:pPr>
                      <a:r>
                        <a:rPr lang="en-US" sz="1200" u="none" strike="noStrike" cap="none" dirty="0"/>
                        <a:t>- Defender Event Log</a:t>
                      </a:r>
                      <a:r>
                        <a:rPr lang="ko-KR" altLang="en-US" sz="1200" u="none" strike="noStrike" cap="none" dirty="0"/>
                        <a:t>에서 가장 최근 항목의 데이터를 보여준다</a:t>
                      </a:r>
                      <a:r>
                        <a:rPr lang="en-US" altLang="ko-KR" sz="12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472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A1_03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Recently Event Log information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최근 로그정보를 보여준다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97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97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97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697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D75330E-25E1-41DD-AB15-FA5B4A22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238"/>
            <a:ext cx="8134349" cy="6100762"/>
          </a:xfrm>
          <a:prstGeom prst="rect">
            <a:avLst/>
          </a:prstGeom>
        </p:spPr>
      </p:pic>
      <p:sp>
        <p:nvSpPr>
          <p:cNvPr id="6" name="Google Shape;125;p6">
            <a:extLst>
              <a:ext uri="{FF2B5EF4-FFF2-40B4-BE49-F238E27FC236}">
                <a16:creationId xmlns:a16="http://schemas.microsoft.com/office/drawing/2014/main" id="{E7227737-A62A-464E-84E4-64E5336B2CF1}"/>
              </a:ext>
            </a:extLst>
          </p:cNvPr>
          <p:cNvSpPr txBox="1"/>
          <p:nvPr/>
        </p:nvSpPr>
        <p:spPr>
          <a:xfrm>
            <a:off x="1266825" y="1380953"/>
            <a:ext cx="847725" cy="36929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A1_01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0CA388-1AAF-456F-B895-1CFEDC86E825}"/>
              </a:ext>
            </a:extLst>
          </p:cNvPr>
          <p:cNvCxnSpPr>
            <a:cxnSpLocks/>
          </p:cNvCxnSpPr>
          <p:nvPr/>
        </p:nvCxnSpPr>
        <p:spPr>
          <a:xfrm flipV="1">
            <a:off x="1028700" y="1750244"/>
            <a:ext cx="238125" cy="1833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5;p6">
            <a:extLst>
              <a:ext uri="{FF2B5EF4-FFF2-40B4-BE49-F238E27FC236}">
                <a16:creationId xmlns:a16="http://schemas.microsoft.com/office/drawing/2014/main" id="{EAC7F42F-DA7C-46D1-8DD5-F680C3209346}"/>
              </a:ext>
            </a:extLst>
          </p:cNvPr>
          <p:cNvSpPr txBox="1"/>
          <p:nvPr/>
        </p:nvSpPr>
        <p:spPr>
          <a:xfrm>
            <a:off x="3933825" y="2066753"/>
            <a:ext cx="847725" cy="36929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A1_02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017749-E14C-4BCE-9760-F3FC98B3E2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33675" y="2251399"/>
            <a:ext cx="12001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25;p6">
            <a:extLst>
              <a:ext uri="{FF2B5EF4-FFF2-40B4-BE49-F238E27FC236}">
                <a16:creationId xmlns:a16="http://schemas.microsoft.com/office/drawing/2014/main" id="{5EB93894-9B80-4EA5-BDCB-95F4E3B219C3}"/>
              </a:ext>
            </a:extLst>
          </p:cNvPr>
          <p:cNvSpPr txBox="1"/>
          <p:nvPr/>
        </p:nvSpPr>
        <p:spPr>
          <a:xfrm>
            <a:off x="6572250" y="6067425"/>
            <a:ext cx="847725" cy="36929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A1_03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ga8a93fe60a_0_0"/>
          <p:cNvGraphicFramePr/>
          <p:nvPr>
            <p:extLst>
              <p:ext uri="{D42A27DB-BD31-4B8C-83A1-F6EECF244321}">
                <p14:modId xmlns:p14="http://schemas.microsoft.com/office/powerpoint/2010/main" val="2454034342"/>
              </p:ext>
            </p:extLst>
          </p:nvPr>
        </p:nvGraphicFramePr>
        <p:xfrm>
          <a:off x="0" y="0"/>
          <a:ext cx="12192000" cy="8073061"/>
        </p:xfrm>
        <a:graphic>
          <a:graphicData uri="http://schemas.openxmlformats.org/drawingml/2006/table">
            <a:tbl>
              <a:tblPr firstRow="1" bandRow="1">
                <a:noFill/>
                <a:tableStyleId>{B5F3E68B-491E-4136-884D-C3D64D2D4784}</a:tableStyleId>
              </a:tblPr>
              <a:tblGrid>
                <a:gridCol w="10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09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GUI_VOL01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메모리 분석 레이아웃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위젯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711">
                <a:tc rowSpan="7"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V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1_01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Dump information</a:t>
                      </a:r>
                      <a:endParaRPr lang="en-US" sz="12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ko-KR" altLang="en-US" sz="1200" u="none" strike="noStrike" cap="none" dirty="0"/>
                        <a:t>메모리 덤프 관련 정보</a:t>
                      </a:r>
                      <a:endParaRPr lang="en-US" altLang="ko-KR" sz="12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1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V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1_02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Pstree</a:t>
                      </a:r>
                      <a:r>
                        <a:rPr lang="ko-KR" altLang="en-US" sz="1400" u="none" strike="noStrike" cap="none" dirty="0"/>
                        <a:t> </a:t>
                      </a:r>
                      <a:r>
                        <a:rPr lang="en-US" altLang="ko-KR" sz="1400" u="none" strike="noStrike" cap="none" dirty="0" err="1"/>
                        <a:t>grap</a:t>
                      </a:r>
                      <a:endParaRPr lang="en-US" altLang="ko-KR"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200" u="none" strike="noStrike" cap="none" dirty="0" err="1"/>
                        <a:t>Pstree</a:t>
                      </a:r>
                      <a:r>
                        <a:rPr lang="ko-KR" altLang="en-US" sz="1200" u="none" strike="noStrike" cap="none" dirty="0"/>
                        <a:t> 플러그인을 통해 얻은 프로세스 트리구조를 표 형태로 보여주며</a:t>
                      </a:r>
                      <a:r>
                        <a:rPr lang="en-US" altLang="ko-KR" sz="1200" u="none" strike="noStrike" cap="none" dirty="0"/>
                        <a:t>, </a:t>
                      </a:r>
                      <a:r>
                        <a:rPr lang="ko-KR" altLang="en-US" sz="1200" u="none" strike="noStrike" cap="none" dirty="0"/>
                        <a:t>한 프로세스 셀을 클릭하면 </a:t>
                      </a:r>
                      <a:r>
                        <a:rPr lang="en-US" altLang="ko-KR" sz="1200" u="none" strike="noStrike" cap="none" dirty="0"/>
                        <a:t>Detail Info</a:t>
                      </a:r>
                      <a:r>
                        <a:rPr lang="ko-KR" altLang="en-US" sz="1200" u="none" strike="noStrike" cap="none" dirty="0"/>
                        <a:t> 영역에서 해당 프로세스에 대한 정보들을 추가로 보여준다</a:t>
                      </a:r>
                      <a:r>
                        <a:rPr lang="en-US" altLang="ko-KR" sz="1200" u="none" strike="noStrike" cap="none" dirty="0"/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ko-KR" altLang="en-US" sz="1200" u="none" strike="noStrike" cap="none" dirty="0"/>
                        <a:t>의심프로세스의 셀은 </a:t>
                      </a:r>
                      <a:r>
                        <a:rPr lang="en-US" altLang="ko-KR" sz="1200" u="none" strike="noStrike" cap="none" dirty="0"/>
                        <a:t>‘</a:t>
                      </a:r>
                      <a:r>
                        <a:rPr lang="ko-KR" altLang="en-US" sz="1200" u="none" strike="noStrike" cap="none" dirty="0"/>
                        <a:t>빨간색</a:t>
                      </a:r>
                      <a:r>
                        <a:rPr lang="en-US" altLang="ko-KR" sz="1200" u="none" strike="noStrike" cap="none" dirty="0"/>
                        <a:t>＇</a:t>
                      </a:r>
                      <a:r>
                        <a:rPr lang="ko-KR" altLang="en-US" sz="1200" u="none" strike="noStrike" cap="none" dirty="0"/>
                        <a:t>으로 표시한다</a:t>
                      </a:r>
                      <a:r>
                        <a:rPr lang="en-US" altLang="ko-KR" sz="1200" u="none" strike="noStrike" cap="none" dirty="0"/>
                        <a:t>.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764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V1_03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Deail</a:t>
                      </a:r>
                      <a:r>
                        <a:rPr lang="en-US" sz="1400" u="none" strike="noStrike" cap="none" dirty="0"/>
                        <a:t> Information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</a:rPr>
                        <a:t>Pstree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</a:rPr>
                        <a:t>grap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의 한 셀이 클릭되면 선택된 프로세스에 대한 정보를 보여준다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</a:rPr>
                        <a:t>Psview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플러그인과 </a:t>
                      </a:r>
                      <a:r>
                        <a:rPr lang="en-US" altLang="ko-KR" sz="1200" u="none" strike="noStrike" cap="none" dirty="0" err="1">
                          <a:solidFill>
                            <a:schemeClr val="dk1"/>
                          </a:solidFill>
                        </a:rPr>
                        <a:t>netscan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플러그인을 이용한 해당 프로세스의 정보를 나타낸다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71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V1_04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</a:rPr>
                        <a:t>Hivelist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</a:rPr>
                        <a:t>grap</a:t>
                      </a:r>
                      <a:endParaRPr 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</a:rPr>
                        <a:t>Hivelist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플러그인을 사용한 레지스트리 목록들을 표 형태로 보여준다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u="none" strike="noStrike" cap="none" dirty="0"/>
                        <a:t>의심스러운 레지스트리의 셀은 ‘</a:t>
                      </a:r>
                      <a:r>
                        <a:rPr lang="ko-KR" altLang="en-US" sz="1200" u="none" strike="noStrike" cap="none" dirty="0" err="1"/>
                        <a:t>빨간색＇으로</a:t>
                      </a:r>
                      <a:r>
                        <a:rPr lang="ko-KR" altLang="en-US" sz="1200" u="none" strike="noStrike" cap="none" dirty="0"/>
                        <a:t> 표시한다</a:t>
                      </a:r>
                      <a:r>
                        <a:rPr lang="en-US" altLang="ko-KR" sz="1200" u="none" strike="noStrike" cap="none" dirty="0"/>
                        <a:t>.</a:t>
                      </a:r>
                      <a:endParaRPr lang="ko-KR" altLang="en-US" sz="12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71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V1_05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Printkey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grap</a:t>
                      </a:r>
                      <a:endParaRPr lang="en-US"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</a:rPr>
                        <a:t>Hivelist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플러그인에서 출력되는 레지스트리를 바탕으로 </a:t>
                      </a:r>
                      <a:r>
                        <a:rPr lang="en-US" altLang="ko-KR" sz="1200" u="none" strike="noStrike" cap="none" dirty="0" err="1">
                          <a:solidFill>
                            <a:schemeClr val="dk1"/>
                          </a:solidFill>
                        </a:rPr>
                        <a:t>Printkey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플러그인을 사용하여 레지스트리의 상세 정보를 확인하여 보여준다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271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2711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2E74EE7-BB2B-466F-B1BC-FFDFE642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7244"/>
            <a:ext cx="8067675" cy="6050756"/>
          </a:xfrm>
          <a:prstGeom prst="rect">
            <a:avLst/>
          </a:prstGeom>
        </p:spPr>
      </p:pic>
      <p:sp>
        <p:nvSpPr>
          <p:cNvPr id="6" name="Google Shape;125;p6">
            <a:extLst>
              <a:ext uri="{FF2B5EF4-FFF2-40B4-BE49-F238E27FC236}">
                <a16:creationId xmlns:a16="http://schemas.microsoft.com/office/drawing/2014/main" id="{96074883-BE93-4683-B3ED-49DAE54FC34D}"/>
              </a:ext>
            </a:extLst>
          </p:cNvPr>
          <p:cNvSpPr txBox="1"/>
          <p:nvPr/>
        </p:nvSpPr>
        <p:spPr>
          <a:xfrm>
            <a:off x="2571750" y="1552403"/>
            <a:ext cx="847725" cy="36929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V1_01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B5FF62-47FC-40DE-B43E-03037AC1558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04975" y="1737049"/>
            <a:ext cx="8667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25;p6">
            <a:extLst>
              <a:ext uri="{FF2B5EF4-FFF2-40B4-BE49-F238E27FC236}">
                <a16:creationId xmlns:a16="http://schemas.microsoft.com/office/drawing/2014/main" id="{C90B3B85-D3AF-4FC1-B9C8-2970DF051E76}"/>
              </a:ext>
            </a:extLst>
          </p:cNvPr>
          <p:cNvSpPr txBox="1"/>
          <p:nvPr/>
        </p:nvSpPr>
        <p:spPr>
          <a:xfrm>
            <a:off x="600075" y="2342978"/>
            <a:ext cx="847725" cy="36929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V1_02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5;p6">
            <a:extLst>
              <a:ext uri="{FF2B5EF4-FFF2-40B4-BE49-F238E27FC236}">
                <a16:creationId xmlns:a16="http://schemas.microsoft.com/office/drawing/2014/main" id="{D0815C49-2C8D-49E5-9540-6EDDF830F164}"/>
              </a:ext>
            </a:extLst>
          </p:cNvPr>
          <p:cNvSpPr txBox="1"/>
          <p:nvPr/>
        </p:nvSpPr>
        <p:spPr>
          <a:xfrm>
            <a:off x="6734175" y="2257253"/>
            <a:ext cx="847725" cy="36929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V1_03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5;p6">
            <a:extLst>
              <a:ext uri="{FF2B5EF4-FFF2-40B4-BE49-F238E27FC236}">
                <a16:creationId xmlns:a16="http://schemas.microsoft.com/office/drawing/2014/main" id="{AF252477-8411-404E-8A9E-01F941058253}"/>
              </a:ext>
            </a:extLst>
          </p:cNvPr>
          <p:cNvSpPr txBox="1"/>
          <p:nvPr/>
        </p:nvSpPr>
        <p:spPr>
          <a:xfrm>
            <a:off x="600074" y="4781378"/>
            <a:ext cx="847725" cy="36929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V1_04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5;p6">
            <a:extLst>
              <a:ext uri="{FF2B5EF4-FFF2-40B4-BE49-F238E27FC236}">
                <a16:creationId xmlns:a16="http://schemas.microsoft.com/office/drawing/2014/main" id="{5DE9ECBF-AAF1-4B8D-8F2B-511ACFCB02D7}"/>
              </a:ext>
            </a:extLst>
          </p:cNvPr>
          <p:cNvSpPr txBox="1"/>
          <p:nvPr/>
        </p:nvSpPr>
        <p:spPr>
          <a:xfrm>
            <a:off x="6981824" y="4895678"/>
            <a:ext cx="847725" cy="36929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V1_05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Pages>15</Pages>
  <Words>580</Words>
  <Characters>0</Characters>
  <Application>Microsoft Office PowerPoint</Application>
  <DocSecurity>0</DocSecurity>
  <PresentationFormat>와이드스크린</PresentationFormat>
  <Lines>0</Lines>
  <Paragraphs>178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테마</vt:lpstr>
      <vt:lpstr>Fileless Malware Detect Tool GUI/화면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Fileless Malware Detect Tool GUI/화면 정의서</dc:title>
  <cp:lastModifiedBy>김 다영</cp:lastModifiedBy>
  <cp:revision>55</cp:revision>
  <dcterms:modified xsi:type="dcterms:W3CDTF">2020-11-22T11:57:43Z</dcterms:modified>
  <cp:version>9.102.58.42146</cp:version>
</cp:coreProperties>
</file>