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9" r:id="rId6"/>
    <p:sldId id="266" r:id="rId7"/>
    <p:sldId id="268" r:id="rId8"/>
    <p:sldId id="270" r:id="rId9"/>
    <p:sldId id="271" r:id="rId10"/>
    <p:sldId id="272" r:id="rId11"/>
    <p:sldId id="273" r:id="rId12"/>
    <p:sldId id="262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305"/>
  </p:normalViewPr>
  <p:slideViewPr>
    <p:cSldViewPr>
      <p:cViewPr varScale="1">
        <p:scale>
          <a:sx n="82" d="100"/>
          <a:sy n="82" d="100"/>
        </p:scale>
        <p:origin x="11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3B1-2BEF-F449-863B-54C8697872D4}" type="datetimeFigureOut">
              <a:rPr kumimoji="1" lang="ko-KR" altLang="en-US" smtClean="0"/>
              <a:t>2020. 3. 13.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EE341-5B27-0A41-9ADB-311EDE9625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5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362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2851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53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332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341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015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76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6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57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52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640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EE341-5B27-0A41-9ADB-311EDE96253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94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1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7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5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6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0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4708-CD6E-4CB7-9EFB-132642F370B9}" type="datetimeFigureOut">
              <a:rPr lang="ko-KR" altLang="en-US" smtClean="0"/>
              <a:t>2020. 3. 13.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8C05-1E76-4363-AAB8-FAEA59203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pc\Desktop\토마토누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95" y="3933056"/>
            <a:ext cx="1295434" cy="1049284"/>
          </a:xfrm>
          <a:prstGeom prst="rect">
            <a:avLst/>
          </a:prstGeom>
          <a:noFill/>
          <a:effectLst>
            <a:outerShdw blurRad="215900" dist="241300" dir="4740000" sx="63000" sy="63000" algn="ctr" rotWithShape="0">
              <a:schemeClr val="accent2">
                <a:lumMod val="50000"/>
                <a:alpha val="6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32849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5869895" y="3140968"/>
            <a:ext cx="668234" cy="5760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178" y="5877272"/>
            <a:ext cx="477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팀명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: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토마토마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김준회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연제호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정다영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,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추영은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발표일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: 2020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월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19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1625" y="1822758"/>
            <a:ext cx="6224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토마토 가격 예측</a:t>
            </a:r>
            <a:endParaRPr lang="en-US" altLang="ko-KR" sz="6600" b="1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711" y="1412777"/>
            <a:ext cx="421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[</a:t>
            </a:r>
            <a:r>
              <a:rPr lang="ko-KR" altLang="en-US" sz="2400" dirty="0" err="1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러닝스푼즈</a:t>
            </a:r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기 </a:t>
            </a:r>
            <a:r>
              <a:rPr lang="en-US" altLang="ko-KR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차 프로젝트</a:t>
            </a:r>
            <a:r>
              <a:rPr lang="en-US" altLang="ko-KR" sz="2400" dirty="0">
                <a:solidFill>
                  <a:schemeClr val="bg1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]</a:t>
            </a:r>
            <a:endParaRPr lang="ko-KR" altLang="en-US" sz="2400" dirty="0">
              <a:solidFill>
                <a:schemeClr val="bg1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74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4)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생산량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7F31-CF98-1346-9101-8FECE7F91A13}"/>
              </a:ext>
            </a:extLst>
          </p:cNvPr>
          <p:cNvSpPr txBox="1"/>
          <p:nvPr/>
        </p:nvSpPr>
        <p:spPr>
          <a:xfrm>
            <a:off x="0" y="41796"/>
            <a:ext cx="4079776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03.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260358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400" dirty="0" err="1">
                <a:latin typeface="나눔스퀘어 ExtraBold" pitchFamily="50" charset="-127"/>
                <a:ea typeface="나눔스퀘어 ExtraBold" pitchFamily="50" charset="-127"/>
              </a:rPr>
              <a:t>시계열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7F31-CF98-1346-9101-8FECE7F91A13}"/>
              </a:ext>
            </a:extLst>
          </p:cNvPr>
          <p:cNvSpPr txBox="1"/>
          <p:nvPr/>
        </p:nvSpPr>
        <p:spPr>
          <a:xfrm>
            <a:off x="0" y="41796"/>
            <a:ext cx="5591944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04.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머신러닝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모델 적용</a:t>
            </a:r>
          </a:p>
        </p:txBody>
      </p:sp>
    </p:spTree>
    <p:extLst>
      <p:ext uri="{BB962C8B-B14F-4D97-AF65-F5344CB8AC3E}">
        <p14:creationId xmlns:p14="http://schemas.microsoft.com/office/powerpoint/2010/main" val="248251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772816"/>
            <a:ext cx="12192000" cy="1656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715239" y="2348880"/>
            <a:ext cx="2761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99857" y="2348880"/>
            <a:ext cx="2592288" cy="0"/>
          </a:xfrm>
          <a:prstGeom prst="line">
            <a:avLst/>
          </a:prstGeom>
          <a:ln w="349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799857" y="2995211"/>
            <a:ext cx="2592288" cy="0"/>
          </a:xfrm>
          <a:prstGeom prst="line">
            <a:avLst/>
          </a:prstGeom>
          <a:ln w="349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/>
          <p:cNvSpPr/>
          <p:nvPr/>
        </p:nvSpPr>
        <p:spPr>
          <a:xfrm rot="10800000">
            <a:off x="5761884" y="3140968"/>
            <a:ext cx="668234" cy="57606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userpc\Desktop\토마토누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84" y="3933056"/>
            <a:ext cx="1295434" cy="1049284"/>
          </a:xfrm>
          <a:prstGeom prst="rect">
            <a:avLst/>
          </a:prstGeom>
          <a:noFill/>
          <a:effectLst>
            <a:outerShdw blurRad="215900" dist="241300" dir="4740000" sx="63000" sy="63000" algn="ctr" rotWithShape="0">
              <a:schemeClr val="accent2">
                <a:lumMod val="50000"/>
                <a:alpha val="6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4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변수 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7F31-CF98-1346-9101-8FECE7F91A13}"/>
              </a:ext>
            </a:extLst>
          </p:cNvPr>
          <p:cNvSpPr txBox="1"/>
          <p:nvPr/>
        </p:nvSpPr>
        <p:spPr>
          <a:xfrm>
            <a:off x="0" y="41796"/>
            <a:ext cx="4079776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준비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9BAA47-321A-BC47-81B8-FF67FB9703C1}"/>
              </a:ext>
            </a:extLst>
          </p:cNvPr>
          <p:cNvSpPr/>
          <p:nvPr/>
        </p:nvSpPr>
        <p:spPr>
          <a:xfrm>
            <a:off x="737970" y="20608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종관기상관측</a:t>
            </a:r>
            <a:r>
              <a:rPr lang="en-US" altLang="ko-KR" b="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en" altLang="ko-KR" b="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ASOS) </a:t>
            </a:r>
            <a:r>
              <a:rPr lang="ko-KR" altLang="en-US" b="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변수 설명</a:t>
            </a:r>
            <a:endParaRPr lang="en-US" altLang="ko-KR" b="1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endParaRPr lang="ko-KR" altLang="en-US" b="1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합계 일조시간 </a:t>
            </a:r>
            <a:r>
              <a:rPr lang="en-US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태양 광선이 구름이나 안개로 가려지지 않고 땅 위를 비친 시간</a:t>
            </a:r>
            <a:endParaRPr lang="ko-KR" altLang="en-US" b="0" i="0" dirty="0">
              <a:solidFill>
                <a:srgbClr val="000000"/>
              </a:solidFill>
              <a:effectLst/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FA0C1-03DD-D04F-A31D-ED838BC7C9DB}"/>
              </a:ext>
            </a:extLst>
          </p:cNvPr>
          <p:cNvSpPr/>
          <p:nvPr/>
        </p:nvSpPr>
        <p:spPr>
          <a:xfrm>
            <a:off x="731622" y="35514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대기오염 최종확정자료</a:t>
            </a:r>
            <a:endParaRPr lang="en-US" altLang="ko-KR" b="1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endParaRPr lang="ko-KR" altLang="en-US" b="1" dirty="0">
              <a:solidFill>
                <a:srgbClr val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SO2 :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아황산가스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CO :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이산화탄소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O3 :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오존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NO2 :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이산화질소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PM10 : </a:t>
            </a:r>
            <a:r>
              <a:rPr lang="ko-KR" altLang="en-US" dirty="0">
                <a:solidFill>
                  <a:srgbClr val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미세먼지</a:t>
            </a:r>
            <a:endParaRPr lang="ko-KR" altLang="en-US" b="0" i="0" dirty="0">
              <a:solidFill>
                <a:srgbClr val="000000"/>
              </a:solidFill>
              <a:effectLst/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0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userpc\Desktop\토마토누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31" y="946262"/>
            <a:ext cx="1295434" cy="1049284"/>
          </a:xfrm>
          <a:prstGeom prst="rect">
            <a:avLst/>
          </a:prstGeom>
          <a:noFill/>
          <a:effectLst>
            <a:outerShdw blurRad="215900" dist="165100" dir="4740000" sx="63000" sy="63000" algn="ctr" rotWithShape="0">
              <a:schemeClr val="accent2">
                <a:lumMod val="50000"/>
                <a:alpha val="6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03512" y="3220901"/>
            <a:ext cx="25200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3512" y="3804890"/>
            <a:ext cx="25200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03512" y="4388879"/>
            <a:ext cx="25200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3512" y="2636912"/>
            <a:ext cx="25200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2" y="2098390"/>
            <a:ext cx="968535" cy="400110"/>
          </a:xfrm>
          <a:prstGeom prst="rect">
            <a:avLst/>
          </a:prstGeom>
          <a:noFill/>
          <a:effectLst>
            <a:outerShdw dist="25400" dir="5400000" algn="ctr" rotWithShape="0">
              <a:schemeClr val="bg1">
                <a:lumMod val="75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INDEX</a:t>
            </a:r>
            <a:endParaRPr lang="ko-KR" altLang="en-US" sz="2000" dirty="0">
              <a:solidFill>
                <a:srgbClr val="C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2636912"/>
            <a:ext cx="103105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01.</a:t>
            </a:r>
            <a:r>
              <a:rPr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3512" y="3220901"/>
            <a:ext cx="174438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02.</a:t>
            </a:r>
            <a:r>
              <a:rPr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데이터 준비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04890"/>
            <a:ext cx="174438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03.</a:t>
            </a:r>
            <a:r>
              <a:rPr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데이터 가공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4388879"/>
            <a:ext cx="245772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04.</a:t>
            </a:r>
            <a:r>
              <a:rPr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머신러닝</a:t>
            </a:r>
            <a:r>
              <a:rPr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모델 적용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99F50D-A053-9A4F-950D-4532D7A37371}"/>
              </a:ext>
            </a:extLst>
          </p:cNvPr>
          <p:cNvSpPr/>
          <p:nvPr/>
        </p:nvSpPr>
        <p:spPr>
          <a:xfrm>
            <a:off x="1703512" y="4972868"/>
            <a:ext cx="2520000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25FAF-3C61-284F-AD41-051266E4B68A}"/>
              </a:ext>
            </a:extLst>
          </p:cNvPr>
          <p:cNvSpPr txBox="1"/>
          <p:nvPr/>
        </p:nvSpPr>
        <p:spPr>
          <a:xfrm>
            <a:off x="1703513" y="4972868"/>
            <a:ext cx="170579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05.</a:t>
            </a:r>
            <a:r>
              <a:rPr lang="ko-KR" altLang="en-US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결론</a:t>
            </a:r>
          </a:p>
        </p:txBody>
      </p:sp>
    </p:spTree>
    <p:extLst>
      <p:ext uri="{BB962C8B-B14F-4D97-AF65-F5344CB8AC3E}">
        <p14:creationId xmlns:p14="http://schemas.microsoft.com/office/powerpoint/2010/main" val="27083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분석 배경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2497C-2DB3-8048-ABDF-5EF59920AB38}"/>
              </a:ext>
            </a:extLst>
          </p:cNvPr>
          <p:cNvSpPr txBox="1"/>
          <p:nvPr/>
        </p:nvSpPr>
        <p:spPr>
          <a:xfrm>
            <a:off x="0" y="41796"/>
            <a:ext cx="2149948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서론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B4E27-C428-1E44-96DA-3A1F5D802132}"/>
              </a:ext>
            </a:extLst>
          </p:cNvPr>
          <p:cNvGrpSpPr/>
          <p:nvPr/>
        </p:nvGrpSpPr>
        <p:grpSpPr>
          <a:xfrm>
            <a:off x="1626592" y="2580140"/>
            <a:ext cx="8938817" cy="621252"/>
            <a:chOff x="1607611" y="2159676"/>
            <a:chExt cx="8938817" cy="62125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C4A5D37-A981-8440-B5B3-AB1A9CF7C798}"/>
                </a:ext>
              </a:extLst>
            </p:cNvPr>
            <p:cNvGrpSpPr/>
            <p:nvPr/>
          </p:nvGrpSpPr>
          <p:grpSpPr>
            <a:xfrm>
              <a:off x="1607611" y="2159676"/>
              <a:ext cx="2448272" cy="621252"/>
              <a:chOff x="1607611" y="2159676"/>
              <a:chExt cx="2448272" cy="62125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327BE17-2291-2445-B83B-5FDF99D7EDC3}"/>
                  </a:ext>
                </a:extLst>
              </p:cNvPr>
              <p:cNvSpPr/>
              <p:nvPr/>
            </p:nvSpPr>
            <p:spPr>
              <a:xfrm>
                <a:off x="1796622" y="2159676"/>
                <a:ext cx="2070250" cy="6212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2D4F2-80AE-8844-A29A-C7B3A6788940}"/>
                  </a:ext>
                </a:extLst>
              </p:cNvPr>
              <p:cNvSpPr txBox="1"/>
              <p:nvPr/>
            </p:nvSpPr>
            <p:spPr>
              <a:xfrm>
                <a:off x="1607611" y="2285636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dirty="0">
                    <a:solidFill>
                      <a:schemeClr val="bg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대부분 시설 재배</a:t>
                </a:r>
                <a:endParaRPr kumimoji="1" lang="en-US" altLang="ko-KR" dirty="0">
                  <a:solidFill>
                    <a:schemeClr val="bg1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F8E28FC-03E6-8344-93DA-B978B352A387}"/>
                </a:ext>
              </a:extLst>
            </p:cNvPr>
            <p:cNvGrpSpPr/>
            <p:nvPr/>
          </p:nvGrpSpPr>
          <p:grpSpPr>
            <a:xfrm>
              <a:off x="4852884" y="2159676"/>
              <a:ext cx="2448272" cy="621252"/>
              <a:chOff x="4783831" y="2159676"/>
              <a:chExt cx="2448272" cy="62125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E169318-631D-9A4D-AE66-27CCA8688BE0}"/>
                  </a:ext>
                </a:extLst>
              </p:cNvPr>
              <p:cNvSpPr/>
              <p:nvPr/>
            </p:nvSpPr>
            <p:spPr>
              <a:xfrm>
                <a:off x="4972842" y="2159676"/>
                <a:ext cx="2070250" cy="6212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AEC47E-DE7F-BD4A-B4D8-5D7BFC47F93F}"/>
                  </a:ext>
                </a:extLst>
              </p:cNvPr>
              <p:cNvSpPr txBox="1"/>
              <p:nvPr/>
            </p:nvSpPr>
            <p:spPr>
              <a:xfrm>
                <a:off x="4783831" y="2285636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dirty="0">
                    <a:solidFill>
                      <a:schemeClr val="bg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국내 생산에 의지</a:t>
                </a:r>
                <a:endParaRPr kumimoji="1" lang="en-US" altLang="ko-KR" dirty="0">
                  <a:solidFill>
                    <a:schemeClr val="bg1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0725CB5-B1C4-9A40-A95F-FD24356C1A10}"/>
                </a:ext>
              </a:extLst>
            </p:cNvPr>
            <p:cNvGrpSpPr/>
            <p:nvPr/>
          </p:nvGrpSpPr>
          <p:grpSpPr>
            <a:xfrm>
              <a:off x="8098156" y="2159676"/>
              <a:ext cx="2448272" cy="621252"/>
              <a:chOff x="8098156" y="2159676"/>
              <a:chExt cx="2448272" cy="62125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AB4ACF2-F018-2449-86D7-6E31A45396EF}"/>
                  </a:ext>
                </a:extLst>
              </p:cNvPr>
              <p:cNvSpPr/>
              <p:nvPr/>
            </p:nvSpPr>
            <p:spPr>
              <a:xfrm>
                <a:off x="8287167" y="2159676"/>
                <a:ext cx="2070250" cy="6212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167566-02D7-CD4D-82D2-6819F01D0649}"/>
                  </a:ext>
                </a:extLst>
              </p:cNvPr>
              <p:cNvSpPr txBox="1"/>
              <p:nvPr/>
            </p:nvSpPr>
            <p:spPr>
              <a:xfrm>
                <a:off x="8098156" y="2285636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dirty="0">
                    <a:solidFill>
                      <a:schemeClr val="bg1"/>
                    </a:solidFill>
                    <a:latin typeface="NanumSquareOTF" panose="020B0600000101010101" pitchFamily="34" charset="-127"/>
                    <a:ea typeface="NanumSquareOTF" panose="020B0600000101010101" pitchFamily="34" charset="-127"/>
                  </a:rPr>
                  <a:t>저장성 약함</a:t>
                </a:r>
                <a:endParaRPr kumimoji="1" lang="en-US" altLang="ko-KR" dirty="0">
                  <a:solidFill>
                    <a:schemeClr val="bg1"/>
                  </a:solidFill>
                  <a:latin typeface="NanumSquareOTF" panose="020B0600000101010101" pitchFamily="34" charset="-127"/>
                  <a:ea typeface="NanumSquareOTF" panose="020B0600000101010101" pitchFamily="34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8843247-AB2D-C74A-97BC-2376AB8FCD9B}"/>
              </a:ext>
            </a:extLst>
          </p:cNvPr>
          <p:cNvSpPr txBox="1"/>
          <p:nvPr/>
        </p:nvSpPr>
        <p:spPr>
          <a:xfrm>
            <a:off x="4752094" y="6100290"/>
            <a:ext cx="268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가격 변동이 큼</a:t>
            </a:r>
            <a:endParaRPr kumimoji="1" lang="en-US" altLang="ko-KR" sz="24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9378CF71-8C71-9E4E-8C47-6B103ABEF87C}"/>
              </a:ext>
            </a:extLst>
          </p:cNvPr>
          <p:cNvSpPr/>
          <p:nvPr/>
        </p:nvSpPr>
        <p:spPr>
          <a:xfrm>
            <a:off x="5146389" y="5157192"/>
            <a:ext cx="1899222" cy="7200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840DE7-EBAC-524D-8CD5-66BFA824AD73}"/>
              </a:ext>
            </a:extLst>
          </p:cNvPr>
          <p:cNvGrpSpPr/>
          <p:nvPr/>
        </p:nvGrpSpPr>
        <p:grpSpPr>
          <a:xfrm>
            <a:off x="5148113" y="1406302"/>
            <a:ext cx="1895775" cy="879595"/>
            <a:chOff x="4806444" y="1406302"/>
            <a:chExt cx="1895775" cy="879595"/>
          </a:xfrm>
        </p:grpSpPr>
        <p:pic>
          <p:nvPicPr>
            <p:cNvPr id="20" name="Picture 2" descr="C:\Users\userpc\Desktop\토마토누끼.png">
              <a:extLst>
                <a:ext uri="{FF2B5EF4-FFF2-40B4-BE49-F238E27FC236}">
                  <a16:creationId xmlns:a16="http://schemas.microsoft.com/office/drawing/2014/main" id="{287DB820-8A8A-704C-B0B9-0BE3312E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444" y="1406302"/>
              <a:ext cx="1085938" cy="879595"/>
            </a:xfrm>
            <a:prstGeom prst="rect">
              <a:avLst/>
            </a:prstGeom>
            <a:noFill/>
            <a:effectLst>
              <a:outerShdw blurRad="215900" dist="165100" dir="4740000" sx="63000" sy="63000" algn="ctr" rotWithShape="0">
                <a:schemeClr val="accent2">
                  <a:lumMod val="50000"/>
                  <a:alpha val="6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9CE99C-FCC9-A14C-ADFD-566BDB91FC26}"/>
                </a:ext>
              </a:extLst>
            </p:cNvPr>
            <p:cNvSpPr txBox="1"/>
            <p:nvPr/>
          </p:nvSpPr>
          <p:spPr>
            <a:xfrm>
              <a:off x="5892382" y="1553712"/>
              <a:ext cx="8098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>
                  <a:latin typeface="나눔스퀘어 Bold" pitchFamily="50" charset="-127"/>
                  <a:ea typeface="나눔스퀘어 Bold" pitchFamily="50" charset="-127"/>
                </a:rPr>
                <a:t>is…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0E1F08-E892-BA4B-B5BF-8D4B630B3482}"/>
              </a:ext>
            </a:extLst>
          </p:cNvPr>
          <p:cNvSpPr/>
          <p:nvPr/>
        </p:nvSpPr>
        <p:spPr>
          <a:xfrm>
            <a:off x="5060876" y="3326765"/>
            <a:ext cx="2070250" cy="1614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0699FB-E985-5842-BEC4-4403B0CA8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603" y="3327351"/>
            <a:ext cx="2070250" cy="16138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AF8D985-F22F-4446-A96D-26E028C2287A}"/>
              </a:ext>
            </a:extLst>
          </p:cNvPr>
          <p:cNvSpPr txBox="1"/>
          <p:nvPr/>
        </p:nvSpPr>
        <p:spPr>
          <a:xfrm>
            <a:off x="5060876" y="4267656"/>
            <a:ext cx="20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토마토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신선・냉장</a:t>
            </a:r>
            <a:r>
              <a:rPr kumimoji="1" lang="en-US" altLang="ko-KR" dirty="0"/>
              <a:t>)</a:t>
            </a:r>
            <a:r>
              <a:rPr kumimoji="1" lang="ko-KR" altLang="en-US" dirty="0"/>
              <a:t>관세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C00000"/>
                </a:solidFill>
              </a:rPr>
              <a:t>45%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95ACA58-B2FE-1F4E-804B-1299007E8A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9949" y="3228930"/>
            <a:ext cx="792101" cy="96128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7DEB0C6-A611-224A-B770-0C778942E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146" y="3322553"/>
            <a:ext cx="2116442" cy="159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9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분석 배경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1420B-C877-F544-AFEB-1C5AC60EA497}"/>
              </a:ext>
            </a:extLst>
          </p:cNvPr>
          <p:cNvSpPr txBox="1"/>
          <p:nvPr/>
        </p:nvSpPr>
        <p:spPr>
          <a:xfrm>
            <a:off x="0" y="41796"/>
            <a:ext cx="2149948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BC98B-FC7C-0B47-979D-3979F3BBD540}"/>
              </a:ext>
            </a:extLst>
          </p:cNvPr>
          <p:cNvSpPr txBox="1"/>
          <p:nvPr/>
        </p:nvSpPr>
        <p:spPr>
          <a:xfrm>
            <a:off x="1270569" y="6021288"/>
            <a:ext cx="965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미세먼지가 증가하면서  하우스 재배 농가들의 피해 발생</a:t>
            </a:r>
            <a:endParaRPr kumimoji="1" lang="en-US" altLang="ko-KR" sz="2400" b="1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87057B-899E-3F4C-B7E9-C65FB5C8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46" y="1919832"/>
            <a:ext cx="5279504" cy="37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9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분석 목적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09A0EC-3497-D648-9C8A-0543D5111F69}"/>
              </a:ext>
            </a:extLst>
          </p:cNvPr>
          <p:cNvSpPr/>
          <p:nvPr/>
        </p:nvSpPr>
        <p:spPr>
          <a:xfrm>
            <a:off x="911424" y="3105835"/>
            <a:ext cx="1036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“</a:t>
            </a:r>
            <a:r>
              <a:rPr lang="ko-KR" altLang="en-US" sz="28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미세먼지에 따른 토마토 가격 예측 </a:t>
            </a:r>
            <a:r>
              <a:rPr lang="en-US" altLang="ko-KR" sz="28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”</a:t>
            </a:r>
            <a:endParaRPr lang="ko-KR" altLang="en-US" sz="28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1420B-C877-F544-AFEB-1C5AC60EA497}"/>
              </a:ext>
            </a:extLst>
          </p:cNvPr>
          <p:cNvSpPr txBox="1"/>
          <p:nvPr/>
        </p:nvSpPr>
        <p:spPr>
          <a:xfrm>
            <a:off x="0" y="41796"/>
            <a:ext cx="2149948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서론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890289-9C52-0746-9AF2-3EAF39DE307D}"/>
              </a:ext>
            </a:extLst>
          </p:cNvPr>
          <p:cNvSpPr/>
          <p:nvPr/>
        </p:nvSpPr>
        <p:spPr>
          <a:xfrm>
            <a:off x="11473309" y="-12758"/>
            <a:ext cx="720080" cy="633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407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활용 데이터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46E79A-5134-7247-BDAA-8A31A11A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89579"/>
              </p:ext>
            </p:extLst>
          </p:nvPr>
        </p:nvGraphicFramePr>
        <p:xfrm>
          <a:off x="678914" y="1988840"/>
          <a:ext cx="10834172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7543">
                  <a:extLst>
                    <a:ext uri="{9D8B030D-6E8A-4147-A177-3AD203B41FA5}">
                      <a16:colId xmlns:a16="http://schemas.microsoft.com/office/drawing/2014/main" val="2016976834"/>
                    </a:ext>
                  </a:extLst>
                </a:gridCol>
                <a:gridCol w="4148455">
                  <a:extLst>
                    <a:ext uri="{9D8B030D-6E8A-4147-A177-3AD203B41FA5}">
                      <a16:colId xmlns:a16="http://schemas.microsoft.com/office/drawing/2014/main" val="73825892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407418430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152958443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20643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데이터사용</a:t>
                      </a:r>
                      <a:endParaRPr lang="ko-KR" altLang="en-US" sz="1600" b="1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활용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출처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파일 형식</a:t>
                      </a:r>
                      <a:endParaRPr lang="en-US" altLang="ko-KR" sz="1600" b="1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83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토마토 일별 품목별 도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.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소매가격정보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품목명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품종명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시군구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마켓명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연도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날짜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가격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일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농산물유통정보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csv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1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농작물생산조사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: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채소생산량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과채류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)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품종명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시군구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마켓명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연도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날짜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가격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연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통계청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csv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54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대기오염 최종확정자료 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지역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측정소코드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측정소명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측정일시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SO2, CO, O3, NO2, PM10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시간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AirKorea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xlsx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6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종관기상관측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</a:t>
                      </a:r>
                      <a:r>
                        <a:rPr lang="en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ASOS)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지점명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일시</a:t>
                      </a:r>
                      <a:r>
                        <a:rPr lang="en-US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합계 일조시간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일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기상청 기상자료개방포털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dirty="0">
                          <a:effectLst/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csv</a:t>
                      </a:r>
                      <a:endParaRPr lang="ko-KR" altLang="en-US" sz="160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61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367F31-CF98-1346-9101-8FECE7F91A13}"/>
              </a:ext>
            </a:extLst>
          </p:cNvPr>
          <p:cNvSpPr txBox="1"/>
          <p:nvPr/>
        </p:nvSpPr>
        <p:spPr>
          <a:xfrm>
            <a:off x="0" y="41796"/>
            <a:ext cx="4079776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준비</a:t>
            </a:r>
          </a:p>
        </p:txBody>
      </p:sp>
    </p:spTree>
    <p:extLst>
      <p:ext uri="{BB962C8B-B14F-4D97-AF65-F5344CB8AC3E}">
        <p14:creationId xmlns:p14="http://schemas.microsoft.com/office/powerpoint/2010/main" val="235942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미세먼지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7F31-CF98-1346-9101-8FECE7F91A13}"/>
              </a:ext>
            </a:extLst>
          </p:cNvPr>
          <p:cNvSpPr txBox="1"/>
          <p:nvPr/>
        </p:nvSpPr>
        <p:spPr>
          <a:xfrm>
            <a:off x="0" y="41796"/>
            <a:ext cx="4079776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03.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349067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일조량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7F31-CF98-1346-9101-8FECE7F91A13}"/>
              </a:ext>
            </a:extLst>
          </p:cNvPr>
          <p:cNvSpPr txBox="1"/>
          <p:nvPr/>
        </p:nvSpPr>
        <p:spPr>
          <a:xfrm>
            <a:off x="0" y="41796"/>
            <a:ext cx="4079776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03.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261913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1622" y="101266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3)</a:t>
            </a:r>
            <a:r>
              <a:rPr lang="ko-KR" altLang="en-US" sz="2400" dirty="0">
                <a:latin typeface="나눔스퀘어 ExtraBold" pitchFamily="50" charset="-127"/>
                <a:ea typeface="나눔스퀘어 ExtraBold" pitchFamily="50" charset="-127"/>
              </a:rPr>
              <a:t> 도매 가격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5906C-CD2F-8B4E-911D-44F03ED7C552}"/>
              </a:ext>
            </a:extLst>
          </p:cNvPr>
          <p:cNvSpPr/>
          <p:nvPr/>
        </p:nvSpPr>
        <p:spPr>
          <a:xfrm>
            <a:off x="0" y="-12758"/>
            <a:ext cx="12192000" cy="7652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67F31-CF98-1346-9101-8FECE7F91A13}"/>
              </a:ext>
            </a:extLst>
          </p:cNvPr>
          <p:cNvSpPr txBox="1"/>
          <p:nvPr/>
        </p:nvSpPr>
        <p:spPr>
          <a:xfrm>
            <a:off x="0" y="41796"/>
            <a:ext cx="4079776" cy="707886"/>
          </a:xfrm>
          <a:prstGeom prst="rect">
            <a:avLst/>
          </a:prstGeom>
          <a:noFill/>
          <a:effectLst>
            <a:outerShdw dist="38100" dir="4440000" algn="ctr" rotWithShape="0">
              <a:schemeClr val="accent2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03. </a:t>
            </a:r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93659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307</Words>
  <Application>Microsoft Macintosh PowerPoint</Application>
  <PresentationFormat>와이드스크린</PresentationFormat>
  <Paragraphs>87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나눔바른고딕</vt:lpstr>
      <vt:lpstr>나눔스퀘어 Bold</vt:lpstr>
      <vt:lpstr>나눔스퀘어 ExtraBold</vt:lpstr>
      <vt:lpstr>맑은 고딕</vt:lpstr>
      <vt:lpstr>Nanum Gothic</vt:lpstr>
      <vt:lpstr>NanumSquareOTF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userpc</dc:creator>
  <cp:lastModifiedBy>Dayoung Jung</cp:lastModifiedBy>
  <cp:revision>31</cp:revision>
  <dcterms:created xsi:type="dcterms:W3CDTF">2017-06-30T01:55:32Z</dcterms:created>
  <dcterms:modified xsi:type="dcterms:W3CDTF">2020-03-13T10:18:28Z</dcterms:modified>
</cp:coreProperties>
</file>