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78" r:id="rId4"/>
    <p:sldId id="281" r:id="rId5"/>
    <p:sldId id="282" r:id="rId6"/>
    <p:sldId id="283" r:id="rId7"/>
    <p:sldId id="279" r:id="rId8"/>
    <p:sldId id="284" r:id="rId9"/>
    <p:sldId id="290" r:id="rId10"/>
    <p:sldId id="280" r:id="rId11"/>
    <p:sldId id="291" r:id="rId12"/>
    <p:sldId id="285" r:id="rId13"/>
    <p:sldId id="286" r:id="rId14"/>
    <p:sldId id="292" r:id="rId15"/>
    <p:sldId id="293" r:id="rId16"/>
    <p:sldId id="294" r:id="rId17"/>
    <p:sldId id="295" r:id="rId18"/>
    <p:sldId id="287" r:id="rId19"/>
    <p:sldId id="298" r:id="rId20"/>
    <p:sldId id="288" r:id="rId21"/>
    <p:sldId id="299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217F081-6C2F-4737-B4B4-06554DF6B0D7}" type="datetimeFigureOut">
              <a:rPr lang="zh-CN" altLang="en-US"/>
              <a:pPr>
                <a:defRPr/>
              </a:pPr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2C94782-01FB-4D0B-B488-8D20154A9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2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8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10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1E87A-DDEC-42F4-9632-946EC656CF91}" type="datetime1">
              <a:rPr lang="en-US" altLang="zh-CN"/>
              <a:pPr>
                <a:defRPr/>
              </a:pPr>
              <a:t>4/16/2015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FDFD7-2E38-45D5-910F-14E815A96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4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50B0-71A9-48E7-A0FC-E5035BB3B142}" type="datetime1">
              <a:rPr lang="en-US" altLang="zh-CN"/>
              <a:pPr>
                <a:defRPr/>
              </a:pPr>
              <a:t>4/16/2015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6A67-E81C-4A25-BE72-5EB6AC0E7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1171-1D70-45CB-B4F8-2A80F9876899}" type="datetime1">
              <a:rPr lang="en-US" altLang="zh-CN"/>
              <a:pPr>
                <a:defRPr/>
              </a:pPr>
              <a:t>4/16/2015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AB7F-8008-47FB-BB3A-93E75FA9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0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8" name="Trapezoid 10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11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AFCC0-70D8-44BA-92AD-A8A0A3B9C3A8}" type="datetime1">
              <a:rPr lang="en-US" altLang="zh-CN"/>
              <a:pPr>
                <a:defRPr/>
              </a:pPr>
              <a:t>4/16/2015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7EA6E-90F1-4385-AB63-590A6833C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3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1BCD-BF39-4A48-8659-18C0DBA3B750}" type="datetime1">
              <a:rPr lang="en-US" altLang="zh-CN"/>
              <a:pPr>
                <a:defRPr/>
              </a:pPr>
              <a:t>4/16/2015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1FBC-DC78-4A15-B045-8E405C37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6AE7-5DF8-4811-B23E-815A81BE9888}" type="datetime1">
              <a:rPr lang="en-US" altLang="zh-CN"/>
              <a:pPr>
                <a:defRPr/>
              </a:pPr>
              <a:t>4/16/2015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5AFC-E00A-4BA8-80A8-0D26A651D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8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AB8-C5D1-4A5A-B7DA-48F0734CC328}" type="datetime1">
              <a:rPr lang="en-US" altLang="zh-CN"/>
              <a:pPr>
                <a:defRPr/>
              </a:pPr>
              <a:t>4/16/2015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28C-8ECF-4909-B61E-4BC2BD4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E9A2-7F5E-414D-A303-18B66A822ED1}" type="datetime1">
              <a:rPr lang="en-US" altLang="zh-CN"/>
              <a:pPr>
                <a:defRPr/>
              </a:pPr>
              <a:t>4/16/2015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1F67-0041-4812-BAE8-93C32548C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67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09EA-A164-4054-A2C8-51E16EEA6FB7}" type="datetime1">
              <a:rPr lang="en-US" altLang="zh-CN"/>
              <a:pPr>
                <a:defRPr/>
              </a:pPr>
              <a:t>4/16/2015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A746-C53F-40A2-BFA8-EFC9617F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3FC0-C5A9-4372-98F8-BEF08AE2D65D}" type="datetime1">
              <a:rPr lang="en-US" altLang="zh-CN"/>
              <a:pPr>
                <a:defRPr/>
              </a:pPr>
              <a:t>4/16/2015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BFC4-7D1C-43CD-8125-E796AE11E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2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24393-8B70-448C-8275-34FF638B375D}" type="datetime1">
              <a:rPr lang="en-US" altLang="zh-CN"/>
              <a:pPr>
                <a:defRPr/>
              </a:pPr>
              <a:t>4/16/2015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809E-C7FC-4025-9113-A1674C1A2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AF86B99D-275F-459B-8545-D992B4F7710F}" type="datetime1">
              <a:rPr lang="en-US" altLang="zh-CN"/>
              <a:pPr>
                <a:defRPr/>
              </a:pPr>
              <a:t>4/16/2015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096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FF8E17EF-0A42-4345-A6DA-D22870EAD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altLang="zh-CN" dirty="0"/>
              <a:t>3</a:t>
            </a:r>
            <a:r>
              <a:rPr lang="en-US" dirty="0" smtClean="0"/>
              <a:t>: More Practices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 E 321</a:t>
            </a:r>
          </a:p>
          <a:p>
            <a:r>
              <a:rPr lang="en-US" dirty="0"/>
              <a:t>Yan Jin (yanjin@uw.edu)</a:t>
            </a:r>
          </a:p>
          <a:p>
            <a:r>
              <a:rPr lang="en-US" dirty="0"/>
              <a:t>Dr. Shuai Huang (shuaih@uw.edu)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sz="3200" dirty="0"/>
              <a:t>Challenge 2: create function </a:t>
            </a:r>
            <a:r>
              <a:rPr lang="en-US" altLang="zh-CN" sz="3200" dirty="0" err="1"/>
              <a:t>what_is_mode</a:t>
            </a:r>
            <a:r>
              <a:rPr lang="en-US" altLang="zh-CN" sz="3200" dirty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How to compute the mode?</a:t>
            </a:r>
            <a:endParaRPr lang="en-US" altLang="zh-C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133600"/>
            <a:ext cx="72294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sz="3200" dirty="0"/>
              <a:t>Challenge 2: create function </a:t>
            </a:r>
            <a:r>
              <a:rPr lang="en-US" altLang="zh-CN" sz="3200" dirty="0" err="1"/>
              <a:t>what_is_mode</a:t>
            </a:r>
            <a:r>
              <a:rPr lang="en-US" altLang="zh-CN" sz="3200" dirty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Create function </a:t>
            </a:r>
            <a:r>
              <a:rPr lang="en-US" altLang="zh-CN" sz="2400" dirty="0" err="1" smtClean="0"/>
              <a:t>what_is_mode</a:t>
            </a:r>
            <a:r>
              <a:rPr lang="en-US" altLang="zh-CN" sz="2400" dirty="0" smtClean="0"/>
              <a:t>()</a:t>
            </a:r>
            <a:endParaRPr lang="en-US" altLang="zh-C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74941"/>
            <a:ext cx="7620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Exercise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In the dataset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mtcars</a:t>
            </a:r>
            <a:r>
              <a:rPr lang="en-US" altLang="zh-CN" sz="2400" dirty="0" smtClean="0"/>
              <a:t>, what is the mode of transmission types (variable </a:t>
            </a:r>
            <a:r>
              <a:rPr lang="en-US" altLang="zh-CN" sz="2400" dirty="0" smtClean="0">
                <a:solidFill>
                  <a:srgbClr val="FF0000"/>
                </a:solidFill>
              </a:rPr>
              <a:t>am</a:t>
            </a:r>
            <a:r>
              <a:rPr lang="en-US" altLang="zh-CN" sz="2400" dirty="0" smtClean="0"/>
              <a:t>) of the cars whose cylinder amount (variable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cyl</a:t>
            </a:r>
            <a:r>
              <a:rPr lang="en-US" altLang="zh-CN" sz="2400" dirty="0" smtClean="0"/>
              <a:t>) is equal to </a:t>
            </a:r>
            <a:r>
              <a:rPr lang="en-US" altLang="zh-CN" sz="2400" dirty="0" smtClean="0"/>
              <a:t>the mode of the cylinder.</a:t>
            </a:r>
          </a:p>
          <a:p>
            <a:pPr lvl="1"/>
            <a:r>
              <a:rPr lang="en-US" altLang="zh-CN" sz="2000" dirty="0" smtClean="0"/>
              <a:t>Find subset of cars whose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cyl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is at the mode of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cyl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Compute the mode of </a:t>
            </a:r>
            <a:r>
              <a:rPr lang="en-US" altLang="zh-CN" sz="2000" dirty="0" smtClean="0">
                <a:solidFill>
                  <a:srgbClr val="FF0000"/>
                </a:solidFill>
              </a:rPr>
              <a:t>am</a:t>
            </a:r>
            <a:r>
              <a:rPr lang="en-US" altLang="zh-CN" sz="2000" dirty="0" smtClean="0"/>
              <a:t> in the subset.</a:t>
            </a:r>
            <a:endParaRPr lang="en-US" altLang="zh-C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3657600"/>
            <a:ext cx="3905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3: Pairwise Correlation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Problem: Correlation between variable </a:t>
            </a:r>
            <a:r>
              <a:rPr lang="en-US" altLang="zh-CN" sz="2400" dirty="0" smtClean="0">
                <a:solidFill>
                  <a:srgbClr val="FF0000"/>
                </a:solidFill>
              </a:rPr>
              <a:t>mpg</a:t>
            </a:r>
            <a:r>
              <a:rPr lang="en-US" altLang="zh-CN" sz="2400" dirty="0" smtClean="0"/>
              <a:t> and variable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hp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in </a:t>
            </a:r>
            <a:r>
              <a:rPr lang="en-US" altLang="zh-CN" sz="2400" dirty="0" err="1" smtClean="0"/>
              <a:t>mtcars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4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3: Pairwise Correlation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Problem: Correlation between variable </a:t>
            </a:r>
            <a:r>
              <a:rPr lang="en-US" altLang="zh-CN" sz="2400" dirty="0" smtClean="0">
                <a:solidFill>
                  <a:srgbClr val="FF0000"/>
                </a:solidFill>
              </a:rPr>
              <a:t>mpg</a:t>
            </a:r>
            <a:r>
              <a:rPr lang="en-US" altLang="zh-CN" sz="2400" dirty="0" smtClean="0"/>
              <a:t> and variable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hp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in </a:t>
            </a:r>
            <a:r>
              <a:rPr lang="en-US" altLang="zh-CN" sz="2400" dirty="0" err="1" smtClean="0"/>
              <a:t>mtcars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28800"/>
            <a:ext cx="4876800" cy="1483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875629"/>
            <a:ext cx="3800000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3: Pairwise Correlation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What if the number of variables &gt; 2? We might be interested in the pairwise correlation. How to do it in R?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109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3: Pairwise Correlation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What if the number of variables &gt; 2? We might be interested in the pairwise correlation. How to do it in R?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Visualization</a:t>
            </a:r>
            <a:r>
              <a:rPr lang="en-US" altLang="zh-CN" sz="2400" dirty="0"/>
              <a:t>?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2438400"/>
            <a:ext cx="26765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3: Pairwise Correlation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Visualization for pairwise correlation?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905000"/>
            <a:ext cx="3381375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80" y="2699657"/>
            <a:ext cx="4995438" cy="344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sz="3200" dirty="0"/>
              <a:t>Challenge </a:t>
            </a:r>
            <a:r>
              <a:rPr lang="en-US" altLang="zh-CN" sz="3200" dirty="0" smtClean="0"/>
              <a:t>4: Histogram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Change the bin size in the histogram</a:t>
            </a:r>
          </a:p>
          <a:p>
            <a:r>
              <a:rPr lang="en-US" altLang="zh-CN" sz="2400" dirty="0" smtClean="0"/>
              <a:t>Increase the number of ticks in x axis</a:t>
            </a:r>
            <a:endParaRPr lang="en-US" altLang="zh-C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72" y="2133600"/>
            <a:ext cx="5851055" cy="402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sz="3200" dirty="0"/>
              <a:t>Challenge </a:t>
            </a:r>
            <a:r>
              <a:rPr lang="en-US" altLang="zh-CN" sz="3200" dirty="0" smtClean="0"/>
              <a:t>4: Histogram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Change the bin size in the histogram</a:t>
            </a:r>
          </a:p>
          <a:p>
            <a:r>
              <a:rPr lang="en-US" altLang="zh-CN" sz="2400" dirty="0" smtClean="0"/>
              <a:t>Increase the number of ticks in x axis</a:t>
            </a:r>
            <a:endParaRPr lang="en-US" altLang="zh-CN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81" y="2057400"/>
            <a:ext cx="6138438" cy="42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Outline for whole sessions by 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 to R</a:t>
            </a:r>
          </a:p>
          <a:p>
            <a:r>
              <a:rPr lang="en-US" sz="2400" dirty="0" smtClean="0"/>
              <a:t>Basic statistics and ggplot2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More practice</a:t>
            </a:r>
          </a:p>
          <a:p>
            <a:r>
              <a:rPr lang="en-US" sz="2400" dirty="0" smtClean="0"/>
              <a:t>Homework solution I</a:t>
            </a:r>
          </a:p>
          <a:p>
            <a:r>
              <a:rPr lang="en-US" sz="2400" dirty="0" smtClean="0"/>
              <a:t>Minitab session</a:t>
            </a:r>
          </a:p>
          <a:p>
            <a:r>
              <a:rPr lang="en-US" sz="2400" dirty="0" smtClean="0"/>
              <a:t>Homework solution II</a:t>
            </a:r>
          </a:p>
          <a:p>
            <a:r>
              <a:rPr lang="en-US" sz="2400" dirty="0" smtClean="0"/>
              <a:t>R for quality control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Exercise from your homework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457960"/>
            <a:ext cx="5943600" cy="39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1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8006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Problem: Create a vector of the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 smtClean="0"/>
                  <a:t> 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=3,3.1,3.2,…,6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800600"/>
              </a:xfrm>
              <a:blipFill rotWithShape="0">
                <a:blip r:embed="rId2"/>
                <a:stretch>
                  <a:fillRect l="-963" t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8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1: Function in 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An example of a self-defined function in 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614612"/>
            <a:ext cx="60579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1: Function in R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8006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Redo this problem with defining </a:t>
                </a:r>
                <a:r>
                  <a:rPr lang="en-US" altLang="zh-CN" sz="2400" dirty="0" smtClean="0"/>
                  <a:t>function</a:t>
                </a:r>
                <a:r>
                  <a:rPr lang="zh-CN" altLang="en-US" sz="2400" dirty="0" smtClean="0"/>
                  <a:t>： </a:t>
                </a:r>
                <a:r>
                  <a:rPr lang="en-US" altLang="zh-CN" sz="2400" dirty="0"/>
                  <a:t>Create a vector of the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/>
                  <a:t> 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=3,3.1,3.2,…,6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800600"/>
              </a:xfrm>
              <a:blipFill rotWithShape="0">
                <a:blip r:embed="rId2"/>
                <a:stretch>
                  <a:fillRect l="-963" t="-1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0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1: Function in 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Redo this problem with defining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571750"/>
            <a:ext cx="5105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sz="3200" dirty="0"/>
              <a:t>Challenge </a:t>
            </a:r>
            <a:r>
              <a:rPr lang="en-US" altLang="zh-CN" sz="3200" dirty="0" smtClean="0"/>
              <a:t>2: create function </a:t>
            </a:r>
            <a:r>
              <a:rPr lang="en-US" altLang="zh-CN" sz="3200" dirty="0" err="1" smtClean="0"/>
              <a:t>what_is_mode</a:t>
            </a:r>
            <a:r>
              <a:rPr lang="en-US" altLang="zh-CN" sz="3200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When to use mean, median, mode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in the following cases</a:t>
            </a:r>
          </a:p>
          <a:p>
            <a:endParaRPr lang="en-US" altLang="zh-CN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16465"/>
              </p:ext>
            </p:extLst>
          </p:nvPr>
        </p:nvGraphicFramePr>
        <p:xfrm>
          <a:off x="1515291" y="2514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 of 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Mean, median, mode?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Continuous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Categorical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2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sz="3200" dirty="0"/>
              <a:t>Challenge </a:t>
            </a:r>
            <a:r>
              <a:rPr lang="en-US" altLang="zh-CN" sz="3200" dirty="0" smtClean="0"/>
              <a:t>2: create function </a:t>
            </a:r>
            <a:r>
              <a:rPr lang="en-US" altLang="zh-CN" sz="3200" dirty="0" err="1" smtClean="0"/>
              <a:t>what_is_mode</a:t>
            </a:r>
            <a:r>
              <a:rPr lang="en-US" altLang="zh-CN" sz="3200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When to use mean, median, mode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in the following cases</a:t>
            </a:r>
          </a:p>
          <a:p>
            <a:endParaRPr lang="en-US" altLang="zh-CN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81686"/>
              </p:ext>
            </p:extLst>
          </p:nvPr>
        </p:nvGraphicFramePr>
        <p:xfrm>
          <a:off x="1515291" y="2514600"/>
          <a:ext cx="609600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 of 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Mean, median, mode?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Continuous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1,2,3,…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Mean, median, mode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Categorical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Male,</a:t>
                      </a:r>
                      <a:r>
                        <a:rPr lang="en-US" altLang="zh-CN" baseline="0" dirty="0" smtClean="0"/>
                        <a:t> female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Hot, warm, cold,…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Median, mode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4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sz="3200" dirty="0"/>
              <a:t>Challenge </a:t>
            </a:r>
            <a:r>
              <a:rPr lang="en-US" altLang="zh-CN" sz="3200" dirty="0" smtClean="0"/>
              <a:t>2: create function </a:t>
            </a:r>
            <a:r>
              <a:rPr lang="en-US" altLang="zh-CN" sz="3200" dirty="0" err="1" smtClean="0"/>
              <a:t>what_is_mode</a:t>
            </a:r>
            <a:r>
              <a:rPr lang="en-US" altLang="zh-CN" sz="3200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Problem: given the following vector, compute its mode.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Can we call the function mode()?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905000"/>
            <a:ext cx="35242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3262312"/>
            <a:ext cx="17335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444</Words>
  <Application>Microsoft Office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宋体</vt:lpstr>
      <vt:lpstr>Arial</vt:lpstr>
      <vt:lpstr>Calibri</vt:lpstr>
      <vt:lpstr>Cambria Math</vt:lpstr>
      <vt:lpstr>Office Theme</vt:lpstr>
      <vt:lpstr>Session 3: More Practices in R</vt:lpstr>
      <vt:lpstr>Outline for whole sessions by TA</vt:lpstr>
      <vt:lpstr>Challenge 1</vt:lpstr>
      <vt:lpstr>Challenge 1: Function in R</vt:lpstr>
      <vt:lpstr>Challenge 1: Function in R</vt:lpstr>
      <vt:lpstr>Challenge 1: Function in R</vt:lpstr>
      <vt:lpstr>Challenge 2: create function what_is_mode()</vt:lpstr>
      <vt:lpstr>Challenge 2: create function what_is_mode()</vt:lpstr>
      <vt:lpstr>Challenge 2: create function what_is_mode()</vt:lpstr>
      <vt:lpstr>Challenge 2: create function what_is_mode()</vt:lpstr>
      <vt:lpstr>Challenge 2: create function what_is_mode()</vt:lpstr>
      <vt:lpstr>Exercise</vt:lpstr>
      <vt:lpstr>Challenge 3: Pairwise Correlation</vt:lpstr>
      <vt:lpstr>Challenge 3: Pairwise Correlation</vt:lpstr>
      <vt:lpstr>Challenge 3: Pairwise Correlation</vt:lpstr>
      <vt:lpstr>Challenge 3: Pairwise Correlation</vt:lpstr>
      <vt:lpstr>Challenge 3: Pairwise Correlation</vt:lpstr>
      <vt:lpstr>Challenge 4: Histogram</vt:lpstr>
      <vt:lpstr>Challenge 4: Histogram</vt:lpstr>
      <vt:lpstr>Exercise from your homework</vt:lpstr>
      <vt:lpstr>Thank you.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Jin Yan</cp:lastModifiedBy>
  <cp:revision>162</cp:revision>
  <dcterms:created xsi:type="dcterms:W3CDTF">2008-11-04T22:35:39Z</dcterms:created>
  <dcterms:modified xsi:type="dcterms:W3CDTF">2015-04-17T05:32:39Z</dcterms:modified>
</cp:coreProperties>
</file>