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9"/>
  </p:notesMasterIdLst>
  <p:sldIdLst>
    <p:sldId id="256" r:id="rId2"/>
    <p:sldId id="266" r:id="rId3"/>
    <p:sldId id="265" r:id="rId4"/>
    <p:sldId id="268" r:id="rId5"/>
    <p:sldId id="267" r:id="rId6"/>
    <p:sldId id="281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82" r:id="rId15"/>
    <p:sldId id="283" r:id="rId16"/>
    <p:sldId id="284" r:id="rId17"/>
    <p:sldId id="278" r:id="rId18"/>
    <p:sldId id="279" r:id="rId19"/>
    <p:sldId id="280" r:id="rId20"/>
    <p:sldId id="286" r:id="rId21"/>
    <p:sldId id="287" r:id="rId22"/>
    <p:sldId id="288" r:id="rId23"/>
    <p:sldId id="289" r:id="rId24"/>
    <p:sldId id="290" r:id="rId25"/>
    <p:sldId id="291" r:id="rId26"/>
    <p:sldId id="292" r:id="rId27"/>
    <p:sldId id="295" r:id="rId28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18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 varScale="1">
        <p:scale>
          <a:sx n="79" d="100"/>
          <a:sy n="79" d="100"/>
        </p:scale>
        <p:origin x="108" y="7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C217F081-6C2F-4737-B4B4-06554DF6B0D7}" type="datetimeFigureOut">
              <a:rPr lang="zh-CN" altLang="en-US"/>
              <a:pPr>
                <a:defRPr/>
              </a:pPr>
              <a:t>2015/5/21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D2C94782-01FB-4D0B-B488-8D20154A916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20241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B185A"/>
          </a:solidFill>
          <a:ln w="222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zh-CN">
              <a:solidFill>
                <a:srgbClr val="FFFFFF"/>
              </a:solidFill>
              <a:ea typeface="ＭＳ Ｐゴシック" pitchFamily="-112" charset="-128"/>
            </a:endParaRPr>
          </a:p>
        </p:txBody>
      </p:sp>
      <p:sp>
        <p:nvSpPr>
          <p:cNvPr id="5" name="Rectangle 7"/>
          <p:cNvSpPr/>
          <p:nvPr userDrawn="1"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zh-CN">
              <a:solidFill>
                <a:srgbClr val="FFFFFF"/>
              </a:solidFill>
              <a:ea typeface="ＭＳ Ｐゴシック" pitchFamily="-112" charset="-128"/>
            </a:endParaRPr>
          </a:p>
        </p:txBody>
      </p:sp>
      <p:sp>
        <p:nvSpPr>
          <p:cNvPr id="6" name="Rectangle 8"/>
          <p:cNvSpPr/>
          <p:nvPr userDrawn="1"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rgbClr val="3B18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zh-CN">
              <a:solidFill>
                <a:srgbClr val="FFFFFF"/>
              </a:solidFill>
              <a:ea typeface="ＭＳ Ｐゴシック" pitchFamily="-112" charset="-128"/>
            </a:endParaRPr>
          </a:p>
        </p:txBody>
      </p:sp>
      <p:pic>
        <p:nvPicPr>
          <p:cNvPr id="7" name="Picture 9" descr="UW.Wordmark_ct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rapezoid 10"/>
          <p:cNvSpPr/>
          <p:nvPr userDrawn="1"/>
        </p:nvSpPr>
        <p:spPr>
          <a:xfrm flipV="1">
            <a:off x="8167688" y="6348413"/>
            <a:ext cx="585787" cy="396875"/>
          </a:xfrm>
          <a:prstGeom prst="trapezoid">
            <a:avLst/>
          </a:prstGeom>
          <a:solidFill>
            <a:srgbClr val="3B18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zh-CN">
              <a:solidFill>
                <a:srgbClr val="FFFFFF"/>
              </a:solidFill>
              <a:ea typeface="ＭＳ Ｐゴシック" pitchFamily="-112" charset="-128"/>
            </a:endParaRPr>
          </a:p>
        </p:txBody>
      </p:sp>
      <p:pic>
        <p:nvPicPr>
          <p:cNvPr id="9" name="Picture 11" descr="UW_W-Logo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9275" y="6348413"/>
            <a:ext cx="5937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52600"/>
            <a:ext cx="7772400" cy="14700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08375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5943600"/>
            <a:ext cx="2133600" cy="365125"/>
          </a:xfrm>
        </p:spPr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1D51E87A-DDEC-42F4-9632-946EC656CF91}" type="datetime1">
              <a:rPr lang="en-US" altLang="zh-CN"/>
              <a:pPr>
                <a:defRPr/>
              </a:pPr>
              <a:t>5/21/2015</a:t>
            </a:fld>
            <a:endParaRPr lang="en-US" altLang="zh-CN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14675" y="5943600"/>
            <a:ext cx="2895600" cy="365125"/>
          </a:xfrm>
        </p:spPr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5943600"/>
            <a:ext cx="2133600" cy="365125"/>
          </a:xfrm>
        </p:spPr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062FDFD7-2E38-45D5-910F-14E815A969B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05431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F450B0-71A9-48E7-A0FC-E5035BB3B142}" type="datetime1">
              <a:rPr lang="en-US" altLang="zh-CN"/>
              <a:pPr>
                <a:defRPr/>
              </a:pPr>
              <a:t>5/21/2015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6F6A67-E81C-4A25-BE72-5EB6AC0E7EB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95123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1"/>
            <a:ext cx="20574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33400"/>
            <a:ext cx="6019800" cy="5410201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BD1171-1D70-45CB-B4F8-2A80F9876899}" type="datetime1">
              <a:rPr lang="en-US" altLang="zh-CN"/>
              <a:pPr>
                <a:defRPr/>
              </a:pPr>
              <a:t>5/21/2015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6FAB7F-8008-47FB-BB3A-93E75FA99C3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36063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 userDrawn="1"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 algn="ctr">
            <a:solidFill>
              <a:srgbClr val="3B185A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zh-CN">
              <a:solidFill>
                <a:srgbClr val="FFFFFF"/>
              </a:solidFill>
              <a:ea typeface="ＭＳ Ｐゴシック" pitchFamily="-112" charset="-128"/>
            </a:endParaRPr>
          </a:p>
        </p:txBody>
      </p:sp>
      <p:sp>
        <p:nvSpPr>
          <p:cNvPr id="5" name="Rectangle 7"/>
          <p:cNvSpPr/>
          <p:nvPr userDrawn="1"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zh-CN">
              <a:solidFill>
                <a:srgbClr val="FFFFFF"/>
              </a:solidFill>
              <a:ea typeface="ＭＳ Ｐゴシック" pitchFamily="-112" charset="-128"/>
            </a:endParaRPr>
          </a:p>
        </p:txBody>
      </p:sp>
      <p:pic>
        <p:nvPicPr>
          <p:cNvPr id="6" name="Picture 8" descr="UW.Wordmark_ct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19"/>
          <p:cNvGrpSpPr>
            <a:grpSpLocks noChangeAspect="1"/>
          </p:cNvGrpSpPr>
          <p:nvPr userDrawn="1"/>
        </p:nvGrpSpPr>
        <p:grpSpPr bwMode="auto"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8" name="Trapezoid 10"/>
            <p:cNvSpPr/>
            <p:nvPr userDrawn="1"/>
          </p:nvSpPr>
          <p:spPr>
            <a:xfrm flipV="1">
              <a:off x="8045450" y="6222997"/>
              <a:ext cx="733146" cy="494505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zh-CN">
                <a:solidFill>
                  <a:srgbClr val="FFFFFF"/>
                </a:solidFill>
                <a:ea typeface="ＭＳ Ｐゴシック" pitchFamily="-112" charset="-128"/>
              </a:endParaRPr>
            </a:p>
          </p:txBody>
        </p:sp>
        <p:pic>
          <p:nvPicPr>
            <p:cNvPr id="9" name="Picture 11" descr="UW_W-Logo_RGB.pn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D2AFCC0-70D8-44BA-92AD-A8A0A3B9C3A8}" type="datetime1">
              <a:rPr lang="en-US" altLang="zh-CN"/>
              <a:pPr>
                <a:defRPr/>
              </a:pPr>
              <a:t>5/21/2015</a:t>
            </a:fld>
            <a:endParaRPr lang="en-US" altLang="zh-CN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CD7EA6E-90F1-4385-AB63-590A6833C46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89360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E41BCD-BF39-4A48-8659-18C0DBA3B750}" type="datetime1">
              <a:rPr lang="en-US" altLang="zh-CN"/>
              <a:pPr>
                <a:defRPr/>
              </a:pPr>
              <a:t>5/21/2015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B31FBC-DC78-4A15-B045-8E405C370BC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56728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A86AE7-5DF8-4811-B23E-815A81BE9888}" type="datetime1">
              <a:rPr lang="en-US" altLang="zh-CN"/>
              <a:pPr>
                <a:defRPr/>
              </a:pPr>
              <a:t>5/21/2015</a:t>
            </a:fld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DF5AFC-E00A-4BA8-80A8-0D26A651D3C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87832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51BAB8-C5D1-4A5A-B7DA-48F0734CC328}" type="datetime1">
              <a:rPr lang="en-US" altLang="zh-CN"/>
              <a:pPr>
                <a:defRPr/>
              </a:pPr>
              <a:t>5/21/2015</a:t>
            </a:fld>
            <a:endParaRPr lang="en-US" altLang="zh-C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3D528C-8ECF-4909-B61E-4BC2BD45736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59927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E5E9A2-7F5E-414D-A303-18B66A822ED1}" type="datetime1">
              <a:rPr lang="en-US" altLang="zh-CN"/>
              <a:pPr>
                <a:defRPr/>
              </a:pPr>
              <a:t>5/21/2015</a:t>
            </a:fld>
            <a:endParaRPr lang="en-US" altLang="zh-C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6B1F67-0041-4812-BAE8-93C32548C1E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0674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5809EA-A164-4054-A2C8-51E16EEA6FB7}" type="datetime1">
              <a:rPr lang="en-US" altLang="zh-CN"/>
              <a:pPr>
                <a:defRPr/>
              </a:pPr>
              <a:t>5/21/2015</a:t>
            </a:fld>
            <a:endParaRPr lang="en-US" altLang="zh-CN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67A746-C53F-40A2-BFA8-EFC9617FE84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81894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3008313" cy="10668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33401"/>
            <a:ext cx="5111750" cy="54102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76400"/>
            <a:ext cx="3008313" cy="426720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B13FC0-C5A9-4372-98F8-BEF08AE2D65D}" type="datetime1">
              <a:rPr lang="en-US" altLang="zh-CN"/>
              <a:pPr>
                <a:defRPr/>
              </a:pPr>
              <a:t>5/21/2015</a:t>
            </a:fld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A7BFC4-7D1C-43CD-8125-E796AE11E25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01288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6482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39592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214938"/>
            <a:ext cx="5486400" cy="7286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E24393-8B70-448C-8275-34FF638B375D}" type="datetime1">
              <a:rPr lang="en-US" altLang="zh-CN"/>
              <a:pPr>
                <a:defRPr/>
              </a:pPr>
              <a:t>5/21/2015</a:t>
            </a:fld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F8809E-C7FC-4025-9113-A1674C1A2E1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5379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533400"/>
            <a:ext cx="8229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76400"/>
            <a:ext cx="82296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rgbClr val="898989"/>
                </a:solidFill>
                <a:latin typeface="Calibri" pitchFamily="-112" charset="0"/>
              </a:defRPr>
            </a:lvl1pPr>
          </a:lstStyle>
          <a:p>
            <a:pPr>
              <a:defRPr/>
            </a:pPr>
            <a:fld id="{AF86B99D-275F-459B-8545-D992B4F7710F}" type="datetime1">
              <a:rPr lang="en-US" altLang="zh-CN"/>
              <a:pPr>
                <a:defRPr/>
              </a:pPr>
              <a:t>5/21/2015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14675" y="609600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smtClean="0">
                <a:solidFill>
                  <a:srgbClr val="898989"/>
                </a:solidFill>
                <a:latin typeface="Calibri" pitchFamily="-112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43675" y="609600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rgbClr val="898989"/>
                </a:solidFill>
                <a:latin typeface="Calibri" pitchFamily="-112" charset="0"/>
              </a:defRPr>
            </a:lvl1pPr>
          </a:lstStyle>
          <a:p>
            <a:pPr>
              <a:defRPr/>
            </a:pPr>
            <a:fld id="{FF8E17EF-0A42-4345-A6DA-D22870EAD24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12" charset="-128"/>
          <a:cs typeface="ＭＳ Ｐゴシック" pitchFamily="-112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pitchFamily="-112" charset="-128"/>
          <a:cs typeface="ＭＳ Ｐゴシック" pitchFamily="-112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Session 4</a:t>
            </a:r>
            <a:r>
              <a:rPr lang="en-US" dirty="0" smtClean="0"/>
              <a:t>: R for data analysis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IND E 321</a:t>
            </a:r>
          </a:p>
          <a:p>
            <a:r>
              <a:rPr lang="en-US" dirty="0"/>
              <a:t>Yan Jin (yanjin@uw.edu)</a:t>
            </a:r>
          </a:p>
          <a:p>
            <a:r>
              <a:rPr lang="en-US" dirty="0"/>
              <a:t>Dr. Shuai Huang (shuaih@uw.edu)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609600"/>
          </a:xfrm>
        </p:spPr>
        <p:txBody>
          <a:bodyPr/>
          <a:lstStyle/>
          <a:p>
            <a:r>
              <a:rPr lang="en-US" sz="3200" dirty="0" smtClean="0"/>
              <a:t>Identify Missing Data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800600"/>
          </a:xfrm>
        </p:spPr>
        <p:txBody>
          <a:bodyPr/>
          <a:lstStyle/>
          <a:p>
            <a:r>
              <a:rPr lang="en-US" altLang="zh-CN" sz="2400" dirty="0" smtClean="0"/>
              <a:t>Check missing value</a:t>
            </a:r>
          </a:p>
          <a:p>
            <a:pPr marL="0" indent="0">
              <a:buNone/>
            </a:pPr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/>
          </a:p>
          <a:p>
            <a:r>
              <a:rPr lang="en-US" altLang="zh-CN" sz="2400" dirty="0" smtClean="0"/>
              <a:t>List the complete dataset</a:t>
            </a:r>
          </a:p>
          <a:p>
            <a:pPr marL="0" indent="0">
              <a:buNone/>
            </a:pPr>
            <a:endParaRPr lang="en-US" altLang="zh-CN" sz="2400" dirty="0" smtClean="0"/>
          </a:p>
          <a:p>
            <a:r>
              <a:rPr lang="en-US" altLang="zh-CN" sz="2400" dirty="0" smtClean="0"/>
              <a:t>Statistics of missing values</a:t>
            </a:r>
            <a:endParaRPr lang="en-US" altLang="zh-CN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5823" y="1643923"/>
            <a:ext cx="6296025" cy="7429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7659" y="2887796"/>
            <a:ext cx="6048375" cy="457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000" y="3845919"/>
            <a:ext cx="7315200" cy="33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88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609600"/>
          </a:xfrm>
        </p:spPr>
        <p:txBody>
          <a:bodyPr/>
          <a:lstStyle/>
          <a:p>
            <a:r>
              <a:rPr lang="en-US" sz="3200" dirty="0" smtClean="0"/>
              <a:t>Explore Missing Values Patterns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800600"/>
          </a:xfrm>
        </p:spPr>
        <p:txBody>
          <a:bodyPr/>
          <a:lstStyle/>
          <a:p>
            <a:r>
              <a:rPr lang="en-US" altLang="zh-CN" sz="2400" dirty="0" smtClean="0"/>
              <a:t>Tabulating missing values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2113316"/>
            <a:ext cx="4416735" cy="2900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447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609600"/>
          </a:xfrm>
        </p:spPr>
        <p:txBody>
          <a:bodyPr/>
          <a:lstStyle/>
          <a:p>
            <a:r>
              <a:rPr lang="en-US" sz="3200" dirty="0"/>
              <a:t>Explore Missing Values Patterns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800600"/>
          </a:xfrm>
        </p:spPr>
        <p:txBody>
          <a:bodyPr/>
          <a:lstStyle/>
          <a:p>
            <a:r>
              <a:rPr lang="en-US" altLang="zh-CN" sz="2400" dirty="0" smtClean="0"/>
              <a:t>Visualization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524000"/>
            <a:ext cx="3571875" cy="152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3087" y="1752600"/>
            <a:ext cx="5457825" cy="2209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600" y="4053064"/>
            <a:ext cx="1685925" cy="1714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85899" y="4315178"/>
            <a:ext cx="6172200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777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609600"/>
          </a:xfrm>
        </p:spPr>
        <p:txBody>
          <a:bodyPr/>
          <a:lstStyle/>
          <a:p>
            <a:r>
              <a:rPr lang="en-US" sz="3200" dirty="0"/>
              <a:t>Explore Missing Values Patterns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800600"/>
          </a:xfrm>
        </p:spPr>
        <p:txBody>
          <a:bodyPr/>
          <a:lstStyle/>
          <a:p>
            <a:r>
              <a:rPr lang="en-US" altLang="zh-CN" sz="2400" dirty="0" smtClean="0"/>
              <a:t>Pairwise correlation of missing data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sz="2000" dirty="0" smtClean="0"/>
              <a:t>Construct shadow matrix through coding 1 for missing and 0 for present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sz="2000" dirty="0" smtClean="0"/>
              <a:t>Do pairwise correlation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887" y="3048000"/>
            <a:ext cx="7896225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278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609600"/>
          </a:xfrm>
        </p:spPr>
        <p:txBody>
          <a:bodyPr/>
          <a:lstStyle/>
          <a:p>
            <a:r>
              <a:rPr lang="en-US" sz="3200" dirty="0" smtClean="0"/>
              <a:t>Dealing with Incomplete </a:t>
            </a:r>
            <a:r>
              <a:rPr lang="en-US" sz="3200" dirty="0"/>
              <a:t>D</a:t>
            </a:r>
            <a:r>
              <a:rPr lang="en-US" sz="3200" dirty="0" smtClean="0"/>
              <a:t>ata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800600"/>
          </a:xfrm>
        </p:spPr>
        <p:txBody>
          <a:bodyPr/>
          <a:lstStyle/>
          <a:p>
            <a:r>
              <a:rPr lang="en-US" altLang="zh-CN" sz="2400" dirty="0" err="1" smtClean="0"/>
              <a:t>Listwise</a:t>
            </a:r>
            <a:r>
              <a:rPr lang="en-US" altLang="zh-CN" sz="2400" dirty="0" smtClean="0"/>
              <a:t> deletion (complete case analysis)</a:t>
            </a:r>
          </a:p>
          <a:p>
            <a:pPr lvl="1"/>
            <a:r>
              <a:rPr lang="en-US" altLang="zh-CN" sz="2000" dirty="0" smtClean="0"/>
              <a:t>Option 1:</a:t>
            </a:r>
          </a:p>
          <a:p>
            <a:pPr marL="457200" lvl="1" indent="0">
              <a:buNone/>
            </a:pPr>
            <a:r>
              <a:rPr lang="en-US" altLang="zh-CN" sz="2000" dirty="0" smtClean="0"/>
              <a:t> </a:t>
            </a:r>
          </a:p>
          <a:p>
            <a:pPr lvl="1"/>
            <a:r>
              <a:rPr lang="en-US" altLang="zh-CN" sz="2000" dirty="0" smtClean="0"/>
              <a:t>Option 2:</a:t>
            </a:r>
          </a:p>
          <a:p>
            <a:pPr lvl="1"/>
            <a:endParaRPr lang="en-US" altLang="zh-CN" sz="2000" dirty="0"/>
          </a:p>
          <a:p>
            <a:pPr lvl="1"/>
            <a:endParaRPr lang="en-US" altLang="zh-CN" sz="2000" dirty="0" smtClean="0"/>
          </a:p>
          <a:p>
            <a:pPr lvl="1"/>
            <a:endParaRPr lang="en-US" altLang="zh-CN" sz="2000" dirty="0"/>
          </a:p>
          <a:p>
            <a:pPr lvl="1"/>
            <a:endParaRPr lang="en-US" altLang="zh-CN" sz="2000" dirty="0" smtClean="0"/>
          </a:p>
          <a:p>
            <a:pPr lvl="1"/>
            <a:endParaRPr lang="en-US" altLang="zh-CN" sz="2000" dirty="0"/>
          </a:p>
          <a:p>
            <a:pPr lvl="1"/>
            <a:endParaRPr lang="en-US" altLang="zh-CN" sz="2000" dirty="0" smtClean="0"/>
          </a:p>
          <a:p>
            <a:pPr marL="457200" lvl="1" indent="0">
              <a:buNone/>
            </a:pPr>
            <a:r>
              <a:rPr lang="en-US" altLang="zh-CN" sz="2400" dirty="0" smtClean="0"/>
              <a:t>This is the most common method, but it lose many information in some cases.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5975" y="2057400"/>
            <a:ext cx="4972050" cy="1428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5975" y="2862262"/>
            <a:ext cx="4933950" cy="152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4137" y="3429000"/>
            <a:ext cx="3857625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103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609600"/>
          </a:xfrm>
        </p:spPr>
        <p:txBody>
          <a:bodyPr/>
          <a:lstStyle/>
          <a:p>
            <a:r>
              <a:rPr lang="en-US" sz="3200" dirty="0" smtClean="0"/>
              <a:t>Dealing with Incomplete </a:t>
            </a:r>
            <a:r>
              <a:rPr lang="en-US" sz="3200" dirty="0"/>
              <a:t>D</a:t>
            </a:r>
            <a:r>
              <a:rPr lang="en-US" sz="3200" dirty="0" smtClean="0"/>
              <a:t>ata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800600"/>
          </a:xfrm>
        </p:spPr>
        <p:txBody>
          <a:bodyPr/>
          <a:lstStyle/>
          <a:p>
            <a:r>
              <a:rPr lang="en-US" altLang="zh-CN" sz="2400" dirty="0" smtClean="0"/>
              <a:t>Simple Imputation: the missing values in a variable are replaced with a single value, such as mean, median and mode</a:t>
            </a:r>
          </a:p>
          <a:p>
            <a:endParaRPr lang="en-US" altLang="zh-CN" sz="2400" dirty="0" smtClean="0"/>
          </a:p>
          <a:p>
            <a:endParaRPr lang="en-US" altLang="zh-CN" sz="2400" dirty="0"/>
          </a:p>
          <a:p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en-US" altLang="zh-CN" sz="2400" dirty="0" smtClean="0"/>
              <a:t>If </a:t>
            </a:r>
            <a:r>
              <a:rPr lang="en-US" altLang="zh-CN" sz="2400" dirty="0"/>
              <a:t>there are moderate to large amounts of missing data, simple imputation is likely to underestimate standard errors, distort correlations among variables, and produce incorrect p-values in statistical tests.</a:t>
            </a:r>
            <a:endParaRPr lang="en-US" altLang="zh-CN" sz="2400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6112" y="2438400"/>
            <a:ext cx="2771775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255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609600"/>
          </a:xfrm>
        </p:spPr>
        <p:txBody>
          <a:bodyPr/>
          <a:lstStyle/>
          <a:p>
            <a:r>
              <a:rPr lang="en-US" sz="3200" dirty="0"/>
              <a:t>Outline for today’s session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800600"/>
          </a:xfrm>
        </p:spPr>
        <p:txBody>
          <a:bodyPr/>
          <a:lstStyle/>
          <a:p>
            <a:r>
              <a:rPr lang="en-US" sz="2400" dirty="0" smtClean="0"/>
              <a:t>Missing Data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Hypothesis testing</a:t>
            </a:r>
          </a:p>
        </p:txBody>
      </p:sp>
    </p:spTree>
    <p:extLst>
      <p:ext uri="{BB962C8B-B14F-4D97-AF65-F5344CB8AC3E}">
        <p14:creationId xmlns:p14="http://schemas.microsoft.com/office/powerpoint/2010/main" val="395458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609600"/>
          </a:xfrm>
        </p:spPr>
        <p:txBody>
          <a:bodyPr/>
          <a:lstStyle/>
          <a:p>
            <a:r>
              <a:rPr lang="en-US" sz="3200" dirty="0" smtClean="0"/>
              <a:t>Hypothesis Testing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800600"/>
          </a:xfrm>
        </p:spPr>
        <p:txBody>
          <a:bodyPr/>
          <a:lstStyle/>
          <a:p>
            <a:r>
              <a:rPr lang="en-US" altLang="zh-CN" sz="2400" dirty="0" smtClean="0"/>
              <a:t>One sample t test</a:t>
            </a:r>
          </a:p>
          <a:p>
            <a:r>
              <a:rPr lang="en-US" altLang="zh-CN" sz="2400" dirty="0" smtClean="0"/>
              <a:t>Two samples t-test</a:t>
            </a:r>
          </a:p>
          <a:p>
            <a:r>
              <a:rPr lang="en-US" altLang="zh-CN" sz="2400" dirty="0" smtClean="0"/>
              <a:t>Paired t-test</a:t>
            </a:r>
          </a:p>
        </p:txBody>
      </p:sp>
    </p:spTree>
    <p:extLst>
      <p:ext uri="{BB962C8B-B14F-4D97-AF65-F5344CB8AC3E}">
        <p14:creationId xmlns:p14="http://schemas.microsoft.com/office/powerpoint/2010/main" val="3439872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609600"/>
          </a:xfrm>
        </p:spPr>
        <p:txBody>
          <a:bodyPr/>
          <a:lstStyle/>
          <a:p>
            <a:r>
              <a:rPr lang="en-US" sz="3200" dirty="0" smtClean="0"/>
              <a:t>One sample t test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800600"/>
          </a:xfrm>
        </p:spPr>
        <p:txBody>
          <a:bodyPr/>
          <a:lstStyle/>
          <a:p>
            <a:r>
              <a:rPr lang="en-US" altLang="zh-CN" sz="2400" dirty="0" smtClean="0"/>
              <a:t>An outbreak of Salmonella-related illness was attributed to ice cream produced at a certain factory. Scientists measured the level of Salmonella in 9 randomly sampled batches of ice cream.</a:t>
            </a:r>
          </a:p>
          <a:p>
            <a:r>
              <a:rPr lang="en-US" altLang="zh-CN" sz="2400" dirty="0" smtClean="0"/>
              <a:t>The levels (in MPN/g) were</a:t>
            </a:r>
          </a:p>
          <a:p>
            <a:pPr marL="457200" lvl="1" indent="0">
              <a:buNone/>
            </a:pPr>
            <a:r>
              <a:rPr lang="en-US" altLang="zh-CN" sz="2000" dirty="0" smtClean="0"/>
              <a:t>0.593, 0.142, 0.329, 0.691, 0.231, 0.793, 0.519, 0.392, 0.418</a:t>
            </a:r>
          </a:p>
          <a:p>
            <a:r>
              <a:rPr lang="en-US" altLang="zh-CN" sz="2400" dirty="0" smtClean="0"/>
              <a:t>Is there evidence that the mean level of Salmonella in the ice cream is greater than 0.3 MPN/g?</a:t>
            </a:r>
          </a:p>
        </p:txBody>
      </p:sp>
    </p:spTree>
    <p:extLst>
      <p:ext uri="{BB962C8B-B14F-4D97-AF65-F5344CB8AC3E}">
        <p14:creationId xmlns:p14="http://schemas.microsoft.com/office/powerpoint/2010/main" val="3515264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609600"/>
          </a:xfrm>
        </p:spPr>
        <p:txBody>
          <a:bodyPr/>
          <a:lstStyle/>
          <a:p>
            <a:r>
              <a:rPr lang="en-US" sz="3200" dirty="0" smtClean="0"/>
              <a:t>Contd..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800600"/>
          </a:xfrm>
        </p:spPr>
        <p:txBody>
          <a:bodyPr/>
          <a:lstStyle/>
          <a:p>
            <a:r>
              <a:rPr lang="en-US" altLang="zh-CN" sz="2400" dirty="0" smtClean="0"/>
              <a:t>Let mu be the mean level of Salmonella in all batches of ice cream. Here are hypothesis of interest can be expressed as (one side hypothesis)</a:t>
            </a:r>
          </a:p>
          <a:p>
            <a:pPr lvl="1"/>
            <a:r>
              <a:rPr lang="en-US" altLang="zh-CN" sz="2000" dirty="0"/>
              <a:t>H0: mu = 0.3</a:t>
            </a:r>
          </a:p>
          <a:p>
            <a:pPr lvl="1"/>
            <a:r>
              <a:rPr lang="en-US" altLang="zh-CN" sz="2000" dirty="0"/>
              <a:t>H1: mu &gt; </a:t>
            </a:r>
            <a:r>
              <a:rPr lang="en-US" altLang="zh-CN" sz="2000" dirty="0" smtClean="0"/>
              <a:t>0.3</a:t>
            </a:r>
            <a:endParaRPr lang="en-US" altLang="zh-CN" sz="2400" dirty="0" smtClean="0"/>
          </a:p>
          <a:p>
            <a:r>
              <a:rPr lang="en-US" altLang="zh-CN" sz="2400" dirty="0" smtClean="0"/>
              <a:t>Procedure</a:t>
            </a:r>
            <a:endParaRPr lang="en-US" altLang="zh-CN" sz="2400" dirty="0"/>
          </a:p>
          <a:p>
            <a:pPr lvl="1"/>
            <a:r>
              <a:rPr lang="en-US" altLang="zh-CN" sz="2000" dirty="0" smtClean="0"/>
              <a:t>Critical value based on significance level</a:t>
            </a:r>
          </a:p>
          <a:p>
            <a:pPr lvl="1"/>
            <a:r>
              <a:rPr lang="en-US" altLang="zh-CN" sz="2000" dirty="0" smtClean="0"/>
              <a:t>Compute t statistics</a:t>
            </a:r>
          </a:p>
          <a:p>
            <a:pPr marL="457200" lvl="1" indent="0">
              <a:buNone/>
            </a:pPr>
            <a:endParaRPr lang="en-US" altLang="zh-CN" sz="2000" dirty="0" smtClean="0"/>
          </a:p>
        </p:txBody>
      </p:sp>
      <p:pic>
        <p:nvPicPr>
          <p:cNvPr id="4" name="Picture 3" descr="Screen Shot 2015-05-21 at 4.04.1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4343400"/>
            <a:ext cx="1320800" cy="62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980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609600"/>
          </a:xfrm>
        </p:spPr>
        <p:txBody>
          <a:bodyPr/>
          <a:lstStyle/>
          <a:p>
            <a:r>
              <a:rPr lang="en-US" sz="3200" dirty="0" smtClean="0"/>
              <a:t>Outline for whole sessions by TA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Introduction to R</a:t>
            </a:r>
          </a:p>
          <a:p>
            <a:r>
              <a:rPr lang="en-US" sz="2400" dirty="0" smtClean="0"/>
              <a:t>Plotting system: ggplot2</a:t>
            </a:r>
          </a:p>
          <a:p>
            <a:r>
              <a:rPr lang="en-US" sz="2400" dirty="0" smtClean="0"/>
              <a:t>Practice in R</a:t>
            </a:r>
          </a:p>
          <a:p>
            <a:r>
              <a:rPr lang="en-US" sz="2400" dirty="0" smtClean="0"/>
              <a:t>Homework solution</a:t>
            </a:r>
          </a:p>
          <a:p>
            <a:r>
              <a:rPr lang="en-US" sz="2400" dirty="0">
                <a:solidFill>
                  <a:srgbClr val="FF0000"/>
                </a:solidFill>
              </a:rPr>
              <a:t>R for data </a:t>
            </a:r>
            <a:r>
              <a:rPr lang="en-US" sz="2400" dirty="0" smtClean="0">
                <a:solidFill>
                  <a:srgbClr val="FF0000"/>
                </a:solidFill>
              </a:rPr>
              <a:t>analysis</a:t>
            </a:r>
            <a:endParaRPr lang="en-US" sz="2400" dirty="0" smtClean="0"/>
          </a:p>
          <a:p>
            <a:r>
              <a:rPr lang="en-US" sz="2400" dirty="0" smtClean="0"/>
              <a:t>R for quality control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1169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609600"/>
          </a:xfrm>
        </p:spPr>
        <p:txBody>
          <a:bodyPr/>
          <a:lstStyle/>
          <a:p>
            <a:r>
              <a:rPr lang="en-US" sz="3200" dirty="0" smtClean="0"/>
              <a:t>One sample t test In R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800600"/>
          </a:xfrm>
        </p:spPr>
        <p:txBody>
          <a:bodyPr/>
          <a:lstStyle/>
          <a:p>
            <a:pPr marL="0" indent="0">
              <a:buNone/>
            </a:pPr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/>
          </a:p>
          <a:p>
            <a:r>
              <a:rPr lang="en-US" altLang="zh-CN" sz="2400" dirty="0" smtClean="0"/>
              <a:t>P-value = 0.02927. Hence, there is moderately strong evidence that the mean Salmonella level in the ice cream is above 0.3 MPN/g.</a:t>
            </a:r>
          </a:p>
          <a:p>
            <a:r>
              <a:rPr lang="en-US" altLang="zh-CN" sz="2400" dirty="0" smtClean="0"/>
              <a:t>The </a:t>
            </a:r>
            <a:r>
              <a:rPr lang="en-US" altLang="zh-CN" sz="2400" dirty="0" err="1" smtClean="0"/>
              <a:t>t.test</a:t>
            </a:r>
            <a:r>
              <a:rPr lang="en-US" altLang="zh-CN" sz="2400" dirty="0" smtClean="0"/>
              <a:t> function prints out a confidence interval as well.</a:t>
            </a:r>
            <a:endParaRPr lang="en-US" altLang="zh-CN" sz="24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849" y="1164336"/>
            <a:ext cx="7152302" cy="2624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126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609600"/>
          </a:xfrm>
        </p:spPr>
        <p:txBody>
          <a:bodyPr/>
          <a:lstStyle/>
          <a:p>
            <a:r>
              <a:rPr lang="en-US" sz="3200" dirty="0" smtClean="0"/>
              <a:t>Two sample t tests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800600"/>
          </a:xfrm>
        </p:spPr>
        <p:txBody>
          <a:bodyPr/>
          <a:lstStyle/>
          <a:p>
            <a:r>
              <a:rPr lang="en-US" altLang="zh-CN" sz="2400" dirty="0" smtClean="0"/>
              <a:t>Subjects were given a drug (treatment group) and an additional 6 subjects a placebo (control group). Their reaction time to a stimulus was measured (in </a:t>
            </a:r>
            <a:r>
              <a:rPr lang="en-US" altLang="zh-CN" sz="2400" dirty="0" err="1" smtClean="0"/>
              <a:t>ms</a:t>
            </a:r>
            <a:r>
              <a:rPr lang="en-US" altLang="zh-CN" sz="2400" dirty="0" smtClean="0"/>
              <a:t>). We want to perform a two sample t-test for comparing the means of the treatment and control groups.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4281935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609600"/>
          </a:xfrm>
        </p:spPr>
        <p:txBody>
          <a:bodyPr/>
          <a:lstStyle/>
          <a:p>
            <a:r>
              <a:rPr lang="en-US" sz="3200" dirty="0" smtClean="0"/>
              <a:t>Contd..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800600"/>
          </a:xfrm>
        </p:spPr>
        <p:txBody>
          <a:bodyPr/>
          <a:lstStyle/>
          <a:p>
            <a:r>
              <a:rPr lang="en-US" altLang="zh-CN" sz="2400" dirty="0" smtClean="0"/>
              <a:t>Let mu1 be the mean of the population taking medicine and mu2 the mean of the untreated population. Here the hypothesis of interest can be expressed as:</a:t>
            </a:r>
          </a:p>
          <a:p>
            <a:pPr lvl="1"/>
            <a:r>
              <a:rPr lang="en-US" altLang="zh-CN" sz="2000" dirty="0" smtClean="0"/>
              <a:t>H0: mu1 – mu2 = 0</a:t>
            </a:r>
          </a:p>
          <a:p>
            <a:pPr lvl="1"/>
            <a:r>
              <a:rPr lang="en-US" altLang="zh-CN" sz="2000" dirty="0" smtClean="0"/>
              <a:t>H1: mu1 – mu2 &lt; 0</a:t>
            </a:r>
          </a:p>
          <a:p>
            <a:r>
              <a:rPr lang="en-US" altLang="zh-CN" sz="2400" dirty="0" smtClean="0"/>
              <a:t>Hence we will need to include the data for the treatment group in x and the data for the control group in y. </a:t>
            </a:r>
          </a:p>
          <a:p>
            <a:r>
              <a:rPr lang="en-US" altLang="zh-CN" sz="2400" dirty="0" smtClean="0"/>
              <a:t>Finally, we need to decide whether or not the standard deviations are the same in both groups.</a:t>
            </a:r>
          </a:p>
        </p:txBody>
      </p:sp>
    </p:spTree>
    <p:extLst>
      <p:ext uri="{BB962C8B-B14F-4D97-AF65-F5344CB8AC3E}">
        <p14:creationId xmlns:p14="http://schemas.microsoft.com/office/powerpoint/2010/main" val="4281935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609600"/>
          </a:xfrm>
        </p:spPr>
        <p:txBody>
          <a:bodyPr/>
          <a:lstStyle/>
          <a:p>
            <a:r>
              <a:rPr lang="en-US" sz="3200" dirty="0" smtClean="0"/>
              <a:t>Two samples t tests in R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536" y="2057400"/>
            <a:ext cx="7424928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935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609600"/>
          </a:xfrm>
        </p:spPr>
        <p:txBody>
          <a:bodyPr/>
          <a:lstStyle/>
          <a:p>
            <a:r>
              <a:rPr lang="en-US" sz="3200" dirty="0" smtClean="0"/>
              <a:t>Paired t tests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800600"/>
          </a:xfrm>
        </p:spPr>
        <p:txBody>
          <a:bodyPr/>
          <a:lstStyle/>
          <a:p>
            <a:r>
              <a:rPr lang="en-US" altLang="zh-CN" sz="2400" dirty="0" smtClean="0"/>
              <a:t>There are many experimental settings where each subject in the study is in both the treatment and control group. For example, in a matched pairs design, subjects are matched in pairs and different treatments are given to each subject in the pair. The outcomes are thereafter compared pair-wise. Alternatively, one can measure each subject twice, before and after a treatment. In either of these situations we cannot use two sample t tests since the independence assumption is not valid. Instead we need to use a paired t-test. This can be done using the option paired=TRUE.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4281935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609600"/>
          </a:xfrm>
        </p:spPr>
        <p:txBody>
          <a:bodyPr/>
          <a:lstStyle/>
          <a:p>
            <a:r>
              <a:rPr lang="en-US" sz="3200" dirty="0" smtClean="0"/>
              <a:t>Contd..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800600"/>
          </a:xfrm>
        </p:spPr>
        <p:txBody>
          <a:bodyPr/>
          <a:lstStyle/>
          <a:p>
            <a:r>
              <a:rPr lang="en-US" altLang="zh-CN" sz="2400" dirty="0" smtClean="0"/>
              <a:t>A study was performed to test whether cars get better mileage on premium gas tha</a:t>
            </a:r>
            <a:r>
              <a:rPr lang="en-US" altLang="zh-CN" sz="2400" dirty="0" smtClean="0"/>
              <a:t>n on regular gas. Each of 10 cars was first filled with either regular or premium gas, decided by a coin toss, and the mileage for that tank was recorded. The mileage was recorded again for the same cars using the other kind of gasoline. We use a paired t-test to determine whether cars get significantly better mileage with premium gas.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387601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609600"/>
          </a:xfrm>
        </p:spPr>
        <p:txBody>
          <a:bodyPr/>
          <a:lstStyle/>
          <a:p>
            <a:r>
              <a:rPr lang="en-US" sz="3200" dirty="0" smtClean="0"/>
              <a:t>Paired t test in R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549" y="1447800"/>
            <a:ext cx="6766902" cy="294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043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862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609600"/>
          </a:xfrm>
        </p:spPr>
        <p:txBody>
          <a:bodyPr/>
          <a:lstStyle/>
          <a:p>
            <a:r>
              <a:rPr lang="en-US" sz="3200" dirty="0"/>
              <a:t>Outline for today’s session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800600"/>
          </a:xfrm>
        </p:spPr>
        <p:txBody>
          <a:bodyPr/>
          <a:lstStyle/>
          <a:p>
            <a:r>
              <a:rPr lang="en-US" sz="2400" dirty="0" smtClean="0"/>
              <a:t>Missing Data</a:t>
            </a:r>
          </a:p>
          <a:p>
            <a:r>
              <a:rPr lang="en-US" sz="2400" dirty="0" smtClean="0"/>
              <a:t>Hypothesis testing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609600"/>
          </a:xfrm>
        </p:spPr>
        <p:txBody>
          <a:bodyPr/>
          <a:lstStyle/>
          <a:p>
            <a:r>
              <a:rPr lang="en-US" sz="3200" dirty="0"/>
              <a:t>Outline for today’s session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800600"/>
          </a:xfrm>
        </p:spPr>
        <p:txBody>
          <a:bodyPr/>
          <a:lstStyle/>
          <a:p>
            <a:r>
              <a:rPr lang="en-US" sz="2400" dirty="0" smtClean="0">
                <a:solidFill>
                  <a:srgbClr val="FF0000"/>
                </a:solidFill>
              </a:rPr>
              <a:t>Missing Data</a:t>
            </a:r>
          </a:p>
          <a:p>
            <a:r>
              <a:rPr lang="en-US" sz="2400" dirty="0" smtClean="0"/>
              <a:t>Hypothesis testing</a:t>
            </a:r>
          </a:p>
        </p:txBody>
      </p:sp>
    </p:spTree>
    <p:extLst>
      <p:ext uri="{BB962C8B-B14F-4D97-AF65-F5344CB8AC3E}">
        <p14:creationId xmlns:p14="http://schemas.microsoft.com/office/powerpoint/2010/main" val="1492981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609600"/>
          </a:xfrm>
        </p:spPr>
        <p:txBody>
          <a:bodyPr/>
          <a:lstStyle/>
          <a:p>
            <a:r>
              <a:rPr lang="en-US" sz="3200" dirty="0" smtClean="0"/>
              <a:t>Missing Data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800600"/>
          </a:xfrm>
        </p:spPr>
        <p:txBody>
          <a:bodyPr/>
          <a:lstStyle/>
          <a:p>
            <a:r>
              <a:rPr lang="en-US" altLang="zh-CN" sz="2400" dirty="0" smtClean="0"/>
              <a:t>The </a:t>
            </a:r>
            <a:r>
              <a:rPr lang="en-US" altLang="zh-CN" sz="2400" dirty="0"/>
              <a:t>impact of missing data is a subject that most of us want to </a:t>
            </a:r>
            <a:r>
              <a:rPr lang="en-US" altLang="zh-CN" sz="2400" dirty="0" smtClean="0"/>
              <a:t>avoid.</a:t>
            </a:r>
          </a:p>
          <a:p>
            <a:r>
              <a:rPr lang="en-US" altLang="zh-CN" sz="2400" dirty="0" smtClean="0"/>
              <a:t>In </a:t>
            </a:r>
            <a:r>
              <a:rPr lang="en-US" altLang="zh-CN" sz="2400" dirty="0"/>
              <a:t>the real world, missing data are ubiquitous</a:t>
            </a:r>
            <a:r>
              <a:rPr lang="en-US" altLang="zh-CN" sz="2400" dirty="0" smtClean="0"/>
              <a:t>.</a:t>
            </a:r>
          </a:p>
          <a:p>
            <a:r>
              <a:rPr lang="en-US" altLang="zh-CN" sz="2400" dirty="0"/>
              <a:t>Statistical packages offer automatic handling of missing data using methods that may not be optimal. </a:t>
            </a:r>
          </a:p>
          <a:p>
            <a:r>
              <a:rPr lang="en-US" altLang="zh-CN" sz="2400" dirty="0"/>
              <a:t>Data can be missing for many reasons. </a:t>
            </a:r>
            <a:endParaRPr lang="en-US" altLang="zh-CN" sz="2400" dirty="0" smtClean="0"/>
          </a:p>
          <a:p>
            <a:pPr lvl="1"/>
            <a:r>
              <a:rPr lang="en-US" altLang="zh-CN" sz="2000" dirty="0"/>
              <a:t>Fail to complete a long questionnaire</a:t>
            </a:r>
          </a:p>
          <a:p>
            <a:pPr lvl="1"/>
            <a:r>
              <a:rPr lang="en-US" altLang="zh-CN" sz="2000" dirty="0"/>
              <a:t>Sometimes even be planned, e.g. to increase survey </a:t>
            </a:r>
            <a:r>
              <a:rPr lang="en-US" altLang="zh-CN" sz="2000" dirty="0" smtClean="0"/>
              <a:t>efficiency</a:t>
            </a:r>
            <a:endParaRPr lang="en-US" altLang="zh-CN" sz="2400" dirty="0" smtClean="0"/>
          </a:p>
          <a:p>
            <a:r>
              <a:rPr lang="en-US" altLang="zh-CN" sz="2400" dirty="0"/>
              <a:t>Unfortunately, most statistical </a:t>
            </a:r>
            <a:r>
              <a:rPr lang="en-US" altLang="zh-CN" sz="2400" dirty="0" smtClean="0"/>
              <a:t>methods in R </a:t>
            </a:r>
            <a:r>
              <a:rPr lang="en-US" altLang="zh-CN" sz="2400" dirty="0"/>
              <a:t>assume that you’re working with </a:t>
            </a:r>
            <a:r>
              <a:rPr lang="en-US" altLang="zh-CN" sz="2400" dirty="0" smtClean="0"/>
              <a:t>complete matrices</a:t>
            </a:r>
            <a:r>
              <a:rPr lang="en-US" altLang="zh-CN" sz="2400" dirty="0"/>
              <a:t>, vectors, and data frames</a:t>
            </a:r>
            <a:r>
              <a:rPr lang="en-US" altLang="zh-CN" sz="2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2196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609600"/>
          </a:xfrm>
        </p:spPr>
        <p:txBody>
          <a:bodyPr/>
          <a:lstStyle/>
          <a:p>
            <a:r>
              <a:rPr lang="en-US" sz="3200" dirty="0" smtClean="0"/>
              <a:t>Sources and Impact of Missing Data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800600"/>
          </a:xfrm>
        </p:spPr>
        <p:txBody>
          <a:bodyPr/>
          <a:lstStyle/>
          <a:p>
            <a:r>
              <a:rPr lang="en-US" altLang="zh-CN" sz="2400" dirty="0" smtClean="0"/>
              <a:t>What percentage of the data is missing?</a:t>
            </a:r>
          </a:p>
          <a:p>
            <a:r>
              <a:rPr lang="en-US" altLang="zh-CN" sz="2400" dirty="0" smtClean="0"/>
              <a:t>Is it concentrated in a few variables, or widely distributed?</a:t>
            </a:r>
          </a:p>
          <a:p>
            <a:r>
              <a:rPr lang="en-US" altLang="zh-CN" sz="2400" dirty="0" smtClean="0"/>
              <a:t>Does it appear to be random?</a:t>
            </a:r>
          </a:p>
          <a:p>
            <a:r>
              <a:rPr lang="en-US" altLang="zh-CN" sz="2400" dirty="0" smtClean="0"/>
              <a:t>Does the </a:t>
            </a:r>
            <a:r>
              <a:rPr lang="en-US" altLang="zh-CN" sz="2400" dirty="0" err="1" smtClean="0"/>
              <a:t>covariation</a:t>
            </a:r>
            <a:r>
              <a:rPr lang="en-US" altLang="zh-CN" sz="2400" dirty="0" smtClean="0"/>
              <a:t> of missing data with each other or with observed data suggest a possible mechanism that is producing the missing values?</a:t>
            </a:r>
          </a:p>
        </p:txBody>
      </p:sp>
    </p:spTree>
    <p:extLst>
      <p:ext uri="{BB962C8B-B14F-4D97-AF65-F5344CB8AC3E}">
        <p14:creationId xmlns:p14="http://schemas.microsoft.com/office/powerpoint/2010/main" val="2017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609600"/>
          </a:xfrm>
        </p:spPr>
        <p:txBody>
          <a:bodyPr/>
          <a:lstStyle/>
          <a:p>
            <a:r>
              <a:rPr lang="en-US" sz="3200" dirty="0" smtClean="0"/>
              <a:t>Example Dataset: boys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800600"/>
          </a:xfrm>
        </p:spPr>
        <p:txBody>
          <a:bodyPr/>
          <a:lstStyle/>
          <a:p>
            <a:r>
              <a:rPr lang="en-US" altLang="zh-CN" sz="2400" dirty="0" smtClean="0"/>
              <a:t>Boys is a built-in dataset with missing values in R package “mice”. </a:t>
            </a:r>
          </a:p>
          <a:p>
            <a:r>
              <a:rPr lang="en-US" sz="2400" dirty="0"/>
              <a:t>Height, weight, head circumference and puberty of 748 Dutch boys</a:t>
            </a:r>
            <a:r>
              <a:rPr lang="en-US" sz="2400" dirty="0" smtClean="0"/>
              <a:t>.</a:t>
            </a:r>
            <a:endParaRPr lang="en-US" sz="2400" dirty="0"/>
          </a:p>
          <a:p>
            <a:pPr marL="0" indent="0">
              <a:buNone/>
            </a:pPr>
            <a:endParaRPr lang="en-US" sz="18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2976562"/>
            <a:ext cx="3857625" cy="11334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0" y="2976562"/>
            <a:ext cx="3629025" cy="1600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728" y="4648200"/>
            <a:ext cx="6486525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047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609600"/>
          </a:xfrm>
        </p:spPr>
        <p:txBody>
          <a:bodyPr/>
          <a:lstStyle/>
          <a:p>
            <a:r>
              <a:rPr lang="en-US" sz="3200" dirty="0" smtClean="0"/>
              <a:t>Methods for Handling Missing Data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800600"/>
          </a:xfrm>
        </p:spPr>
        <p:txBody>
          <a:bodyPr/>
          <a:lstStyle/>
          <a:p>
            <a:endParaRPr lang="en-US" altLang="zh-CN" sz="2400" dirty="0" smtClean="0"/>
          </a:p>
          <a:p>
            <a:endParaRPr lang="en-US" altLang="zh-CN" sz="2400" dirty="0"/>
          </a:p>
          <a:p>
            <a:endParaRPr lang="en-US" altLang="zh-CN" sz="2400" dirty="0" smtClean="0"/>
          </a:p>
          <a:p>
            <a:endParaRPr lang="en-US" altLang="zh-CN" sz="2400" dirty="0"/>
          </a:p>
          <a:p>
            <a:endParaRPr lang="en-US" altLang="zh-CN" sz="2400" dirty="0" smtClean="0"/>
          </a:p>
          <a:p>
            <a:endParaRPr lang="en-US" altLang="zh-CN" sz="2400" dirty="0"/>
          </a:p>
          <a:p>
            <a:endParaRPr lang="en-US" altLang="zh-CN" sz="2400" dirty="0" smtClean="0"/>
          </a:p>
          <a:p>
            <a:endParaRPr lang="en-US" altLang="zh-CN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752600"/>
            <a:ext cx="6400800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403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609600"/>
          </a:xfrm>
        </p:spPr>
        <p:txBody>
          <a:bodyPr/>
          <a:lstStyle/>
          <a:p>
            <a:r>
              <a:rPr lang="en-US" sz="3200" dirty="0" smtClean="0"/>
              <a:t>Identify Missing Data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800600"/>
          </a:xfrm>
        </p:spPr>
        <p:txBody>
          <a:bodyPr/>
          <a:lstStyle/>
          <a:p>
            <a:r>
              <a:rPr lang="en-US" altLang="zh-CN" sz="2400" dirty="0" smtClean="0"/>
              <a:t>NA (not available) = missing value</a:t>
            </a:r>
          </a:p>
          <a:p>
            <a:r>
              <a:rPr lang="en-US" altLang="zh-CN" sz="2400" dirty="0" err="1" smtClean="0"/>
              <a:t>NaN</a:t>
            </a:r>
            <a:r>
              <a:rPr lang="en-US" altLang="zh-CN" sz="2400" dirty="0" smtClean="0"/>
              <a:t> (not a number) = impossible value</a:t>
            </a:r>
          </a:p>
          <a:p>
            <a:r>
              <a:rPr lang="en-US" altLang="zh-CN" sz="2400" dirty="0" err="1" smtClean="0"/>
              <a:t>Inf</a:t>
            </a:r>
            <a:r>
              <a:rPr lang="en-US" altLang="zh-CN" sz="2400" dirty="0" smtClean="0"/>
              <a:t> / -</a:t>
            </a:r>
            <a:r>
              <a:rPr lang="en-US" altLang="zh-CN" sz="2400" dirty="0" err="1" smtClean="0"/>
              <a:t>Inf</a:t>
            </a:r>
            <a:r>
              <a:rPr lang="en-US" altLang="zh-CN" sz="2400" dirty="0" smtClean="0"/>
              <a:t> = positive infinity / negative infinity</a:t>
            </a:r>
          </a:p>
          <a:p>
            <a:r>
              <a:rPr lang="en-US" altLang="zh-CN" sz="2400" dirty="0" smtClean="0"/>
              <a:t>NA and </a:t>
            </a:r>
            <a:r>
              <a:rPr lang="en-US" altLang="zh-CN" sz="2400" dirty="0" err="1" smtClean="0"/>
              <a:t>NaN</a:t>
            </a:r>
            <a:r>
              <a:rPr lang="en-US" altLang="zh-CN" sz="2400" dirty="0" smtClean="0"/>
              <a:t> are treated as missing data, while </a:t>
            </a:r>
            <a:r>
              <a:rPr lang="en-US" altLang="zh-CN" sz="2400" dirty="0" err="1" smtClean="0"/>
              <a:t>Inf</a:t>
            </a:r>
            <a:r>
              <a:rPr lang="en-US" altLang="zh-CN" sz="2400" dirty="0" smtClean="0"/>
              <a:t>/-</a:t>
            </a:r>
            <a:r>
              <a:rPr lang="en-US" altLang="zh-CN" sz="2400" dirty="0" err="1" smtClean="0"/>
              <a:t>Inf</a:t>
            </a:r>
            <a:r>
              <a:rPr lang="en-US" altLang="zh-CN" sz="2400" dirty="0" smtClean="0"/>
              <a:t> are valid data.</a:t>
            </a:r>
          </a:p>
          <a:p>
            <a:pPr marL="0" indent="0">
              <a:buNone/>
            </a:pPr>
            <a:endParaRPr lang="en-US" altLang="zh-CN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9193" y="3429000"/>
            <a:ext cx="626745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636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562</TotalTime>
  <Words>976</Words>
  <Application>Microsoft Office PowerPoint</Application>
  <PresentationFormat>On-screen Show (4:3)</PresentationFormat>
  <Paragraphs>122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ＭＳ Ｐゴシック</vt:lpstr>
      <vt:lpstr>宋体</vt:lpstr>
      <vt:lpstr>Arial</vt:lpstr>
      <vt:lpstr>Calibri</vt:lpstr>
      <vt:lpstr>Office Theme</vt:lpstr>
      <vt:lpstr>Session 4: R for data analysis </vt:lpstr>
      <vt:lpstr>Outline for whole sessions by TA</vt:lpstr>
      <vt:lpstr>Outline for today’s session</vt:lpstr>
      <vt:lpstr>Outline for today’s session</vt:lpstr>
      <vt:lpstr>Missing Data</vt:lpstr>
      <vt:lpstr>Sources and Impact of Missing Data</vt:lpstr>
      <vt:lpstr>Example Dataset: boys</vt:lpstr>
      <vt:lpstr>Methods for Handling Missing Data</vt:lpstr>
      <vt:lpstr>Identify Missing Data</vt:lpstr>
      <vt:lpstr>Identify Missing Data</vt:lpstr>
      <vt:lpstr>Explore Missing Values Patterns</vt:lpstr>
      <vt:lpstr>Explore Missing Values Patterns</vt:lpstr>
      <vt:lpstr>Explore Missing Values Patterns</vt:lpstr>
      <vt:lpstr>Dealing with Incomplete Data</vt:lpstr>
      <vt:lpstr>Dealing with Incomplete Data</vt:lpstr>
      <vt:lpstr>Outline for today’s session</vt:lpstr>
      <vt:lpstr>Hypothesis Testing</vt:lpstr>
      <vt:lpstr>One sample t test</vt:lpstr>
      <vt:lpstr>Contd..</vt:lpstr>
      <vt:lpstr>One sample t test In R</vt:lpstr>
      <vt:lpstr>Two sample t tests</vt:lpstr>
      <vt:lpstr>Contd..</vt:lpstr>
      <vt:lpstr>Two samples t tests in R</vt:lpstr>
      <vt:lpstr>Paired t tests</vt:lpstr>
      <vt:lpstr>Contd..</vt:lpstr>
      <vt:lpstr>Paired t test in R</vt:lpstr>
      <vt:lpstr>Thank you</vt:lpstr>
    </vt:vector>
  </TitlesOfParts>
  <Company>University of Washington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Tricia Caparas</dc:creator>
  <cp:lastModifiedBy>Jin Yan</cp:lastModifiedBy>
  <cp:revision>122</cp:revision>
  <dcterms:created xsi:type="dcterms:W3CDTF">2008-11-04T22:35:39Z</dcterms:created>
  <dcterms:modified xsi:type="dcterms:W3CDTF">2015-05-22T04:35:01Z</dcterms:modified>
</cp:coreProperties>
</file>