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6" r:id="rId3"/>
    <p:sldId id="265" r:id="rId4"/>
    <p:sldId id="267" r:id="rId5"/>
    <p:sldId id="268" r:id="rId6"/>
    <p:sldId id="275" r:id="rId7"/>
    <p:sldId id="287" r:id="rId8"/>
    <p:sldId id="288" r:id="rId9"/>
    <p:sldId id="269" r:id="rId10"/>
    <p:sldId id="270" r:id="rId11"/>
    <p:sldId id="271" r:id="rId12"/>
    <p:sldId id="272" r:id="rId13"/>
    <p:sldId id="276" r:id="rId14"/>
    <p:sldId id="273" r:id="rId15"/>
    <p:sldId id="277" r:id="rId16"/>
    <p:sldId id="274" r:id="rId17"/>
    <p:sldId id="278" r:id="rId18"/>
    <p:sldId id="279" r:id="rId19"/>
    <p:sldId id="280" r:id="rId20"/>
    <p:sldId id="283" r:id="rId21"/>
    <p:sldId id="281" r:id="rId22"/>
    <p:sldId id="284" r:id="rId23"/>
    <p:sldId id="285" r:id="rId24"/>
    <p:sldId id="286" r:id="rId25"/>
    <p:sldId id="282" r:id="rId26"/>
    <p:sldId id="289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C217F081-6C2F-4737-B4B4-06554DF6B0D7}" type="datetimeFigureOut">
              <a:rPr lang="zh-CN" altLang="en-US"/>
              <a:pPr>
                <a:defRPr/>
              </a:pPr>
              <a:t>2015/6/2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2C94782-01FB-4D0B-B488-8D20154A91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02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6" name="Rectangle 8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10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D51E87A-DDEC-42F4-9632-946EC656CF91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5943600"/>
            <a:ext cx="2133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2FDFD7-2E38-45D5-910F-14E815A969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43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450B0-71A9-48E7-A0FC-E5035BB3B142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F6A67-E81C-4A25-BE72-5EB6AC0E7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12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D1171-1D70-45CB-B4F8-2A80F9876899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AB7F-8008-47FB-BB3A-93E75FA99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0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sp>
        <p:nvSpPr>
          <p:cNvPr id="5" name="Rectangle 7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zh-CN">
              <a:solidFill>
                <a:srgbClr val="FFFFFF"/>
              </a:solidFill>
              <a:ea typeface="ＭＳ Ｐゴシック" pitchFamily="-112" charset="-128"/>
            </a:endParaRPr>
          </a:p>
        </p:txBody>
      </p:sp>
      <p:pic>
        <p:nvPicPr>
          <p:cNvPr id="6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8" name="Trapezoid 10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zh-CN">
                <a:solidFill>
                  <a:srgbClr val="FFFFFF"/>
                </a:solidFill>
                <a:ea typeface="ＭＳ Ｐゴシック" pitchFamily="-112" charset="-128"/>
              </a:endParaRPr>
            </a:p>
          </p:txBody>
        </p:sp>
        <p:pic>
          <p:nvPicPr>
            <p:cNvPr id="9" name="Picture 11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2AFCC0-70D8-44BA-92AD-A8A0A3B9C3A8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D7EA6E-90F1-4385-AB63-590A6833C4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36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1BCD-BF39-4A48-8659-18C0DBA3B750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1FBC-DC78-4A15-B045-8E405C370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86AE7-5DF8-4811-B23E-815A81BE9888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F5AFC-E00A-4BA8-80A8-0D26A651D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8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BAB8-C5D1-4A5A-B7DA-48F0734CC328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D528C-8ECF-4909-B61E-4BC2BD4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992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5E9A2-7F5E-414D-A303-18B66A822ED1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B1F67-0041-4812-BAE8-93C32548C1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67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809EA-A164-4054-A2C8-51E16EEA6FB7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7A746-C53F-40A2-BFA8-EFC9617FE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9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13FC0-C5A9-4372-98F8-BEF08AE2D65D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7BFC4-7D1C-43CD-8125-E796AE11E2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128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24393-8B70-448C-8275-34FF638B375D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8809E-C7FC-4025-9113-A1674C1A2E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7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533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AF86B99D-275F-459B-8545-D992B4F7710F}" type="datetime1">
              <a:rPr lang="en-US" altLang="zh-CN"/>
              <a:pPr>
                <a:defRPr/>
              </a:pPr>
              <a:t>6/2/2015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09600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pitchFamily="-112" charset="0"/>
              </a:defRPr>
            </a:lvl1pPr>
          </a:lstStyle>
          <a:p>
            <a:pPr>
              <a:defRPr/>
            </a:pPr>
            <a:fld id="{FF8E17EF-0A42-4345-A6DA-D22870EAD2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Session 5: Quality Control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 E 321</a:t>
            </a:r>
          </a:p>
          <a:p>
            <a:r>
              <a:rPr lang="en-US" dirty="0"/>
              <a:t>Yan Jin (yanjin@uw.edu)</a:t>
            </a:r>
          </a:p>
          <a:p>
            <a:r>
              <a:rPr lang="en-US" dirty="0"/>
              <a:t>Dr. Shuai Huang (shuaih@uw.edu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9600"/>
            <a:ext cx="714375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86200"/>
            <a:ext cx="74866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0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0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906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0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685800"/>
            <a:ext cx="72866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62000"/>
            <a:ext cx="7315200" cy="29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new samples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4" y="1587347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in class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chart</a:t>
                </a:r>
              </a:p>
              <a:p>
                <a:r>
                  <a:rPr lang="en-US" dirty="0"/>
                  <a:t>R chart</a:t>
                </a:r>
              </a:p>
              <a:p>
                <a:r>
                  <a:rPr lang="en-US" dirty="0"/>
                  <a:t>P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U </a:t>
                </a:r>
                <a:r>
                  <a:rPr lang="en-US" dirty="0">
                    <a:solidFill>
                      <a:srgbClr val="FF0000"/>
                    </a:solidFill>
                  </a:rPr>
                  <a:t>chart</a:t>
                </a:r>
              </a:p>
              <a:p>
                <a:r>
                  <a:rPr lang="en-US" dirty="0"/>
                  <a:t>CUSUM chart</a:t>
                </a:r>
              </a:p>
              <a:p>
                <a:r>
                  <a:rPr lang="en-US" dirty="0"/>
                  <a:t>EWMA </a:t>
                </a:r>
                <a:r>
                  <a:rPr lang="en-US" dirty="0" smtClean="0"/>
                  <a:t>chart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68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85800"/>
            <a:ext cx="7385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Set up a chart for the following data set. Use first 15 </a:t>
            </a:r>
            <a:br>
              <a:rPr lang="en-US" sz="2400" dirty="0" smtClean="0"/>
            </a:br>
            <a:r>
              <a:rPr lang="en-US" sz="2400" dirty="0" smtClean="0"/>
              <a:t>samples as calibration data, and remaining 5 as new</a:t>
            </a:r>
            <a:br>
              <a:rPr lang="en-US" sz="2400" dirty="0" smtClean="0"/>
            </a:br>
            <a:r>
              <a:rPr lang="en-US" sz="2400" dirty="0" smtClean="0"/>
              <a:t> samples to monitor. </a:t>
            </a:r>
            <a:r>
              <a:rPr lang="en-US" sz="2400" dirty="0" smtClean="0">
                <a:solidFill>
                  <a:srgbClr val="FF0000"/>
                </a:solidFill>
              </a:rPr>
              <a:t>Page 329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590800"/>
            <a:ext cx="68675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9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09600"/>
          </a:xfrm>
        </p:spPr>
        <p:txBody>
          <a:bodyPr/>
          <a:lstStyle/>
          <a:p>
            <a:r>
              <a:rPr lang="en-US" sz="3200" dirty="0" smtClean="0"/>
              <a:t>Outline for whole sessions by 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Introduction to R</a:t>
            </a:r>
          </a:p>
          <a:p>
            <a:r>
              <a:rPr lang="en-US" sz="2400" dirty="0" smtClean="0"/>
              <a:t>Plotting system: ggplot2</a:t>
            </a:r>
          </a:p>
          <a:p>
            <a:r>
              <a:rPr lang="en-US" sz="2400" dirty="0" smtClean="0"/>
              <a:t>Practice in R</a:t>
            </a:r>
          </a:p>
          <a:p>
            <a:r>
              <a:rPr lang="en-US" sz="2400" dirty="0" smtClean="0"/>
              <a:t>Homework solution</a:t>
            </a:r>
          </a:p>
          <a:p>
            <a:r>
              <a:rPr lang="en-US" sz="2400" dirty="0"/>
              <a:t>R for data </a:t>
            </a:r>
            <a:r>
              <a:rPr lang="en-US" sz="2400" dirty="0" smtClean="0"/>
              <a:t>analysis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R for quality </a:t>
            </a:r>
            <a:r>
              <a:rPr lang="en-US" sz="2400" dirty="0" smtClean="0">
                <a:solidFill>
                  <a:srgbClr val="FF0000"/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77151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CUSUM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EWMA chart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685800"/>
            <a:ext cx="2895383" cy="5486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2895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335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 bar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4" y="15240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CUSUM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4" y="1524000"/>
            <a:ext cx="82751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EWMA Chart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91937"/>
            <a:ext cx="828629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Question 9.13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11" y="1590101"/>
            <a:ext cx="8285377" cy="31575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19600" y="3168869"/>
                <a:ext cx="112325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79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168869"/>
                <a:ext cx="1123256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96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luck in your finals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qcc</a:t>
            </a:r>
            <a:r>
              <a:rPr lang="en-US" dirty="0"/>
              <a:t>: </a:t>
            </a:r>
            <a:r>
              <a:rPr lang="en-US" sz="2000" dirty="0"/>
              <a:t>http://cran.r-project.org/web/packages/qcc/qcc.pdf</a:t>
            </a:r>
            <a:endParaRPr lang="en-US" dirty="0" smtClean="0"/>
          </a:p>
          <a:p>
            <a:r>
              <a:rPr lang="en-US" dirty="0" err="1" smtClean="0"/>
              <a:t>graphicsQC</a:t>
            </a:r>
            <a:r>
              <a:rPr lang="en-US" dirty="0" smtClean="0"/>
              <a:t>: </a:t>
            </a:r>
            <a:r>
              <a:rPr lang="en-US" sz="2000" dirty="0"/>
              <a:t>http://cran.r-project.org/web/packages/graphicsQC/graphicsQC.pdf</a:t>
            </a:r>
            <a:endParaRPr lang="en-US" dirty="0" smtClean="0"/>
          </a:p>
          <a:p>
            <a:r>
              <a:rPr lang="en-US" dirty="0"/>
              <a:t>IQCC: </a:t>
            </a:r>
            <a:r>
              <a:rPr lang="en-US" sz="2000" dirty="0"/>
              <a:t>http://cran.r-project.org/web/packages/IQCC/IQCC.pdf</a:t>
            </a:r>
            <a:endParaRPr lang="en-US" dirty="0" smtClean="0"/>
          </a:p>
          <a:p>
            <a:r>
              <a:rPr lang="en-US" dirty="0" err="1" smtClean="0"/>
              <a:t>qualityTools</a:t>
            </a:r>
            <a:r>
              <a:rPr lang="en-US" dirty="0"/>
              <a:t>: </a:t>
            </a:r>
            <a:r>
              <a:rPr lang="en-US" sz="2000" dirty="0"/>
              <a:t>http://cran.r-project.org/web/packages/qualityTools/qualityTools.pdf</a:t>
            </a:r>
            <a:endParaRPr lang="en-US" dirty="0" smtClean="0"/>
          </a:p>
          <a:p>
            <a:r>
              <a:rPr lang="en-US" dirty="0" err="1" smtClean="0"/>
              <a:t>SixSigma</a:t>
            </a:r>
            <a:r>
              <a:rPr lang="en-US" dirty="0"/>
              <a:t>: </a:t>
            </a:r>
            <a:r>
              <a:rPr lang="en-US" sz="2000" dirty="0"/>
              <a:t>http://cran.r-project.org/web/packages/SixSigma/SixSigma.pdf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095375"/>
            <a:ext cx="82200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4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QCC Examples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chart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R chart</a:t>
                </a:r>
              </a:p>
              <a:p>
                <a:r>
                  <a:rPr lang="en-US" dirty="0" smtClean="0"/>
                  <a:t>P chart</a:t>
                </a:r>
              </a:p>
              <a:p>
                <a:r>
                  <a:rPr lang="en-US" dirty="0"/>
                  <a:t>U</a:t>
                </a:r>
                <a:r>
                  <a:rPr lang="en-US" dirty="0" smtClean="0"/>
                  <a:t> chart</a:t>
                </a:r>
              </a:p>
              <a:p>
                <a:r>
                  <a:rPr lang="en-US" dirty="0" smtClean="0"/>
                  <a:t>CUSUM chart</a:t>
                </a:r>
              </a:p>
              <a:p>
                <a:r>
                  <a:rPr lang="en-US" dirty="0" smtClean="0"/>
                  <a:t>EWMA chart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39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pistonrings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2162175"/>
            <a:ext cx="26479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9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01827"/>
            <a:ext cx="814092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1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"/>
            <a:ext cx="7974623" cy="594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39624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Page 259 in Slides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124</Words>
  <Application>Microsoft Office PowerPoint</Application>
  <PresentationFormat>On-screen Show (4:3)</PresentationFormat>
  <Paragraphs>63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ＭＳ Ｐゴシック</vt:lpstr>
      <vt:lpstr>宋体</vt:lpstr>
      <vt:lpstr>Arial</vt:lpstr>
      <vt:lpstr>Calibri</vt:lpstr>
      <vt:lpstr>Cambria Math</vt:lpstr>
      <vt:lpstr>Office Theme</vt:lpstr>
      <vt:lpstr>Session 5: Quality Control in R</vt:lpstr>
      <vt:lpstr>Outline for whole sessions by TA</vt:lpstr>
      <vt:lpstr>R packages</vt:lpstr>
      <vt:lpstr>PowerPoint Presentation</vt:lpstr>
      <vt:lpstr>QCC Examples</vt:lpstr>
      <vt:lpstr>QCC Examples</vt:lpstr>
      <vt:lpstr>pistonrings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QCC Examples</vt:lpstr>
      <vt:lpstr>PowerPoint Presentation</vt:lpstr>
      <vt:lpstr>PowerPoint Presentation</vt:lpstr>
      <vt:lpstr>PowerPoint Presentation</vt:lpstr>
      <vt:lpstr>Monitor new samples</vt:lpstr>
      <vt:lpstr>Practice in class</vt:lpstr>
      <vt:lpstr>PowerPoint Presentation</vt:lpstr>
      <vt:lpstr>QCC Examples</vt:lpstr>
      <vt:lpstr>PowerPoint Presentation</vt:lpstr>
      <vt:lpstr>X bar chart</vt:lpstr>
      <vt:lpstr>CUSUM Chart</vt:lpstr>
      <vt:lpstr>EWMA Chart</vt:lpstr>
      <vt:lpstr>Homework Question 9.13</vt:lpstr>
      <vt:lpstr>Good luck in your finals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Jin Yan</cp:lastModifiedBy>
  <cp:revision>125</cp:revision>
  <dcterms:created xsi:type="dcterms:W3CDTF">2008-11-04T22:35:39Z</dcterms:created>
  <dcterms:modified xsi:type="dcterms:W3CDTF">2015-06-03T05:03:12Z</dcterms:modified>
</cp:coreProperties>
</file>