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8" r:id="rId10"/>
    <p:sldId id="269" r:id="rId11"/>
    <p:sldId id="270" r:id="rId12"/>
    <p:sldId id="271" r:id="rId13"/>
    <p:sldId id="273" r:id="rId14"/>
    <p:sldId id="272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9C78-739C-4115-A481-5532AFC5C933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C16F6FE-F959-459D-BF05-2C6D0D98D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25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9C78-739C-4115-A481-5532AFC5C933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16F6FE-F959-459D-BF05-2C6D0D98D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8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9C78-739C-4115-A481-5532AFC5C933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16F6FE-F959-459D-BF05-2C6D0D98DFB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3641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9C78-739C-4115-A481-5532AFC5C933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16F6FE-F959-459D-BF05-2C6D0D98D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277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9C78-739C-4115-A481-5532AFC5C933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16F6FE-F959-459D-BF05-2C6D0D98DFBC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7791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9C78-739C-4115-A481-5532AFC5C933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16F6FE-F959-459D-BF05-2C6D0D98D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367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9C78-739C-4115-A481-5532AFC5C933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6FE-F959-459D-BF05-2C6D0D98D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744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9C78-739C-4115-A481-5532AFC5C933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6FE-F959-459D-BF05-2C6D0D98D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87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9C78-739C-4115-A481-5532AFC5C933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6FE-F959-459D-BF05-2C6D0D98D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08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9C78-739C-4115-A481-5532AFC5C933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16F6FE-F959-459D-BF05-2C6D0D98D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29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9C78-739C-4115-A481-5532AFC5C933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C16F6FE-F959-459D-BF05-2C6D0D98D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80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9C78-739C-4115-A481-5532AFC5C933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C16F6FE-F959-459D-BF05-2C6D0D98D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70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9C78-739C-4115-A481-5532AFC5C933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6FE-F959-459D-BF05-2C6D0D98D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58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9C78-739C-4115-A481-5532AFC5C933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6FE-F959-459D-BF05-2C6D0D98D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0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9C78-739C-4115-A481-5532AFC5C933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6FE-F959-459D-BF05-2C6D0D98D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0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9C78-739C-4115-A481-5532AFC5C933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16F6FE-F959-459D-BF05-2C6D0D98D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05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A9C78-739C-4115-A481-5532AFC5C933}" type="datetimeFigureOut">
              <a:rPr lang="en-GB" smtClean="0"/>
              <a:t>25/06/2017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C16F6FE-F959-459D-BF05-2C6D0D98D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95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  <p:sldLayoutId id="2147484246" r:id="rId14"/>
    <p:sldLayoutId id="2147484247" r:id="rId15"/>
    <p:sldLayoutId id="21474842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748476"/>
            <a:ext cx="8915399" cy="2262781"/>
          </a:xfrm>
        </p:spPr>
        <p:txBody>
          <a:bodyPr>
            <a:normAutofit/>
          </a:bodyPr>
          <a:lstStyle/>
          <a:p>
            <a:r>
              <a:rPr lang="en-GB" sz="6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Speech Enhancement using a </a:t>
            </a:r>
            <a:r>
              <a:rPr lang="en-GB" sz="6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Kalman</a:t>
            </a:r>
            <a:r>
              <a:rPr lang="en-GB" sz="6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Filter</a:t>
            </a:r>
            <a:endParaRPr lang="en-GB" sz="6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1635" y="4386653"/>
            <a:ext cx="8915399" cy="2113005"/>
          </a:xfrm>
        </p:spPr>
        <p:txBody>
          <a:bodyPr>
            <a:normAutofit lnSpcReduction="10000"/>
          </a:bodyPr>
          <a:lstStyle/>
          <a:p>
            <a:pPr algn="r"/>
            <a:endParaRPr lang="en-GB" sz="2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r>
              <a:rPr lang="en-GB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Jia </a:t>
            </a:r>
            <a:r>
              <a:rPr lang="en-GB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Ying Goh</a:t>
            </a:r>
          </a:p>
          <a:p>
            <a:pPr algn="r"/>
            <a:r>
              <a:rPr lang="en-GB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26 </a:t>
            </a:r>
            <a:r>
              <a:rPr lang="en-GB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June </a:t>
            </a:r>
            <a:r>
              <a:rPr lang="en-GB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2017</a:t>
            </a:r>
          </a:p>
          <a:p>
            <a:pPr algn="r"/>
            <a:r>
              <a:rPr lang="en-GB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Project Supervisor: D. M. Brookes</a:t>
            </a:r>
            <a:endParaRPr lang="en-GB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38568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Kalman</a:t>
            </a:r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Filter Equations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2143125"/>
            <a:ext cx="8993351" cy="43887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1570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Kalman</a:t>
            </a:r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Filter Equations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1870"/>
            <a:ext cx="9499871" cy="3777622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Evaluation</a:t>
            </a:r>
          </a:p>
          <a:p>
            <a:pPr lvl="1"/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BMMDKF performs better overall</a:t>
            </a:r>
          </a:p>
          <a:p>
            <a:pPr lvl="1"/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Greater improvement for noisier input</a:t>
            </a:r>
          </a:p>
        </p:txBody>
      </p:sp>
    </p:spTree>
    <p:extLst>
      <p:ext uri="{BB962C8B-B14F-4D97-AF65-F5344CB8AC3E}">
        <p14:creationId xmlns:p14="http://schemas.microsoft.com/office/powerpoint/2010/main" val="79416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Weighted LPCs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70"/>
            <a:ext cx="9499871" cy="3777622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Apply IBM to input</a:t>
            </a:r>
          </a:p>
          <a:p>
            <a:pPr lvl="1"/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Modify linear prediction coefficients (LPCs)</a:t>
            </a:r>
          </a:p>
        </p:txBody>
      </p:sp>
    </p:spTree>
    <p:extLst>
      <p:ext uri="{BB962C8B-B14F-4D97-AF65-F5344CB8AC3E}">
        <p14:creationId xmlns:p14="http://schemas.microsoft.com/office/powerpoint/2010/main" val="40771766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Weighted LPCs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70"/>
            <a:ext cx="9499871" cy="3777622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Minimise weighted sum of errors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184" y="2631592"/>
            <a:ext cx="2819400" cy="1000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778" y="3929109"/>
            <a:ext cx="5343525" cy="1314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0467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Weighted LPCs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70"/>
            <a:ext cx="9499871" cy="3777622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LMDKF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510" y="2563484"/>
            <a:ext cx="9169454" cy="38742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Oval 5"/>
          <p:cNvSpPr/>
          <p:nvPr/>
        </p:nvSpPr>
        <p:spPr>
          <a:xfrm>
            <a:off x="4177834" y="5422697"/>
            <a:ext cx="551935" cy="51359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67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Weighted LPCs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2135588"/>
            <a:ext cx="4373775" cy="35936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016" y="2133601"/>
            <a:ext cx="4411336" cy="35956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0718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Weighted LPCs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70"/>
            <a:ext cx="9499871" cy="3777622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Evaluation</a:t>
            </a:r>
          </a:p>
          <a:p>
            <a:pPr lvl="1"/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LMDKF slightly favoured</a:t>
            </a:r>
          </a:p>
          <a:p>
            <a:pPr lvl="1"/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LPCs estimated using clean speech</a:t>
            </a:r>
          </a:p>
        </p:txBody>
      </p:sp>
    </p:spTree>
    <p:extLst>
      <p:ext uri="{BB962C8B-B14F-4D97-AF65-F5344CB8AC3E}">
        <p14:creationId xmlns:p14="http://schemas.microsoft.com/office/powerpoint/2010/main" val="68044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Noise Estimation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70"/>
            <a:ext cx="9499871" cy="3777622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Apply IBM to input</a:t>
            </a:r>
          </a:p>
          <a:p>
            <a:pPr lvl="1"/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Modify noise </a:t>
            </a:r>
            <a:r>
              <a:rPr lang="en-GB" sz="3000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stimation</a:t>
            </a:r>
          </a:p>
        </p:txBody>
      </p:sp>
    </p:spTree>
    <p:extLst>
      <p:ext uri="{BB962C8B-B14F-4D97-AF65-F5344CB8AC3E}">
        <p14:creationId xmlns:p14="http://schemas.microsoft.com/office/powerpoint/2010/main" val="244116424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468130" y="3122142"/>
            <a:ext cx="2133600" cy="4777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468130" y="4300152"/>
            <a:ext cx="2800864" cy="4809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70"/>
            <a:ext cx="9499871" cy="3777622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Noise </a:t>
            </a:r>
            <a:r>
              <a:rPr lang="en-GB" sz="3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periodogram</a:t>
            </a:r>
            <a:endParaRPr lang="en-GB" sz="3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Noisy observation</a:t>
            </a:r>
          </a:p>
          <a:p>
            <a:pPr lvl="1"/>
            <a:r>
              <a:rPr lang="en-GB" sz="30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GB" sz="30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priori</a:t>
            </a:r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SNR</a:t>
            </a:r>
          </a:p>
          <a:p>
            <a:pPr lvl="1"/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Spectral noise power</a:t>
            </a:r>
            <a:endParaRPr lang="en-GB" sz="3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GB" sz="3000" i="1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GB" sz="30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posteriori</a:t>
            </a:r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SPP (Speech </a:t>
            </a:r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Presence </a:t>
            </a:r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Probability)</a:t>
            </a:r>
            <a:endParaRPr lang="en-GB" sz="3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Noise Estimation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737" y="5039235"/>
            <a:ext cx="3886200" cy="942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1970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3" grpId="0" uiExpand="1" build="p"/>
      <p:bldP spid="3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Noise Estimation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70"/>
            <a:ext cx="9499871" cy="3777622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NMDKF</a:t>
            </a:r>
            <a:endParaRPr lang="en-GB" sz="2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210" y="2527877"/>
            <a:ext cx="8793187" cy="39375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Oval 4"/>
          <p:cNvSpPr/>
          <p:nvPr/>
        </p:nvSpPr>
        <p:spPr>
          <a:xfrm>
            <a:off x="3909979" y="4895272"/>
            <a:ext cx="551935" cy="51359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15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 animBg="1"/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2867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Contents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0" y="1901870"/>
                <a:ext cx="9499871" cy="4803730"/>
              </a:xfrm>
            </p:spPr>
            <p:txBody>
              <a:bodyPr>
                <a:noAutofit/>
              </a:bodyPr>
              <a:lstStyle/>
              <a:p>
                <a:r>
                  <a:rPr lang="en-GB" sz="30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Introduction</a:t>
                </a:r>
              </a:p>
              <a:p>
                <a:r>
                  <a:rPr lang="en-GB" sz="30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Background</a:t>
                </a:r>
              </a:p>
              <a:p>
                <a:r>
                  <a:rPr lang="en-GB" sz="30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Testing</a:t>
                </a:r>
              </a:p>
              <a:p>
                <a:r>
                  <a:rPr lang="en-GB" sz="30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Modifications and Evaluations </a:t>
                </a:r>
              </a:p>
              <a:p>
                <a:pPr marL="0" indent="0">
                  <a:buNone/>
                </a:pPr>
                <a:r>
                  <a:rPr lang="en-GB" sz="3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3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300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GB" sz="3000" i="0">
                                <a:latin typeface="Helvetica" panose="020B0604020202020204" pitchFamily="34" charset="0"/>
                                <a:cs typeface="Helvetica" panose="020B0604020202020204" pitchFamily="34" charset="0"/>
                              </a:rPr>
                              <m:t>Kalman</m:t>
                            </m:r>
                            <m:r>
                              <m:rPr>
                                <m:nor/>
                              </m:rPr>
                              <a:rPr lang="en-GB" sz="3000" i="0">
                                <a:latin typeface="Helvetica" panose="020B0604020202020204" pitchFamily="34" charset="0"/>
                                <a:cs typeface="Helvetica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sz="3000" i="0">
                                <a:latin typeface="Helvetica" panose="020B0604020202020204" pitchFamily="34" charset="0"/>
                                <a:cs typeface="Helvetica" panose="020B0604020202020204" pitchFamily="34" charset="0"/>
                              </a:rPr>
                              <m:t>filter</m:t>
                            </m:r>
                            <m:r>
                              <m:rPr>
                                <m:nor/>
                              </m:rPr>
                              <a:rPr lang="en-GB" sz="3000" i="0">
                                <a:latin typeface="Helvetica" panose="020B0604020202020204" pitchFamily="34" charset="0"/>
                                <a:cs typeface="Helvetica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sz="3000" i="0">
                                <a:latin typeface="Helvetica" panose="020B0604020202020204" pitchFamily="34" charset="0"/>
                                <a:cs typeface="Helvetica" panose="020B0604020202020204" pitchFamily="34" charset="0"/>
                              </a:rPr>
                              <m:t>equations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GB" sz="3000" i="0">
                                <a:latin typeface="Helvetica" panose="020B0604020202020204" pitchFamily="34" charset="0"/>
                                <a:cs typeface="Helvetica" panose="020B0604020202020204" pitchFamily="34" charset="0"/>
                              </a:rPr>
                              <m:t>Linear</m:t>
                            </m:r>
                            <m:r>
                              <m:rPr>
                                <m:nor/>
                              </m:rPr>
                              <a:rPr lang="en-GB" sz="3000" i="0">
                                <a:latin typeface="Helvetica" panose="020B0604020202020204" pitchFamily="34" charset="0"/>
                                <a:cs typeface="Helvetica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sz="3000" i="0">
                                <a:latin typeface="Helvetica" panose="020B0604020202020204" pitchFamily="34" charset="0"/>
                                <a:cs typeface="Helvetica" panose="020B0604020202020204" pitchFamily="34" charset="0"/>
                              </a:rPr>
                              <m:t>prediction</m:t>
                            </m:r>
                            <m:r>
                              <m:rPr>
                                <m:nor/>
                              </m:rPr>
                              <a:rPr lang="en-GB" sz="3000" i="0">
                                <a:latin typeface="Helvetica" panose="020B0604020202020204" pitchFamily="34" charset="0"/>
                                <a:cs typeface="Helvetica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sz="3000" i="0">
                                <a:latin typeface="Helvetica" panose="020B0604020202020204" pitchFamily="34" charset="0"/>
                                <a:cs typeface="Helvetica" panose="020B0604020202020204" pitchFamily="34" charset="0"/>
                              </a:rPr>
                              <m:t>coefficients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GB" sz="3000" i="0">
                                <a:latin typeface="Helvetica" panose="020B0604020202020204" pitchFamily="34" charset="0"/>
                                <a:cs typeface="Helvetica" panose="020B0604020202020204" pitchFamily="34" charset="0"/>
                              </a:rPr>
                              <m:t>Noise</m:t>
                            </m:r>
                            <m:r>
                              <m:rPr>
                                <m:nor/>
                              </m:rPr>
                              <a:rPr lang="en-GB" sz="3000" i="0">
                                <a:latin typeface="Helvetica" panose="020B0604020202020204" pitchFamily="34" charset="0"/>
                                <a:cs typeface="Helvetica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sz="3000" i="0">
                                <a:latin typeface="Helvetica" panose="020B0604020202020204" pitchFamily="34" charset="0"/>
                                <a:cs typeface="Helvetica" panose="020B0604020202020204" pitchFamily="34" charset="0"/>
                              </a:rPr>
                              <m:t>estimation</m:t>
                            </m:r>
                          </m:e>
                        </m:eqArr>
                      </m:e>
                    </m:d>
                  </m:oMath>
                </a14:m>
                <a:endParaRPr lang="en-GB" sz="3000" dirty="0" smtClean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r>
                  <a:rPr lang="en-GB" sz="30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Conclusion and Future Work</a:t>
                </a:r>
                <a:endParaRPr lang="en-GB" sz="3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0" y="1901870"/>
                <a:ext cx="9499871" cy="4803730"/>
              </a:xfrm>
              <a:blipFill rotWithShape="0">
                <a:blip r:embed="rId2"/>
                <a:stretch>
                  <a:fillRect l="-1348" t="-16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117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Noise Estimation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675" y="2131348"/>
            <a:ext cx="4349583" cy="35429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890" y="2136990"/>
            <a:ext cx="4399656" cy="35372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255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Noise Estimation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70"/>
            <a:ext cx="9499871" cy="3777622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Evaluation</a:t>
            </a:r>
          </a:p>
          <a:p>
            <a:pPr lvl="1"/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Local adjustments affecting overall score</a:t>
            </a:r>
          </a:p>
          <a:p>
            <a:pPr lvl="1"/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High scores at high input </a:t>
            </a:r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SNR</a:t>
            </a:r>
            <a:endParaRPr lang="en-GB" sz="3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98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Conclusion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69"/>
            <a:ext cx="9499871" cy="4314203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Modifying MDKF using IBM</a:t>
            </a:r>
          </a:p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IBM-modified MDKF equations (BMMDKF)</a:t>
            </a:r>
          </a:p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IBM-weighted LPCs (LMDKF)</a:t>
            </a:r>
          </a:p>
          <a:p>
            <a:r>
              <a:rPr lang="en-GB" sz="3000" dirty="0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oise estimation adjustment (NMDKF)</a:t>
            </a:r>
          </a:p>
        </p:txBody>
      </p:sp>
    </p:spTree>
    <p:extLst>
      <p:ext uri="{BB962C8B-B14F-4D97-AF65-F5344CB8AC3E}">
        <p14:creationId xmlns:p14="http://schemas.microsoft.com/office/powerpoint/2010/main" val="128621538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Future Work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69"/>
            <a:ext cx="9499871" cy="4314203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Practical LPC estimation</a:t>
            </a:r>
          </a:p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BMMDKF probability distribution</a:t>
            </a:r>
          </a:p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Human listening tests</a:t>
            </a:r>
          </a:p>
        </p:txBody>
      </p:sp>
    </p:spTree>
    <p:extLst>
      <p:ext uri="{BB962C8B-B14F-4D97-AF65-F5344CB8AC3E}">
        <p14:creationId xmlns:p14="http://schemas.microsoft.com/office/powerpoint/2010/main" val="257525805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That’s all folks!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01686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Introduction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70"/>
            <a:ext cx="9499871" cy="3777622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Speech Enhancement</a:t>
            </a:r>
          </a:p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Project </a:t>
            </a:r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Objectives</a:t>
            </a:r>
          </a:p>
          <a:p>
            <a:pPr lvl="1"/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Modify Kalman filter with binary mask</a:t>
            </a:r>
            <a:endParaRPr lang="en-GB" sz="3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01901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Background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70"/>
            <a:ext cx="9499871" cy="3777622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Ideal Binary Mask (IBM)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258" y="2780515"/>
            <a:ext cx="4143375" cy="952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429989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Background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70"/>
            <a:ext cx="9499871" cy="3777622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Modulation-Domain Kalman Filter (MDKF)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229" y="2597683"/>
            <a:ext cx="9060813" cy="37754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Oval 4"/>
          <p:cNvSpPr/>
          <p:nvPr/>
        </p:nvSpPr>
        <p:spPr>
          <a:xfrm>
            <a:off x="4466658" y="5484993"/>
            <a:ext cx="551935" cy="5135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54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Testing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70"/>
            <a:ext cx="9499871" cy="3777622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Performance Assessment</a:t>
            </a:r>
          </a:p>
          <a:p>
            <a:pPr lvl="1"/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Speech Quality</a:t>
            </a:r>
          </a:p>
          <a:p>
            <a:pPr lvl="2"/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PESQ</a:t>
            </a:r>
            <a:endParaRPr lang="en-GB" sz="3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Speech Intelligibility</a:t>
            </a:r>
          </a:p>
          <a:p>
            <a:pPr lvl="2"/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STOI</a:t>
            </a:r>
          </a:p>
        </p:txBody>
      </p:sp>
    </p:spTree>
    <p:extLst>
      <p:ext uri="{BB962C8B-B14F-4D97-AF65-F5344CB8AC3E}">
        <p14:creationId xmlns:p14="http://schemas.microsoft.com/office/powerpoint/2010/main" val="33217808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Kalman</a:t>
            </a:r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Filter Equations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70"/>
            <a:ext cx="9499871" cy="3777622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Apply IBM to training set</a:t>
            </a:r>
          </a:p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Decoupling MDKF equations</a:t>
            </a:r>
          </a:p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Updated state from measurement, prediction, mask</a:t>
            </a:r>
            <a:endParaRPr lang="en-GB" sz="3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40011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Kalman</a:t>
            </a:r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Filter Equations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70"/>
            <a:ext cx="9499871" cy="3777622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BMMDKF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035" y="2514600"/>
            <a:ext cx="9078916" cy="41040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Oval 4"/>
          <p:cNvSpPr/>
          <p:nvPr/>
        </p:nvSpPr>
        <p:spPr>
          <a:xfrm>
            <a:off x="5461688" y="3352799"/>
            <a:ext cx="551935" cy="51359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03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 animBg="1"/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Kalman</a:t>
            </a:r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Filter Equations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006" y="2134887"/>
            <a:ext cx="4319587" cy="36102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015" y="2131084"/>
            <a:ext cx="4395788" cy="36113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38747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856</TotalTime>
  <Words>224</Words>
  <Application>Microsoft Office PowerPoint</Application>
  <PresentationFormat>Widescreen</PresentationFormat>
  <Paragraphs>76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Cambria Math</vt:lpstr>
      <vt:lpstr>Century Gothic</vt:lpstr>
      <vt:lpstr>Helvetica</vt:lpstr>
      <vt:lpstr>Wingdings 3</vt:lpstr>
      <vt:lpstr>Wisp</vt:lpstr>
      <vt:lpstr>Speech Enhancement using a Kalman Filter</vt:lpstr>
      <vt:lpstr>Contents</vt:lpstr>
      <vt:lpstr>Introduction</vt:lpstr>
      <vt:lpstr>Background</vt:lpstr>
      <vt:lpstr>Background</vt:lpstr>
      <vt:lpstr>Testing</vt:lpstr>
      <vt:lpstr>Kalman Filter Equations</vt:lpstr>
      <vt:lpstr>Kalman Filter Equations</vt:lpstr>
      <vt:lpstr>Kalman Filter Equations</vt:lpstr>
      <vt:lpstr>Kalman Filter Equations</vt:lpstr>
      <vt:lpstr>Kalman Filter Equations</vt:lpstr>
      <vt:lpstr>Weighted LPCs</vt:lpstr>
      <vt:lpstr>Weighted LPCs</vt:lpstr>
      <vt:lpstr>Weighted LPCs</vt:lpstr>
      <vt:lpstr>Weighted LPCs</vt:lpstr>
      <vt:lpstr>Weighted LPCs</vt:lpstr>
      <vt:lpstr>Noise Estimation</vt:lpstr>
      <vt:lpstr>Noise Estimation</vt:lpstr>
      <vt:lpstr>Noise Estimation</vt:lpstr>
      <vt:lpstr>Noise Estimation</vt:lpstr>
      <vt:lpstr>Noise Estimation</vt:lpstr>
      <vt:lpstr>Conclusion</vt:lpstr>
      <vt:lpstr>Future Work</vt:lpstr>
      <vt:lpstr>That’s all folks!</vt:lpstr>
    </vt:vector>
  </TitlesOfParts>
  <Company>Imperial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Goh, Jia</dc:creator>
  <cp:lastModifiedBy>Goh, Jia</cp:lastModifiedBy>
  <cp:revision>75</cp:revision>
  <dcterms:created xsi:type="dcterms:W3CDTF">2017-06-22T11:24:15Z</dcterms:created>
  <dcterms:modified xsi:type="dcterms:W3CDTF">2017-06-25T16:42:06Z</dcterms:modified>
</cp:coreProperties>
</file>