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59" r:id="rId2"/>
  </p:sldMasterIdLst>
  <p:notesMasterIdLst>
    <p:notesMasterId r:id="rId5"/>
  </p:notesMasterIdLst>
  <p:handoutMasterIdLst>
    <p:handoutMasterId r:id="rId6"/>
  </p:handoutMasterIdLst>
  <p:sldIdLst>
    <p:sldId id="326" r:id="rId3"/>
    <p:sldId id="327" r:id="rId4"/>
  </p:sldIdLst>
  <p:sldSz cx="24384000" cy="13716000"/>
  <p:notesSz cx="6799263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FF"/>
    <a:srgbClr val="7F7F7F"/>
    <a:srgbClr val="948A54"/>
    <a:srgbClr val="16A085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9" autoAdjust="0"/>
    <p:restoredTop sz="86765" autoAdjust="0"/>
  </p:normalViewPr>
  <p:slideViewPr>
    <p:cSldViewPr snapToGrid="0" snapToObjects="1">
      <p:cViewPr varScale="1">
        <p:scale>
          <a:sx n="32" d="100"/>
          <a:sy n="32" d="100"/>
        </p:scale>
        <p:origin x="1332" y="9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472"/>
    </p:cViewPr>
  </p:sorterViewPr>
  <p:notesViewPr>
    <p:cSldViewPr snapToGrid="0" snapToObjects="1">
      <p:cViewPr varScale="1">
        <p:scale>
          <a:sx n="50" d="100"/>
          <a:sy n="50" d="100"/>
        </p:scale>
        <p:origin x="-3018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3E123-262E-4667-B78B-503BBA7EC2B9}" type="datetimeFigureOut">
              <a:rPr lang="zh-CN" altLang="en-US" smtClean="0"/>
              <a:t>2019-9-11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2DFCA-BE6E-4668-82AA-C91F7952C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02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06569" y="4716661"/>
            <a:ext cx="4986126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02633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1828800" latinLnBrk="0">
      <a:defRPr sz="2400">
        <a:latin typeface="+mj-lt"/>
        <a:ea typeface="+mj-ea"/>
        <a:cs typeface="+mj-cs"/>
        <a:sym typeface="Calibri"/>
      </a:defRPr>
    </a:lvl1pPr>
    <a:lvl2pPr indent="228600" defTabSz="1828800" latinLnBrk="0">
      <a:defRPr sz="2400">
        <a:latin typeface="+mj-lt"/>
        <a:ea typeface="+mj-ea"/>
        <a:cs typeface="+mj-cs"/>
        <a:sym typeface="Calibri"/>
      </a:defRPr>
    </a:lvl2pPr>
    <a:lvl3pPr indent="457200" defTabSz="1828800" latinLnBrk="0">
      <a:defRPr sz="2400">
        <a:latin typeface="+mj-lt"/>
        <a:ea typeface="+mj-ea"/>
        <a:cs typeface="+mj-cs"/>
        <a:sym typeface="Calibri"/>
      </a:defRPr>
    </a:lvl3pPr>
    <a:lvl4pPr indent="685800" defTabSz="1828800" latinLnBrk="0">
      <a:defRPr sz="2400">
        <a:latin typeface="+mj-lt"/>
        <a:ea typeface="+mj-ea"/>
        <a:cs typeface="+mj-cs"/>
        <a:sym typeface="Calibri"/>
      </a:defRPr>
    </a:lvl4pPr>
    <a:lvl5pPr indent="914400" defTabSz="1828800" latinLnBrk="0">
      <a:defRPr sz="2400">
        <a:latin typeface="+mj-lt"/>
        <a:ea typeface="+mj-ea"/>
        <a:cs typeface="+mj-cs"/>
        <a:sym typeface="Calibri"/>
      </a:defRPr>
    </a:lvl5pPr>
    <a:lvl6pPr indent="1143000" defTabSz="1828800" latinLnBrk="0">
      <a:defRPr sz="2400">
        <a:latin typeface="+mj-lt"/>
        <a:ea typeface="+mj-ea"/>
        <a:cs typeface="+mj-cs"/>
        <a:sym typeface="Calibri"/>
      </a:defRPr>
    </a:lvl6pPr>
    <a:lvl7pPr indent="1371600" defTabSz="1828800" latinLnBrk="0">
      <a:defRPr sz="2400">
        <a:latin typeface="+mj-lt"/>
        <a:ea typeface="+mj-ea"/>
        <a:cs typeface="+mj-cs"/>
        <a:sym typeface="Calibri"/>
      </a:defRPr>
    </a:lvl7pPr>
    <a:lvl8pPr indent="1600200" defTabSz="1828800" latinLnBrk="0">
      <a:defRPr sz="2400">
        <a:latin typeface="+mj-lt"/>
        <a:ea typeface="+mj-ea"/>
        <a:cs typeface="+mj-cs"/>
        <a:sym typeface="Calibri"/>
      </a:defRPr>
    </a:lvl8pPr>
    <a:lvl9pPr indent="1828800" defTabSz="1828800" latinLnBrk="0">
      <a:defRPr sz="24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PaaS</a:t>
            </a:r>
            <a:r>
              <a:rPr lang="zh-CN" altLang="en-US" dirty="0" smtClean="0"/>
              <a:t>服务：对象存储、消息队列、设备网关、</a:t>
            </a:r>
            <a:r>
              <a:rPr lang="en-US" altLang="zh-CN" dirty="0" smtClean="0"/>
              <a:t>KV</a:t>
            </a:r>
            <a:r>
              <a:rPr lang="zh-CN" altLang="en-US" dirty="0" smtClean="0"/>
              <a:t>存储、业务网关、营销推送</a:t>
            </a:r>
            <a:endParaRPr lang="en-US" altLang="zh-CN" dirty="0" smtClean="0"/>
          </a:p>
          <a:p>
            <a:r>
              <a:rPr lang="zh-CN" altLang="en-US" dirty="0" smtClean="0"/>
              <a:t>深度学习与人工智能：产品化</a:t>
            </a:r>
            <a:r>
              <a:rPr lang="en-US" altLang="zh-CN" dirty="0" smtClean="0"/>
              <a:t>AI</a:t>
            </a:r>
            <a:r>
              <a:rPr lang="zh-CN" altLang="en-US" dirty="0" smtClean="0"/>
              <a:t>服务能力，降低领域专家使用</a:t>
            </a:r>
            <a:r>
              <a:rPr lang="en-US" altLang="zh-CN" dirty="0" smtClean="0"/>
              <a:t>AI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IT</a:t>
            </a:r>
            <a:r>
              <a:rPr lang="zh-CN" altLang="en-US" dirty="0" smtClean="0"/>
              <a:t>技术的门槛，扩大使用范围，增加模型计算能力</a:t>
            </a:r>
            <a:endParaRPr lang="en-US" altLang="zh-CN" dirty="0" smtClean="0"/>
          </a:p>
          <a:p>
            <a:r>
              <a:rPr lang="en-US" altLang="zh-CN" dirty="0" err="1" smtClean="0"/>
              <a:t>AIOps</a:t>
            </a:r>
            <a:r>
              <a:rPr lang="zh-CN" altLang="en-US" dirty="0" smtClean="0"/>
              <a:t>：可视化服务质量，架构优化，自动化配置配置变更，以及持续集成与发布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深化学习：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VI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统一消息交换平台：用户、手机、设备、运营服务人员，应用工业互联到智慧园区，实现全流程数字化接入，实时互通，支持用户运营</a:t>
            </a:r>
            <a:endParaRPr lang="en-US" altLang="zh-CN" dirty="0" smtClean="0"/>
          </a:p>
          <a:p>
            <a:r>
              <a:rPr lang="zh-CN" altLang="en-US" dirty="0" smtClean="0"/>
              <a:t>高并发的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服务：消息队列、设备网关、</a:t>
            </a:r>
            <a:r>
              <a:rPr lang="en-US" altLang="zh-CN" dirty="0" smtClean="0"/>
              <a:t>KV</a:t>
            </a:r>
            <a:r>
              <a:rPr lang="zh-CN" altLang="en-US" dirty="0" smtClean="0"/>
              <a:t>存储，业务网关，对象存储，关系数据库，消息总线，名字服务，</a:t>
            </a:r>
            <a:r>
              <a:rPr lang="en-US" altLang="zh-CN" dirty="0" smtClean="0"/>
              <a:t>OCR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深度学习：实现对成品、加工设备、零配件的质量检测与过程合规判定。产品化零配件、外观、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4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在采购，制造，装配，质检，销售，配送，安装，使用，维修，回收等各个环节，将设备、用户、服务代表、代理商等所在环境与运作行为数字化，借助对数据、图像、声音等的常规分析处理技术以及深度学习与人工智能，实现对场景的智能化还原，服务质量智能化评测，运行参数的智能化调优，经营环境的智能化预测，进而辅助智能化决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53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现状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685589"/>
            <a:ext cx="427568" cy="1113026"/>
          </a:xfrm>
          <a:prstGeom prst="rect">
            <a:avLst/>
          </a:prstGeom>
          <a:solidFill>
            <a:srgbClr val="0082FF"/>
          </a:solidFill>
          <a:ln w="12700">
            <a:miter lim="400000"/>
          </a:ln>
        </p:spPr>
        <p:txBody>
          <a:bodyPr tIns="91439" bIns="91439" anchor="ctr"/>
          <a:lstStyle/>
          <a:p>
            <a:pPr algn="ctr" defTabSz="1828739">
              <a:defRPr>
                <a:solidFill>
                  <a:srgbClr val="767171"/>
                </a:solidFill>
              </a:defRPr>
            </a:pPr>
            <a:endParaRPr/>
          </a:p>
        </p:txBody>
      </p:sp>
      <p:pic>
        <p:nvPicPr>
          <p:cNvPr id="4" name="Picture 2" descr="D:\MyData\LIDUAN\Documents\WeChat Files\Sodakevin\Files\美的标志PNG格式\美的标志PNG格式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213" y="-333162"/>
            <a:ext cx="3706702" cy="262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482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现状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685591"/>
            <a:ext cx="427568" cy="1113026"/>
          </a:xfrm>
          <a:prstGeom prst="rect">
            <a:avLst/>
          </a:prstGeom>
          <a:solidFill>
            <a:srgbClr val="0082FF"/>
          </a:solidFill>
          <a:ln w="12700">
            <a:miter lim="400000"/>
          </a:ln>
        </p:spPr>
        <p:txBody>
          <a:bodyPr lIns="91440" tIns="91440" rIns="91440" bIns="91440" anchor="ctr"/>
          <a:lstStyle/>
          <a:p>
            <a:pPr algn="ctr" defTabSz="1828740">
              <a:defRPr>
                <a:solidFill>
                  <a:srgbClr val="767171"/>
                </a:solidFill>
              </a:defRPr>
            </a:pPr>
            <a:endParaRPr/>
          </a:p>
        </p:txBody>
      </p:sp>
      <p:pic>
        <p:nvPicPr>
          <p:cNvPr id="4" name="Picture 2" descr="D:\MyData\LIDUAN\Documents\WeChat Files\Sodakevin\Files\美的标志PNG格式\美的标志PNG格式 (1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215" y="-333162"/>
            <a:ext cx="3706702" cy="262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7556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59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ransition spd="med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9906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554479" marR="0" indent="-640079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2082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540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997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454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9116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83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 spd="med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9906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554480" marR="0" indent="-64008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2082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540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997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454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9116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86690" y="748146"/>
            <a:ext cx="10023047" cy="101566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lvl="0" indent="0" algn="l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6</a:t>
            </a:r>
            <a:r>
              <a:rPr kumimoji="0" lang="zh-CN" alt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、规划思路</a:t>
            </a: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-</a:t>
            </a:r>
            <a:r>
              <a:rPr kumimoji="0" lang="zh-CN" alt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技术驱动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5C2B585-4FCE-3A4A-BE70-0C11CCA53B18}"/>
              </a:ext>
            </a:extLst>
          </p:cNvPr>
          <p:cNvGrpSpPr/>
          <p:nvPr/>
        </p:nvGrpSpPr>
        <p:grpSpPr>
          <a:xfrm>
            <a:off x="2264222" y="5907869"/>
            <a:ext cx="3483425" cy="5323858"/>
            <a:chOff x="3447030" y="3902922"/>
            <a:chExt cx="1741713" cy="2661929"/>
          </a:xfrm>
        </p:grpSpPr>
        <p:sp>
          <p:nvSpPr>
            <p:cNvPr id="4" name="文本框 111">
              <a:extLst>
                <a:ext uri="{FF2B5EF4-FFF2-40B4-BE49-F238E27FC236}">
                  <a16:creationId xmlns:a16="http://schemas.microsoft.com/office/drawing/2014/main" id="{157CD902-9335-5743-A9F4-12796988DEF6}"/>
                </a:ext>
              </a:extLst>
            </p:cNvPr>
            <p:cNvSpPr txBox="1"/>
            <p:nvPr/>
          </p:nvSpPr>
          <p:spPr>
            <a:xfrm>
              <a:off x="3463690" y="3902922"/>
              <a:ext cx="1725053" cy="323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1531"/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全网互联互通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5" name="文本框 112">
              <a:extLst>
                <a:ext uri="{FF2B5EF4-FFF2-40B4-BE49-F238E27FC236}">
                  <a16:creationId xmlns:a16="http://schemas.microsoft.com/office/drawing/2014/main" id="{D5928B40-6D22-A44A-83A4-2602B5214D2F}"/>
                </a:ext>
              </a:extLst>
            </p:cNvPr>
            <p:cNvSpPr txBox="1"/>
            <p:nvPr/>
          </p:nvSpPr>
          <p:spPr>
            <a:xfrm>
              <a:off x="3447030" y="4364248"/>
              <a:ext cx="1741713" cy="2200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821531"/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各个实体在各个运作环节的信息互联互通；坚实的数字化服务基石。</a:t>
              </a:r>
              <a:endPara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  <a:p>
              <a:pPr algn="just" defTabSz="821531"/>
              <a:endPara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  <a:p>
              <a:pPr algn="just" defTabSz="821531"/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实时、安全、可靠的数据交换中心，丰富多样的终端接入方式，稳定高效的消息触达能力。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779BAF0-4D0F-A44D-90C5-D49C73148F64}"/>
              </a:ext>
            </a:extLst>
          </p:cNvPr>
          <p:cNvGrpSpPr/>
          <p:nvPr/>
        </p:nvGrpSpPr>
        <p:grpSpPr>
          <a:xfrm>
            <a:off x="7686424" y="5907869"/>
            <a:ext cx="3450105" cy="4470408"/>
            <a:chOff x="3451161" y="3829887"/>
            <a:chExt cx="1725053" cy="2235204"/>
          </a:xfrm>
        </p:grpSpPr>
        <p:sp>
          <p:nvSpPr>
            <p:cNvPr id="12" name="文本框 111">
              <a:extLst>
                <a:ext uri="{FF2B5EF4-FFF2-40B4-BE49-F238E27FC236}">
                  <a16:creationId xmlns:a16="http://schemas.microsoft.com/office/drawing/2014/main" id="{CA5FA4F6-1909-FE45-9315-1015F79FD9EA}"/>
                </a:ext>
              </a:extLst>
            </p:cNvPr>
            <p:cNvSpPr txBox="1"/>
            <p:nvPr/>
          </p:nvSpPr>
          <p:spPr>
            <a:xfrm>
              <a:off x="3451161" y="3829887"/>
              <a:ext cx="1725053" cy="323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1531"/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全场景数字化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13" name="文本框 112">
              <a:extLst>
                <a:ext uri="{FF2B5EF4-FFF2-40B4-BE49-F238E27FC236}">
                  <a16:creationId xmlns:a16="http://schemas.microsoft.com/office/drawing/2014/main" id="{9E3F651B-E630-B847-A8F4-34E67E878CA7}"/>
                </a:ext>
              </a:extLst>
            </p:cNvPr>
            <p:cNvSpPr txBox="1"/>
            <p:nvPr/>
          </p:nvSpPr>
          <p:spPr>
            <a:xfrm>
              <a:off x="3451162" y="4295376"/>
              <a:ext cx="1725052" cy="176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821531"/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Helvetica Light"/>
                </a:rPr>
                <a:t>全方位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Helvetica Light"/>
                </a:rPr>
                <a:t>360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Helvetica Light"/>
                </a:rPr>
                <a:t>度对各个环节的运作场景信息进行数字化表述。</a:t>
              </a:r>
              <a:endPara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Helvetica Light"/>
              </a:endParaRPr>
            </a:p>
            <a:p>
              <a:pPr algn="just" defTabSz="821531"/>
              <a:endPara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Helvetica Light"/>
              </a:endParaRPr>
            </a:p>
            <a:p>
              <a:pPr algn="just" defTabSz="821531"/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Helvetica Light"/>
                </a:rPr>
                <a:t>按领域、分区块实现信息关联与回溯。海量数据实时存取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Helvetica Light"/>
                </a:rPr>
                <a:t>,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Helvetica Light"/>
                </a:rPr>
                <a:t>转换组合与分析计算。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FF16213-DC2B-D043-B5F2-AF81798E1907}"/>
              </a:ext>
            </a:extLst>
          </p:cNvPr>
          <p:cNvGrpSpPr/>
          <p:nvPr/>
        </p:nvGrpSpPr>
        <p:grpSpPr>
          <a:xfrm>
            <a:off x="18080246" y="5902919"/>
            <a:ext cx="4170155" cy="5673194"/>
            <a:chOff x="3438105" y="3983778"/>
            <a:chExt cx="2085078" cy="2836597"/>
          </a:xfrm>
        </p:grpSpPr>
        <p:sp>
          <p:nvSpPr>
            <p:cNvPr id="15" name="文本框 111">
              <a:extLst>
                <a:ext uri="{FF2B5EF4-FFF2-40B4-BE49-F238E27FC236}">
                  <a16:creationId xmlns:a16="http://schemas.microsoft.com/office/drawing/2014/main" id="{ADA942AE-57C6-3049-AD6B-7B17F0F710D8}"/>
                </a:ext>
              </a:extLst>
            </p:cNvPr>
            <p:cNvSpPr txBox="1"/>
            <p:nvPr/>
          </p:nvSpPr>
          <p:spPr>
            <a:xfrm>
              <a:off x="3438380" y="3983778"/>
              <a:ext cx="2084803" cy="323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21531"/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全息联机服务</a:t>
              </a:r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保障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16" name="文本框 112">
              <a:extLst>
                <a:ext uri="{FF2B5EF4-FFF2-40B4-BE49-F238E27FC236}">
                  <a16:creationId xmlns:a16="http://schemas.microsoft.com/office/drawing/2014/main" id="{E6C4B179-69CF-0E45-B71A-E1265EBD4063}"/>
                </a:ext>
              </a:extLst>
            </p:cNvPr>
            <p:cNvSpPr txBox="1"/>
            <p:nvPr/>
          </p:nvSpPr>
          <p:spPr>
            <a:xfrm>
              <a:off x="3438105" y="4447417"/>
              <a:ext cx="1971730" cy="237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821531"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实时可视化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CBE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端服务质量，对端管云进行全方位诊断，提前发现，确保服务不间断运行。</a:t>
              </a:r>
              <a:endPara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  <a:p>
              <a:pPr algn="just" defTabSz="821531">
                <a:lnSpc>
                  <a:spcPct val="120000"/>
                </a:lnSpc>
              </a:pPr>
              <a:endPara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  <a:p>
              <a:pPr algn="just" defTabSz="821531"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分布式持续演进的可靠系统架构，一键式配置变更工具，快速资源扩缩容能力。</a:t>
              </a:r>
              <a:endPara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FA8631B-25BE-5142-82C0-9C62BE0B8954}"/>
              </a:ext>
            </a:extLst>
          </p:cNvPr>
          <p:cNvGrpSpPr/>
          <p:nvPr/>
        </p:nvGrpSpPr>
        <p:grpSpPr>
          <a:xfrm>
            <a:off x="12849390" y="5907869"/>
            <a:ext cx="3707781" cy="5220300"/>
            <a:chOff x="3435117" y="3991920"/>
            <a:chExt cx="1853891" cy="2610150"/>
          </a:xfrm>
        </p:grpSpPr>
        <p:sp>
          <p:nvSpPr>
            <p:cNvPr id="19" name="文本框 111">
              <a:extLst>
                <a:ext uri="{FF2B5EF4-FFF2-40B4-BE49-F238E27FC236}">
                  <a16:creationId xmlns:a16="http://schemas.microsoft.com/office/drawing/2014/main" id="{88211F07-2D29-9E4B-BCAF-B19918569E73}"/>
                </a:ext>
              </a:extLst>
            </p:cNvPr>
            <p:cNvSpPr txBox="1"/>
            <p:nvPr/>
          </p:nvSpPr>
          <p:spPr>
            <a:xfrm>
              <a:off x="3441096" y="3991920"/>
              <a:ext cx="1725053" cy="323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21531"/>
              <a:r>
                <a:rPr lang="zh-CN" altLang="en-US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全领域专家决策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20" name="文本框 112">
              <a:extLst>
                <a:ext uri="{FF2B5EF4-FFF2-40B4-BE49-F238E27FC236}">
                  <a16:creationId xmlns:a16="http://schemas.microsoft.com/office/drawing/2014/main" id="{2666B900-FC50-B147-B3BE-2BC1E93813A2}"/>
                </a:ext>
              </a:extLst>
            </p:cNvPr>
            <p:cNvSpPr txBox="1"/>
            <p:nvPr/>
          </p:nvSpPr>
          <p:spPr>
            <a:xfrm>
              <a:off x="3435117" y="4401467"/>
              <a:ext cx="1853891" cy="2200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821531"/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Helvetica Light"/>
                </a:rPr>
                <a:t>整合领域专拣，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Helvetica Light"/>
                </a:rPr>
                <a:t>IT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Helvetica Light"/>
                </a:rPr>
                <a:t>、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Helvetica Light"/>
                </a:rPr>
                <a:t>AI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Helvetica Light"/>
                </a:rPr>
                <a:t>能力。以强算力快速推动分析、评价、与决策模型在各个领域的落地。</a:t>
              </a:r>
              <a:endPara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Helvetica Light"/>
              </a:endParaRPr>
            </a:p>
            <a:p>
              <a:pPr algn="just" defTabSz="821531"/>
              <a:endPara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Helvetica Light"/>
              </a:endParaRPr>
            </a:p>
            <a:p>
              <a:pPr algn="just" defTabSz="821531"/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rPr>
                <a:t>领域知识规范度，学习验证数据，分析模型与算法。闭环评价链路。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0" y="11412856"/>
            <a:ext cx="2438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在</a:t>
            </a:r>
            <a:r>
              <a:rPr lang="zh-CN" altLang="en-US" dirty="0"/>
              <a:t>采购，制造，装配，质检，销售，配送，安装，使用，维修，回收等</a:t>
            </a:r>
            <a:r>
              <a:rPr lang="zh-CN" altLang="en-US" b="1" dirty="0"/>
              <a:t>各个环节</a:t>
            </a:r>
            <a:r>
              <a:rPr lang="zh-CN" altLang="en-US" dirty="0"/>
              <a:t>，将设备、用户、服务代表、代理商</a:t>
            </a:r>
            <a:r>
              <a:rPr lang="zh-CN" altLang="en-US" dirty="0" smtClean="0"/>
              <a:t>等</a:t>
            </a:r>
            <a:r>
              <a:rPr lang="zh-CN" altLang="en-US" b="1" dirty="0" smtClean="0"/>
              <a:t>各类实体</a:t>
            </a:r>
            <a:r>
              <a:rPr lang="zh-CN" altLang="en-US" dirty="0" smtClean="0"/>
              <a:t>所在</a:t>
            </a:r>
            <a:r>
              <a:rPr lang="zh-CN" altLang="en-US" dirty="0"/>
              <a:t>环境与运作</a:t>
            </a:r>
            <a:r>
              <a:rPr lang="zh-CN" altLang="en-US" dirty="0" smtClean="0"/>
              <a:t>行为</a:t>
            </a:r>
            <a:r>
              <a:rPr lang="zh-CN" altLang="en-US" b="1" dirty="0" smtClean="0"/>
              <a:t>全场景数字化</a:t>
            </a:r>
            <a:r>
              <a:rPr lang="zh-CN" altLang="en-US" dirty="0" smtClean="0"/>
              <a:t>并</a:t>
            </a:r>
            <a:r>
              <a:rPr lang="zh-CN" altLang="en-US" b="1" dirty="0" smtClean="0"/>
              <a:t>互联互通</a:t>
            </a:r>
            <a:r>
              <a:rPr lang="zh-CN" altLang="en-US" dirty="0" smtClean="0"/>
              <a:t>，</a:t>
            </a:r>
            <a:r>
              <a:rPr lang="zh-CN" altLang="en-US" dirty="0"/>
              <a:t>借助对数据、图像、声音</a:t>
            </a:r>
            <a:r>
              <a:rPr lang="zh-CN" altLang="en-US" dirty="0" smtClean="0"/>
              <a:t>等领域的</a:t>
            </a:r>
            <a:r>
              <a:rPr lang="zh-CN" altLang="en-US" b="1" dirty="0" smtClean="0"/>
              <a:t>采集与标注技术</a:t>
            </a:r>
            <a:r>
              <a:rPr lang="zh-CN" altLang="en-US" dirty="0"/>
              <a:t>以及</a:t>
            </a:r>
            <a:r>
              <a:rPr lang="zh-CN" altLang="en-US" b="1" dirty="0"/>
              <a:t>深度学习与人工智能</a:t>
            </a:r>
            <a:r>
              <a:rPr lang="zh-CN" altLang="en-US" dirty="0" smtClean="0"/>
              <a:t>，确保</a:t>
            </a:r>
            <a:r>
              <a:rPr lang="zh-CN" altLang="en-US" b="1" dirty="0" smtClean="0"/>
              <a:t>高可用</a:t>
            </a:r>
            <a:r>
              <a:rPr lang="zh-CN" altLang="en-US" dirty="0" smtClean="0"/>
              <a:t>的服务质量，对</a:t>
            </a:r>
            <a:r>
              <a:rPr lang="zh-CN" altLang="en-US" dirty="0"/>
              <a:t>场景的智能化还原，服务质量智能化评测，运行参数的智能化调优，经营环境的智能化预测，进而辅助智能化</a:t>
            </a:r>
            <a:r>
              <a:rPr lang="zh-CN" altLang="en-US" dirty="0" smtClean="0"/>
              <a:t>决策。</a:t>
            </a:r>
            <a:endParaRPr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42" y="2626423"/>
            <a:ext cx="3326421" cy="243325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423" y="2626423"/>
            <a:ext cx="3450106" cy="243325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8989" y="2620861"/>
            <a:ext cx="2603183" cy="243881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11555" y="2626423"/>
            <a:ext cx="2615674" cy="249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671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86690" y="748147"/>
            <a:ext cx="10023048" cy="1015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91440" rIns="91440" bIns="91440" numCol="1" spcCol="38100" rtlCol="0" anchor="t">
            <a:spAutoFit/>
          </a:bodyPr>
          <a:lstStyle/>
          <a:p>
            <a:pPr marL="0" marR="0" lvl="0" indent="0" algn="l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路径规划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570"/>
              </p:ext>
            </p:extLst>
          </p:nvPr>
        </p:nvGraphicFramePr>
        <p:xfrm>
          <a:off x="886691" y="2155372"/>
          <a:ext cx="22691765" cy="1103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223">
                  <a:extLst>
                    <a:ext uri="{9D8B030D-6E8A-4147-A177-3AD203B41FA5}">
                      <a16:colId xmlns:a16="http://schemas.microsoft.com/office/drawing/2014/main" val="3645144222"/>
                    </a:ext>
                  </a:extLst>
                </a:gridCol>
                <a:gridCol w="2873829">
                  <a:extLst>
                    <a:ext uri="{9D8B030D-6E8A-4147-A177-3AD203B41FA5}">
                      <a16:colId xmlns:a16="http://schemas.microsoft.com/office/drawing/2014/main" val="3565973024"/>
                    </a:ext>
                  </a:extLst>
                </a:gridCol>
                <a:gridCol w="6041571">
                  <a:extLst>
                    <a:ext uri="{9D8B030D-6E8A-4147-A177-3AD203B41FA5}">
                      <a16:colId xmlns:a16="http://schemas.microsoft.com/office/drawing/2014/main" val="972306051"/>
                    </a:ext>
                  </a:extLst>
                </a:gridCol>
                <a:gridCol w="6041571">
                  <a:extLst>
                    <a:ext uri="{9D8B030D-6E8A-4147-A177-3AD203B41FA5}">
                      <a16:colId xmlns:a16="http://schemas.microsoft.com/office/drawing/2014/main" val="2735603943"/>
                    </a:ext>
                  </a:extLst>
                </a:gridCol>
                <a:gridCol w="6041571">
                  <a:extLst>
                    <a:ext uri="{9D8B030D-6E8A-4147-A177-3AD203B41FA5}">
                      <a16:colId xmlns:a16="http://schemas.microsoft.com/office/drawing/2014/main" val="1654091119"/>
                    </a:ext>
                  </a:extLst>
                </a:gridCol>
              </a:tblGrid>
              <a:tr h="1404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NO.</a:t>
                      </a:r>
                      <a:endParaRPr lang="zh-CN" altLang="en-US" sz="3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8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规划方向</a:t>
                      </a:r>
                    </a:p>
                  </a:txBody>
                  <a:tcPr anchor="ctr">
                    <a:solidFill>
                      <a:srgbClr val="008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</a:t>
                      </a:r>
                      <a:r>
                        <a:rPr lang="zh-CN" altLang="en-US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anchor="ctr">
                    <a:solidFill>
                      <a:srgbClr val="008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</a:t>
                      </a:r>
                      <a:r>
                        <a:rPr lang="zh-CN" altLang="en-US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anchor="ctr">
                    <a:solidFill>
                      <a:srgbClr val="008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</a:t>
                      </a:r>
                      <a:r>
                        <a:rPr lang="zh-CN" altLang="en-US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anchor="ctr">
                    <a:solidFill>
                      <a:srgbClr val="008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370273"/>
                  </a:ext>
                </a:extLst>
              </a:tr>
              <a:tr h="1492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3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零售体验提升、家装异业联盟、</a:t>
                      </a:r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C2M</a:t>
                      </a:r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定制深化、网批直供深化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营销政策</a:t>
                      </a:r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一盘货深度变革、智慧供应链 </a:t>
                      </a:r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智能选品、智能补货</a:t>
                      </a:r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、精准广告投放平台、自动化精准用户运营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智慧供应链深化、舆情监控</a:t>
                      </a:r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情报中心、营销大中台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765474"/>
                  </a:ext>
                </a:extLst>
              </a:tr>
              <a:tr h="1492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3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创新平台、智能企划、参数化选配、一体化仿真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AI</a:t>
                      </a:r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自动设计、产品评价、目视化研发体检表、开放式选配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MBD</a:t>
                      </a:r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模型、智能仿真、工艺专家、订单一体化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601968"/>
                  </a:ext>
                </a:extLst>
              </a:tr>
              <a:tr h="1492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3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绿色制造、智能排程、仿真虚拟试产、物流</a:t>
                      </a:r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DM</a:t>
                      </a:r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、自动化产线优化控制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柔性制造、智能预测、</a:t>
                      </a:r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</a:t>
                      </a:r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作业指导、智能仓储、</a:t>
                      </a:r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C2M</a:t>
                      </a:r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深度个性化定制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物流成本仿真、语音质检、自动补货、智能配送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312400"/>
                  </a:ext>
                </a:extLst>
              </a:tr>
              <a:tr h="1492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3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全球化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合资基地</a:t>
                      </a:r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632</a:t>
                      </a:r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全覆盖、海外渠道和门户建设、全球订单协同、全球资金试点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海外智能化工厂试点、全球大数据驱动、全球供应协同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供应链全球化、智能化工厂、大数据智能预警</a:t>
                      </a:r>
                      <a:r>
                        <a:rPr lang="en-US" altLang="zh-CN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078231"/>
                  </a:ext>
                </a:extLst>
              </a:tr>
              <a:tr h="1492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3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数据驱动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964360"/>
                  </a:ext>
                </a:extLst>
              </a:tr>
              <a:tr h="1492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3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技术驱动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5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448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_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12372</TotalTime>
  <Words>767</Words>
  <Application>Microsoft Office PowerPoint</Application>
  <PresentationFormat>自定义</PresentationFormat>
  <Paragraphs>60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Helvetica Light</vt:lpstr>
      <vt:lpstr>宋体</vt:lpstr>
      <vt:lpstr>微软雅黑</vt:lpstr>
      <vt:lpstr>Arial</vt:lpstr>
      <vt:lpstr>Calibri</vt:lpstr>
      <vt:lpstr>3_Office 主题</vt:lpstr>
      <vt:lpstr>1_Office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熊程程</dc:creator>
  <cp:lastModifiedBy>Gauss 高勇</cp:lastModifiedBy>
  <cp:revision>1121</cp:revision>
  <cp:lastPrinted>2019-06-13T03:49:39Z</cp:lastPrinted>
  <dcterms:modified xsi:type="dcterms:W3CDTF">2019-09-11T09:44:58Z</dcterms:modified>
</cp:coreProperties>
</file>