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9" r:id="rId2"/>
  </p:sldMasterIdLst>
  <p:notesMasterIdLst>
    <p:notesMasterId r:id="rId12"/>
  </p:notesMasterIdLst>
  <p:handoutMasterIdLst>
    <p:handoutMasterId r:id="rId13"/>
  </p:handoutMasterIdLst>
  <p:sldIdLst>
    <p:sldId id="326" r:id="rId3"/>
    <p:sldId id="328" r:id="rId4"/>
    <p:sldId id="330" r:id="rId5"/>
    <p:sldId id="335" r:id="rId6"/>
    <p:sldId id="331" r:id="rId7"/>
    <p:sldId id="334" r:id="rId8"/>
    <p:sldId id="329" r:id="rId9"/>
    <p:sldId id="327" r:id="rId10"/>
    <p:sldId id="336" r:id="rId11"/>
  </p:sldIdLst>
  <p:sldSz cx="24384000" cy="13716000"/>
  <p:notesSz cx="6799263" cy="9929813"/>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82FF"/>
    <a:srgbClr val="7F7F7F"/>
    <a:srgbClr val="948A54"/>
    <a:srgbClr val="16A085"/>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79" autoAdjust="0"/>
    <p:restoredTop sz="86765" autoAdjust="0"/>
  </p:normalViewPr>
  <p:slideViewPr>
    <p:cSldViewPr snapToGrid="0" snapToObjects="1">
      <p:cViewPr varScale="1">
        <p:scale>
          <a:sx n="32" d="100"/>
          <a:sy n="32" d="100"/>
        </p:scale>
        <p:origin x="1332" y="90"/>
      </p:cViewPr>
      <p:guideLst>
        <p:guide orient="horz" pos="4320"/>
        <p:guide pos="7680"/>
      </p:guideLst>
    </p:cSldViewPr>
  </p:slideViewPr>
  <p:notesTextViewPr>
    <p:cViewPr>
      <p:scale>
        <a:sx n="1" d="1"/>
        <a:sy n="1" d="1"/>
      </p:scale>
      <p:origin x="0" y="0"/>
    </p:cViewPr>
  </p:notesTextViewPr>
  <p:sorterViewPr>
    <p:cViewPr>
      <p:scale>
        <a:sx n="100" d="100"/>
        <a:sy n="100" d="100"/>
      </p:scale>
      <p:origin x="0" y="-56472"/>
    </p:cViewPr>
  </p:sorterViewPr>
  <p:notesViewPr>
    <p:cSldViewPr snapToGrid="0" snapToObjects="1">
      <p:cViewPr varScale="1">
        <p:scale>
          <a:sx n="50" d="100"/>
          <a:sy n="50" d="100"/>
        </p:scale>
        <p:origin x="-3018"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6CDFA6-E02A-4927-A8A6-F5EA0BF29674}" type="doc">
      <dgm:prSet loTypeId="urn:microsoft.com/office/officeart/2005/8/layout/default" loCatId="list" qsTypeId="urn:microsoft.com/office/officeart/2005/8/quickstyle/simple1" qsCatId="simple" csTypeId="urn:microsoft.com/office/officeart/2005/8/colors/accent0_3" csCatId="mainScheme" phldr="1"/>
      <dgm:spPr>
        <a:scene3d>
          <a:camera prst="orthographicFront">
            <a:rot lat="0" lon="0" rev="0"/>
          </a:camera>
          <a:lightRig rig="balanced" dir="t">
            <a:rot lat="0" lon="0" rev="8700000"/>
          </a:lightRig>
        </a:scene3d>
      </dgm:spPr>
      <dgm:t>
        <a:bodyPr/>
        <a:lstStyle/>
        <a:p>
          <a:endParaRPr lang="zh-CN" altLang="en-US"/>
        </a:p>
      </dgm:t>
    </dgm:pt>
    <dgm:pt modelId="{440A25B8-F396-4DE0-9595-D9CF0E07227A}">
      <dgm:prSet phldrT="[文本]"/>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a:t>内部环境巡检</a:t>
          </a:r>
          <a:r>
            <a:rPr lang="en-US" altLang="zh-CN" dirty="0"/>
            <a:t>Inner Env Patrol</a:t>
          </a:r>
          <a:endParaRPr lang="zh-CN" altLang="en-US" dirty="0"/>
        </a:p>
      </dgm:t>
    </dgm:pt>
    <dgm:pt modelId="{1659C7CF-57AB-4DF0-9433-423045B254A8}" type="parTrans" cxnId="{38E44891-B78B-4B7A-A34F-0B67351AA2EA}">
      <dgm:prSet/>
      <dgm:spPr/>
      <dgm:t>
        <a:bodyPr/>
        <a:lstStyle/>
        <a:p>
          <a:endParaRPr lang="zh-CN" altLang="en-US"/>
        </a:p>
      </dgm:t>
    </dgm:pt>
    <dgm:pt modelId="{DECB8620-2656-4618-ACC0-9051F158EECC}" type="sibTrans" cxnId="{38E44891-B78B-4B7A-A34F-0B67351AA2EA}">
      <dgm:prSet/>
      <dgm:spPr/>
      <dgm:t>
        <a:bodyPr/>
        <a:lstStyle/>
        <a:p>
          <a:endParaRPr lang="zh-CN" altLang="en-US"/>
        </a:p>
      </dgm:t>
    </dgm:pt>
    <dgm:pt modelId="{274E32C2-05F0-4A24-8539-EA60A1449579}">
      <dgm:prSet phldrT="[文本]"/>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a:t>办公环境巡检</a:t>
          </a:r>
          <a:r>
            <a:rPr lang="en-US" altLang="zh-CN" dirty="0"/>
            <a:t>Office Env Patrol</a:t>
          </a:r>
          <a:endParaRPr lang="zh-CN" altLang="en-US" dirty="0"/>
        </a:p>
      </dgm:t>
    </dgm:pt>
    <dgm:pt modelId="{6AB4808F-A419-4352-AAEA-182082CEAE24}" type="parTrans" cxnId="{331DE5C9-4658-4C76-ABD1-F9A09617A288}">
      <dgm:prSet/>
      <dgm:spPr/>
      <dgm:t>
        <a:bodyPr/>
        <a:lstStyle/>
        <a:p>
          <a:endParaRPr lang="zh-CN" altLang="en-US"/>
        </a:p>
      </dgm:t>
    </dgm:pt>
    <dgm:pt modelId="{43989ABF-399D-4659-B8EA-40B3AB425016}" type="sibTrans" cxnId="{331DE5C9-4658-4C76-ABD1-F9A09617A288}">
      <dgm:prSet/>
      <dgm:spPr/>
      <dgm:t>
        <a:bodyPr/>
        <a:lstStyle/>
        <a:p>
          <a:endParaRPr lang="zh-CN" altLang="en-US"/>
        </a:p>
      </dgm:t>
    </dgm:pt>
    <dgm:pt modelId="{DCD61F9A-E485-40C9-AC23-583A8DD3E74A}">
      <dgm:prSet phldrT="[文本]"/>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a:t>客户环境巡检</a:t>
          </a:r>
          <a:r>
            <a:rPr lang="en-US" altLang="zh-CN" dirty="0"/>
            <a:t>Customer Env Patrol</a:t>
          </a:r>
          <a:endParaRPr lang="zh-CN" altLang="en-US" dirty="0"/>
        </a:p>
      </dgm:t>
    </dgm:pt>
    <dgm:pt modelId="{419192B4-D5D4-436E-B427-1D49AF7C42BD}" type="parTrans" cxnId="{7090EB4D-197A-4F03-869F-CE40533AFCCE}">
      <dgm:prSet/>
      <dgm:spPr/>
      <dgm:t>
        <a:bodyPr/>
        <a:lstStyle/>
        <a:p>
          <a:endParaRPr lang="zh-CN" altLang="en-US"/>
        </a:p>
      </dgm:t>
    </dgm:pt>
    <dgm:pt modelId="{74E0F7DE-DB74-4373-9A16-724E5A65219E}" type="sibTrans" cxnId="{7090EB4D-197A-4F03-869F-CE40533AFCCE}">
      <dgm:prSet/>
      <dgm:spPr/>
      <dgm:t>
        <a:bodyPr/>
        <a:lstStyle/>
        <a:p>
          <a:endParaRPr lang="zh-CN" altLang="en-US"/>
        </a:p>
      </dgm:t>
    </dgm:pt>
    <dgm:pt modelId="{77DB6574-53DA-4493-A146-236F113CAE6E}">
      <dgm:prSet phldrT="[文本]"/>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a:t>人工巡检</a:t>
          </a:r>
          <a:endParaRPr lang="en-US" altLang="zh-CN" dirty="0"/>
        </a:p>
        <a:p>
          <a:r>
            <a:rPr lang="en-US" altLang="zh-CN" dirty="0"/>
            <a:t>Patrol Manually</a:t>
          </a:r>
          <a:endParaRPr lang="zh-CN" altLang="en-US" dirty="0"/>
        </a:p>
      </dgm:t>
    </dgm:pt>
    <dgm:pt modelId="{8AC662D2-A5BB-42FD-9513-2355831F86B0}" type="parTrans" cxnId="{7FEF84E8-D584-4E43-A875-C24FF2F5B421}">
      <dgm:prSet/>
      <dgm:spPr/>
      <dgm:t>
        <a:bodyPr/>
        <a:lstStyle/>
        <a:p>
          <a:endParaRPr lang="zh-CN" altLang="en-US"/>
        </a:p>
      </dgm:t>
    </dgm:pt>
    <dgm:pt modelId="{7DF40A2E-54CE-4EA3-9201-63883321FA57}" type="sibTrans" cxnId="{7FEF84E8-D584-4E43-A875-C24FF2F5B421}">
      <dgm:prSet/>
      <dgm:spPr/>
      <dgm:t>
        <a:bodyPr/>
        <a:lstStyle/>
        <a:p>
          <a:endParaRPr lang="zh-CN" altLang="en-US"/>
        </a:p>
      </dgm:t>
    </dgm:pt>
    <dgm:pt modelId="{6D8EC851-BA39-4E5A-B12C-A4E2D8018A02}">
      <dgm:prSet phldrT="[文本]"/>
      <dgm:spPr>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a:t>客户反馈</a:t>
          </a:r>
          <a:r>
            <a:rPr lang="en-US" altLang="zh-CN" dirty="0"/>
            <a:t>Customer Feedback</a:t>
          </a:r>
          <a:endParaRPr lang="zh-CN" altLang="en-US" dirty="0"/>
        </a:p>
      </dgm:t>
    </dgm:pt>
    <dgm:pt modelId="{0E795004-CE0F-4293-8A4E-3E209DB772CE}" type="parTrans" cxnId="{3EEEF3AF-6371-4C8A-A714-18BDC45137CE}">
      <dgm:prSet/>
      <dgm:spPr/>
      <dgm:t>
        <a:bodyPr/>
        <a:lstStyle/>
        <a:p>
          <a:endParaRPr lang="zh-CN" altLang="en-US"/>
        </a:p>
      </dgm:t>
    </dgm:pt>
    <dgm:pt modelId="{12150E57-CB82-4465-A014-022496D7A6A4}" type="sibTrans" cxnId="{3EEEF3AF-6371-4C8A-A714-18BDC45137CE}">
      <dgm:prSet/>
      <dgm:spPr/>
      <dgm:t>
        <a:bodyPr/>
        <a:lstStyle/>
        <a:p>
          <a:endParaRPr lang="zh-CN" altLang="en-US"/>
        </a:p>
      </dgm:t>
    </dgm:pt>
    <dgm:pt modelId="{7E6455C1-5275-4505-8A3E-C22A7A97CB89}">
      <dgm:prSet phldrT="[文本]"/>
      <dgm:spPr>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a:t>终端状态上报</a:t>
          </a:r>
          <a:r>
            <a:rPr lang="en-US" altLang="zh-CN" dirty="0"/>
            <a:t>Client State Report</a:t>
          </a:r>
          <a:endParaRPr lang="zh-CN" altLang="en-US" dirty="0"/>
        </a:p>
      </dgm:t>
    </dgm:pt>
    <dgm:pt modelId="{F63F7A88-9871-4E3C-A654-BEB894152BAD}" type="parTrans" cxnId="{E2EF00FA-9149-4A1D-B6C7-4C8B6DB715B8}">
      <dgm:prSet/>
      <dgm:spPr/>
      <dgm:t>
        <a:bodyPr/>
        <a:lstStyle/>
        <a:p>
          <a:endParaRPr lang="zh-CN" altLang="en-US"/>
        </a:p>
      </dgm:t>
    </dgm:pt>
    <dgm:pt modelId="{14C4C874-AAB5-4298-80B4-27D9A0AA9D15}" type="sibTrans" cxnId="{E2EF00FA-9149-4A1D-B6C7-4C8B6DB715B8}">
      <dgm:prSet/>
      <dgm:spPr/>
      <dgm:t>
        <a:bodyPr/>
        <a:lstStyle/>
        <a:p>
          <a:endParaRPr lang="zh-CN" altLang="en-US"/>
        </a:p>
      </dgm:t>
    </dgm:pt>
    <dgm:pt modelId="{27891811-6C4E-4242-A20E-7E45F6F9C804}">
      <dgm:prSet phldrT="[文本]"/>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a:t>地理热力图</a:t>
          </a:r>
          <a:r>
            <a:rPr lang="en-US" altLang="zh-CN" dirty="0"/>
            <a:t>Area Heat Map</a:t>
          </a:r>
          <a:endParaRPr lang="zh-CN" altLang="en-US" dirty="0"/>
        </a:p>
      </dgm:t>
    </dgm:pt>
    <dgm:pt modelId="{A3A78525-2A8F-4CA2-8953-5EF2008FE441}" type="parTrans" cxnId="{6C57B808-1551-450C-BF66-BF14FB38ADD1}">
      <dgm:prSet/>
      <dgm:spPr/>
      <dgm:t>
        <a:bodyPr/>
        <a:lstStyle/>
        <a:p>
          <a:endParaRPr lang="zh-CN" altLang="en-US"/>
        </a:p>
      </dgm:t>
    </dgm:pt>
    <dgm:pt modelId="{34179D73-A8C2-4CAE-974D-7313CBB8F1F1}" type="sibTrans" cxnId="{6C57B808-1551-450C-BF66-BF14FB38ADD1}">
      <dgm:prSet/>
      <dgm:spPr/>
      <dgm:t>
        <a:bodyPr/>
        <a:lstStyle/>
        <a:p>
          <a:endParaRPr lang="zh-CN" altLang="en-US"/>
        </a:p>
      </dgm:t>
    </dgm:pt>
    <dgm:pt modelId="{8076D3DE-F035-441A-B143-308A0C46B461}">
      <dgm:prSet phldrT="[文本]"/>
      <dgm:spPr>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a:t>服务调用上报</a:t>
          </a:r>
          <a:r>
            <a:rPr lang="en-US" altLang="zh-CN" dirty="0"/>
            <a:t>Service Call Report</a:t>
          </a:r>
          <a:endParaRPr lang="zh-CN" altLang="en-US" dirty="0"/>
        </a:p>
      </dgm:t>
    </dgm:pt>
    <dgm:pt modelId="{B160A641-375F-4B8B-B24C-A52AB29C1F94}" type="parTrans" cxnId="{19240C05-8C35-4E86-AD0C-20803A9A9B0A}">
      <dgm:prSet/>
      <dgm:spPr/>
      <dgm:t>
        <a:bodyPr/>
        <a:lstStyle/>
        <a:p>
          <a:endParaRPr lang="zh-CN" altLang="en-US"/>
        </a:p>
      </dgm:t>
    </dgm:pt>
    <dgm:pt modelId="{8FCCE1EE-8F76-4A47-A8B0-C55531B6E7A5}" type="sibTrans" cxnId="{19240C05-8C35-4E86-AD0C-20803A9A9B0A}">
      <dgm:prSet/>
      <dgm:spPr/>
      <dgm:t>
        <a:bodyPr/>
        <a:lstStyle/>
        <a:p>
          <a:endParaRPr lang="zh-CN" altLang="en-US"/>
        </a:p>
      </dgm:t>
    </dgm:pt>
    <dgm:pt modelId="{72412E71-89AB-4A35-97AA-3529632A51F9}" type="pres">
      <dgm:prSet presAssocID="{986CDFA6-E02A-4927-A8A6-F5EA0BF29674}" presName="diagram" presStyleCnt="0">
        <dgm:presLayoutVars>
          <dgm:dir/>
          <dgm:resizeHandles val="exact"/>
        </dgm:presLayoutVars>
      </dgm:prSet>
      <dgm:spPr/>
      <dgm:t>
        <a:bodyPr/>
        <a:lstStyle/>
        <a:p>
          <a:endParaRPr lang="zh-CN" altLang="en-US"/>
        </a:p>
      </dgm:t>
    </dgm:pt>
    <dgm:pt modelId="{2FD643BB-86C4-44D9-A61D-62406B482DD2}" type="pres">
      <dgm:prSet presAssocID="{440A25B8-F396-4DE0-9595-D9CF0E07227A}" presName="node" presStyleLbl="node1" presStyleIdx="0" presStyleCnt="8">
        <dgm:presLayoutVars>
          <dgm:bulletEnabled val="1"/>
        </dgm:presLayoutVars>
      </dgm:prSet>
      <dgm:spPr/>
      <dgm:t>
        <a:bodyPr/>
        <a:lstStyle/>
        <a:p>
          <a:endParaRPr lang="zh-CN" altLang="en-US"/>
        </a:p>
      </dgm:t>
    </dgm:pt>
    <dgm:pt modelId="{C19486A2-2F7B-4DD8-BB7F-3A1D53CE8562}" type="pres">
      <dgm:prSet presAssocID="{DECB8620-2656-4618-ACC0-9051F158EECC}"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C7040FC2-05EF-41DD-A117-D04CE539ECEF}" type="pres">
      <dgm:prSet presAssocID="{274E32C2-05F0-4A24-8539-EA60A1449579}" presName="node" presStyleLbl="node1" presStyleIdx="1" presStyleCnt="8">
        <dgm:presLayoutVars>
          <dgm:bulletEnabled val="1"/>
        </dgm:presLayoutVars>
      </dgm:prSet>
      <dgm:spPr/>
      <dgm:t>
        <a:bodyPr/>
        <a:lstStyle/>
        <a:p>
          <a:endParaRPr lang="zh-CN" altLang="en-US"/>
        </a:p>
      </dgm:t>
    </dgm:pt>
    <dgm:pt modelId="{B1683ED9-4DC3-4FB4-8692-3889A2A0F2B6}" type="pres">
      <dgm:prSet presAssocID="{43989ABF-399D-4659-B8EA-40B3AB425016}"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D852A99B-E80E-4F56-97BB-CA6DE5539203}" type="pres">
      <dgm:prSet presAssocID="{DCD61F9A-E485-40C9-AC23-583A8DD3E74A}" presName="node" presStyleLbl="node1" presStyleIdx="2" presStyleCnt="8">
        <dgm:presLayoutVars>
          <dgm:bulletEnabled val="1"/>
        </dgm:presLayoutVars>
      </dgm:prSet>
      <dgm:spPr/>
      <dgm:t>
        <a:bodyPr/>
        <a:lstStyle/>
        <a:p>
          <a:endParaRPr lang="zh-CN" altLang="en-US"/>
        </a:p>
      </dgm:t>
    </dgm:pt>
    <dgm:pt modelId="{38EFE5F0-3D87-4F02-820B-EDA9AE380315}" type="pres">
      <dgm:prSet presAssocID="{74E0F7DE-DB74-4373-9A16-724E5A65219E}"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3D86567D-4B03-4AF5-AB77-7F064F3B97A8}" type="pres">
      <dgm:prSet presAssocID="{7E6455C1-5275-4505-8A3E-C22A7A97CB89}" presName="node" presStyleLbl="node1" presStyleIdx="3" presStyleCnt="8">
        <dgm:presLayoutVars>
          <dgm:bulletEnabled val="1"/>
        </dgm:presLayoutVars>
      </dgm:prSet>
      <dgm:spPr/>
      <dgm:t>
        <a:bodyPr/>
        <a:lstStyle/>
        <a:p>
          <a:endParaRPr lang="zh-CN" altLang="en-US"/>
        </a:p>
      </dgm:t>
    </dgm:pt>
    <dgm:pt modelId="{965F1CAA-0644-4802-9079-BDA24F84A2ED}" type="pres">
      <dgm:prSet presAssocID="{14C4C874-AAB5-4298-80B4-27D9A0AA9D15}" presName="sibTrans" presStyleCnt="0"/>
      <dgm:spPr/>
    </dgm:pt>
    <dgm:pt modelId="{32AFF909-D4B4-460F-9E50-BF5558729B00}" type="pres">
      <dgm:prSet presAssocID="{77DB6574-53DA-4493-A146-236F113CAE6E}" presName="node" presStyleLbl="node1" presStyleIdx="4" presStyleCnt="8">
        <dgm:presLayoutVars>
          <dgm:bulletEnabled val="1"/>
        </dgm:presLayoutVars>
      </dgm:prSet>
      <dgm:spPr/>
      <dgm:t>
        <a:bodyPr/>
        <a:lstStyle/>
        <a:p>
          <a:endParaRPr lang="zh-CN" altLang="en-US"/>
        </a:p>
      </dgm:t>
    </dgm:pt>
    <dgm:pt modelId="{2916CDCA-1C58-4386-9EA2-23F7C7B2868B}" type="pres">
      <dgm:prSet presAssocID="{7DF40A2E-54CE-4EA3-9201-63883321FA57}" presName="sibTrans" presStyleCnt="0"/>
      <dgm:spPr/>
    </dgm:pt>
    <dgm:pt modelId="{C7D413AB-D19D-4B4B-89D5-D2459E972348}" type="pres">
      <dgm:prSet presAssocID="{6D8EC851-BA39-4E5A-B12C-A4E2D8018A02}" presName="node" presStyleLbl="node1" presStyleIdx="5" presStyleCnt="8">
        <dgm:presLayoutVars>
          <dgm:bulletEnabled val="1"/>
        </dgm:presLayoutVars>
      </dgm:prSet>
      <dgm:spPr/>
      <dgm:t>
        <a:bodyPr/>
        <a:lstStyle/>
        <a:p>
          <a:endParaRPr lang="zh-CN" altLang="en-US"/>
        </a:p>
      </dgm:t>
    </dgm:pt>
    <dgm:pt modelId="{6FBD5F04-D5E6-4672-B46D-69AA174CAE2F}" type="pres">
      <dgm:prSet presAssocID="{12150E57-CB82-4465-A014-022496D7A6A4}" presName="sibTrans" presStyleCnt="0"/>
      <dgm:spPr/>
    </dgm:pt>
    <dgm:pt modelId="{A9CA022E-587A-48ED-8737-2B538AF3E4CB}" type="pres">
      <dgm:prSet presAssocID="{27891811-6C4E-4242-A20E-7E45F6F9C804}" presName="node" presStyleLbl="node1" presStyleIdx="6" presStyleCnt="8">
        <dgm:presLayoutVars>
          <dgm:bulletEnabled val="1"/>
        </dgm:presLayoutVars>
      </dgm:prSet>
      <dgm:spPr/>
      <dgm:t>
        <a:bodyPr/>
        <a:lstStyle/>
        <a:p>
          <a:endParaRPr lang="zh-CN" altLang="en-US"/>
        </a:p>
      </dgm:t>
    </dgm:pt>
    <dgm:pt modelId="{E56FD4A3-73FF-4406-A501-FC9532E55252}" type="pres">
      <dgm:prSet presAssocID="{34179D73-A8C2-4CAE-974D-7313CBB8F1F1}" presName="sibTrans" presStyleCnt="0"/>
      <dgm:spPr/>
    </dgm:pt>
    <dgm:pt modelId="{DED27345-79EC-4818-AE10-220894BB1148}" type="pres">
      <dgm:prSet presAssocID="{8076D3DE-F035-441A-B143-308A0C46B461}" presName="node" presStyleLbl="node1" presStyleIdx="7" presStyleCnt="8">
        <dgm:presLayoutVars>
          <dgm:bulletEnabled val="1"/>
        </dgm:presLayoutVars>
      </dgm:prSet>
      <dgm:spPr/>
      <dgm:t>
        <a:bodyPr/>
        <a:lstStyle/>
        <a:p>
          <a:endParaRPr lang="zh-CN" altLang="en-US"/>
        </a:p>
      </dgm:t>
    </dgm:pt>
  </dgm:ptLst>
  <dgm:cxnLst>
    <dgm:cxn modelId="{E2EF00FA-9149-4A1D-B6C7-4C8B6DB715B8}" srcId="{986CDFA6-E02A-4927-A8A6-F5EA0BF29674}" destId="{7E6455C1-5275-4505-8A3E-C22A7A97CB89}" srcOrd="3" destOrd="0" parTransId="{F63F7A88-9871-4E3C-A654-BEB894152BAD}" sibTransId="{14C4C874-AAB5-4298-80B4-27D9A0AA9D15}"/>
    <dgm:cxn modelId="{23E0A3B8-158F-4332-BBA9-1E59A5CEB25D}" type="presOf" srcId="{6D8EC851-BA39-4E5A-B12C-A4E2D8018A02}" destId="{C7D413AB-D19D-4B4B-89D5-D2459E972348}" srcOrd="0" destOrd="0" presId="urn:microsoft.com/office/officeart/2005/8/layout/default"/>
    <dgm:cxn modelId="{C617DC29-9F90-48FF-A0A6-36FC1E1586D6}" type="presOf" srcId="{27891811-6C4E-4242-A20E-7E45F6F9C804}" destId="{A9CA022E-587A-48ED-8737-2B538AF3E4CB}" srcOrd="0" destOrd="0" presId="urn:microsoft.com/office/officeart/2005/8/layout/default"/>
    <dgm:cxn modelId="{032255E7-B59A-428C-BE2E-5287C7CA9D76}" type="presOf" srcId="{8076D3DE-F035-441A-B143-308A0C46B461}" destId="{DED27345-79EC-4818-AE10-220894BB1148}" srcOrd="0" destOrd="0" presId="urn:microsoft.com/office/officeart/2005/8/layout/default"/>
    <dgm:cxn modelId="{69B1A981-40D1-4577-8008-A820ECB41332}" type="presOf" srcId="{274E32C2-05F0-4A24-8539-EA60A1449579}" destId="{C7040FC2-05EF-41DD-A117-D04CE539ECEF}" srcOrd="0" destOrd="0" presId="urn:microsoft.com/office/officeart/2005/8/layout/default"/>
    <dgm:cxn modelId="{331DE5C9-4658-4C76-ABD1-F9A09617A288}" srcId="{986CDFA6-E02A-4927-A8A6-F5EA0BF29674}" destId="{274E32C2-05F0-4A24-8539-EA60A1449579}" srcOrd="1" destOrd="0" parTransId="{6AB4808F-A419-4352-AAEA-182082CEAE24}" sibTransId="{43989ABF-399D-4659-B8EA-40B3AB425016}"/>
    <dgm:cxn modelId="{19240C05-8C35-4E86-AD0C-20803A9A9B0A}" srcId="{986CDFA6-E02A-4927-A8A6-F5EA0BF29674}" destId="{8076D3DE-F035-441A-B143-308A0C46B461}" srcOrd="7" destOrd="0" parTransId="{B160A641-375F-4B8B-B24C-A52AB29C1F94}" sibTransId="{8FCCE1EE-8F76-4A47-A8B0-C55531B6E7A5}"/>
    <dgm:cxn modelId="{3EEEF3AF-6371-4C8A-A714-18BDC45137CE}" srcId="{986CDFA6-E02A-4927-A8A6-F5EA0BF29674}" destId="{6D8EC851-BA39-4E5A-B12C-A4E2D8018A02}" srcOrd="5" destOrd="0" parTransId="{0E795004-CE0F-4293-8A4E-3E209DB772CE}" sibTransId="{12150E57-CB82-4465-A014-022496D7A6A4}"/>
    <dgm:cxn modelId="{51A2DF78-5BA7-41D2-822C-101F1495535C}" type="presOf" srcId="{986CDFA6-E02A-4927-A8A6-F5EA0BF29674}" destId="{72412E71-89AB-4A35-97AA-3529632A51F9}" srcOrd="0" destOrd="0" presId="urn:microsoft.com/office/officeart/2005/8/layout/default"/>
    <dgm:cxn modelId="{7090EB4D-197A-4F03-869F-CE40533AFCCE}" srcId="{986CDFA6-E02A-4927-A8A6-F5EA0BF29674}" destId="{DCD61F9A-E485-40C9-AC23-583A8DD3E74A}" srcOrd="2" destOrd="0" parTransId="{419192B4-D5D4-436E-B427-1D49AF7C42BD}" sibTransId="{74E0F7DE-DB74-4373-9A16-724E5A65219E}"/>
    <dgm:cxn modelId="{8BA3C717-EA24-4AF9-A425-DE7797C60DE4}" type="presOf" srcId="{7E6455C1-5275-4505-8A3E-C22A7A97CB89}" destId="{3D86567D-4B03-4AF5-AB77-7F064F3B97A8}" srcOrd="0" destOrd="0" presId="urn:microsoft.com/office/officeart/2005/8/layout/default"/>
    <dgm:cxn modelId="{6C57B808-1551-450C-BF66-BF14FB38ADD1}" srcId="{986CDFA6-E02A-4927-A8A6-F5EA0BF29674}" destId="{27891811-6C4E-4242-A20E-7E45F6F9C804}" srcOrd="6" destOrd="0" parTransId="{A3A78525-2A8F-4CA2-8953-5EF2008FE441}" sibTransId="{34179D73-A8C2-4CAE-974D-7313CBB8F1F1}"/>
    <dgm:cxn modelId="{5BB80C5C-D698-4034-BAB5-65392B8955E4}" type="presOf" srcId="{DCD61F9A-E485-40C9-AC23-583A8DD3E74A}" destId="{D852A99B-E80E-4F56-97BB-CA6DE5539203}" srcOrd="0" destOrd="0" presId="urn:microsoft.com/office/officeart/2005/8/layout/default"/>
    <dgm:cxn modelId="{732F8AE0-09B3-4B2F-AE38-A25C3C110A54}" type="presOf" srcId="{77DB6574-53DA-4493-A146-236F113CAE6E}" destId="{32AFF909-D4B4-460F-9E50-BF5558729B00}" srcOrd="0" destOrd="0" presId="urn:microsoft.com/office/officeart/2005/8/layout/default"/>
    <dgm:cxn modelId="{38E44891-B78B-4B7A-A34F-0B67351AA2EA}" srcId="{986CDFA6-E02A-4927-A8A6-F5EA0BF29674}" destId="{440A25B8-F396-4DE0-9595-D9CF0E07227A}" srcOrd="0" destOrd="0" parTransId="{1659C7CF-57AB-4DF0-9433-423045B254A8}" sibTransId="{DECB8620-2656-4618-ACC0-9051F158EECC}"/>
    <dgm:cxn modelId="{7FEF84E8-D584-4E43-A875-C24FF2F5B421}" srcId="{986CDFA6-E02A-4927-A8A6-F5EA0BF29674}" destId="{77DB6574-53DA-4493-A146-236F113CAE6E}" srcOrd="4" destOrd="0" parTransId="{8AC662D2-A5BB-42FD-9513-2355831F86B0}" sibTransId="{7DF40A2E-54CE-4EA3-9201-63883321FA57}"/>
    <dgm:cxn modelId="{256F17C2-EF69-4449-A9E3-7C89BEF1F4B8}" type="presOf" srcId="{440A25B8-F396-4DE0-9595-D9CF0E07227A}" destId="{2FD643BB-86C4-44D9-A61D-62406B482DD2}" srcOrd="0" destOrd="0" presId="urn:microsoft.com/office/officeart/2005/8/layout/default"/>
    <dgm:cxn modelId="{54A72259-24D1-455D-97B0-02F048C23452}" type="presParOf" srcId="{72412E71-89AB-4A35-97AA-3529632A51F9}" destId="{2FD643BB-86C4-44D9-A61D-62406B482DD2}" srcOrd="0" destOrd="0" presId="urn:microsoft.com/office/officeart/2005/8/layout/default"/>
    <dgm:cxn modelId="{525BC2DB-7C8A-4C90-B4B8-B88EDF57037E}" type="presParOf" srcId="{72412E71-89AB-4A35-97AA-3529632A51F9}" destId="{C19486A2-2F7B-4DD8-BB7F-3A1D53CE8562}" srcOrd="1" destOrd="0" presId="urn:microsoft.com/office/officeart/2005/8/layout/default"/>
    <dgm:cxn modelId="{A2378C27-6FAF-4709-A306-31EDAEE74DF1}" type="presParOf" srcId="{72412E71-89AB-4A35-97AA-3529632A51F9}" destId="{C7040FC2-05EF-41DD-A117-D04CE539ECEF}" srcOrd="2" destOrd="0" presId="urn:microsoft.com/office/officeart/2005/8/layout/default"/>
    <dgm:cxn modelId="{8CBC08B5-5584-41FE-A2E2-8AF2CAFB9445}" type="presParOf" srcId="{72412E71-89AB-4A35-97AA-3529632A51F9}" destId="{B1683ED9-4DC3-4FB4-8692-3889A2A0F2B6}" srcOrd="3" destOrd="0" presId="urn:microsoft.com/office/officeart/2005/8/layout/default"/>
    <dgm:cxn modelId="{ECF59C95-1825-4F05-9DA6-6B81A92B0325}" type="presParOf" srcId="{72412E71-89AB-4A35-97AA-3529632A51F9}" destId="{D852A99B-E80E-4F56-97BB-CA6DE5539203}" srcOrd="4" destOrd="0" presId="urn:microsoft.com/office/officeart/2005/8/layout/default"/>
    <dgm:cxn modelId="{4A9CC988-CE49-4E46-8EE2-EEE826F1E0FD}" type="presParOf" srcId="{72412E71-89AB-4A35-97AA-3529632A51F9}" destId="{38EFE5F0-3D87-4F02-820B-EDA9AE380315}" srcOrd="5" destOrd="0" presId="urn:microsoft.com/office/officeart/2005/8/layout/default"/>
    <dgm:cxn modelId="{8059A497-45D0-46FA-94AD-760B1E940AC3}" type="presParOf" srcId="{72412E71-89AB-4A35-97AA-3529632A51F9}" destId="{3D86567D-4B03-4AF5-AB77-7F064F3B97A8}" srcOrd="6" destOrd="0" presId="urn:microsoft.com/office/officeart/2005/8/layout/default"/>
    <dgm:cxn modelId="{2FEB1738-F5D0-4146-9F6C-77FDAD785068}" type="presParOf" srcId="{72412E71-89AB-4A35-97AA-3529632A51F9}" destId="{965F1CAA-0644-4802-9079-BDA24F84A2ED}" srcOrd="7" destOrd="0" presId="urn:microsoft.com/office/officeart/2005/8/layout/default"/>
    <dgm:cxn modelId="{5794CCE0-2752-4D13-B6E1-203030A9B871}" type="presParOf" srcId="{72412E71-89AB-4A35-97AA-3529632A51F9}" destId="{32AFF909-D4B4-460F-9E50-BF5558729B00}" srcOrd="8" destOrd="0" presId="urn:microsoft.com/office/officeart/2005/8/layout/default"/>
    <dgm:cxn modelId="{C358E1A2-27ED-482A-821F-534A5DFA378A}" type="presParOf" srcId="{72412E71-89AB-4A35-97AA-3529632A51F9}" destId="{2916CDCA-1C58-4386-9EA2-23F7C7B2868B}" srcOrd="9" destOrd="0" presId="urn:microsoft.com/office/officeart/2005/8/layout/default"/>
    <dgm:cxn modelId="{4BE70A90-BFEB-44E6-A19B-AABB1033CB41}" type="presParOf" srcId="{72412E71-89AB-4A35-97AA-3529632A51F9}" destId="{C7D413AB-D19D-4B4B-89D5-D2459E972348}" srcOrd="10" destOrd="0" presId="urn:microsoft.com/office/officeart/2005/8/layout/default"/>
    <dgm:cxn modelId="{D1CDDB5B-3D4C-49D9-8EE5-5A644A64521D}" type="presParOf" srcId="{72412E71-89AB-4A35-97AA-3529632A51F9}" destId="{6FBD5F04-D5E6-4672-B46D-69AA174CAE2F}" srcOrd="11" destOrd="0" presId="urn:microsoft.com/office/officeart/2005/8/layout/default"/>
    <dgm:cxn modelId="{B8F623B0-C04B-4AA8-9AE6-4F28AAE201DC}" type="presParOf" srcId="{72412E71-89AB-4A35-97AA-3529632A51F9}" destId="{A9CA022E-587A-48ED-8737-2B538AF3E4CB}" srcOrd="12" destOrd="0" presId="urn:microsoft.com/office/officeart/2005/8/layout/default"/>
    <dgm:cxn modelId="{F0730963-CB4A-4443-81DB-B1AF4F2B0679}" type="presParOf" srcId="{72412E71-89AB-4A35-97AA-3529632A51F9}" destId="{E56FD4A3-73FF-4406-A501-FC9532E55252}" srcOrd="13" destOrd="0" presId="urn:microsoft.com/office/officeart/2005/8/layout/default"/>
    <dgm:cxn modelId="{E44F872B-B173-4C86-A4F3-FC6CBC078F28}" type="presParOf" srcId="{72412E71-89AB-4A35-97AA-3529632A51F9}" destId="{DED27345-79EC-4818-AE10-220894BB1148}" srcOrd="14" destOrd="0" presId="urn:microsoft.com/office/officeart/2005/8/layout/default"/>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643BB-86C4-44D9-A61D-62406B482DD2}">
      <dsp:nvSpPr>
        <dsp:cNvPr id="0" name=""/>
        <dsp:cNvSpPr/>
      </dsp:nvSpPr>
      <dsp:spPr>
        <a:xfrm>
          <a:off x="7259" y="89371"/>
          <a:ext cx="2577953" cy="1546772"/>
        </a:xfrm>
        <a:prstGeom prst="rect">
          <a:avLst/>
        </a:prstGeom>
        <a:solidFill>
          <a:schemeClr val="dk2">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a:t>内部环境巡检</a:t>
          </a:r>
          <a:r>
            <a:rPr lang="en-US" altLang="zh-CN" sz="2700" kern="1200" dirty="0"/>
            <a:t>Inner Env Patrol</a:t>
          </a:r>
          <a:endParaRPr lang="zh-CN" altLang="en-US" sz="2700" kern="1200" dirty="0"/>
        </a:p>
      </dsp:txBody>
      <dsp:txXfrm>
        <a:off x="7259" y="89371"/>
        <a:ext cx="2577953" cy="1546772"/>
      </dsp:txXfrm>
    </dsp:sp>
    <dsp:sp modelId="{C7040FC2-05EF-41DD-A117-D04CE539ECEF}">
      <dsp:nvSpPr>
        <dsp:cNvPr id="0" name=""/>
        <dsp:cNvSpPr/>
      </dsp:nvSpPr>
      <dsp:spPr>
        <a:xfrm>
          <a:off x="2843008" y="89371"/>
          <a:ext cx="2577953" cy="1546772"/>
        </a:xfrm>
        <a:prstGeom prst="rect">
          <a:avLst/>
        </a:prstGeom>
        <a:solidFill>
          <a:schemeClr val="dk2">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a:t>办公环境巡检</a:t>
          </a:r>
          <a:r>
            <a:rPr lang="en-US" altLang="zh-CN" sz="2700" kern="1200" dirty="0"/>
            <a:t>Office Env Patrol</a:t>
          </a:r>
          <a:endParaRPr lang="zh-CN" altLang="en-US" sz="2700" kern="1200" dirty="0"/>
        </a:p>
      </dsp:txBody>
      <dsp:txXfrm>
        <a:off x="2843008" y="89371"/>
        <a:ext cx="2577953" cy="1546772"/>
      </dsp:txXfrm>
    </dsp:sp>
    <dsp:sp modelId="{D852A99B-E80E-4F56-97BB-CA6DE5539203}">
      <dsp:nvSpPr>
        <dsp:cNvPr id="0" name=""/>
        <dsp:cNvSpPr/>
      </dsp:nvSpPr>
      <dsp:spPr>
        <a:xfrm>
          <a:off x="5678757" y="89371"/>
          <a:ext cx="2577953" cy="1546772"/>
        </a:xfrm>
        <a:prstGeom prst="rect">
          <a:avLst/>
        </a:prstGeom>
        <a:solidFill>
          <a:schemeClr val="dk2">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a:t>客户环境巡检</a:t>
          </a:r>
          <a:r>
            <a:rPr lang="en-US" altLang="zh-CN" sz="2700" kern="1200" dirty="0"/>
            <a:t>Customer Env Patrol</a:t>
          </a:r>
          <a:endParaRPr lang="zh-CN" altLang="en-US" sz="2700" kern="1200" dirty="0"/>
        </a:p>
      </dsp:txBody>
      <dsp:txXfrm>
        <a:off x="5678757" y="89371"/>
        <a:ext cx="2577953" cy="1546772"/>
      </dsp:txXfrm>
    </dsp:sp>
    <dsp:sp modelId="{3D86567D-4B03-4AF5-AB77-7F064F3B97A8}">
      <dsp:nvSpPr>
        <dsp:cNvPr id="0" name=""/>
        <dsp:cNvSpPr/>
      </dsp:nvSpPr>
      <dsp:spPr>
        <a:xfrm>
          <a:off x="8514505" y="89371"/>
          <a:ext cx="2577953" cy="1546772"/>
        </a:xfrm>
        <a:prstGeom prst="rect">
          <a:avLst/>
        </a:prstGeom>
        <a:solidFill>
          <a:schemeClr val="accent1">
            <a:lumMod val="7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a:t>终端状态上报</a:t>
          </a:r>
          <a:r>
            <a:rPr lang="en-US" altLang="zh-CN" sz="2700" kern="1200" dirty="0"/>
            <a:t>Client State Report</a:t>
          </a:r>
          <a:endParaRPr lang="zh-CN" altLang="en-US" sz="2700" kern="1200" dirty="0"/>
        </a:p>
      </dsp:txBody>
      <dsp:txXfrm>
        <a:off x="8514505" y="89371"/>
        <a:ext cx="2577953" cy="1546772"/>
      </dsp:txXfrm>
    </dsp:sp>
    <dsp:sp modelId="{32AFF909-D4B4-460F-9E50-BF5558729B00}">
      <dsp:nvSpPr>
        <dsp:cNvPr id="0" name=""/>
        <dsp:cNvSpPr/>
      </dsp:nvSpPr>
      <dsp:spPr>
        <a:xfrm>
          <a:off x="11350254" y="89371"/>
          <a:ext cx="2577953" cy="1546772"/>
        </a:xfrm>
        <a:prstGeom prst="rect">
          <a:avLst/>
        </a:prstGeom>
        <a:solidFill>
          <a:schemeClr val="dk2">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a:t>人工巡检</a:t>
          </a:r>
          <a:endParaRPr lang="en-US" altLang="zh-CN" sz="2700" kern="1200" dirty="0"/>
        </a:p>
        <a:p>
          <a:pPr lvl="0" algn="ctr" defTabSz="1200150">
            <a:lnSpc>
              <a:spcPct val="90000"/>
            </a:lnSpc>
            <a:spcBef>
              <a:spcPct val="0"/>
            </a:spcBef>
            <a:spcAft>
              <a:spcPct val="35000"/>
            </a:spcAft>
          </a:pPr>
          <a:r>
            <a:rPr lang="en-US" altLang="zh-CN" sz="2700" kern="1200" dirty="0"/>
            <a:t>Patrol Manually</a:t>
          </a:r>
          <a:endParaRPr lang="zh-CN" altLang="en-US" sz="2700" kern="1200" dirty="0"/>
        </a:p>
      </dsp:txBody>
      <dsp:txXfrm>
        <a:off x="11350254" y="89371"/>
        <a:ext cx="2577953" cy="1546772"/>
      </dsp:txXfrm>
    </dsp:sp>
    <dsp:sp modelId="{C7D413AB-D19D-4B4B-89D5-D2459E972348}">
      <dsp:nvSpPr>
        <dsp:cNvPr id="0" name=""/>
        <dsp:cNvSpPr/>
      </dsp:nvSpPr>
      <dsp:spPr>
        <a:xfrm>
          <a:off x="14186003" y="89371"/>
          <a:ext cx="2577953" cy="1546772"/>
        </a:xfrm>
        <a:prstGeom prst="rect">
          <a:avLst/>
        </a:prstGeom>
        <a:solidFill>
          <a:srgbClr val="00B05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a:t>客户反馈</a:t>
          </a:r>
          <a:r>
            <a:rPr lang="en-US" altLang="zh-CN" sz="2700" kern="1200" dirty="0"/>
            <a:t>Customer Feedback</a:t>
          </a:r>
          <a:endParaRPr lang="zh-CN" altLang="en-US" sz="2700" kern="1200" dirty="0"/>
        </a:p>
      </dsp:txBody>
      <dsp:txXfrm>
        <a:off x="14186003" y="89371"/>
        <a:ext cx="2577953" cy="1546772"/>
      </dsp:txXfrm>
    </dsp:sp>
    <dsp:sp modelId="{A9CA022E-587A-48ED-8737-2B538AF3E4CB}">
      <dsp:nvSpPr>
        <dsp:cNvPr id="0" name=""/>
        <dsp:cNvSpPr/>
      </dsp:nvSpPr>
      <dsp:spPr>
        <a:xfrm>
          <a:off x="17021752" y="89371"/>
          <a:ext cx="2577953" cy="1546772"/>
        </a:xfrm>
        <a:prstGeom prst="rect">
          <a:avLst/>
        </a:prstGeom>
        <a:solidFill>
          <a:schemeClr val="dk2">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a:t>地理热力图</a:t>
          </a:r>
          <a:r>
            <a:rPr lang="en-US" altLang="zh-CN" sz="2700" kern="1200" dirty="0"/>
            <a:t>Area Heat Map</a:t>
          </a:r>
          <a:endParaRPr lang="zh-CN" altLang="en-US" sz="2700" kern="1200" dirty="0"/>
        </a:p>
      </dsp:txBody>
      <dsp:txXfrm>
        <a:off x="17021752" y="89371"/>
        <a:ext cx="2577953" cy="1546772"/>
      </dsp:txXfrm>
    </dsp:sp>
    <dsp:sp modelId="{DED27345-79EC-4818-AE10-220894BB1148}">
      <dsp:nvSpPr>
        <dsp:cNvPr id="0" name=""/>
        <dsp:cNvSpPr/>
      </dsp:nvSpPr>
      <dsp:spPr>
        <a:xfrm>
          <a:off x="19857500" y="89371"/>
          <a:ext cx="2577953" cy="1546772"/>
        </a:xfrm>
        <a:prstGeom prst="rect">
          <a:avLst/>
        </a:prstGeom>
        <a:solidFill>
          <a:srgbClr val="00B05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a:t>服务调用上报</a:t>
          </a:r>
          <a:r>
            <a:rPr lang="en-US" altLang="zh-CN" sz="2700" kern="1200" dirty="0"/>
            <a:t>Service Call Report</a:t>
          </a:r>
          <a:endParaRPr lang="zh-CN" altLang="en-US" sz="2700" kern="1200" dirty="0"/>
        </a:p>
      </dsp:txBody>
      <dsp:txXfrm>
        <a:off x="19857500" y="89371"/>
        <a:ext cx="2577953" cy="15467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1275" y="0"/>
            <a:ext cx="2946400" cy="496888"/>
          </a:xfrm>
          <a:prstGeom prst="rect">
            <a:avLst/>
          </a:prstGeom>
        </p:spPr>
        <p:txBody>
          <a:bodyPr vert="horz" lIns="91440" tIns="45720" rIns="91440" bIns="45720" rtlCol="0"/>
          <a:lstStyle>
            <a:lvl1pPr algn="r">
              <a:defRPr sz="1200"/>
            </a:lvl1pPr>
          </a:lstStyle>
          <a:p>
            <a:fld id="{2403E123-262E-4667-B78B-503BBA7EC2B9}" type="datetimeFigureOut">
              <a:rPr lang="zh-CN" altLang="en-US" smtClean="0"/>
              <a:t>2019-9-11</a:t>
            </a:fld>
            <a:endParaRPr lang="zh-CN" altLang="en-US"/>
          </a:p>
        </p:txBody>
      </p:sp>
      <p:sp>
        <p:nvSpPr>
          <p:cNvPr id="4" name="页脚占位符 3"/>
          <p:cNvSpPr>
            <a:spLocks noGrp="1"/>
          </p:cNvSpPr>
          <p:nvPr>
            <p:ph type="ftr" sz="quarter" idx="2"/>
          </p:nvPr>
        </p:nvSpPr>
        <p:spPr>
          <a:xfrm>
            <a:off x="0" y="9431338"/>
            <a:ext cx="2946400" cy="4968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1275" y="9431338"/>
            <a:ext cx="2946400" cy="496887"/>
          </a:xfrm>
          <a:prstGeom prst="rect">
            <a:avLst/>
          </a:prstGeom>
        </p:spPr>
        <p:txBody>
          <a:bodyPr vert="horz" lIns="91440" tIns="45720" rIns="91440" bIns="45720" rtlCol="0" anchor="b"/>
          <a:lstStyle>
            <a:lvl1pPr algn="r">
              <a:defRPr sz="1200"/>
            </a:lvl1pPr>
          </a:lstStyle>
          <a:p>
            <a:fld id="{85D2DFCA-BE6E-4668-82AA-C91F7952C0F8}" type="slidenum">
              <a:rPr lang="zh-CN" altLang="en-US" smtClean="0"/>
              <a:t>‹#›</a:t>
            </a:fld>
            <a:endParaRPr lang="zh-CN" altLang="en-US"/>
          </a:p>
        </p:txBody>
      </p:sp>
    </p:spTree>
    <p:extLst>
      <p:ext uri="{BB962C8B-B14F-4D97-AF65-F5344CB8AC3E}">
        <p14:creationId xmlns:p14="http://schemas.microsoft.com/office/powerpoint/2010/main" val="260280217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90488" y="744538"/>
            <a:ext cx="6618287" cy="3724275"/>
          </a:xfrm>
          <a:prstGeom prst="rect">
            <a:avLst/>
          </a:prstGeom>
        </p:spPr>
        <p:txBody>
          <a:bodyPr/>
          <a:lstStyle/>
          <a:p>
            <a:endParaRPr/>
          </a:p>
        </p:txBody>
      </p:sp>
      <p:sp>
        <p:nvSpPr>
          <p:cNvPr id="68" name="Shape 68"/>
          <p:cNvSpPr>
            <a:spLocks noGrp="1"/>
          </p:cNvSpPr>
          <p:nvPr>
            <p:ph type="body" sz="quarter" idx="1"/>
          </p:nvPr>
        </p:nvSpPr>
        <p:spPr>
          <a:xfrm>
            <a:off x="906569" y="4716661"/>
            <a:ext cx="4986126" cy="4468416"/>
          </a:xfrm>
          <a:prstGeom prst="rect">
            <a:avLst/>
          </a:prstGeom>
        </p:spPr>
        <p:txBody>
          <a:bodyPr/>
          <a:lstStyle/>
          <a:p>
            <a:endParaRPr/>
          </a:p>
        </p:txBody>
      </p:sp>
    </p:spTree>
    <p:extLst>
      <p:ext uri="{BB962C8B-B14F-4D97-AF65-F5344CB8AC3E}">
        <p14:creationId xmlns:p14="http://schemas.microsoft.com/office/powerpoint/2010/main" val="770263301"/>
      </p:ext>
    </p:extLst>
  </p:cSld>
  <p:clrMap bg1="lt1" tx1="dk1" bg2="lt2" tx2="dk2" accent1="accent1" accent2="accent2" accent3="accent3" accent4="accent4" accent5="accent5" accent6="accent6" hlink="hlink" folHlink="folHlink"/>
  <p:hf sldNum="0" hdr="0" ftr="0" dt="0"/>
  <p:notesStyle>
    <a:lvl1pPr defTabSz="1828800" latinLnBrk="0">
      <a:defRPr sz="2400">
        <a:latin typeface="+mj-lt"/>
        <a:ea typeface="+mj-ea"/>
        <a:cs typeface="+mj-cs"/>
        <a:sym typeface="Calibri"/>
      </a:defRPr>
    </a:lvl1pPr>
    <a:lvl2pPr indent="228600" defTabSz="1828800" latinLnBrk="0">
      <a:defRPr sz="2400">
        <a:latin typeface="+mj-lt"/>
        <a:ea typeface="+mj-ea"/>
        <a:cs typeface="+mj-cs"/>
        <a:sym typeface="Calibri"/>
      </a:defRPr>
    </a:lvl2pPr>
    <a:lvl3pPr indent="457200" defTabSz="1828800" latinLnBrk="0">
      <a:defRPr sz="2400">
        <a:latin typeface="+mj-lt"/>
        <a:ea typeface="+mj-ea"/>
        <a:cs typeface="+mj-cs"/>
        <a:sym typeface="Calibri"/>
      </a:defRPr>
    </a:lvl3pPr>
    <a:lvl4pPr indent="685800" defTabSz="1828800" latinLnBrk="0">
      <a:defRPr sz="2400">
        <a:latin typeface="+mj-lt"/>
        <a:ea typeface="+mj-ea"/>
        <a:cs typeface="+mj-cs"/>
        <a:sym typeface="Calibri"/>
      </a:defRPr>
    </a:lvl4pPr>
    <a:lvl5pPr indent="914400" defTabSz="1828800" latinLnBrk="0">
      <a:defRPr sz="2400">
        <a:latin typeface="+mj-lt"/>
        <a:ea typeface="+mj-ea"/>
        <a:cs typeface="+mj-cs"/>
        <a:sym typeface="Calibri"/>
      </a:defRPr>
    </a:lvl5pPr>
    <a:lvl6pPr indent="1143000" defTabSz="1828800" latinLnBrk="0">
      <a:defRPr sz="2400">
        <a:latin typeface="+mj-lt"/>
        <a:ea typeface="+mj-ea"/>
        <a:cs typeface="+mj-cs"/>
        <a:sym typeface="Calibri"/>
      </a:defRPr>
    </a:lvl6pPr>
    <a:lvl7pPr indent="1371600" defTabSz="1828800" latinLnBrk="0">
      <a:defRPr sz="2400">
        <a:latin typeface="+mj-lt"/>
        <a:ea typeface="+mj-ea"/>
        <a:cs typeface="+mj-cs"/>
        <a:sym typeface="Calibri"/>
      </a:defRPr>
    </a:lvl7pPr>
    <a:lvl8pPr indent="1600200" defTabSz="1828800" latinLnBrk="0">
      <a:defRPr sz="2400">
        <a:latin typeface="+mj-lt"/>
        <a:ea typeface="+mj-ea"/>
        <a:cs typeface="+mj-cs"/>
        <a:sym typeface="Calibri"/>
      </a:defRPr>
    </a:lvl8pPr>
    <a:lvl9pPr indent="1828800" defTabSz="1828800" latinLnBrk="0">
      <a:defRPr sz="24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PaaS</a:t>
            </a:r>
            <a:r>
              <a:rPr lang="zh-CN" altLang="en-US" dirty="0" smtClean="0"/>
              <a:t>服务：对象存储、消息队列、设备网关、</a:t>
            </a:r>
            <a:r>
              <a:rPr lang="en-US" altLang="zh-CN" dirty="0" smtClean="0"/>
              <a:t>KV</a:t>
            </a:r>
            <a:r>
              <a:rPr lang="zh-CN" altLang="en-US" dirty="0" smtClean="0"/>
              <a:t>存储、业务网关、营销推送</a:t>
            </a:r>
            <a:endParaRPr lang="en-US" altLang="zh-CN" dirty="0" smtClean="0"/>
          </a:p>
          <a:p>
            <a:r>
              <a:rPr lang="zh-CN" altLang="en-US" dirty="0" smtClean="0"/>
              <a:t>深度学习与人工智能：产品化</a:t>
            </a:r>
            <a:r>
              <a:rPr lang="en-US" altLang="zh-CN" dirty="0" smtClean="0"/>
              <a:t>AI</a:t>
            </a:r>
            <a:r>
              <a:rPr lang="zh-CN" altLang="en-US" dirty="0" smtClean="0"/>
              <a:t>服务能力，降低领域专家使用</a:t>
            </a:r>
            <a:r>
              <a:rPr lang="en-US" altLang="zh-CN" dirty="0" smtClean="0"/>
              <a:t>AI</a:t>
            </a:r>
            <a:r>
              <a:rPr lang="zh-CN" altLang="en-US" dirty="0" smtClean="0"/>
              <a:t>与</a:t>
            </a:r>
            <a:r>
              <a:rPr lang="en-US" altLang="zh-CN" dirty="0" smtClean="0"/>
              <a:t>IT</a:t>
            </a:r>
            <a:r>
              <a:rPr lang="zh-CN" altLang="en-US" dirty="0" smtClean="0"/>
              <a:t>技术的门槛，扩大使用范围，增加模型计算能力</a:t>
            </a:r>
            <a:endParaRPr lang="en-US" altLang="zh-CN" dirty="0" smtClean="0"/>
          </a:p>
          <a:p>
            <a:r>
              <a:rPr lang="en-US" altLang="zh-CN" dirty="0" err="1" smtClean="0"/>
              <a:t>AIOps</a:t>
            </a:r>
            <a:r>
              <a:rPr lang="zh-CN" altLang="en-US" dirty="0" smtClean="0"/>
              <a:t>：可视化服务质量，架构优化，自动化配置配置变更，以及持续集成与发布</a:t>
            </a:r>
            <a:endParaRPr lang="en-US" altLang="zh-CN" dirty="0" smtClean="0"/>
          </a:p>
          <a:p>
            <a:endParaRPr lang="en-US" altLang="zh-CN" dirty="0" smtClean="0"/>
          </a:p>
          <a:p>
            <a:endParaRPr lang="en-US" altLang="zh-CN" dirty="0" smtClean="0"/>
          </a:p>
          <a:p>
            <a:r>
              <a:rPr lang="zh-CN" altLang="en-US" dirty="0" smtClean="0"/>
              <a:t>深化学习：</a:t>
            </a:r>
            <a:r>
              <a:rPr lang="en-US" altLang="zh-CN" dirty="0" smtClean="0"/>
              <a:t>PaaS</a:t>
            </a:r>
            <a:r>
              <a:rPr lang="zh-CN" altLang="en-US" dirty="0" smtClean="0"/>
              <a:t>，</a:t>
            </a:r>
            <a:r>
              <a:rPr lang="en-US" altLang="zh-CN" dirty="0" smtClean="0"/>
              <a:t>UI</a:t>
            </a:r>
            <a:r>
              <a:rPr lang="zh-CN" altLang="en-US" dirty="0" smtClean="0"/>
              <a:t>，</a:t>
            </a:r>
            <a:r>
              <a:rPr lang="en-US" altLang="zh-CN" dirty="0" smtClean="0"/>
              <a:t>VI</a:t>
            </a:r>
          </a:p>
          <a:p>
            <a:endParaRPr lang="en-US" altLang="zh-CN" dirty="0" smtClean="0"/>
          </a:p>
          <a:p>
            <a:r>
              <a:rPr lang="zh-CN" altLang="en-US" dirty="0" smtClean="0"/>
              <a:t>统一消息交换平台：用户、手机、设备、运营服务人员，应用工业互联到智慧园区，实现全流程数字化接入，实时互通，支持用户运营</a:t>
            </a:r>
            <a:endParaRPr lang="en-US" altLang="zh-CN" dirty="0" smtClean="0"/>
          </a:p>
          <a:p>
            <a:r>
              <a:rPr lang="zh-CN" altLang="en-US" dirty="0" smtClean="0"/>
              <a:t>高并发的</a:t>
            </a:r>
            <a:r>
              <a:rPr lang="en-US" altLang="zh-CN" dirty="0" smtClean="0"/>
              <a:t>PaaS</a:t>
            </a:r>
            <a:r>
              <a:rPr lang="zh-CN" altLang="en-US" dirty="0" smtClean="0"/>
              <a:t>服务：消息队列、设备网关、</a:t>
            </a:r>
            <a:r>
              <a:rPr lang="en-US" altLang="zh-CN" dirty="0" smtClean="0"/>
              <a:t>KV</a:t>
            </a:r>
            <a:r>
              <a:rPr lang="zh-CN" altLang="en-US" dirty="0" smtClean="0"/>
              <a:t>存储，业务网关，对象存储，关系数据库，消息总线，名字服务，</a:t>
            </a:r>
            <a:r>
              <a:rPr lang="en-US" altLang="zh-CN" dirty="0" smtClean="0"/>
              <a:t>OCR</a:t>
            </a:r>
            <a:r>
              <a:rPr lang="zh-CN" altLang="en-US" dirty="0" smtClean="0"/>
              <a:t>服务</a:t>
            </a:r>
            <a:endParaRPr lang="en-US" altLang="zh-CN" dirty="0" smtClean="0"/>
          </a:p>
          <a:p>
            <a:r>
              <a:rPr lang="zh-CN" altLang="en-US" dirty="0" smtClean="0"/>
              <a:t>深度学习：实现对成品、加工设备、零配件的质量检测与过程合规判定。产品化零配件、外观、</a:t>
            </a:r>
            <a:endParaRPr lang="en-US" altLang="zh-CN" dirty="0" smtClean="0"/>
          </a:p>
          <a:p>
            <a:endParaRPr lang="en-US" altLang="zh-CN" dirty="0" smtClean="0"/>
          </a:p>
          <a:p>
            <a:r>
              <a:rPr lang="zh-CN" altLang="en-US" sz="2400" b="0" i="0" dirty="0" smtClean="0">
                <a:effectLst/>
                <a:latin typeface="+mj-lt"/>
                <a:ea typeface="+mj-ea"/>
                <a:cs typeface="+mj-cs"/>
                <a:sym typeface="Calibri"/>
              </a:rPr>
              <a:t>在采购，制造，装配，质检，销售，配送，安装，使用，维修，回收等各个环节，将设备、用户、服务代表、代理商等所在环境与运作行为数字化，借助对数据、图像、声音等的常规分析处理技术以及深度学习与人工智能，实现对场景的智能化还原，服务质量智能化评测，运行参数的智能化调优，经营环境的智能化预测，进而辅助智能化决策</a:t>
            </a:r>
            <a:endParaRPr lang="zh-CN" altLang="en-US" dirty="0"/>
          </a:p>
        </p:txBody>
      </p:sp>
    </p:spTree>
    <p:extLst>
      <p:ext uri="{BB962C8B-B14F-4D97-AF65-F5344CB8AC3E}">
        <p14:creationId xmlns:p14="http://schemas.microsoft.com/office/powerpoint/2010/main" val="3819532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2651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集团各应用使用了不同的消息队列，</a:t>
            </a:r>
            <a:r>
              <a:rPr lang="en-US" altLang="zh-CN" dirty="0" err="1"/>
              <a:t>rabbitmq,rocketmq</a:t>
            </a:r>
            <a:r>
              <a:rPr lang="en-US" altLang="zh-CN" dirty="0"/>
              <a:t>\</a:t>
            </a:r>
            <a:r>
              <a:rPr lang="en-US" altLang="zh-CN" dirty="0" err="1"/>
              <a:t>activemq</a:t>
            </a:r>
            <a:r>
              <a:rPr lang="zh-CN" altLang="en-US" dirty="0"/>
              <a:t>等，</a:t>
            </a:r>
            <a:r>
              <a:rPr lang="en-US" altLang="zh-CN" dirty="0"/>
              <a:t>1</a:t>
            </a:r>
            <a:r>
              <a:rPr lang="zh-CN" altLang="en-US" dirty="0"/>
              <a:t>、不停的重复建设，</a:t>
            </a:r>
            <a:r>
              <a:rPr lang="en-US" altLang="zh-CN" dirty="0"/>
              <a:t>2 </a:t>
            </a:r>
            <a:r>
              <a:rPr lang="zh-CN" altLang="en-US" dirty="0"/>
              <a:t>学习、运维成本高，</a:t>
            </a:r>
            <a:r>
              <a:rPr lang="en-US" altLang="zh-CN" dirty="0"/>
              <a:t>MQ</a:t>
            </a:r>
            <a:r>
              <a:rPr lang="zh-CN" altLang="en-US" dirty="0"/>
              <a:t>云解决集团各个项目，使用消息中间件不断重复建设的问题，通过统一建设，统一运维的方式，降低消息队列的学习、使用和运维成本。</a:t>
            </a:r>
          </a:p>
        </p:txBody>
      </p:sp>
    </p:spTree>
    <p:extLst>
      <p:ext uri="{BB962C8B-B14F-4D97-AF65-F5344CB8AC3E}">
        <p14:creationId xmlns:p14="http://schemas.microsoft.com/office/powerpoint/2010/main" val="552737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47012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88390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075334"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、评价数据化：系统巡检、主动上报、用户上报、人工巡检</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7318851-0755-4A73-A99F-B81892E53F04}" type="slidenum">
              <a:rPr lang="zh-CN" altLang="en-US" smtClean="0"/>
              <a:t>6</a:t>
            </a:fld>
            <a:endParaRPr lang="zh-CN" altLang="en-US"/>
          </a:p>
        </p:txBody>
      </p:sp>
    </p:spTree>
    <p:extLst>
      <p:ext uri="{BB962C8B-B14F-4D97-AF65-F5344CB8AC3E}">
        <p14:creationId xmlns:p14="http://schemas.microsoft.com/office/powerpoint/2010/main" val="297560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随着各个系统中间件使用的日渐频繁，中间件在各个应用中的重要性越发重要，但中间件故障的难以发现与监控缺少逐渐成为困扰各个系统开发和运维的一个头疼的事情，例如</a:t>
            </a:r>
            <a:r>
              <a:rPr lang="en-US" altLang="zh-CN" dirty="0" err="1"/>
              <a:t>redis</a:t>
            </a:r>
            <a:r>
              <a:rPr lang="en-US" altLang="zh-CN" dirty="0"/>
              <a:t> hung</a:t>
            </a:r>
            <a:r>
              <a:rPr lang="zh-CN" altLang="en-US" dirty="0"/>
              <a:t>住，缓存穿透，</a:t>
            </a:r>
            <a:r>
              <a:rPr lang="en-US" altLang="zh-CN" dirty="0" err="1"/>
              <a:t>kafka</a:t>
            </a:r>
            <a:r>
              <a:rPr lang="zh-CN" altLang="en-US" dirty="0"/>
              <a:t>消费不到数据等，问题难以查找和定位，问题一发生导致问题查找耗费时间长，影响业务较严重，因此迫切需要一个监控各中间件的系统</a:t>
            </a:r>
          </a:p>
        </p:txBody>
      </p:sp>
    </p:spTree>
    <p:extLst>
      <p:ext uri="{BB962C8B-B14F-4D97-AF65-F5344CB8AC3E}">
        <p14:creationId xmlns:p14="http://schemas.microsoft.com/office/powerpoint/2010/main" val="120126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现状分析">
    <p:spTree>
      <p:nvGrpSpPr>
        <p:cNvPr id="1" name=""/>
        <p:cNvGrpSpPr/>
        <p:nvPr/>
      </p:nvGrpSpPr>
      <p:grpSpPr>
        <a:xfrm>
          <a:off x="0" y="0"/>
          <a:ext cx="0" cy="0"/>
          <a:chOff x="0" y="0"/>
          <a:chExt cx="0" cy="0"/>
        </a:xfrm>
      </p:grpSpPr>
      <p:sp>
        <p:nvSpPr>
          <p:cNvPr id="36" name="Shape 36"/>
          <p:cNvSpPr/>
          <p:nvPr/>
        </p:nvSpPr>
        <p:spPr>
          <a:xfrm>
            <a:off x="0" y="685589"/>
            <a:ext cx="427568" cy="1113026"/>
          </a:xfrm>
          <a:prstGeom prst="rect">
            <a:avLst/>
          </a:prstGeom>
          <a:solidFill>
            <a:srgbClr val="0082FF"/>
          </a:solidFill>
          <a:ln w="12700">
            <a:miter lim="400000"/>
          </a:ln>
        </p:spPr>
        <p:txBody>
          <a:bodyPr tIns="91439" bIns="91439" anchor="ctr"/>
          <a:lstStyle/>
          <a:p>
            <a:pPr algn="ctr" defTabSz="1828739">
              <a:defRPr>
                <a:solidFill>
                  <a:srgbClr val="767171"/>
                </a:solidFill>
              </a:defRPr>
            </a:pPr>
            <a:endParaRPr/>
          </a:p>
        </p:txBody>
      </p:sp>
      <p:pic>
        <p:nvPicPr>
          <p:cNvPr id="4" name="Picture 2" descr="D:\MyData\LIDUAN\Documents\WeChat Files\Sodakevin\Files\美的标志PNG格式\美的标志PNG格式 (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275213" y="-333162"/>
            <a:ext cx="3706702" cy="2620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54822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照片 - 垂直">
    <p:spTree>
      <p:nvGrpSpPr>
        <p:cNvPr id="1" name=""/>
        <p:cNvGrpSpPr/>
        <p:nvPr/>
      </p:nvGrpSpPr>
      <p:grpSpPr>
        <a:xfrm>
          <a:off x="0" y="0"/>
          <a:ext cx="0" cy="0"/>
          <a:chOff x="0" y="0"/>
          <a:chExt cx="0" cy="0"/>
        </a:xfrm>
      </p:grpSpPr>
      <p:sp>
        <p:nvSpPr>
          <p:cNvPr id="39" name="Shape 39"/>
          <p:cNvSpPr>
            <a:spLocks noGrp="1"/>
          </p:cNvSpPr>
          <p:nvPr>
            <p:ph type="pic" sz="half" idx="13"/>
          </p:nvPr>
        </p:nvSpPr>
        <p:spPr>
          <a:xfrm>
            <a:off x="12495609" y="892968"/>
            <a:ext cx="7500938" cy="11572876"/>
          </a:xfrm>
          <a:prstGeom prst="rect">
            <a:avLst/>
          </a:prstGeom>
        </p:spPr>
        <p:txBody>
          <a:bodyPr lIns="91439" tIns="45719" rIns="91439" bIns="45719">
            <a:noAutofit/>
          </a:bodyPr>
          <a:lstStyle/>
          <a:p>
            <a:endParaRPr/>
          </a:p>
        </p:txBody>
      </p:sp>
      <p:sp>
        <p:nvSpPr>
          <p:cNvPr id="40" name="Shape 40"/>
          <p:cNvSpPr>
            <a:spLocks noGrp="1"/>
          </p:cNvSpPr>
          <p:nvPr>
            <p:ph type="title"/>
          </p:nvPr>
        </p:nvSpPr>
        <p:spPr>
          <a:xfrm>
            <a:off x="4387453" y="892968"/>
            <a:ext cx="7500938" cy="5607845"/>
          </a:xfrm>
          <a:prstGeom prst="rect">
            <a:avLst/>
          </a:prstGeom>
        </p:spPr>
        <p:txBody>
          <a:bodyPr lIns="71437" tIns="71437" rIns="71437" bIns="71437"/>
          <a:lstStyle>
            <a:lvl1pPr algn="ctr" defTabSz="821531">
              <a:defRPr sz="8400">
                <a:latin typeface="+mn-lt"/>
                <a:ea typeface="+mn-ea"/>
                <a:cs typeface="+mn-cs"/>
                <a:sym typeface="Helvetica Light"/>
              </a:defRPr>
            </a:lvl1pPr>
          </a:lstStyle>
          <a:p>
            <a:r>
              <a:t>标题文本</a:t>
            </a:r>
          </a:p>
        </p:txBody>
      </p:sp>
      <p:sp>
        <p:nvSpPr>
          <p:cNvPr id="41" name="Shape 41"/>
          <p:cNvSpPr>
            <a:spLocks noGrp="1"/>
          </p:cNvSpPr>
          <p:nvPr>
            <p:ph type="body" sz="quarter" idx="1"/>
          </p:nvPr>
        </p:nvSpPr>
        <p:spPr>
          <a:xfrm>
            <a:off x="4387453" y="6697265"/>
            <a:ext cx="7500938" cy="5768579"/>
          </a:xfrm>
          <a:prstGeom prst="rect">
            <a:avLst/>
          </a:prstGeom>
        </p:spPr>
        <p:txBody>
          <a:bodyPr lIns="71437" tIns="71437" rIns="71437" bIns="71437"/>
          <a:lstStyle>
            <a:lvl1pPr marL="0" indent="0" algn="ctr" defTabSz="821531">
              <a:spcBef>
                <a:spcPts val="0"/>
              </a:spcBef>
              <a:buSzTx/>
              <a:buFontTx/>
              <a:buNone/>
              <a:defRPr sz="4400">
                <a:solidFill>
                  <a:srgbClr val="000000"/>
                </a:solidFill>
                <a:latin typeface="+mn-lt"/>
                <a:ea typeface="+mn-ea"/>
                <a:cs typeface="+mn-cs"/>
                <a:sym typeface="Helvetica Light"/>
              </a:defRPr>
            </a:lvl1pPr>
            <a:lvl2pPr marL="0" indent="228600" algn="ctr" defTabSz="821531">
              <a:spcBef>
                <a:spcPts val="0"/>
              </a:spcBef>
              <a:buSzTx/>
              <a:buFontTx/>
              <a:buNone/>
              <a:defRPr sz="4400">
                <a:solidFill>
                  <a:srgbClr val="000000"/>
                </a:solidFill>
                <a:latin typeface="+mn-lt"/>
                <a:ea typeface="+mn-ea"/>
                <a:cs typeface="+mn-cs"/>
                <a:sym typeface="Helvetica Light"/>
              </a:defRPr>
            </a:lvl2pPr>
            <a:lvl3pPr marL="0" indent="457200" algn="ctr" defTabSz="821531">
              <a:spcBef>
                <a:spcPts val="0"/>
              </a:spcBef>
              <a:buSzTx/>
              <a:buFontTx/>
              <a:buNone/>
              <a:defRPr sz="4400">
                <a:solidFill>
                  <a:srgbClr val="000000"/>
                </a:solidFill>
                <a:latin typeface="+mn-lt"/>
                <a:ea typeface="+mn-ea"/>
                <a:cs typeface="+mn-cs"/>
                <a:sym typeface="Helvetica Light"/>
              </a:defRPr>
            </a:lvl3pPr>
            <a:lvl4pPr marL="0" indent="685800" algn="ctr" defTabSz="821531">
              <a:spcBef>
                <a:spcPts val="0"/>
              </a:spcBef>
              <a:buSzTx/>
              <a:buFontTx/>
              <a:buNone/>
              <a:defRPr sz="4400">
                <a:solidFill>
                  <a:srgbClr val="000000"/>
                </a:solidFill>
                <a:latin typeface="+mn-lt"/>
                <a:ea typeface="+mn-ea"/>
                <a:cs typeface="+mn-cs"/>
                <a:sym typeface="Helvetica Light"/>
              </a:defRPr>
            </a:lvl4pPr>
            <a:lvl5pPr marL="0" indent="914400" algn="ctr" defTabSz="821531">
              <a:spcBef>
                <a:spcPts val="0"/>
              </a:spcBef>
              <a:buSzTx/>
              <a:buFontTx/>
              <a:buNone/>
              <a:defRPr sz="4400">
                <a:solidFill>
                  <a:srgbClr val="000000"/>
                </a:solidFill>
                <a:latin typeface="+mn-lt"/>
                <a:ea typeface="+mn-ea"/>
                <a:cs typeface="+mn-cs"/>
                <a:sym typeface="Helvetica Light"/>
              </a:defRPr>
            </a:lvl5pPr>
          </a:lstStyle>
          <a:p>
            <a:r>
              <a:t>正文级别 1</a:t>
            </a:r>
          </a:p>
          <a:p>
            <a:pPr lvl="1"/>
            <a:r>
              <a:t>正文级别 2</a:t>
            </a:r>
          </a:p>
          <a:p>
            <a:pPr lvl="2"/>
            <a:r>
              <a:t>正文级别 3</a:t>
            </a:r>
          </a:p>
          <a:p>
            <a:pPr lvl="3"/>
            <a:r>
              <a:t>正文级别 4</a:t>
            </a:r>
          </a:p>
          <a:p>
            <a:pPr lvl="4"/>
            <a:r>
              <a:t>正文级别 5</a:t>
            </a:r>
          </a:p>
        </p:txBody>
      </p:sp>
      <p:sp>
        <p:nvSpPr>
          <p:cNvPr id="42" name="Shape 42"/>
          <p:cNvSpPr>
            <a:spLocks noGrp="1"/>
          </p:cNvSpPr>
          <p:nvPr>
            <p:ph type="sldNum" sz="quarter" idx="2"/>
          </p:nvPr>
        </p:nvSpPr>
        <p:spPr>
          <a:xfrm>
            <a:off x="11935814" y="13010554"/>
            <a:ext cx="494513" cy="511176"/>
          </a:xfrm>
          <a:prstGeom prst="rect">
            <a:avLst/>
          </a:prstGeom>
        </p:spPr>
        <p:txBody>
          <a:bodyPr lIns="71437" tIns="71437" rIns="71437" bIns="71437"/>
          <a:lstStyle>
            <a:lvl1pPr algn="ctr" defTabSz="821531">
              <a:defRPr sz="2400">
                <a:latin typeface="+mn-lt"/>
                <a:ea typeface="+mn-ea"/>
                <a:cs typeface="+mn-cs"/>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16828630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9452160C-7A81-4D8C-B851-8F5D7A7A74BC}"/>
              </a:ext>
            </a:extLst>
          </p:cNvPr>
          <p:cNvSpPr/>
          <p:nvPr userDrawn="1"/>
        </p:nvSpPr>
        <p:spPr>
          <a:xfrm>
            <a:off x="20961200" y="13368760"/>
            <a:ext cx="3422800" cy="3472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143"/>
          </a:p>
        </p:txBody>
      </p:sp>
      <p:sp>
        <p:nvSpPr>
          <p:cNvPr id="6" name="Slide Number Placeholder 5"/>
          <p:cNvSpPr>
            <a:spLocks noGrp="1"/>
          </p:cNvSpPr>
          <p:nvPr>
            <p:ph type="sldNum" sz="quarter" idx="12"/>
          </p:nvPr>
        </p:nvSpPr>
        <p:spPr>
          <a:xfrm>
            <a:off x="23271309" y="13368760"/>
            <a:ext cx="1102334" cy="347241"/>
          </a:xfrm>
        </p:spPr>
        <p:txBody>
          <a:bodyPr/>
          <a:lstStyle>
            <a:lvl1pPr>
              <a:defRPr/>
            </a:lvl1pPr>
          </a:lstStyle>
          <a:p>
            <a:fld id="{5F056037-FF77-4479-99B2-FF8622F60570}" type="slidenum">
              <a:rPr lang="en-US" smtClean="0"/>
              <a:pPr/>
              <a:t>‹#›</a:t>
            </a:fld>
            <a:endParaRPr lang="en-US" dirty="0"/>
          </a:p>
        </p:txBody>
      </p:sp>
      <p:sp>
        <p:nvSpPr>
          <p:cNvPr id="7" name="Slide Number Placeholder 5">
            <a:extLst>
              <a:ext uri="{FF2B5EF4-FFF2-40B4-BE49-F238E27FC236}">
                <a16:creationId xmlns:a16="http://schemas.microsoft.com/office/drawing/2014/main" id="{35731BBA-43C0-468E-991D-8D66B032B006}"/>
              </a:ext>
            </a:extLst>
          </p:cNvPr>
          <p:cNvSpPr txBox="1">
            <a:spLocks/>
          </p:cNvSpPr>
          <p:nvPr userDrawn="1"/>
        </p:nvSpPr>
        <p:spPr>
          <a:xfrm>
            <a:off x="23149384" y="13368759"/>
            <a:ext cx="1102334" cy="347240"/>
          </a:xfrm>
          <a:prstGeom prst="rect">
            <a:avLst/>
          </a:prstGeom>
        </p:spPr>
        <p:txBody>
          <a:bodyPr vert="horz" lIns="130629" tIns="65314" rIns="130629" bIns="65314" rtlCol="0" anchor="ctr"/>
          <a:lstStyle>
            <a:defPPr>
              <a:defRPr lang="en-US"/>
            </a:defPPr>
            <a:lvl1pPr marL="0" algn="r" defTabSz="457200" rtl="0" eaLnBrk="1" latinLnBrk="0" hangingPunct="1">
              <a:defRPr sz="126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F056037-FF77-4479-99B2-FF8622F60570}" type="slidenum">
              <a:rPr lang="en-US" sz="1800" smtClean="0"/>
              <a:pPr/>
              <a:t>‹#›</a:t>
            </a:fld>
            <a:endParaRPr lang="en-US" sz="1800" dirty="0"/>
          </a:p>
        </p:txBody>
      </p:sp>
      <p:sp>
        <p:nvSpPr>
          <p:cNvPr id="9" name="矩形 8">
            <a:extLst>
              <a:ext uri="{FF2B5EF4-FFF2-40B4-BE49-F238E27FC236}">
                <a16:creationId xmlns:a16="http://schemas.microsoft.com/office/drawing/2014/main" id="{8CEE031B-E4C2-4964-86FF-497FD3E7C3AA}"/>
              </a:ext>
            </a:extLst>
          </p:cNvPr>
          <p:cNvSpPr/>
          <p:nvPr userDrawn="1"/>
        </p:nvSpPr>
        <p:spPr>
          <a:xfrm>
            <a:off x="14115600" y="13368760"/>
            <a:ext cx="3422800" cy="3472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143"/>
          </a:p>
        </p:txBody>
      </p:sp>
      <p:sp>
        <p:nvSpPr>
          <p:cNvPr id="10" name="矩形 9">
            <a:extLst>
              <a:ext uri="{FF2B5EF4-FFF2-40B4-BE49-F238E27FC236}">
                <a16:creationId xmlns:a16="http://schemas.microsoft.com/office/drawing/2014/main" id="{2A8911B5-F670-48FE-AF88-B2BF3A3E7351}"/>
              </a:ext>
            </a:extLst>
          </p:cNvPr>
          <p:cNvSpPr/>
          <p:nvPr userDrawn="1"/>
        </p:nvSpPr>
        <p:spPr>
          <a:xfrm>
            <a:off x="17538400" y="13368760"/>
            <a:ext cx="3422800" cy="347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143"/>
          </a:p>
        </p:txBody>
      </p:sp>
    </p:spTree>
    <p:extLst>
      <p:ext uri="{BB962C8B-B14F-4D97-AF65-F5344CB8AC3E}">
        <p14:creationId xmlns:p14="http://schemas.microsoft.com/office/powerpoint/2010/main" val="205639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现状分析">
    <p:spTree>
      <p:nvGrpSpPr>
        <p:cNvPr id="1" name=""/>
        <p:cNvGrpSpPr/>
        <p:nvPr/>
      </p:nvGrpSpPr>
      <p:grpSpPr>
        <a:xfrm>
          <a:off x="0" y="0"/>
          <a:ext cx="0" cy="0"/>
          <a:chOff x="0" y="0"/>
          <a:chExt cx="0" cy="0"/>
        </a:xfrm>
      </p:grpSpPr>
      <p:sp>
        <p:nvSpPr>
          <p:cNvPr id="36" name="Shape 36"/>
          <p:cNvSpPr/>
          <p:nvPr/>
        </p:nvSpPr>
        <p:spPr>
          <a:xfrm>
            <a:off x="0" y="685591"/>
            <a:ext cx="427568" cy="1113026"/>
          </a:xfrm>
          <a:prstGeom prst="rect">
            <a:avLst/>
          </a:prstGeom>
          <a:solidFill>
            <a:srgbClr val="0082FF"/>
          </a:solidFill>
          <a:ln w="12700">
            <a:miter lim="400000"/>
          </a:ln>
        </p:spPr>
        <p:txBody>
          <a:bodyPr lIns="91440" tIns="91440" rIns="91440" bIns="91440" anchor="ctr"/>
          <a:lstStyle/>
          <a:p>
            <a:pPr algn="ctr" defTabSz="1828740">
              <a:defRPr>
                <a:solidFill>
                  <a:srgbClr val="767171"/>
                </a:solidFill>
              </a:defRPr>
            </a:pPr>
            <a:endParaRPr/>
          </a:p>
        </p:txBody>
      </p:sp>
      <p:pic>
        <p:nvPicPr>
          <p:cNvPr id="4" name="Picture 2" descr="D:\MyData\LIDUAN\Documents\WeChat Files\Sodakevin\Files\美的标志PNG格式\美的标志PNG格式 (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275215" y="-333162"/>
            <a:ext cx="3706702" cy="2620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975565"/>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598576"/>
      </p:ext>
    </p:extLst>
  </p:cSld>
  <p:clrMap bg1="lt1" tx1="dk1" bg2="lt2" tx2="dk2" accent1="accent1" accent2="accent2" accent3="accent3" accent4="accent4" accent5="accent5" accent6="accent6" hlink="hlink" folHlink="folHlink"/>
  <p:sldLayoutIdLst>
    <p:sldLayoutId id="2147483658" r:id="rId1"/>
    <p:sldLayoutId id="2147483661" r:id="rId2"/>
    <p:sldLayoutId id="2147483662" r:id="rId3"/>
  </p:sldLayoutIdLst>
  <p:transition spd="med"/>
  <p:txStyles>
    <p:titleStyle>
      <a:lvl1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1pPr>
      <a:lvl2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9pPr>
    </p:titleStyle>
    <p:body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831526"/>
      </p:ext>
    </p:extLst>
  </p:cSld>
  <p:clrMap bg1="lt1" tx1="dk1" bg2="lt2" tx2="dk2" accent1="accent1" accent2="accent2" accent3="accent3" accent4="accent4" accent5="accent5" accent6="accent6" hlink="hlink" folHlink="folHlink"/>
  <p:sldLayoutIdLst>
    <p:sldLayoutId id="2147483660" r:id="rId1"/>
  </p:sldLayoutIdLst>
  <p:transition spd="med"/>
  <p:txStyles>
    <p:titleStyle>
      <a:lvl1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1pPr>
      <a:lvl2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9pPr>
    </p:titleStyle>
    <p:body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2pPr>
      <a:lvl3pPr marL="1554480" marR="0" indent="-64008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4.png"/><Relationship Id="rId7" Type="http://schemas.openxmlformats.org/officeDocument/2006/relationships/diagramLayout" Target="../diagrams/layout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Data" Target="../diagrams/data1.xml"/><Relationship Id="rId11" Type="http://schemas.openxmlformats.org/officeDocument/2006/relationships/image" Target="../media/image6.png"/><Relationship Id="rId5" Type="http://schemas.openxmlformats.org/officeDocument/2006/relationships/image" Target="../media/image16.png"/><Relationship Id="rId10" Type="http://schemas.microsoft.com/office/2007/relationships/diagramDrawing" Target="../diagrams/drawing1.xml"/><Relationship Id="rId4" Type="http://schemas.openxmlformats.org/officeDocument/2006/relationships/image" Target="../media/image15.png"/><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86690" y="748146"/>
            <a:ext cx="10023047" cy="101566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r>
              <a:rPr kumimoji="0" lang="en-US" altLang="zh-CN" sz="5400" b="1" i="0" u="none" strike="noStrike" kern="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Calibri"/>
                <a:sym typeface="Calibri"/>
              </a:rPr>
              <a:t>6</a:t>
            </a:r>
            <a:r>
              <a:rPr kumimoji="0" lang="zh-CN" altLang="en-US" sz="5400" b="1" i="0" u="none" strike="noStrike" kern="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Calibri"/>
                <a:sym typeface="Calibri"/>
              </a:rPr>
              <a:t>、规划思路</a:t>
            </a:r>
            <a:r>
              <a:rPr kumimoji="0" lang="en-US" altLang="zh-CN" sz="5400" b="1" i="0" u="none" strike="noStrike" kern="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Calibri"/>
                <a:sym typeface="Calibri"/>
              </a:rPr>
              <a:t>-</a:t>
            </a:r>
            <a:r>
              <a:rPr kumimoji="0" lang="zh-CN" altLang="en-US" sz="5400" b="1" i="0" u="none" strike="noStrike" kern="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Calibri"/>
                <a:sym typeface="Calibri"/>
              </a:rPr>
              <a:t>技术驱动</a:t>
            </a:r>
          </a:p>
        </p:txBody>
      </p:sp>
      <p:grpSp>
        <p:nvGrpSpPr>
          <p:cNvPr id="3" name="组合 2">
            <a:extLst>
              <a:ext uri="{FF2B5EF4-FFF2-40B4-BE49-F238E27FC236}">
                <a16:creationId xmlns:a16="http://schemas.microsoft.com/office/drawing/2014/main" id="{95C2B585-4FCE-3A4A-BE70-0C11CCA53B18}"/>
              </a:ext>
            </a:extLst>
          </p:cNvPr>
          <p:cNvGrpSpPr/>
          <p:nvPr/>
        </p:nvGrpSpPr>
        <p:grpSpPr>
          <a:xfrm>
            <a:off x="2264222" y="5206829"/>
            <a:ext cx="3483425" cy="5323858"/>
            <a:chOff x="3447030" y="3902922"/>
            <a:chExt cx="1741713" cy="2661929"/>
          </a:xfrm>
        </p:grpSpPr>
        <p:sp>
          <p:nvSpPr>
            <p:cNvPr id="4" name="文本框 111">
              <a:extLst>
                <a:ext uri="{FF2B5EF4-FFF2-40B4-BE49-F238E27FC236}">
                  <a16:creationId xmlns:a16="http://schemas.microsoft.com/office/drawing/2014/main" id="{157CD902-9335-5743-A9F4-12796988DEF6}"/>
                </a:ext>
              </a:extLst>
            </p:cNvPr>
            <p:cNvSpPr txBox="1"/>
            <p:nvPr/>
          </p:nvSpPr>
          <p:spPr>
            <a:xfrm>
              <a:off x="3463690" y="3902922"/>
              <a:ext cx="1725053" cy="323166"/>
            </a:xfrm>
            <a:prstGeom prst="rect">
              <a:avLst/>
            </a:prstGeom>
            <a:noFill/>
          </p:spPr>
          <p:txBody>
            <a:bodyPr wrap="square" rtlCol="0">
              <a:spAutoFit/>
            </a:bodyPr>
            <a:lstStyle/>
            <a:p>
              <a:pPr algn="ctr" defTabSz="821531"/>
              <a:r>
                <a:rPr lang="zh-CN" altLang="en-US" b="1" dirty="0" smtClean="0">
                  <a:solidFill>
                    <a:schemeClr val="tx1"/>
                  </a:solidFill>
                  <a:latin typeface="微软雅黑" panose="020B0503020204020204" pitchFamily="34" charset="-122"/>
                  <a:ea typeface="微软雅黑" panose="020B0503020204020204" pitchFamily="34" charset="-122"/>
                  <a:sym typeface="Helvetica Light"/>
                </a:rPr>
                <a:t>全网互联互通</a:t>
              </a:r>
              <a:endParaRPr lang="zh-CN" altLang="en-US" b="1" dirty="0">
                <a:solidFill>
                  <a:schemeClr val="tx1"/>
                </a:solidFill>
                <a:latin typeface="微软雅黑" panose="020B0503020204020204" pitchFamily="34" charset="-122"/>
                <a:ea typeface="微软雅黑" panose="020B0503020204020204" pitchFamily="34" charset="-122"/>
                <a:sym typeface="Helvetica Light"/>
              </a:endParaRPr>
            </a:p>
          </p:txBody>
        </p:sp>
        <p:sp>
          <p:nvSpPr>
            <p:cNvPr id="5" name="文本框 112">
              <a:extLst>
                <a:ext uri="{FF2B5EF4-FFF2-40B4-BE49-F238E27FC236}">
                  <a16:creationId xmlns:a16="http://schemas.microsoft.com/office/drawing/2014/main" id="{D5928B40-6D22-A44A-83A4-2602B5214D2F}"/>
                </a:ext>
              </a:extLst>
            </p:cNvPr>
            <p:cNvSpPr txBox="1"/>
            <p:nvPr/>
          </p:nvSpPr>
          <p:spPr>
            <a:xfrm>
              <a:off x="3447030" y="4364248"/>
              <a:ext cx="1741713" cy="2200603"/>
            </a:xfrm>
            <a:prstGeom prst="rect">
              <a:avLst/>
            </a:prstGeom>
            <a:noFill/>
          </p:spPr>
          <p:txBody>
            <a:bodyPr wrap="square" rtlCol="0">
              <a:spAutoFit/>
            </a:bodyPr>
            <a:lstStyle/>
            <a:p>
              <a:pPr algn="just" defTabSz="821531"/>
              <a:r>
                <a:rPr lang="zh-CN" altLang="en-US" sz="2800" dirty="0" smtClean="0">
                  <a:solidFill>
                    <a:schemeClr val="tx1"/>
                  </a:solidFill>
                  <a:latin typeface="微软雅黑" panose="020B0503020204020204" pitchFamily="34" charset="-122"/>
                  <a:ea typeface="微软雅黑" panose="020B0503020204020204" pitchFamily="34" charset="-122"/>
                  <a:sym typeface="Helvetica Light"/>
                </a:rPr>
                <a:t>各个实体在各个运作环节的信息互联互通；坚实的数字化服务基石。</a:t>
              </a:r>
              <a:endParaRPr lang="en-US" altLang="zh-CN" sz="2800" dirty="0" smtClean="0">
                <a:solidFill>
                  <a:schemeClr val="tx1"/>
                </a:solidFill>
                <a:latin typeface="微软雅黑" panose="020B0503020204020204" pitchFamily="34" charset="-122"/>
                <a:ea typeface="微软雅黑" panose="020B0503020204020204" pitchFamily="34" charset="-122"/>
                <a:sym typeface="Helvetica Light"/>
              </a:endParaRPr>
            </a:p>
            <a:p>
              <a:pPr algn="just" defTabSz="821531"/>
              <a:endParaRPr lang="en-US" altLang="zh-CN" sz="2800" dirty="0" smtClean="0">
                <a:solidFill>
                  <a:schemeClr val="tx1"/>
                </a:solidFill>
                <a:latin typeface="微软雅黑" panose="020B0503020204020204" pitchFamily="34" charset="-122"/>
                <a:ea typeface="微软雅黑" panose="020B0503020204020204" pitchFamily="34" charset="-122"/>
                <a:sym typeface="Helvetica Light"/>
              </a:endParaRPr>
            </a:p>
            <a:p>
              <a:pPr algn="just" defTabSz="821531"/>
              <a:r>
                <a:rPr lang="zh-CN" altLang="en-US" sz="2800" dirty="0" smtClean="0">
                  <a:solidFill>
                    <a:schemeClr val="tx1"/>
                  </a:solidFill>
                  <a:latin typeface="微软雅黑" panose="020B0503020204020204" pitchFamily="34" charset="-122"/>
                  <a:ea typeface="微软雅黑" panose="020B0503020204020204" pitchFamily="34" charset="-122"/>
                  <a:sym typeface="Helvetica Light"/>
                </a:rPr>
                <a:t>实时、安全、可靠的数据交换中心，丰富多样的终端接入方式，稳定高效的消息触达能力。</a:t>
              </a:r>
              <a:endParaRPr lang="zh-CN" altLang="en-US" sz="2800" dirty="0">
                <a:solidFill>
                  <a:schemeClr val="tx1"/>
                </a:solidFill>
                <a:latin typeface="微软雅黑" panose="020B0503020204020204" pitchFamily="34" charset="-122"/>
                <a:ea typeface="微软雅黑" panose="020B0503020204020204" pitchFamily="34" charset="-122"/>
                <a:sym typeface="Helvetica Light"/>
              </a:endParaRPr>
            </a:p>
          </p:txBody>
        </p:sp>
      </p:grpSp>
      <p:grpSp>
        <p:nvGrpSpPr>
          <p:cNvPr id="11" name="组合 10">
            <a:extLst>
              <a:ext uri="{FF2B5EF4-FFF2-40B4-BE49-F238E27FC236}">
                <a16:creationId xmlns:a16="http://schemas.microsoft.com/office/drawing/2014/main" id="{2779BAF0-4D0F-A44D-90C5-D49C73148F64}"/>
              </a:ext>
            </a:extLst>
          </p:cNvPr>
          <p:cNvGrpSpPr/>
          <p:nvPr/>
        </p:nvGrpSpPr>
        <p:grpSpPr>
          <a:xfrm>
            <a:off x="7686424" y="5206829"/>
            <a:ext cx="3450105" cy="4470408"/>
            <a:chOff x="3451161" y="3829887"/>
            <a:chExt cx="1725053" cy="2235204"/>
          </a:xfrm>
        </p:grpSpPr>
        <p:sp>
          <p:nvSpPr>
            <p:cNvPr id="12" name="文本框 111">
              <a:extLst>
                <a:ext uri="{FF2B5EF4-FFF2-40B4-BE49-F238E27FC236}">
                  <a16:creationId xmlns:a16="http://schemas.microsoft.com/office/drawing/2014/main" id="{CA5FA4F6-1909-FE45-9315-1015F79FD9EA}"/>
                </a:ext>
              </a:extLst>
            </p:cNvPr>
            <p:cNvSpPr txBox="1"/>
            <p:nvPr/>
          </p:nvSpPr>
          <p:spPr>
            <a:xfrm>
              <a:off x="3451161" y="3829887"/>
              <a:ext cx="1725053" cy="323166"/>
            </a:xfrm>
            <a:prstGeom prst="rect">
              <a:avLst/>
            </a:prstGeom>
            <a:noFill/>
          </p:spPr>
          <p:txBody>
            <a:bodyPr wrap="square" rtlCol="0">
              <a:spAutoFit/>
            </a:bodyPr>
            <a:lstStyle/>
            <a:p>
              <a:pPr algn="ctr" defTabSz="821531"/>
              <a:r>
                <a:rPr lang="zh-CN" altLang="en-US" b="1" dirty="0" smtClean="0">
                  <a:solidFill>
                    <a:schemeClr val="tx1"/>
                  </a:solidFill>
                  <a:latin typeface="微软雅黑" panose="020B0503020204020204" pitchFamily="34" charset="-122"/>
                  <a:ea typeface="微软雅黑" panose="020B0503020204020204" pitchFamily="34" charset="-122"/>
                  <a:sym typeface="Helvetica Light"/>
                </a:rPr>
                <a:t>全场景数字化</a:t>
              </a:r>
              <a:endParaRPr lang="zh-CN" altLang="en-US" b="1" dirty="0">
                <a:solidFill>
                  <a:schemeClr val="tx1"/>
                </a:solidFill>
                <a:latin typeface="微软雅黑" panose="020B0503020204020204" pitchFamily="34" charset="-122"/>
                <a:ea typeface="微软雅黑" panose="020B0503020204020204" pitchFamily="34" charset="-122"/>
                <a:sym typeface="Helvetica Light"/>
              </a:endParaRPr>
            </a:p>
          </p:txBody>
        </p:sp>
        <p:sp>
          <p:nvSpPr>
            <p:cNvPr id="13" name="文本框 112">
              <a:extLst>
                <a:ext uri="{FF2B5EF4-FFF2-40B4-BE49-F238E27FC236}">
                  <a16:creationId xmlns:a16="http://schemas.microsoft.com/office/drawing/2014/main" id="{9E3F651B-E630-B847-A8F4-34E67E878CA7}"/>
                </a:ext>
              </a:extLst>
            </p:cNvPr>
            <p:cNvSpPr txBox="1"/>
            <p:nvPr/>
          </p:nvSpPr>
          <p:spPr>
            <a:xfrm>
              <a:off x="3451162" y="4295376"/>
              <a:ext cx="1725052" cy="1769715"/>
            </a:xfrm>
            <a:prstGeom prst="rect">
              <a:avLst/>
            </a:prstGeom>
            <a:noFill/>
          </p:spPr>
          <p:txBody>
            <a:bodyPr wrap="square" rtlCol="0">
              <a:spAutoFit/>
            </a:bodyPr>
            <a:lstStyle/>
            <a:p>
              <a:pPr algn="just" defTabSz="821531"/>
              <a:r>
                <a:rPr lang="zh-CN" altLang="en-US" sz="2800" dirty="0" smtClean="0">
                  <a:solidFill>
                    <a:schemeClr val="tx1"/>
                  </a:solidFill>
                  <a:latin typeface="微软雅黑" panose="020B0503020204020204" pitchFamily="34" charset="-122"/>
                  <a:ea typeface="微软雅黑" panose="020B0503020204020204" pitchFamily="34" charset="-122"/>
                  <a:cs typeface="Arial" pitchFamily="34" charset="0"/>
                  <a:sym typeface="Helvetica Light"/>
                </a:rPr>
                <a:t>全方位</a:t>
              </a:r>
              <a:r>
                <a:rPr lang="en-US" altLang="zh-CN" sz="2800" dirty="0" smtClean="0">
                  <a:solidFill>
                    <a:schemeClr val="tx1"/>
                  </a:solidFill>
                  <a:latin typeface="微软雅黑" panose="020B0503020204020204" pitchFamily="34" charset="-122"/>
                  <a:ea typeface="微软雅黑" panose="020B0503020204020204" pitchFamily="34" charset="-122"/>
                  <a:cs typeface="Arial" pitchFamily="34" charset="0"/>
                  <a:sym typeface="Helvetica Light"/>
                </a:rPr>
                <a:t>360</a:t>
              </a:r>
              <a:r>
                <a:rPr lang="zh-CN" altLang="en-US" sz="2800" dirty="0" smtClean="0">
                  <a:solidFill>
                    <a:schemeClr val="tx1"/>
                  </a:solidFill>
                  <a:latin typeface="微软雅黑" panose="020B0503020204020204" pitchFamily="34" charset="-122"/>
                  <a:ea typeface="微软雅黑" panose="020B0503020204020204" pitchFamily="34" charset="-122"/>
                  <a:cs typeface="Arial" pitchFamily="34" charset="0"/>
                  <a:sym typeface="Helvetica Light"/>
                </a:rPr>
                <a:t>度对各个环节的运作场景信息进行数字化表述。</a:t>
              </a:r>
              <a:endParaRPr lang="en-US" altLang="zh-CN" sz="2800" dirty="0" smtClean="0">
                <a:solidFill>
                  <a:schemeClr val="tx1"/>
                </a:solidFill>
                <a:latin typeface="微软雅黑" panose="020B0503020204020204" pitchFamily="34" charset="-122"/>
                <a:ea typeface="微软雅黑" panose="020B0503020204020204" pitchFamily="34" charset="-122"/>
                <a:cs typeface="Arial" pitchFamily="34" charset="0"/>
                <a:sym typeface="Helvetica Light"/>
              </a:endParaRPr>
            </a:p>
            <a:p>
              <a:pPr algn="just" defTabSz="821531"/>
              <a:endParaRPr lang="en-US" altLang="zh-CN" sz="2800" dirty="0">
                <a:solidFill>
                  <a:schemeClr val="tx1"/>
                </a:solidFill>
                <a:latin typeface="微软雅黑" panose="020B0503020204020204" pitchFamily="34" charset="-122"/>
                <a:ea typeface="微软雅黑" panose="020B0503020204020204" pitchFamily="34" charset="-122"/>
                <a:cs typeface="Arial" pitchFamily="34" charset="0"/>
                <a:sym typeface="Helvetica Light"/>
              </a:endParaRPr>
            </a:p>
            <a:p>
              <a:pPr algn="just" defTabSz="821531"/>
              <a:r>
                <a:rPr lang="zh-CN" altLang="en-US" sz="2800" dirty="0" smtClean="0">
                  <a:solidFill>
                    <a:schemeClr val="tx1"/>
                  </a:solidFill>
                  <a:latin typeface="微软雅黑" panose="020B0503020204020204" pitchFamily="34" charset="-122"/>
                  <a:ea typeface="微软雅黑" panose="020B0503020204020204" pitchFamily="34" charset="-122"/>
                  <a:cs typeface="Arial" pitchFamily="34" charset="0"/>
                  <a:sym typeface="Helvetica Light"/>
                </a:rPr>
                <a:t>按领域、分区块实现信息关联与回溯。海量数据实时存取</a:t>
              </a:r>
              <a:r>
                <a:rPr lang="en-US" altLang="zh-CN" sz="2800" dirty="0">
                  <a:solidFill>
                    <a:schemeClr val="tx1"/>
                  </a:solidFill>
                  <a:latin typeface="微软雅黑" panose="020B0503020204020204" pitchFamily="34" charset="-122"/>
                  <a:ea typeface="微软雅黑" panose="020B0503020204020204" pitchFamily="34" charset="-122"/>
                  <a:cs typeface="Arial" pitchFamily="34" charset="0"/>
                  <a:sym typeface="Helvetica Light"/>
                </a:rPr>
                <a:t>,</a:t>
              </a:r>
              <a:r>
                <a:rPr lang="zh-CN" altLang="en-US" sz="2800" dirty="0" smtClean="0">
                  <a:solidFill>
                    <a:schemeClr val="tx1"/>
                  </a:solidFill>
                  <a:latin typeface="微软雅黑" panose="020B0503020204020204" pitchFamily="34" charset="-122"/>
                  <a:ea typeface="微软雅黑" panose="020B0503020204020204" pitchFamily="34" charset="-122"/>
                  <a:cs typeface="Arial" pitchFamily="34" charset="0"/>
                  <a:sym typeface="Helvetica Light"/>
                </a:rPr>
                <a:t>转换组合与分析计算。</a:t>
              </a:r>
              <a:endParaRPr lang="zh-CN" altLang="en-US" sz="2800" dirty="0">
                <a:solidFill>
                  <a:schemeClr val="tx1"/>
                </a:solidFill>
                <a:latin typeface="微软雅黑" panose="020B0503020204020204" pitchFamily="34" charset="-122"/>
                <a:ea typeface="微软雅黑" panose="020B0503020204020204" pitchFamily="34" charset="-122"/>
                <a:sym typeface="Helvetica Light"/>
              </a:endParaRPr>
            </a:p>
          </p:txBody>
        </p:sp>
      </p:grpSp>
      <p:grpSp>
        <p:nvGrpSpPr>
          <p:cNvPr id="14" name="组合 13">
            <a:extLst>
              <a:ext uri="{FF2B5EF4-FFF2-40B4-BE49-F238E27FC236}">
                <a16:creationId xmlns:a16="http://schemas.microsoft.com/office/drawing/2014/main" id="{DFF16213-DC2B-D043-B5F2-AF81798E1907}"/>
              </a:ext>
            </a:extLst>
          </p:cNvPr>
          <p:cNvGrpSpPr/>
          <p:nvPr/>
        </p:nvGrpSpPr>
        <p:grpSpPr>
          <a:xfrm>
            <a:off x="18080246" y="5201879"/>
            <a:ext cx="4170155" cy="5673194"/>
            <a:chOff x="3438105" y="3983778"/>
            <a:chExt cx="2085078" cy="2836597"/>
          </a:xfrm>
        </p:grpSpPr>
        <p:sp>
          <p:nvSpPr>
            <p:cNvPr id="15" name="文本框 111">
              <a:extLst>
                <a:ext uri="{FF2B5EF4-FFF2-40B4-BE49-F238E27FC236}">
                  <a16:creationId xmlns:a16="http://schemas.microsoft.com/office/drawing/2014/main" id="{ADA942AE-57C6-3049-AD6B-7B17F0F710D8}"/>
                </a:ext>
              </a:extLst>
            </p:cNvPr>
            <p:cNvSpPr txBox="1"/>
            <p:nvPr/>
          </p:nvSpPr>
          <p:spPr>
            <a:xfrm>
              <a:off x="3438380" y="3983778"/>
              <a:ext cx="2084803" cy="323166"/>
            </a:xfrm>
            <a:prstGeom prst="rect">
              <a:avLst/>
            </a:prstGeom>
            <a:noFill/>
          </p:spPr>
          <p:txBody>
            <a:bodyPr wrap="square" rtlCol="0">
              <a:spAutoFit/>
            </a:bodyPr>
            <a:lstStyle/>
            <a:p>
              <a:pPr defTabSz="821531"/>
              <a:r>
                <a:rPr lang="zh-CN" altLang="en-US" b="1" dirty="0" smtClean="0">
                  <a:solidFill>
                    <a:schemeClr val="tx1"/>
                  </a:solidFill>
                  <a:latin typeface="微软雅黑" panose="020B0503020204020204" pitchFamily="34" charset="-122"/>
                  <a:ea typeface="微软雅黑" panose="020B0503020204020204" pitchFamily="34" charset="-122"/>
                  <a:sym typeface="Helvetica Light"/>
                </a:rPr>
                <a:t>全息联机服务保障</a:t>
              </a:r>
              <a:endParaRPr lang="zh-CN" altLang="en-US" b="1" dirty="0">
                <a:solidFill>
                  <a:schemeClr val="tx1"/>
                </a:solidFill>
                <a:latin typeface="微软雅黑" panose="020B0503020204020204" pitchFamily="34" charset="-122"/>
                <a:ea typeface="微软雅黑" panose="020B0503020204020204" pitchFamily="34" charset="-122"/>
                <a:sym typeface="Helvetica Light"/>
              </a:endParaRPr>
            </a:p>
          </p:txBody>
        </p:sp>
        <p:sp>
          <p:nvSpPr>
            <p:cNvPr id="16" name="文本框 112">
              <a:extLst>
                <a:ext uri="{FF2B5EF4-FFF2-40B4-BE49-F238E27FC236}">
                  <a16:creationId xmlns:a16="http://schemas.microsoft.com/office/drawing/2014/main" id="{E6C4B179-69CF-0E45-B71A-E1265EBD4063}"/>
                </a:ext>
              </a:extLst>
            </p:cNvPr>
            <p:cNvSpPr txBox="1"/>
            <p:nvPr/>
          </p:nvSpPr>
          <p:spPr>
            <a:xfrm>
              <a:off x="3438105" y="4447417"/>
              <a:ext cx="1971730" cy="2372958"/>
            </a:xfrm>
            <a:prstGeom prst="rect">
              <a:avLst/>
            </a:prstGeom>
            <a:noFill/>
          </p:spPr>
          <p:txBody>
            <a:bodyPr wrap="square" rtlCol="0">
              <a:spAutoFit/>
            </a:bodyPr>
            <a:lstStyle/>
            <a:p>
              <a:pPr algn="just" defTabSz="821531">
                <a:lnSpc>
                  <a:spcPct val="120000"/>
                </a:lnSpc>
              </a:pPr>
              <a:r>
                <a:rPr lang="zh-CN" altLang="en-US" sz="2800" dirty="0" smtClean="0">
                  <a:solidFill>
                    <a:schemeClr val="tx1"/>
                  </a:solidFill>
                  <a:latin typeface="微软雅黑" panose="020B0503020204020204" pitchFamily="34" charset="-122"/>
                  <a:ea typeface="微软雅黑" panose="020B0503020204020204" pitchFamily="34" charset="-122"/>
                  <a:sym typeface="Helvetica Light"/>
                </a:rPr>
                <a:t>实时可视化</a:t>
              </a:r>
              <a:r>
                <a:rPr lang="en-US" altLang="zh-CN" sz="2800" dirty="0" smtClean="0">
                  <a:solidFill>
                    <a:schemeClr val="tx1"/>
                  </a:solidFill>
                  <a:latin typeface="微软雅黑" panose="020B0503020204020204" pitchFamily="34" charset="-122"/>
                  <a:ea typeface="微软雅黑" panose="020B0503020204020204" pitchFamily="34" charset="-122"/>
                  <a:sym typeface="Helvetica Light"/>
                </a:rPr>
                <a:t>CBE</a:t>
              </a:r>
              <a:r>
                <a:rPr lang="zh-CN" altLang="en-US" sz="2800" dirty="0" smtClean="0">
                  <a:solidFill>
                    <a:schemeClr val="tx1"/>
                  </a:solidFill>
                  <a:latin typeface="微软雅黑" panose="020B0503020204020204" pitchFamily="34" charset="-122"/>
                  <a:ea typeface="微软雅黑" panose="020B0503020204020204" pitchFamily="34" charset="-122"/>
                  <a:sym typeface="Helvetica Light"/>
                </a:rPr>
                <a:t>端服务质量，对端管云进行全方位诊断，提前发现，确保服务不间断运行。</a:t>
              </a:r>
              <a:endParaRPr lang="en-US" altLang="zh-CN" sz="2800" dirty="0" smtClean="0">
                <a:solidFill>
                  <a:schemeClr val="tx1"/>
                </a:solidFill>
                <a:latin typeface="微软雅黑" panose="020B0503020204020204" pitchFamily="34" charset="-122"/>
                <a:ea typeface="微软雅黑" panose="020B0503020204020204" pitchFamily="34" charset="-122"/>
                <a:sym typeface="Helvetica Light"/>
              </a:endParaRPr>
            </a:p>
            <a:p>
              <a:pPr algn="just" defTabSz="821531">
                <a:lnSpc>
                  <a:spcPct val="120000"/>
                </a:lnSpc>
              </a:pPr>
              <a:endParaRPr lang="en-US" altLang="zh-CN" sz="2800" dirty="0">
                <a:solidFill>
                  <a:schemeClr val="tx1"/>
                </a:solidFill>
                <a:latin typeface="微软雅黑" panose="020B0503020204020204" pitchFamily="34" charset="-122"/>
                <a:ea typeface="微软雅黑" panose="020B0503020204020204" pitchFamily="34" charset="-122"/>
                <a:sym typeface="Helvetica Light"/>
              </a:endParaRPr>
            </a:p>
            <a:p>
              <a:pPr algn="just" defTabSz="821531">
                <a:lnSpc>
                  <a:spcPct val="120000"/>
                </a:lnSpc>
              </a:pPr>
              <a:r>
                <a:rPr lang="zh-CN" altLang="en-US" sz="2800" dirty="0" smtClean="0">
                  <a:solidFill>
                    <a:schemeClr val="tx1"/>
                  </a:solidFill>
                  <a:latin typeface="微软雅黑" panose="020B0503020204020204" pitchFamily="34" charset="-122"/>
                  <a:ea typeface="微软雅黑" panose="020B0503020204020204" pitchFamily="34" charset="-122"/>
                  <a:sym typeface="Helvetica Light"/>
                </a:rPr>
                <a:t>分布式持续演进的可靠系统架构，一键式配置变更工具，快速资源扩缩容能力。</a:t>
              </a:r>
              <a:endParaRPr lang="en-US" altLang="zh-CN" sz="2800" dirty="0">
                <a:solidFill>
                  <a:schemeClr val="tx1"/>
                </a:solidFill>
                <a:latin typeface="微软雅黑" panose="020B0503020204020204" pitchFamily="34" charset="-122"/>
                <a:ea typeface="微软雅黑" panose="020B0503020204020204" pitchFamily="34" charset="-122"/>
                <a:sym typeface="Helvetica Light"/>
              </a:endParaRPr>
            </a:p>
          </p:txBody>
        </p:sp>
      </p:grpSp>
      <p:grpSp>
        <p:nvGrpSpPr>
          <p:cNvPr id="18" name="组合 17">
            <a:extLst>
              <a:ext uri="{FF2B5EF4-FFF2-40B4-BE49-F238E27FC236}">
                <a16:creationId xmlns:a16="http://schemas.microsoft.com/office/drawing/2014/main" id="{1FA8631B-25BE-5142-82C0-9C62BE0B8954}"/>
              </a:ext>
            </a:extLst>
          </p:cNvPr>
          <p:cNvGrpSpPr/>
          <p:nvPr/>
        </p:nvGrpSpPr>
        <p:grpSpPr>
          <a:xfrm>
            <a:off x="12849390" y="5206829"/>
            <a:ext cx="3707781" cy="5220300"/>
            <a:chOff x="3435117" y="3991920"/>
            <a:chExt cx="1853891" cy="2610150"/>
          </a:xfrm>
        </p:grpSpPr>
        <p:sp>
          <p:nvSpPr>
            <p:cNvPr id="19" name="文本框 111">
              <a:extLst>
                <a:ext uri="{FF2B5EF4-FFF2-40B4-BE49-F238E27FC236}">
                  <a16:creationId xmlns:a16="http://schemas.microsoft.com/office/drawing/2014/main" id="{88211F07-2D29-9E4B-BCAF-B19918569E73}"/>
                </a:ext>
              </a:extLst>
            </p:cNvPr>
            <p:cNvSpPr txBox="1"/>
            <p:nvPr/>
          </p:nvSpPr>
          <p:spPr>
            <a:xfrm>
              <a:off x="3441096" y="3991920"/>
              <a:ext cx="1725053" cy="323166"/>
            </a:xfrm>
            <a:prstGeom prst="rect">
              <a:avLst/>
            </a:prstGeom>
            <a:noFill/>
          </p:spPr>
          <p:txBody>
            <a:bodyPr wrap="square" rtlCol="0">
              <a:spAutoFit/>
            </a:bodyPr>
            <a:lstStyle/>
            <a:p>
              <a:pPr defTabSz="821531"/>
              <a:r>
                <a:rPr lang="zh-CN" altLang="en-US" b="1" dirty="0" smtClean="0">
                  <a:solidFill>
                    <a:schemeClr val="tx1"/>
                  </a:solidFill>
                  <a:latin typeface="微软雅黑" panose="020B0503020204020204" pitchFamily="34" charset="-122"/>
                  <a:ea typeface="微软雅黑" panose="020B0503020204020204" pitchFamily="34" charset="-122"/>
                  <a:sym typeface="Helvetica Light"/>
                </a:rPr>
                <a:t>全领域专家决策</a:t>
              </a:r>
              <a:endParaRPr lang="zh-CN" altLang="en-US" b="1" dirty="0">
                <a:solidFill>
                  <a:schemeClr val="tx1"/>
                </a:solidFill>
                <a:latin typeface="微软雅黑" panose="020B0503020204020204" pitchFamily="34" charset="-122"/>
                <a:ea typeface="微软雅黑" panose="020B0503020204020204" pitchFamily="34" charset="-122"/>
                <a:sym typeface="Helvetica Light"/>
              </a:endParaRPr>
            </a:p>
          </p:txBody>
        </p:sp>
        <p:sp>
          <p:nvSpPr>
            <p:cNvPr id="20" name="文本框 112">
              <a:extLst>
                <a:ext uri="{FF2B5EF4-FFF2-40B4-BE49-F238E27FC236}">
                  <a16:creationId xmlns:a16="http://schemas.microsoft.com/office/drawing/2014/main" id="{2666B900-FC50-B147-B3BE-2BC1E93813A2}"/>
                </a:ext>
              </a:extLst>
            </p:cNvPr>
            <p:cNvSpPr txBox="1"/>
            <p:nvPr/>
          </p:nvSpPr>
          <p:spPr>
            <a:xfrm>
              <a:off x="3435117" y="4401467"/>
              <a:ext cx="1853891" cy="2200603"/>
            </a:xfrm>
            <a:prstGeom prst="rect">
              <a:avLst/>
            </a:prstGeom>
            <a:noFill/>
          </p:spPr>
          <p:txBody>
            <a:bodyPr wrap="square" rtlCol="0">
              <a:spAutoFit/>
            </a:bodyPr>
            <a:lstStyle/>
            <a:p>
              <a:pPr algn="just" defTabSz="821531"/>
              <a:r>
                <a:rPr lang="zh-CN" altLang="en-US" sz="2800" dirty="0" smtClean="0">
                  <a:solidFill>
                    <a:schemeClr val="tx1"/>
                  </a:solidFill>
                  <a:latin typeface="微软雅黑" panose="020B0503020204020204" pitchFamily="34" charset="-122"/>
                  <a:ea typeface="微软雅黑" panose="020B0503020204020204" pitchFamily="34" charset="-122"/>
                  <a:cs typeface="Arial" pitchFamily="34" charset="0"/>
                  <a:sym typeface="Helvetica Light"/>
                </a:rPr>
                <a:t>整合领域专拣，</a:t>
              </a:r>
              <a:r>
                <a:rPr lang="en-US" altLang="zh-CN" sz="2800" dirty="0" smtClean="0">
                  <a:solidFill>
                    <a:schemeClr val="tx1"/>
                  </a:solidFill>
                  <a:latin typeface="微软雅黑" panose="020B0503020204020204" pitchFamily="34" charset="-122"/>
                  <a:ea typeface="微软雅黑" panose="020B0503020204020204" pitchFamily="34" charset="-122"/>
                  <a:cs typeface="Arial" pitchFamily="34" charset="0"/>
                  <a:sym typeface="Helvetica Light"/>
                </a:rPr>
                <a:t>IT</a:t>
              </a:r>
              <a:r>
                <a:rPr lang="zh-CN" altLang="en-US" sz="2800" dirty="0" smtClean="0">
                  <a:solidFill>
                    <a:schemeClr val="tx1"/>
                  </a:solidFill>
                  <a:latin typeface="微软雅黑" panose="020B0503020204020204" pitchFamily="34" charset="-122"/>
                  <a:ea typeface="微软雅黑" panose="020B0503020204020204" pitchFamily="34" charset="-122"/>
                  <a:cs typeface="Arial" pitchFamily="34" charset="0"/>
                  <a:sym typeface="Helvetica Light"/>
                </a:rPr>
                <a:t>、</a:t>
              </a:r>
              <a:r>
                <a:rPr lang="en-US" altLang="zh-CN" sz="2800" dirty="0" smtClean="0">
                  <a:solidFill>
                    <a:schemeClr val="tx1"/>
                  </a:solidFill>
                  <a:latin typeface="微软雅黑" panose="020B0503020204020204" pitchFamily="34" charset="-122"/>
                  <a:ea typeface="微软雅黑" panose="020B0503020204020204" pitchFamily="34" charset="-122"/>
                  <a:cs typeface="Arial" pitchFamily="34" charset="0"/>
                  <a:sym typeface="Helvetica Light"/>
                </a:rPr>
                <a:t>AI</a:t>
              </a:r>
              <a:r>
                <a:rPr lang="zh-CN" altLang="en-US" sz="2800" dirty="0" smtClean="0">
                  <a:solidFill>
                    <a:schemeClr val="tx1"/>
                  </a:solidFill>
                  <a:latin typeface="微软雅黑" panose="020B0503020204020204" pitchFamily="34" charset="-122"/>
                  <a:ea typeface="微软雅黑" panose="020B0503020204020204" pitchFamily="34" charset="-122"/>
                  <a:cs typeface="Arial" pitchFamily="34" charset="0"/>
                  <a:sym typeface="Helvetica Light"/>
                </a:rPr>
                <a:t>能力。以强算力快速推动分析、评价、与决策模型在各个领域的落地。</a:t>
              </a:r>
              <a:endParaRPr lang="en-US" altLang="zh-CN" sz="2800" dirty="0" smtClean="0">
                <a:solidFill>
                  <a:schemeClr val="tx1"/>
                </a:solidFill>
                <a:latin typeface="微软雅黑" panose="020B0503020204020204" pitchFamily="34" charset="-122"/>
                <a:ea typeface="微软雅黑" panose="020B0503020204020204" pitchFamily="34" charset="-122"/>
                <a:cs typeface="Arial" pitchFamily="34" charset="0"/>
                <a:sym typeface="Helvetica Light"/>
              </a:endParaRPr>
            </a:p>
            <a:p>
              <a:pPr algn="just" defTabSz="821531"/>
              <a:endParaRPr lang="en-US" altLang="zh-CN" sz="2800" dirty="0">
                <a:solidFill>
                  <a:schemeClr val="tx1"/>
                </a:solidFill>
                <a:latin typeface="微软雅黑" panose="020B0503020204020204" pitchFamily="34" charset="-122"/>
                <a:ea typeface="微软雅黑" panose="020B0503020204020204" pitchFamily="34" charset="-122"/>
                <a:cs typeface="Arial" pitchFamily="34" charset="0"/>
                <a:sym typeface="Helvetica Light"/>
              </a:endParaRPr>
            </a:p>
            <a:p>
              <a:pPr algn="just" defTabSz="821531"/>
              <a:r>
                <a:rPr lang="zh-CN" altLang="en-US" sz="2800" dirty="0" smtClean="0">
                  <a:solidFill>
                    <a:schemeClr val="tx1"/>
                  </a:solidFill>
                  <a:latin typeface="微软雅黑" panose="020B0503020204020204" pitchFamily="34" charset="-122"/>
                  <a:ea typeface="微软雅黑" panose="020B0503020204020204" pitchFamily="34" charset="-122"/>
                  <a:sym typeface="Helvetica Light"/>
                </a:rPr>
                <a:t>领域知识规范度，学习验证数据，分析模型与算法。闭环评价链路。</a:t>
              </a:r>
              <a:endParaRPr lang="zh-CN" altLang="en-US" sz="2800" dirty="0">
                <a:solidFill>
                  <a:schemeClr val="tx1"/>
                </a:solidFill>
                <a:latin typeface="微软雅黑" panose="020B0503020204020204" pitchFamily="34" charset="-122"/>
                <a:ea typeface="微软雅黑" panose="020B0503020204020204" pitchFamily="34" charset="-122"/>
                <a:sym typeface="Helvetica Light"/>
              </a:endParaRPr>
            </a:p>
          </p:txBody>
        </p:sp>
      </p:grpSp>
      <p:sp>
        <p:nvSpPr>
          <p:cNvPr id="27" name="矩形 26"/>
          <p:cNvSpPr/>
          <p:nvPr/>
        </p:nvSpPr>
        <p:spPr>
          <a:xfrm>
            <a:off x="0" y="11412856"/>
            <a:ext cx="24384000" cy="2308324"/>
          </a:xfrm>
          <a:prstGeom prst="rect">
            <a:avLst/>
          </a:prstGeom>
        </p:spPr>
        <p:txBody>
          <a:bodyPr wrap="square">
            <a:spAutoFit/>
          </a:bodyPr>
          <a:lstStyle/>
          <a:p>
            <a:r>
              <a:rPr lang="en-US" altLang="zh-CN" dirty="0"/>
              <a:t> </a:t>
            </a:r>
            <a:r>
              <a:rPr lang="en-US" altLang="zh-CN" dirty="0" smtClean="0"/>
              <a:t>       </a:t>
            </a:r>
            <a:r>
              <a:rPr lang="zh-CN" altLang="en-US" dirty="0" smtClean="0"/>
              <a:t>在</a:t>
            </a:r>
            <a:r>
              <a:rPr lang="zh-CN" altLang="en-US" dirty="0"/>
              <a:t>采购，制造，装配，质检，销售，配送，安装，使用，维修，回收等</a:t>
            </a:r>
            <a:r>
              <a:rPr lang="zh-CN" altLang="en-US" b="1" dirty="0"/>
              <a:t>各个环节</a:t>
            </a:r>
            <a:r>
              <a:rPr lang="zh-CN" altLang="en-US" dirty="0"/>
              <a:t>，将设备、用户、服务代表、代理商</a:t>
            </a:r>
            <a:r>
              <a:rPr lang="zh-CN" altLang="en-US" dirty="0" smtClean="0"/>
              <a:t>等</a:t>
            </a:r>
            <a:r>
              <a:rPr lang="zh-CN" altLang="en-US" b="1" dirty="0" smtClean="0"/>
              <a:t>各类实体</a:t>
            </a:r>
            <a:r>
              <a:rPr lang="zh-CN" altLang="en-US" dirty="0" smtClean="0"/>
              <a:t>所在</a:t>
            </a:r>
            <a:r>
              <a:rPr lang="zh-CN" altLang="en-US" dirty="0"/>
              <a:t>环境与运作</a:t>
            </a:r>
            <a:r>
              <a:rPr lang="zh-CN" altLang="en-US" dirty="0" smtClean="0"/>
              <a:t>行为</a:t>
            </a:r>
            <a:r>
              <a:rPr lang="zh-CN" altLang="en-US" b="1" dirty="0" smtClean="0"/>
              <a:t>全场景数字化</a:t>
            </a:r>
            <a:r>
              <a:rPr lang="zh-CN" altLang="en-US" dirty="0" smtClean="0"/>
              <a:t>并</a:t>
            </a:r>
            <a:r>
              <a:rPr lang="zh-CN" altLang="en-US" b="1" dirty="0" smtClean="0"/>
              <a:t>互联互通</a:t>
            </a:r>
            <a:r>
              <a:rPr lang="zh-CN" altLang="en-US" dirty="0" smtClean="0"/>
              <a:t>，</a:t>
            </a:r>
            <a:r>
              <a:rPr lang="zh-CN" altLang="en-US" dirty="0"/>
              <a:t>借助对数据、图像、声音</a:t>
            </a:r>
            <a:r>
              <a:rPr lang="zh-CN" altLang="en-US" dirty="0" smtClean="0"/>
              <a:t>等领域的</a:t>
            </a:r>
            <a:r>
              <a:rPr lang="zh-CN" altLang="en-US" b="1" dirty="0" smtClean="0"/>
              <a:t>采集与标注技术</a:t>
            </a:r>
            <a:r>
              <a:rPr lang="zh-CN" altLang="en-US" dirty="0"/>
              <a:t>以及</a:t>
            </a:r>
            <a:r>
              <a:rPr lang="zh-CN" altLang="en-US" b="1" dirty="0"/>
              <a:t>深度学习与人工智能</a:t>
            </a:r>
            <a:r>
              <a:rPr lang="zh-CN" altLang="en-US" dirty="0" smtClean="0"/>
              <a:t>，确保</a:t>
            </a:r>
            <a:r>
              <a:rPr lang="zh-CN" altLang="en-US" b="1" dirty="0" smtClean="0"/>
              <a:t>高可用</a:t>
            </a:r>
            <a:r>
              <a:rPr lang="zh-CN" altLang="en-US" dirty="0" smtClean="0"/>
              <a:t>的服务质量，对</a:t>
            </a:r>
            <a:r>
              <a:rPr lang="zh-CN" altLang="en-US" dirty="0"/>
              <a:t>场景的智能化还原，服务质量智能化评测，运行参数的智能化调优，经营环境的智能化预测，进而辅助智能化</a:t>
            </a:r>
            <a:r>
              <a:rPr lang="zh-CN" altLang="en-US" dirty="0" smtClean="0"/>
              <a:t>决策。</a:t>
            </a:r>
            <a:endParaRPr lang="zh-CN" altLang="en-US" dirty="0"/>
          </a:p>
        </p:txBody>
      </p:sp>
      <p:pic>
        <p:nvPicPr>
          <p:cNvPr id="28" name="图片 27"/>
          <p:cNvPicPr>
            <a:picLocks noChangeAspect="1"/>
          </p:cNvPicPr>
          <p:nvPr/>
        </p:nvPicPr>
        <p:blipFill>
          <a:blip r:embed="rId3"/>
          <a:stretch>
            <a:fillRect/>
          </a:stretch>
        </p:blipFill>
        <p:spPr>
          <a:xfrm>
            <a:off x="2297542" y="1925383"/>
            <a:ext cx="3326421" cy="2433257"/>
          </a:xfrm>
          <a:prstGeom prst="rect">
            <a:avLst/>
          </a:prstGeom>
        </p:spPr>
      </p:pic>
      <p:pic>
        <p:nvPicPr>
          <p:cNvPr id="29" name="图片 28"/>
          <p:cNvPicPr>
            <a:picLocks noChangeAspect="1"/>
          </p:cNvPicPr>
          <p:nvPr/>
        </p:nvPicPr>
        <p:blipFill>
          <a:blip r:embed="rId4"/>
          <a:stretch>
            <a:fillRect/>
          </a:stretch>
        </p:blipFill>
        <p:spPr>
          <a:xfrm>
            <a:off x="7686423" y="1925383"/>
            <a:ext cx="3450106" cy="2433257"/>
          </a:xfrm>
          <a:prstGeom prst="rect">
            <a:avLst/>
          </a:prstGeom>
        </p:spPr>
      </p:pic>
      <p:pic>
        <p:nvPicPr>
          <p:cNvPr id="30" name="图片 29"/>
          <p:cNvPicPr>
            <a:picLocks noChangeAspect="1"/>
          </p:cNvPicPr>
          <p:nvPr/>
        </p:nvPicPr>
        <p:blipFill>
          <a:blip r:embed="rId5"/>
          <a:stretch>
            <a:fillRect/>
          </a:stretch>
        </p:blipFill>
        <p:spPr>
          <a:xfrm>
            <a:off x="13198989" y="1919821"/>
            <a:ext cx="2603183" cy="2438819"/>
          </a:xfrm>
          <a:prstGeom prst="rect">
            <a:avLst/>
          </a:prstGeom>
        </p:spPr>
      </p:pic>
      <p:pic>
        <p:nvPicPr>
          <p:cNvPr id="32" name="图片 31"/>
          <p:cNvPicPr>
            <a:picLocks noChangeAspect="1"/>
          </p:cNvPicPr>
          <p:nvPr/>
        </p:nvPicPr>
        <p:blipFill>
          <a:blip r:embed="rId6"/>
          <a:stretch>
            <a:fillRect/>
          </a:stretch>
        </p:blipFill>
        <p:spPr>
          <a:xfrm>
            <a:off x="18711555" y="1925383"/>
            <a:ext cx="2615674" cy="2496780"/>
          </a:xfrm>
          <a:prstGeom prst="rect">
            <a:avLst/>
          </a:prstGeom>
        </p:spPr>
      </p:pic>
    </p:spTree>
    <p:extLst>
      <p:ext uri="{BB962C8B-B14F-4D97-AF65-F5344CB8AC3E}">
        <p14:creationId xmlns:p14="http://schemas.microsoft.com/office/powerpoint/2010/main" val="13113671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df"/>
          <p:cNvPicPr>
            <a:picLocks noChangeAspect="1"/>
          </p:cNvPicPr>
          <p:nvPr/>
        </p:nvPicPr>
        <p:blipFill>
          <a:blip r:embed="rId3"/>
          <a:stretch>
            <a:fillRect/>
          </a:stretch>
        </p:blipFill>
        <p:spPr>
          <a:xfrm>
            <a:off x="21463000" y="425450"/>
            <a:ext cx="2540000" cy="901700"/>
          </a:xfrm>
          <a:prstGeom prst="rect">
            <a:avLst/>
          </a:prstGeom>
          <a:ln w="12700">
            <a:miter lim="400000"/>
          </a:ln>
        </p:spPr>
      </p:pic>
      <p:sp>
        <p:nvSpPr>
          <p:cNvPr id="6" name="Shape 182">
            <a:extLst>
              <a:ext uri="{FF2B5EF4-FFF2-40B4-BE49-F238E27FC236}">
                <a16:creationId xmlns:a16="http://schemas.microsoft.com/office/drawing/2014/main" id="{A6C3A130-0317-BF4D-A034-23FBFB5BADFB}"/>
              </a:ext>
            </a:extLst>
          </p:cNvPr>
          <p:cNvSpPr/>
          <p:nvPr/>
        </p:nvSpPr>
        <p:spPr>
          <a:xfrm flipH="1">
            <a:off x="634998" y="721950"/>
            <a:ext cx="140253" cy="620893"/>
          </a:xfrm>
          <a:prstGeom prst="rect">
            <a:avLst/>
          </a:prstGeom>
          <a:solidFill>
            <a:srgbClr val="0082FF"/>
          </a:solidFill>
          <a:ln w="12700" cap="flat">
            <a:noFill/>
            <a:miter lim="400000"/>
          </a:ln>
          <a:effectLst/>
        </p:spPr>
        <p:txBody>
          <a:bodyPr wrap="square" lIns="0" tIns="0" rIns="0" bIns="0" numCol="1" anchor="ctr">
            <a:noAutofit/>
          </a:bodyPr>
          <a:lstStyle/>
          <a:p>
            <a:pPr defTabSz="825388"/>
            <a:endParaRPr sz="1600" b="1">
              <a:latin typeface="Arial" panose="020B0604020202020204" pitchFamily="34" charset="0"/>
              <a:ea typeface="Microsoft YaHei" panose="020B0503020204020204" pitchFamily="34" charset="-122"/>
              <a:cs typeface="Arial" panose="020B0604020202020204" pitchFamily="34" charset="0"/>
              <a:sym typeface="Calibri"/>
            </a:endParaRPr>
          </a:p>
        </p:txBody>
      </p:sp>
      <p:sp>
        <p:nvSpPr>
          <p:cNvPr id="7" name="Shape 181">
            <a:extLst>
              <a:ext uri="{FF2B5EF4-FFF2-40B4-BE49-F238E27FC236}">
                <a16:creationId xmlns:a16="http://schemas.microsoft.com/office/drawing/2014/main" id="{27EA3D5A-6E89-B940-A9EE-B51EAA893D13}"/>
              </a:ext>
            </a:extLst>
          </p:cNvPr>
          <p:cNvSpPr/>
          <p:nvPr/>
        </p:nvSpPr>
        <p:spPr>
          <a:xfrm>
            <a:off x="1009650" y="706257"/>
            <a:ext cx="6513619" cy="756787"/>
          </a:xfrm>
          <a:prstGeom prst="rect">
            <a:avLst/>
          </a:prstGeom>
          <a:ln w="12700">
            <a:miter lim="400000"/>
          </a:ln>
          <a:extLst>
            <a:ext uri="{C572A759-6A51-4108-AA02-DFA0A04FC94B}">
              <ma14:wrappingTextBoxFlag xmlns="" xmlns:ma14="http://schemas.microsoft.com/office/mac/drawingml/2011/main" val="1"/>
            </a:ext>
          </a:extLst>
        </p:spPr>
        <p:txBody>
          <a:bodyPr wrap="none" lIns="45550" tIns="45550" rIns="45550" bIns="45550">
            <a:spAutoFit/>
          </a:bodyPr>
          <a:lstStyle>
            <a:lvl1pPr algn="l" defTabSz="1791866">
              <a:lnSpc>
                <a:spcPct val="90000"/>
              </a:lnSpc>
              <a:defRPr>
                <a:latin typeface="Microsoft YaHei"/>
                <a:ea typeface="Microsoft YaHei"/>
                <a:cs typeface="Microsoft YaHei"/>
                <a:sym typeface="Microsoft YaHei"/>
              </a:defRPr>
            </a:lvl1pPr>
          </a:lstStyle>
          <a:p>
            <a:pPr marL="0" marR="0" lvl="0" indent="0" algn="l" defTabSz="1791866" rtl="0" eaLnBrk="1" fontAlgn="auto" latinLnBrk="0" hangingPunct="0">
              <a:lnSpc>
                <a:spcPct val="90000"/>
              </a:lnSpc>
              <a:spcBef>
                <a:spcPts val="0"/>
              </a:spcBef>
              <a:spcAft>
                <a:spcPts val="0"/>
              </a:spcAft>
              <a:buClrTx/>
              <a:buSzTx/>
              <a:buFontTx/>
              <a:buNone/>
              <a:tabLst/>
              <a:defRPr/>
            </a:pPr>
            <a:r>
              <a:rPr lang="zh-CN" altLang="en-US" sz="4800" dirty="0" smtClean="0">
                <a:latin typeface="微软雅黑" panose="020B0503020204020204" pitchFamily="34" charset="-122"/>
                <a:ea typeface="微软雅黑" panose="020B0503020204020204" pitchFamily="34" charset="-122"/>
              </a:rPr>
              <a:t>全网互联互通</a:t>
            </a:r>
            <a:r>
              <a:rPr lang="en-US" altLang="zh-CN" sz="4800" dirty="0" smtClean="0">
                <a:latin typeface="微软雅黑" panose="020B0503020204020204" pitchFamily="34" charset="-122"/>
                <a:ea typeface="微软雅黑" panose="020B0503020204020204" pitchFamily="34" charset="-122"/>
              </a:rPr>
              <a:t>-</a:t>
            </a:r>
            <a:r>
              <a:rPr lang="zh-CN" altLang="en-US" sz="4800" dirty="0" smtClean="0">
                <a:latin typeface="微软雅黑" panose="020B0503020204020204" pitchFamily="34" charset="-122"/>
                <a:ea typeface="微软雅黑" panose="020B0503020204020204" pitchFamily="34" charset="-122"/>
              </a:rPr>
              <a:t>斗转星移</a:t>
            </a:r>
            <a:endParaRPr kumimoji="0" lang="zh-CN" altLang="en-US" sz="4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endParaRPr>
          </a:p>
        </p:txBody>
      </p:sp>
      <p:grpSp>
        <p:nvGrpSpPr>
          <p:cNvPr id="8" name="组合 7">
            <a:extLst>
              <a:ext uri="{FF2B5EF4-FFF2-40B4-BE49-F238E27FC236}">
                <a16:creationId xmlns:a16="http://schemas.microsoft.com/office/drawing/2014/main" id="{6BAE1477-725A-9A47-A743-4B3A4FF1BE93}"/>
              </a:ext>
            </a:extLst>
          </p:cNvPr>
          <p:cNvGrpSpPr/>
          <p:nvPr/>
        </p:nvGrpSpPr>
        <p:grpSpPr>
          <a:xfrm>
            <a:off x="3216316" y="4309921"/>
            <a:ext cx="2632707" cy="900726"/>
            <a:chOff x="6085898" y="4410795"/>
            <a:chExt cx="1568087" cy="1163283"/>
          </a:xfrm>
          <a:solidFill>
            <a:srgbClr val="51A8F9"/>
          </a:solidFill>
        </p:grpSpPr>
        <p:sp>
          <p:nvSpPr>
            <p:cNvPr id="9" name="矩形">
              <a:extLst>
                <a:ext uri="{FF2B5EF4-FFF2-40B4-BE49-F238E27FC236}">
                  <a16:creationId xmlns:a16="http://schemas.microsoft.com/office/drawing/2014/main" id="{4EE2AA16-BEF9-004F-897B-D17121214D48}"/>
                </a:ext>
              </a:extLst>
            </p:cNvPr>
            <p:cNvSpPr/>
            <p:nvPr/>
          </p:nvSpPr>
          <p:spPr>
            <a:xfrm>
              <a:off x="6085898" y="4410795"/>
              <a:ext cx="1568087" cy="1163283"/>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dirty="0">
                <a:latin typeface="微软雅黑" panose="020B0503020204020204" pitchFamily="34" charset="-122"/>
                <a:ea typeface="微软雅黑" panose="020B0503020204020204" pitchFamily="34" charset="-122"/>
              </a:endParaRPr>
            </a:p>
          </p:txBody>
        </p:sp>
        <p:sp>
          <p:nvSpPr>
            <p:cNvPr id="10" name="APS">
              <a:extLst>
                <a:ext uri="{FF2B5EF4-FFF2-40B4-BE49-F238E27FC236}">
                  <a16:creationId xmlns:a16="http://schemas.microsoft.com/office/drawing/2014/main" id="{85291477-09A6-EF4E-B2AE-C7B43E9E5B5C}"/>
                </a:ext>
              </a:extLst>
            </p:cNvPr>
            <p:cNvSpPr txBox="1"/>
            <p:nvPr/>
          </p:nvSpPr>
          <p:spPr>
            <a:xfrm>
              <a:off x="6225767" y="4486060"/>
              <a:ext cx="1274695" cy="1088017"/>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latin typeface="微软雅黑" panose="020B0503020204020204" pitchFamily="34" charset="-122"/>
                  <a:ea typeface="微软雅黑" panose="020B0503020204020204" pitchFamily="34" charset="-122"/>
                </a:rPr>
                <a:t>考勤数据</a:t>
              </a:r>
              <a:endParaRPr lang="en-US" altLang="zh-CN" sz="2800" dirty="0">
                <a:latin typeface="微软雅黑" panose="020B0503020204020204" pitchFamily="34" charset="-122"/>
                <a:ea typeface="微软雅黑" panose="020B0503020204020204" pitchFamily="34" charset="-122"/>
              </a:endParaRPr>
            </a:p>
          </p:txBody>
        </p:sp>
      </p:grpSp>
      <p:grpSp>
        <p:nvGrpSpPr>
          <p:cNvPr id="11" name="组合 10">
            <a:extLst>
              <a:ext uri="{FF2B5EF4-FFF2-40B4-BE49-F238E27FC236}">
                <a16:creationId xmlns:a16="http://schemas.microsoft.com/office/drawing/2014/main" id="{50CE4D4F-E517-1141-81F9-834CB2990DAD}"/>
              </a:ext>
            </a:extLst>
          </p:cNvPr>
          <p:cNvGrpSpPr/>
          <p:nvPr/>
        </p:nvGrpSpPr>
        <p:grpSpPr>
          <a:xfrm>
            <a:off x="7789612" y="4328025"/>
            <a:ext cx="2632707" cy="900726"/>
            <a:chOff x="6085898" y="4410795"/>
            <a:chExt cx="1568087" cy="1163283"/>
          </a:xfrm>
          <a:solidFill>
            <a:srgbClr val="51A8F9"/>
          </a:solidFill>
        </p:grpSpPr>
        <p:sp>
          <p:nvSpPr>
            <p:cNvPr id="12" name="矩形">
              <a:extLst>
                <a:ext uri="{FF2B5EF4-FFF2-40B4-BE49-F238E27FC236}">
                  <a16:creationId xmlns:a16="http://schemas.microsoft.com/office/drawing/2014/main" id="{5A2DAD66-497C-0B40-B248-08950B2A2CD3}"/>
                </a:ext>
              </a:extLst>
            </p:cNvPr>
            <p:cNvSpPr/>
            <p:nvPr/>
          </p:nvSpPr>
          <p:spPr>
            <a:xfrm>
              <a:off x="6085898" y="4410795"/>
              <a:ext cx="1568087" cy="1163283"/>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dirty="0">
                <a:latin typeface="微软雅黑" panose="020B0503020204020204" pitchFamily="34" charset="-122"/>
                <a:ea typeface="微软雅黑" panose="020B0503020204020204" pitchFamily="34" charset="-122"/>
              </a:endParaRPr>
            </a:p>
          </p:txBody>
        </p:sp>
        <p:sp>
          <p:nvSpPr>
            <p:cNvPr id="13" name="APS">
              <a:extLst>
                <a:ext uri="{FF2B5EF4-FFF2-40B4-BE49-F238E27FC236}">
                  <a16:creationId xmlns:a16="http://schemas.microsoft.com/office/drawing/2014/main" id="{FA9B8020-2613-7D48-A6BC-EF0C66E338CB}"/>
                </a:ext>
              </a:extLst>
            </p:cNvPr>
            <p:cNvSpPr txBox="1"/>
            <p:nvPr/>
          </p:nvSpPr>
          <p:spPr>
            <a:xfrm>
              <a:off x="6225767" y="4486060"/>
              <a:ext cx="1274695" cy="1088017"/>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latin typeface="微软雅黑" panose="020B0503020204020204" pitchFamily="34" charset="-122"/>
                  <a:ea typeface="微软雅黑" panose="020B0503020204020204" pitchFamily="34" charset="-122"/>
                </a:rPr>
                <a:t>通行数据</a:t>
              </a:r>
              <a:endParaRPr lang="en-US" altLang="zh-CN" sz="2800" dirty="0">
                <a:latin typeface="微软雅黑" panose="020B0503020204020204" pitchFamily="34" charset="-122"/>
                <a:ea typeface="微软雅黑" panose="020B0503020204020204" pitchFamily="34" charset="-122"/>
              </a:endParaRPr>
            </a:p>
          </p:txBody>
        </p:sp>
      </p:grpSp>
      <p:grpSp>
        <p:nvGrpSpPr>
          <p:cNvPr id="14" name="组合 13">
            <a:extLst>
              <a:ext uri="{FF2B5EF4-FFF2-40B4-BE49-F238E27FC236}">
                <a16:creationId xmlns:a16="http://schemas.microsoft.com/office/drawing/2014/main" id="{3AF33394-7977-C04E-92F1-7C80A4269DC6}"/>
              </a:ext>
            </a:extLst>
          </p:cNvPr>
          <p:cNvGrpSpPr/>
          <p:nvPr/>
        </p:nvGrpSpPr>
        <p:grpSpPr>
          <a:xfrm>
            <a:off x="12362908" y="4309921"/>
            <a:ext cx="2632707" cy="900726"/>
            <a:chOff x="6085898" y="4410795"/>
            <a:chExt cx="1568087" cy="1163283"/>
          </a:xfrm>
          <a:solidFill>
            <a:srgbClr val="51A8F9"/>
          </a:solidFill>
        </p:grpSpPr>
        <p:sp>
          <p:nvSpPr>
            <p:cNvPr id="15" name="矩形">
              <a:extLst>
                <a:ext uri="{FF2B5EF4-FFF2-40B4-BE49-F238E27FC236}">
                  <a16:creationId xmlns:a16="http://schemas.microsoft.com/office/drawing/2014/main" id="{AC8FF44A-6838-324E-9CF5-1CCABFF5D688}"/>
                </a:ext>
              </a:extLst>
            </p:cNvPr>
            <p:cNvSpPr/>
            <p:nvPr/>
          </p:nvSpPr>
          <p:spPr>
            <a:xfrm>
              <a:off x="6085898" y="4410795"/>
              <a:ext cx="1568087" cy="1163283"/>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dirty="0">
                <a:latin typeface="微软雅黑" panose="020B0503020204020204" pitchFamily="34" charset="-122"/>
                <a:ea typeface="微软雅黑" panose="020B0503020204020204" pitchFamily="34" charset="-122"/>
              </a:endParaRPr>
            </a:p>
          </p:txBody>
        </p:sp>
        <p:sp>
          <p:nvSpPr>
            <p:cNvPr id="16" name="APS">
              <a:extLst>
                <a:ext uri="{FF2B5EF4-FFF2-40B4-BE49-F238E27FC236}">
                  <a16:creationId xmlns:a16="http://schemas.microsoft.com/office/drawing/2014/main" id="{194C6E6D-F2C0-0747-ACF9-F79557D1569A}"/>
                </a:ext>
              </a:extLst>
            </p:cNvPr>
            <p:cNvSpPr txBox="1"/>
            <p:nvPr/>
          </p:nvSpPr>
          <p:spPr>
            <a:xfrm>
              <a:off x="6225767" y="4486060"/>
              <a:ext cx="1415327" cy="1088017"/>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latin typeface="微软雅黑" panose="020B0503020204020204" pitchFamily="34" charset="-122"/>
                  <a:ea typeface="微软雅黑" panose="020B0503020204020204" pitchFamily="34" charset="-122"/>
                </a:rPr>
                <a:t>消费数据           </a:t>
              </a:r>
              <a:endParaRPr lang="en-US" altLang="zh-CN" sz="2800" dirty="0">
                <a:latin typeface="微软雅黑" panose="020B0503020204020204" pitchFamily="34" charset="-122"/>
                <a:ea typeface="微软雅黑" panose="020B0503020204020204" pitchFamily="34" charset="-122"/>
              </a:endParaRPr>
            </a:p>
          </p:txBody>
        </p:sp>
      </p:grpSp>
      <p:grpSp>
        <p:nvGrpSpPr>
          <p:cNvPr id="17" name="组合 16">
            <a:extLst>
              <a:ext uri="{FF2B5EF4-FFF2-40B4-BE49-F238E27FC236}">
                <a16:creationId xmlns:a16="http://schemas.microsoft.com/office/drawing/2014/main" id="{953E371F-A029-7B40-9A80-160A07CF9001}"/>
              </a:ext>
            </a:extLst>
          </p:cNvPr>
          <p:cNvGrpSpPr/>
          <p:nvPr/>
        </p:nvGrpSpPr>
        <p:grpSpPr>
          <a:xfrm>
            <a:off x="16936204" y="4309921"/>
            <a:ext cx="2632707" cy="892092"/>
            <a:chOff x="6085898" y="4410795"/>
            <a:chExt cx="1568087" cy="1163283"/>
          </a:xfrm>
          <a:solidFill>
            <a:srgbClr val="51A8F9"/>
          </a:solidFill>
        </p:grpSpPr>
        <p:sp>
          <p:nvSpPr>
            <p:cNvPr id="18" name="矩形">
              <a:extLst>
                <a:ext uri="{FF2B5EF4-FFF2-40B4-BE49-F238E27FC236}">
                  <a16:creationId xmlns:a16="http://schemas.microsoft.com/office/drawing/2014/main" id="{00268CF5-F1BE-BC4D-AFC0-73949E1E87B1}"/>
                </a:ext>
              </a:extLst>
            </p:cNvPr>
            <p:cNvSpPr/>
            <p:nvPr/>
          </p:nvSpPr>
          <p:spPr>
            <a:xfrm>
              <a:off x="6085898" y="4410795"/>
              <a:ext cx="1568087" cy="1163283"/>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dirty="0">
                <a:latin typeface="微软雅黑" panose="020B0503020204020204" pitchFamily="34" charset="-122"/>
                <a:ea typeface="微软雅黑" panose="020B0503020204020204" pitchFamily="34" charset="-122"/>
              </a:endParaRPr>
            </a:p>
          </p:txBody>
        </p:sp>
        <p:sp>
          <p:nvSpPr>
            <p:cNvPr id="19" name="APS">
              <a:extLst>
                <a:ext uri="{FF2B5EF4-FFF2-40B4-BE49-F238E27FC236}">
                  <a16:creationId xmlns:a16="http://schemas.microsoft.com/office/drawing/2014/main" id="{B0CAEC5C-2C03-964A-919E-B4452CDB74BD}"/>
                </a:ext>
              </a:extLst>
            </p:cNvPr>
            <p:cNvSpPr txBox="1"/>
            <p:nvPr/>
          </p:nvSpPr>
          <p:spPr>
            <a:xfrm>
              <a:off x="6225767" y="4486060"/>
              <a:ext cx="1274695" cy="1088017"/>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en-US" altLang="zh-CN" sz="2800" dirty="0">
                  <a:latin typeface="微软雅黑" panose="020B0503020204020204" pitchFamily="34" charset="-122"/>
                  <a:ea typeface="微软雅黑" panose="020B0503020204020204" pitchFamily="34" charset="-122"/>
                </a:rPr>
                <a:t>…..</a:t>
              </a:r>
            </a:p>
          </p:txBody>
        </p:sp>
      </p:grpSp>
      <p:grpSp>
        <p:nvGrpSpPr>
          <p:cNvPr id="20" name="组合 19">
            <a:extLst>
              <a:ext uri="{FF2B5EF4-FFF2-40B4-BE49-F238E27FC236}">
                <a16:creationId xmlns:a16="http://schemas.microsoft.com/office/drawing/2014/main" id="{B24DABB1-B669-464C-9050-89CFA7F81F2A}"/>
              </a:ext>
            </a:extLst>
          </p:cNvPr>
          <p:cNvGrpSpPr/>
          <p:nvPr/>
        </p:nvGrpSpPr>
        <p:grpSpPr>
          <a:xfrm>
            <a:off x="5446066" y="5822759"/>
            <a:ext cx="2632709" cy="952191"/>
            <a:chOff x="2155537" y="11450640"/>
            <a:chExt cx="2616489" cy="1392511"/>
          </a:xfrm>
          <a:solidFill>
            <a:srgbClr val="51A8F9"/>
          </a:solidFill>
        </p:grpSpPr>
        <p:sp>
          <p:nvSpPr>
            <p:cNvPr id="21" name="矩形">
              <a:extLst>
                <a:ext uri="{FF2B5EF4-FFF2-40B4-BE49-F238E27FC236}">
                  <a16:creationId xmlns:a16="http://schemas.microsoft.com/office/drawing/2014/main" id="{6A93AF35-17C2-E241-8E94-787FD6EEC98A}"/>
                </a:ext>
              </a:extLst>
            </p:cNvPr>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dirty="0">
                <a:latin typeface="微软雅黑" panose="020B0503020204020204" pitchFamily="34" charset="-122"/>
                <a:ea typeface="微软雅黑" panose="020B0503020204020204" pitchFamily="34" charset="-122"/>
              </a:endParaRPr>
            </a:p>
          </p:txBody>
        </p:sp>
        <p:sp>
          <p:nvSpPr>
            <p:cNvPr id="22" name="APS">
              <a:extLst>
                <a:ext uri="{FF2B5EF4-FFF2-40B4-BE49-F238E27FC236}">
                  <a16:creationId xmlns:a16="http://schemas.microsoft.com/office/drawing/2014/main" id="{F59E9906-3BD4-B14C-B51E-32DC2FAA5C0B}"/>
                </a:ext>
              </a:extLst>
            </p:cNvPr>
            <p:cNvSpPr txBox="1"/>
            <p:nvPr/>
          </p:nvSpPr>
          <p:spPr>
            <a:xfrm>
              <a:off x="2155538" y="11525905"/>
              <a:ext cx="2616488" cy="1317246"/>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latin typeface="微软雅黑" panose="020B0503020204020204" pitchFamily="34" charset="-122"/>
                  <a:ea typeface="微软雅黑" panose="020B0503020204020204" pitchFamily="34" charset="-122"/>
                </a:rPr>
                <a:t>终端类</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行为数据</a:t>
              </a:r>
              <a:endParaRPr lang="en-US" altLang="zh-CN" sz="2800" dirty="0">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id="{A24873E2-EE38-724D-8858-6D8533ED5ACA}"/>
              </a:ext>
            </a:extLst>
          </p:cNvPr>
          <p:cNvGrpSpPr/>
          <p:nvPr/>
        </p:nvGrpSpPr>
        <p:grpSpPr>
          <a:xfrm>
            <a:off x="9999582" y="5822759"/>
            <a:ext cx="2632709" cy="934249"/>
            <a:chOff x="2155537" y="11450640"/>
            <a:chExt cx="2616489" cy="1122359"/>
          </a:xfrm>
          <a:solidFill>
            <a:srgbClr val="51A8F9"/>
          </a:solidFill>
        </p:grpSpPr>
        <p:sp>
          <p:nvSpPr>
            <p:cNvPr id="24" name="矩形">
              <a:extLst>
                <a:ext uri="{FF2B5EF4-FFF2-40B4-BE49-F238E27FC236}">
                  <a16:creationId xmlns:a16="http://schemas.microsoft.com/office/drawing/2014/main" id="{7B2B909D-0B70-9348-8F96-D49A4FB6DC69}"/>
                </a:ext>
              </a:extLst>
            </p:cNvPr>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dirty="0">
                <a:latin typeface="微软雅黑" panose="020B0503020204020204" pitchFamily="34" charset="-122"/>
                <a:ea typeface="微软雅黑" panose="020B0503020204020204" pitchFamily="34" charset="-122"/>
              </a:endParaRPr>
            </a:p>
          </p:txBody>
        </p:sp>
        <p:sp>
          <p:nvSpPr>
            <p:cNvPr id="25" name="APS">
              <a:extLst>
                <a:ext uri="{FF2B5EF4-FFF2-40B4-BE49-F238E27FC236}">
                  <a16:creationId xmlns:a16="http://schemas.microsoft.com/office/drawing/2014/main" id="{FF9918B8-F9C8-BD4F-8AFB-085B5E2D95BA}"/>
                </a:ext>
              </a:extLst>
            </p:cNvPr>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en-US" altLang="zh-CN" sz="2800" dirty="0">
                  <a:latin typeface="微软雅黑" panose="020B0503020204020204" pitchFamily="34" charset="-122"/>
                  <a:ea typeface="微软雅黑" panose="020B0503020204020204" pitchFamily="34" charset="-122"/>
                </a:rPr>
                <a:t>App</a:t>
              </a:r>
              <a:r>
                <a:rPr lang="zh-CN" altLang="en-US" sz="2800" dirty="0">
                  <a:latin typeface="微软雅黑" panose="020B0503020204020204" pitchFamily="34" charset="-122"/>
                  <a:ea typeface="微软雅黑" panose="020B0503020204020204" pitchFamily="34" charset="-122"/>
                </a:rPr>
                <a:t>类</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行为数据</a:t>
              </a:r>
              <a:endParaRPr lang="en-US" altLang="zh-CN" sz="2800" dirty="0">
                <a:latin typeface="微软雅黑" panose="020B0503020204020204" pitchFamily="34" charset="-122"/>
                <a:ea typeface="微软雅黑" panose="020B0503020204020204" pitchFamily="34" charset="-122"/>
              </a:endParaRPr>
            </a:p>
          </p:txBody>
        </p:sp>
      </p:grpSp>
      <p:grpSp>
        <p:nvGrpSpPr>
          <p:cNvPr id="26" name="组合 25">
            <a:extLst>
              <a:ext uri="{FF2B5EF4-FFF2-40B4-BE49-F238E27FC236}">
                <a16:creationId xmlns:a16="http://schemas.microsoft.com/office/drawing/2014/main" id="{1BDCE2FE-D578-B043-9E53-8091B590EC81}"/>
              </a:ext>
            </a:extLst>
          </p:cNvPr>
          <p:cNvGrpSpPr/>
          <p:nvPr/>
        </p:nvGrpSpPr>
        <p:grpSpPr>
          <a:xfrm>
            <a:off x="14553098" y="5822759"/>
            <a:ext cx="2632709" cy="1015560"/>
            <a:chOff x="2155537" y="11450640"/>
            <a:chExt cx="2616489" cy="1485183"/>
          </a:xfrm>
          <a:solidFill>
            <a:srgbClr val="51A8F9"/>
          </a:solidFill>
        </p:grpSpPr>
        <p:sp>
          <p:nvSpPr>
            <p:cNvPr id="27" name="矩形">
              <a:extLst>
                <a:ext uri="{FF2B5EF4-FFF2-40B4-BE49-F238E27FC236}">
                  <a16:creationId xmlns:a16="http://schemas.microsoft.com/office/drawing/2014/main" id="{17A4BF98-775D-A34B-A937-480D0785100F}"/>
                </a:ext>
              </a:extLst>
            </p:cNvPr>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dirty="0">
                <a:latin typeface="微软雅黑" panose="020B0503020204020204" pitchFamily="34" charset="-122"/>
                <a:ea typeface="微软雅黑" panose="020B0503020204020204" pitchFamily="34" charset="-122"/>
              </a:endParaRPr>
            </a:p>
          </p:txBody>
        </p:sp>
        <p:sp>
          <p:nvSpPr>
            <p:cNvPr id="28" name="APS">
              <a:extLst>
                <a:ext uri="{FF2B5EF4-FFF2-40B4-BE49-F238E27FC236}">
                  <a16:creationId xmlns:a16="http://schemas.microsoft.com/office/drawing/2014/main" id="{7A00CD8F-0122-E44B-AF48-3B71F024C377}"/>
                </a:ext>
              </a:extLst>
            </p:cNvPr>
            <p:cNvSpPr txBox="1"/>
            <p:nvPr/>
          </p:nvSpPr>
          <p:spPr>
            <a:xfrm>
              <a:off x="2155538" y="11525905"/>
              <a:ext cx="2616488" cy="1409918"/>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en-US" altLang="zh-CN" sz="2800" dirty="0">
                  <a:latin typeface="微软雅黑" panose="020B0503020204020204" pitchFamily="34" charset="-122"/>
                  <a:ea typeface="微软雅黑" panose="020B0503020204020204" pitchFamily="34" charset="-122"/>
                </a:rPr>
                <a:t>Web</a:t>
              </a:r>
            </a:p>
            <a:p>
              <a:r>
                <a:rPr lang="zh-CN" altLang="en-US" sz="2800" dirty="0">
                  <a:latin typeface="微软雅黑" panose="020B0503020204020204" pitchFamily="34" charset="-122"/>
                  <a:ea typeface="微软雅黑" panose="020B0503020204020204" pitchFamily="34" charset="-122"/>
                </a:rPr>
                <a:t>行为数据</a:t>
              </a:r>
              <a:endParaRPr lang="en-US" altLang="zh-CN" sz="2800" dirty="0">
                <a:latin typeface="微软雅黑" panose="020B0503020204020204" pitchFamily="34" charset="-122"/>
                <a:ea typeface="微软雅黑" panose="020B0503020204020204" pitchFamily="34" charset="-122"/>
              </a:endParaRPr>
            </a:p>
          </p:txBody>
        </p:sp>
      </p:grpSp>
      <p:sp>
        <p:nvSpPr>
          <p:cNvPr id="29" name="圆角矩形 19">
            <a:extLst>
              <a:ext uri="{FF2B5EF4-FFF2-40B4-BE49-F238E27FC236}">
                <a16:creationId xmlns:a16="http://schemas.microsoft.com/office/drawing/2014/main" id="{4FDAD3FD-61EB-934D-A538-DDA2DFF2399E}"/>
              </a:ext>
            </a:extLst>
          </p:cNvPr>
          <p:cNvSpPr/>
          <p:nvPr/>
        </p:nvSpPr>
        <p:spPr>
          <a:xfrm>
            <a:off x="2809462" y="3683512"/>
            <a:ext cx="18427164" cy="3452730"/>
          </a:xfrm>
          <a:prstGeom prst="roundRect">
            <a:avLst>
              <a:gd name="adj" fmla="val 5291"/>
            </a:avLst>
          </a:prstGeom>
          <a:noFill/>
          <a:ln w="50800" cap="flat">
            <a:solidFill>
              <a:schemeClr val="accent1"/>
            </a:solidFill>
            <a:custDash>
              <a:ds d="200000" sp="200000"/>
            </a:custDash>
            <a:miter lim="400000"/>
          </a:ln>
          <a:effectLst/>
        </p:spPr>
        <p:txBody>
          <a:bodyPr wrap="square" lIns="84663" tIns="84663" rIns="84663" bIns="84663" numCol="1" anchor="ctr">
            <a:noAutofit/>
          </a:bodyPr>
          <a:lstStyle/>
          <a:p>
            <a:pPr defTabSz="973664">
              <a:defRPr sz="4400" b="1">
                <a:solidFill>
                  <a:srgbClr val="FFFFFF"/>
                </a:solidFill>
                <a:latin typeface="微软雅黑"/>
                <a:ea typeface="微软雅黑"/>
                <a:cs typeface="微软雅黑"/>
                <a:sym typeface="微软雅黑"/>
              </a:defRPr>
            </a:pPr>
            <a:endParaRPr>
              <a:latin typeface="微软雅黑" panose="020B0503020204020204" pitchFamily="34" charset="-122"/>
              <a:ea typeface="微软雅黑" panose="020B0503020204020204" pitchFamily="34" charset="-122"/>
            </a:endParaRPr>
          </a:p>
        </p:txBody>
      </p:sp>
      <p:grpSp>
        <p:nvGrpSpPr>
          <p:cNvPr id="30" name="组合 29">
            <a:extLst>
              <a:ext uri="{FF2B5EF4-FFF2-40B4-BE49-F238E27FC236}">
                <a16:creationId xmlns:a16="http://schemas.microsoft.com/office/drawing/2014/main" id="{B3FA31EA-EA2E-F04E-8B9C-628081956414}"/>
              </a:ext>
            </a:extLst>
          </p:cNvPr>
          <p:cNvGrpSpPr/>
          <p:nvPr/>
        </p:nvGrpSpPr>
        <p:grpSpPr>
          <a:xfrm>
            <a:off x="2805564" y="7720119"/>
            <a:ext cx="18510672" cy="1080141"/>
            <a:chOff x="2713374" y="8375630"/>
            <a:chExt cx="19012339" cy="1112274"/>
          </a:xfrm>
        </p:grpSpPr>
        <p:grpSp>
          <p:nvGrpSpPr>
            <p:cNvPr id="31" name="Group 1305">
              <a:extLst>
                <a:ext uri="{FF2B5EF4-FFF2-40B4-BE49-F238E27FC236}">
                  <a16:creationId xmlns:a16="http://schemas.microsoft.com/office/drawing/2014/main" id="{302D3801-0962-C14B-8D80-DD30DA05C39D}"/>
                </a:ext>
              </a:extLst>
            </p:cNvPr>
            <p:cNvGrpSpPr/>
            <p:nvPr/>
          </p:nvGrpSpPr>
          <p:grpSpPr>
            <a:xfrm>
              <a:off x="2713374" y="8375630"/>
              <a:ext cx="19012339" cy="1112274"/>
              <a:chOff x="0" y="0"/>
              <a:chExt cx="19013577" cy="1112343"/>
            </a:xfrm>
          </p:grpSpPr>
          <p:sp>
            <p:nvSpPr>
              <p:cNvPr id="33" name="Shape 1303" descr="矩形">
                <a:extLst>
                  <a:ext uri="{FF2B5EF4-FFF2-40B4-BE49-F238E27FC236}">
                    <a16:creationId xmlns:a16="http://schemas.microsoft.com/office/drawing/2014/main" id="{1E3CF49F-BFC9-9247-8821-B7D96F4250FE}"/>
                  </a:ext>
                </a:extLst>
              </p:cNvPr>
              <p:cNvSpPr/>
              <p:nvPr/>
            </p:nvSpPr>
            <p:spPr>
              <a:xfrm>
                <a:off x="0" y="1"/>
                <a:ext cx="8878779" cy="1112342"/>
              </a:xfrm>
              <a:prstGeom prst="rect">
                <a:avLst/>
              </a:prstGeom>
              <a:gradFill flip="none" rotWithShape="1">
                <a:gsLst>
                  <a:gs pos="0">
                    <a:srgbClr val="027EE7"/>
                  </a:gs>
                  <a:gs pos="100000">
                    <a:srgbClr val="1178FE">
                      <a:alpha val="0"/>
                    </a:srgbClr>
                  </a:gs>
                </a:gsLst>
                <a:lin ang="10800000" scaled="0"/>
              </a:gradFill>
              <a:ln w="12700" cap="flat">
                <a:noFill/>
                <a:miter lim="400000"/>
              </a:ln>
              <a:effectLst/>
            </p:spPr>
            <p:txBody>
              <a:bodyPr wrap="square" lIns="50797" tIns="50797" rIns="50797" bIns="50797" numCol="1" anchor="t">
                <a:noAutofit/>
              </a:bodyPr>
              <a:lstStyle/>
              <a:p>
                <a:pPr algn="ctr" defTabSz="973395">
                  <a:defRPr sz="5800">
                    <a:latin typeface="Helvetica Neue Light"/>
                    <a:ea typeface="Helvetica Neue Light"/>
                    <a:cs typeface="Helvetica Neue Light"/>
                    <a:sym typeface="Helvetica Neue Light"/>
                  </a:defRPr>
                </a:pPr>
                <a:endParaRPr sz="5400">
                  <a:latin typeface="微软雅黑" panose="020B0503020204020204" pitchFamily="34" charset="-122"/>
                  <a:ea typeface="微软雅黑" panose="020B0503020204020204" pitchFamily="34" charset="-122"/>
                </a:endParaRPr>
              </a:p>
            </p:txBody>
          </p:sp>
          <p:sp>
            <p:nvSpPr>
              <p:cNvPr id="34" name="Shape 1304" descr="矩形">
                <a:extLst>
                  <a:ext uri="{FF2B5EF4-FFF2-40B4-BE49-F238E27FC236}">
                    <a16:creationId xmlns:a16="http://schemas.microsoft.com/office/drawing/2014/main" id="{464B852D-C668-CF46-A3CB-50280A28DDB4}"/>
                  </a:ext>
                </a:extLst>
              </p:cNvPr>
              <p:cNvSpPr/>
              <p:nvPr/>
            </p:nvSpPr>
            <p:spPr>
              <a:xfrm flipH="1">
                <a:off x="8873033" y="0"/>
                <a:ext cx="10140544" cy="1112342"/>
              </a:xfrm>
              <a:prstGeom prst="rect">
                <a:avLst/>
              </a:prstGeom>
              <a:gradFill flip="none" rotWithShape="1">
                <a:gsLst>
                  <a:gs pos="0">
                    <a:srgbClr val="027EE7"/>
                  </a:gs>
                  <a:gs pos="100000">
                    <a:srgbClr val="1178FE">
                      <a:alpha val="0"/>
                    </a:srgbClr>
                  </a:gs>
                </a:gsLst>
                <a:lin ang="10800000" scaled="0"/>
              </a:gradFill>
              <a:ln w="12700" cap="flat">
                <a:noFill/>
                <a:miter lim="400000"/>
              </a:ln>
              <a:effectLst/>
            </p:spPr>
            <p:txBody>
              <a:bodyPr wrap="square" lIns="50797" tIns="50797" rIns="50797" bIns="50797" numCol="1" anchor="t">
                <a:noAutofit/>
              </a:bodyPr>
              <a:lstStyle/>
              <a:p>
                <a:pPr algn="ctr" defTabSz="973395">
                  <a:defRPr sz="5800">
                    <a:latin typeface="Helvetica Neue Light"/>
                    <a:ea typeface="Helvetica Neue Light"/>
                    <a:cs typeface="Helvetica Neue Light"/>
                    <a:sym typeface="Helvetica Neue Light"/>
                  </a:defRPr>
                </a:pPr>
                <a:endParaRPr sz="5400">
                  <a:latin typeface="微软雅黑" panose="020B0503020204020204" pitchFamily="34" charset="-122"/>
                  <a:ea typeface="微软雅黑" panose="020B0503020204020204" pitchFamily="34" charset="-122"/>
                </a:endParaRPr>
              </a:p>
            </p:txBody>
          </p:sp>
        </p:grpSp>
        <p:sp>
          <p:nvSpPr>
            <p:cNvPr id="32" name="Shape 1311" descr="Shape 961">
              <a:extLst>
                <a:ext uri="{FF2B5EF4-FFF2-40B4-BE49-F238E27FC236}">
                  <a16:creationId xmlns:a16="http://schemas.microsoft.com/office/drawing/2014/main" id="{207AE7CB-3097-B142-AC48-EF6675CEE1A2}"/>
                </a:ext>
              </a:extLst>
            </p:cNvPr>
            <p:cNvSpPr/>
            <p:nvPr/>
          </p:nvSpPr>
          <p:spPr>
            <a:xfrm>
              <a:off x="3997693" y="8588816"/>
              <a:ext cx="15697347" cy="581937"/>
            </a:xfrm>
            <a:prstGeom prst="rect">
              <a:avLst/>
            </a:prstGeom>
            <a:ln w="12700">
              <a:miter lim="400000"/>
            </a:ln>
          </p:spPr>
          <p:txBody>
            <a:bodyPr wrap="square" lIns="35990" tIns="35990" rIns="35990" bIns="35990">
              <a:spAutoFit/>
            </a:bodyPr>
            <a:lstStyle>
              <a:lvl1pPr algn="ctr">
                <a:defRPr sz="40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atinLnBrk="1"/>
              <a:r>
                <a:rPr lang="zh-CN" altLang="en-US" sz="3200" dirty="0">
                  <a:latin typeface="微软雅黑" panose="020B0503020204020204" pitchFamily="34" charset="-122"/>
                  <a:ea typeface="微软雅黑" panose="020B0503020204020204" pitchFamily="34" charset="-122"/>
                </a:rPr>
                <a:t>支持</a:t>
              </a:r>
              <a:r>
                <a:rPr lang="en-US" altLang="zh-CN" sz="3200" dirty="0">
                  <a:latin typeface="微软雅黑" panose="020B0503020204020204" pitchFamily="34" charset="-122"/>
                  <a:ea typeface="微软雅黑" panose="020B0503020204020204" pitchFamily="34" charset="-122"/>
                </a:rPr>
                <a:t>SDK</a:t>
              </a:r>
              <a:r>
                <a:rPr lang="zh-CN" altLang="en-US" sz="3200" dirty="0">
                  <a:latin typeface="微软雅黑" panose="020B0503020204020204" pitchFamily="34" charset="-122"/>
                  <a:ea typeface="微软雅黑" panose="020B0503020204020204" pitchFamily="34" charset="-122"/>
                </a:rPr>
                <a:t>、</a:t>
              </a:r>
              <a:r>
                <a:rPr lang="en" altLang="zh-CN" sz="3200" dirty="0">
                  <a:latin typeface="微软雅黑" panose="020B0503020204020204" pitchFamily="34" charset="-122"/>
                  <a:ea typeface="微软雅黑" panose="020B0503020204020204" pitchFamily="34" charset="-122"/>
                </a:rPr>
                <a:t>API</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MQTT</a:t>
              </a:r>
              <a:r>
                <a:rPr lang="zh-CN" altLang="en-US" sz="3200" dirty="0">
                  <a:latin typeface="微软雅黑" panose="020B0503020204020204" pitchFamily="34" charset="-122"/>
                  <a:ea typeface="微软雅黑" panose="020B0503020204020204" pitchFamily="34" charset="-122"/>
                </a:rPr>
                <a:t>等多种接入方式</a:t>
              </a:r>
            </a:p>
          </p:txBody>
        </p:sp>
      </p:grpSp>
      <p:sp>
        <p:nvSpPr>
          <p:cNvPr id="35" name="圆角矩形 19">
            <a:extLst>
              <a:ext uri="{FF2B5EF4-FFF2-40B4-BE49-F238E27FC236}">
                <a16:creationId xmlns:a16="http://schemas.microsoft.com/office/drawing/2014/main" id="{6B6750F3-B829-C045-A7C2-3D4158BDADF1}"/>
              </a:ext>
            </a:extLst>
          </p:cNvPr>
          <p:cNvSpPr/>
          <p:nvPr/>
        </p:nvSpPr>
        <p:spPr>
          <a:xfrm>
            <a:off x="2879384" y="9410965"/>
            <a:ext cx="18356808" cy="2214543"/>
          </a:xfrm>
          <a:prstGeom prst="roundRect">
            <a:avLst>
              <a:gd name="adj" fmla="val 5291"/>
            </a:avLst>
          </a:prstGeom>
          <a:noFill/>
          <a:ln w="50800" cap="flat">
            <a:solidFill>
              <a:schemeClr val="accent1"/>
            </a:solidFill>
            <a:custDash>
              <a:ds d="200000" sp="200000"/>
            </a:custDash>
            <a:miter lim="400000"/>
          </a:ln>
          <a:effectLst/>
        </p:spPr>
        <p:txBody>
          <a:bodyPr wrap="square" lIns="84663" tIns="84663" rIns="84663" bIns="84663" numCol="1" anchor="ctr">
            <a:noAutofit/>
          </a:bodyPr>
          <a:lstStyle/>
          <a:p>
            <a:pPr defTabSz="973664">
              <a:defRPr sz="4400" b="1">
                <a:solidFill>
                  <a:srgbClr val="FFFFFF"/>
                </a:solidFill>
                <a:latin typeface="微软雅黑"/>
                <a:ea typeface="微软雅黑"/>
                <a:cs typeface="微软雅黑"/>
                <a:sym typeface="微软雅黑"/>
              </a:defRPr>
            </a:pPr>
            <a:endParaRPr>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5C1DD315-597E-3743-A2AE-D6A79CCE8143}"/>
              </a:ext>
            </a:extLst>
          </p:cNvPr>
          <p:cNvSpPr/>
          <p:nvPr/>
        </p:nvSpPr>
        <p:spPr>
          <a:xfrm>
            <a:off x="3195803" y="10031771"/>
            <a:ext cx="2571845" cy="1048799"/>
          </a:xfrm>
          <a:prstGeom prst="rect">
            <a:avLst/>
          </a:prstGeom>
          <a:solidFill>
            <a:srgbClr val="51A8F9"/>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a:ln>
                  <a:noFill/>
                </a:ln>
                <a:solidFill>
                  <a:srgbClr val="FFFFFF"/>
                </a:solidFill>
                <a:effectLst/>
                <a:uFillTx/>
                <a:latin typeface="微软雅黑" panose="020B0503020204020204" pitchFamily="34" charset="-122"/>
                <a:ea typeface="微软雅黑" panose="020B0503020204020204" pitchFamily="34" charset="-122"/>
                <a:sym typeface="Helvetica Light"/>
              </a:rPr>
              <a:t>数据</a:t>
            </a:r>
            <a:endParaRPr kumimoji="0" lang="en-US" altLang="zh-CN" sz="2800" b="0" i="0" u="none" strike="noStrike" cap="none" spc="0" normalizeH="0" baseline="0" dirty="0">
              <a:ln>
                <a:noFill/>
              </a:ln>
              <a:solidFill>
                <a:srgbClr val="FFFFFF"/>
              </a:solidFill>
              <a:effectLst/>
              <a:uFillTx/>
              <a:latin typeface="微软雅黑" panose="020B0503020204020204" pitchFamily="34" charset="-122"/>
              <a:ea typeface="微软雅黑" panose="020B0503020204020204" pitchFamily="34" charset="-122"/>
              <a:sym typeface="Helvetica Light"/>
            </a:endParaRPr>
          </a:p>
          <a:p>
            <a:pPr marL="0" marR="0" indent="0" algn="ctr" defTabSz="821531"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a:ln>
                  <a:noFill/>
                </a:ln>
                <a:solidFill>
                  <a:srgbClr val="FFFFFF"/>
                </a:solidFill>
                <a:effectLst/>
                <a:uFillTx/>
                <a:latin typeface="微软雅黑" panose="020B0503020204020204" pitchFamily="34" charset="-122"/>
                <a:ea typeface="微软雅黑" panose="020B0503020204020204" pitchFamily="34" charset="-122"/>
                <a:sym typeface="Helvetica Light"/>
              </a:rPr>
              <a:t>管理</a:t>
            </a:r>
            <a:endParaRPr kumimoji="0" lang="en-US" altLang="zh-CN" sz="2800" b="0" i="0" u="none" strike="noStrike" cap="none" spc="0" normalizeH="0" baseline="0" dirty="0">
              <a:ln>
                <a:noFill/>
              </a:ln>
              <a:solidFill>
                <a:srgbClr val="FFFFFF"/>
              </a:solidFill>
              <a:effectLst/>
              <a:uFillTx/>
              <a:latin typeface="微软雅黑" panose="020B0503020204020204" pitchFamily="34" charset="-122"/>
              <a:ea typeface="微软雅黑" panose="020B0503020204020204" pitchFamily="34" charset="-122"/>
              <a:sym typeface="Helvetica Light"/>
            </a:endParaRPr>
          </a:p>
        </p:txBody>
      </p:sp>
      <p:sp>
        <p:nvSpPr>
          <p:cNvPr id="37" name="矩形 36">
            <a:extLst>
              <a:ext uri="{FF2B5EF4-FFF2-40B4-BE49-F238E27FC236}">
                <a16:creationId xmlns:a16="http://schemas.microsoft.com/office/drawing/2014/main" id="{013E6E37-4951-8A4F-AAAE-DE318473A801}"/>
              </a:ext>
            </a:extLst>
          </p:cNvPr>
          <p:cNvSpPr/>
          <p:nvPr/>
        </p:nvSpPr>
        <p:spPr>
          <a:xfrm>
            <a:off x="6646025" y="10031771"/>
            <a:ext cx="2571845" cy="1048799"/>
          </a:xfrm>
          <a:prstGeom prst="rect">
            <a:avLst/>
          </a:prstGeom>
          <a:solidFill>
            <a:srgbClr val="51A8F9"/>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a:ln>
                  <a:noFill/>
                </a:ln>
                <a:solidFill>
                  <a:srgbClr val="FFFFFF"/>
                </a:solidFill>
                <a:effectLst/>
                <a:uFillTx/>
                <a:latin typeface="微软雅黑" panose="020B0503020204020204" pitchFamily="34" charset="-122"/>
                <a:ea typeface="微软雅黑" panose="020B0503020204020204" pitchFamily="34" charset="-122"/>
                <a:sym typeface="Helvetica Light"/>
              </a:rPr>
              <a:t>数据</a:t>
            </a:r>
            <a:endParaRPr kumimoji="0" lang="en-US" altLang="zh-CN" sz="2800" b="0" i="0" u="none" strike="noStrike" cap="none" spc="0" normalizeH="0" baseline="0" dirty="0">
              <a:ln>
                <a:noFill/>
              </a:ln>
              <a:solidFill>
                <a:srgbClr val="FFFFFF"/>
              </a:solidFill>
              <a:effectLst/>
              <a:uFillTx/>
              <a:latin typeface="微软雅黑" panose="020B0503020204020204" pitchFamily="34" charset="-122"/>
              <a:ea typeface="微软雅黑" panose="020B0503020204020204" pitchFamily="34" charset="-122"/>
              <a:sym typeface="Helvetica Light"/>
            </a:endParaRPr>
          </a:p>
          <a:p>
            <a:pPr marL="0" marR="0" indent="0" algn="ctr" defTabSz="821531" rtl="0" fontAlgn="auto" latinLnBrk="0" hangingPunct="0">
              <a:lnSpc>
                <a:spcPct val="100000"/>
              </a:lnSpc>
              <a:spcBef>
                <a:spcPts val="0"/>
              </a:spcBef>
              <a:spcAft>
                <a:spcPts val="0"/>
              </a:spcAft>
              <a:buClrTx/>
              <a:buSzTx/>
              <a:buFontTx/>
              <a:buNone/>
              <a:tabLst/>
            </a:pPr>
            <a:r>
              <a:rPr lang="zh-CN" altLang="en-US" sz="2800" dirty="0">
                <a:solidFill>
                  <a:srgbClr val="FFFFFF"/>
                </a:solidFill>
                <a:latin typeface="微软雅黑" panose="020B0503020204020204" pitchFamily="34" charset="-122"/>
                <a:ea typeface="微软雅黑" panose="020B0503020204020204" pitchFamily="34" charset="-122"/>
              </a:rPr>
              <a:t>分类</a:t>
            </a:r>
            <a:endParaRPr kumimoji="0" lang="zh-CN" altLang="en-US" sz="2800" b="0" i="0" u="none" strike="noStrike" cap="none" spc="0" normalizeH="0" baseline="0" dirty="0">
              <a:ln>
                <a:noFill/>
              </a:ln>
              <a:solidFill>
                <a:srgbClr val="FFFFFF"/>
              </a:solidFill>
              <a:effectLst/>
              <a:uFillTx/>
              <a:latin typeface="微软雅黑" panose="020B0503020204020204" pitchFamily="34" charset="-122"/>
              <a:ea typeface="微软雅黑" panose="020B0503020204020204" pitchFamily="34" charset="-122"/>
              <a:sym typeface="Helvetica Light"/>
            </a:endParaRPr>
          </a:p>
        </p:txBody>
      </p:sp>
      <p:sp>
        <p:nvSpPr>
          <p:cNvPr id="38" name="矩形 37">
            <a:extLst>
              <a:ext uri="{FF2B5EF4-FFF2-40B4-BE49-F238E27FC236}">
                <a16:creationId xmlns:a16="http://schemas.microsoft.com/office/drawing/2014/main" id="{D5EC73B3-3264-634B-8EFD-57C2C942A311}"/>
              </a:ext>
            </a:extLst>
          </p:cNvPr>
          <p:cNvSpPr/>
          <p:nvPr/>
        </p:nvSpPr>
        <p:spPr>
          <a:xfrm>
            <a:off x="13546469" y="10031771"/>
            <a:ext cx="2571845" cy="1048799"/>
          </a:xfrm>
          <a:prstGeom prst="rect">
            <a:avLst/>
          </a:prstGeom>
          <a:solidFill>
            <a:srgbClr val="51A8F9"/>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zh-CN" altLang="en-US" sz="2800" dirty="0">
                <a:solidFill>
                  <a:srgbClr val="FFFFFF"/>
                </a:solidFill>
                <a:latin typeface="微软雅黑" panose="020B0503020204020204" pitchFamily="34" charset="-122"/>
                <a:ea typeface="微软雅黑" panose="020B0503020204020204" pitchFamily="34" charset="-122"/>
              </a:rPr>
              <a:t>数据</a:t>
            </a:r>
            <a:endParaRPr lang="en-US" altLang="zh-CN" sz="2800" dirty="0">
              <a:solidFill>
                <a:srgbClr val="FFFFFF"/>
              </a:solidFill>
              <a:latin typeface="微软雅黑" panose="020B0503020204020204" pitchFamily="34" charset="-122"/>
              <a:ea typeface="微软雅黑" panose="020B0503020204020204" pitchFamily="34" charset="-122"/>
            </a:endParaRPr>
          </a:p>
          <a:p>
            <a:pPr marL="0" marR="0" indent="0" algn="ctr" defTabSz="821531" rtl="0" fontAlgn="auto" latinLnBrk="0" hangingPunct="0">
              <a:lnSpc>
                <a:spcPct val="100000"/>
              </a:lnSpc>
              <a:spcBef>
                <a:spcPts val="0"/>
              </a:spcBef>
              <a:spcAft>
                <a:spcPts val="0"/>
              </a:spcAft>
              <a:buClrTx/>
              <a:buSzTx/>
              <a:buFontTx/>
              <a:buNone/>
              <a:tabLst/>
            </a:pPr>
            <a:r>
              <a:rPr lang="zh-CN" altLang="en-US" sz="2800" dirty="0">
                <a:solidFill>
                  <a:srgbClr val="FFFFFF"/>
                </a:solidFill>
                <a:latin typeface="微软雅黑" panose="020B0503020204020204" pitchFamily="34" charset="-122"/>
                <a:ea typeface="微软雅黑" panose="020B0503020204020204" pitchFamily="34" charset="-122"/>
              </a:rPr>
              <a:t>传输</a:t>
            </a:r>
            <a:endParaRPr lang="en-US" altLang="zh-CN" sz="2800" dirty="0">
              <a:solidFill>
                <a:srgbClr val="FFFFFF"/>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B79780B9-1E3F-2740-B580-4A63D9EF83BB}"/>
              </a:ext>
            </a:extLst>
          </p:cNvPr>
          <p:cNvSpPr/>
          <p:nvPr/>
        </p:nvSpPr>
        <p:spPr>
          <a:xfrm>
            <a:off x="16996690" y="10031771"/>
            <a:ext cx="2571845" cy="1048799"/>
          </a:xfrm>
          <a:prstGeom prst="rect">
            <a:avLst/>
          </a:prstGeom>
          <a:solidFill>
            <a:srgbClr val="51A8F9"/>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zh-CN" altLang="en-US" sz="2800" dirty="0">
                <a:solidFill>
                  <a:srgbClr val="FFFFFF"/>
                </a:solidFill>
                <a:latin typeface="微软雅黑" panose="020B0503020204020204" pitchFamily="34" charset="-122"/>
                <a:ea typeface="微软雅黑" panose="020B0503020204020204" pitchFamily="34" charset="-122"/>
              </a:rPr>
              <a:t>数据</a:t>
            </a:r>
            <a:endParaRPr lang="en-US" altLang="zh-CN" sz="2800" dirty="0">
              <a:solidFill>
                <a:srgbClr val="FFFFFF"/>
              </a:solidFill>
              <a:latin typeface="微软雅黑" panose="020B0503020204020204" pitchFamily="34" charset="-122"/>
              <a:ea typeface="微软雅黑" panose="020B0503020204020204" pitchFamily="34" charset="-122"/>
            </a:endParaRPr>
          </a:p>
          <a:p>
            <a:pPr marL="0" marR="0" indent="0" algn="ctr" defTabSz="821531"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a:ln>
                  <a:noFill/>
                </a:ln>
                <a:solidFill>
                  <a:srgbClr val="FFFFFF"/>
                </a:solidFill>
                <a:effectLst/>
                <a:uFillTx/>
                <a:latin typeface="微软雅黑" panose="020B0503020204020204" pitchFamily="34" charset="-122"/>
                <a:ea typeface="微软雅黑" panose="020B0503020204020204" pitchFamily="34" charset="-122"/>
                <a:sym typeface="Helvetica Light"/>
              </a:rPr>
              <a:t>流动</a:t>
            </a:r>
            <a:endParaRPr kumimoji="0" lang="en-US" altLang="zh-CN" sz="2800" b="0" i="0" u="none" strike="noStrike" cap="none" spc="0" normalizeH="0" baseline="0" dirty="0">
              <a:ln>
                <a:noFill/>
              </a:ln>
              <a:solidFill>
                <a:srgbClr val="FFFFFF"/>
              </a:solidFill>
              <a:effectLst/>
              <a:uFillTx/>
              <a:latin typeface="微软雅黑" panose="020B0503020204020204" pitchFamily="34" charset="-122"/>
              <a:ea typeface="微软雅黑" panose="020B0503020204020204" pitchFamily="34" charset="-122"/>
              <a:sym typeface="Helvetica Light"/>
            </a:endParaRPr>
          </a:p>
        </p:txBody>
      </p:sp>
      <p:sp>
        <p:nvSpPr>
          <p:cNvPr id="40" name="矩形 39">
            <a:extLst>
              <a:ext uri="{FF2B5EF4-FFF2-40B4-BE49-F238E27FC236}">
                <a16:creationId xmlns:a16="http://schemas.microsoft.com/office/drawing/2014/main" id="{8A015EE3-69F3-AB47-8F8C-8E784AC225AC}"/>
              </a:ext>
            </a:extLst>
          </p:cNvPr>
          <p:cNvSpPr/>
          <p:nvPr/>
        </p:nvSpPr>
        <p:spPr>
          <a:xfrm>
            <a:off x="10096247" y="10031771"/>
            <a:ext cx="2571845" cy="1048799"/>
          </a:xfrm>
          <a:prstGeom prst="rect">
            <a:avLst/>
          </a:prstGeom>
          <a:solidFill>
            <a:srgbClr val="51A8F9"/>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zh-CN" altLang="en-US" sz="2800" dirty="0">
                <a:solidFill>
                  <a:srgbClr val="FFFFFF"/>
                </a:solidFill>
                <a:latin typeface="微软雅黑" panose="020B0503020204020204" pitchFamily="34" charset="-122"/>
                <a:ea typeface="微软雅黑" panose="020B0503020204020204" pitchFamily="34" charset="-122"/>
              </a:rPr>
              <a:t>人群</a:t>
            </a:r>
            <a:endParaRPr lang="en-US" altLang="zh-CN" sz="2800" dirty="0">
              <a:solidFill>
                <a:srgbClr val="FFFFFF"/>
              </a:solidFill>
              <a:latin typeface="微软雅黑" panose="020B0503020204020204" pitchFamily="34" charset="-122"/>
              <a:ea typeface="微软雅黑" panose="020B0503020204020204" pitchFamily="34" charset="-122"/>
            </a:endParaRPr>
          </a:p>
          <a:p>
            <a:pPr marL="0" marR="0" indent="0" algn="ctr" defTabSz="821531"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a:ln>
                  <a:noFill/>
                </a:ln>
                <a:solidFill>
                  <a:srgbClr val="FFFFFF"/>
                </a:solidFill>
                <a:effectLst/>
                <a:uFillTx/>
                <a:latin typeface="微软雅黑" panose="020B0503020204020204" pitchFamily="34" charset="-122"/>
                <a:ea typeface="微软雅黑" panose="020B0503020204020204" pitchFamily="34" charset="-122"/>
                <a:sym typeface="Helvetica Light"/>
              </a:rPr>
              <a:t>管理</a:t>
            </a:r>
            <a:endParaRPr kumimoji="0" lang="en-US" altLang="zh-CN" sz="2800" b="0" i="0" u="none" strike="noStrike" cap="none" spc="0" normalizeH="0" baseline="0" dirty="0">
              <a:ln>
                <a:noFill/>
              </a:ln>
              <a:solidFill>
                <a:srgbClr val="FFFFFF"/>
              </a:solidFill>
              <a:effectLst/>
              <a:uFillTx/>
              <a:latin typeface="微软雅黑" panose="020B0503020204020204" pitchFamily="34" charset="-122"/>
              <a:ea typeface="微软雅黑" panose="020B0503020204020204" pitchFamily="34" charset="-122"/>
              <a:sym typeface="Helvetica Light"/>
            </a:endParaRPr>
          </a:p>
        </p:txBody>
      </p:sp>
      <p:grpSp>
        <p:nvGrpSpPr>
          <p:cNvPr id="42" name="组合 41">
            <a:extLst>
              <a:ext uri="{FF2B5EF4-FFF2-40B4-BE49-F238E27FC236}">
                <a16:creationId xmlns:a16="http://schemas.microsoft.com/office/drawing/2014/main" id="{36C851B9-53FF-AB4C-9E4D-3912D0F81704}"/>
              </a:ext>
            </a:extLst>
          </p:cNvPr>
          <p:cNvGrpSpPr/>
          <p:nvPr/>
        </p:nvGrpSpPr>
        <p:grpSpPr>
          <a:xfrm>
            <a:off x="2889073" y="12079085"/>
            <a:ext cx="18347059" cy="1163610"/>
            <a:chOff x="4923414" y="11791267"/>
            <a:chExt cx="18234027" cy="1163610"/>
          </a:xfrm>
        </p:grpSpPr>
        <p:sp>
          <p:nvSpPr>
            <p:cNvPr id="43" name="形状">
              <a:extLst>
                <a:ext uri="{FF2B5EF4-FFF2-40B4-BE49-F238E27FC236}">
                  <a16:creationId xmlns:a16="http://schemas.microsoft.com/office/drawing/2014/main" id="{5B3B9AD7-7CAC-4C42-AC28-7DB5A39B9FCC}"/>
                </a:ext>
              </a:extLst>
            </p:cNvPr>
            <p:cNvSpPr/>
            <p:nvPr/>
          </p:nvSpPr>
          <p:spPr>
            <a:xfrm>
              <a:off x="4923414" y="11791267"/>
              <a:ext cx="8373762" cy="1163610"/>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1496" y="10564"/>
                  </a:lnTo>
                  <a:lnTo>
                    <a:pt x="47" y="21564"/>
                  </a:lnTo>
                  <a:lnTo>
                    <a:pt x="20294" y="21600"/>
                  </a:lnTo>
                  <a:lnTo>
                    <a:pt x="21600" y="10649"/>
                  </a:lnTo>
                  <a:lnTo>
                    <a:pt x="20174" y="0"/>
                  </a:lnTo>
                  <a:lnTo>
                    <a:pt x="0" y="243"/>
                  </a:lnTo>
                  <a:close/>
                </a:path>
              </a:pathLst>
            </a:custGeom>
            <a:solidFill>
              <a:srgbClr val="FFFFFF"/>
            </a:solidFill>
            <a:ln w="12700">
              <a:solidFill>
                <a:srgbClr val="027EE7"/>
              </a:solidFill>
              <a:miter lim="400000"/>
            </a:ln>
          </p:spPr>
          <p:txBody>
            <a:bodyPr lIns="0" tIns="0" rIns="0" bIns="0" anchor="ctr"/>
            <a:lstStyle/>
            <a:p>
              <a:pPr>
                <a:defRPr sz="3200">
                  <a:solidFill>
                    <a:srgbClr val="1478FE"/>
                  </a:solidFill>
                </a:defRPr>
              </a:pPr>
              <a:endParaRPr sz="3200">
                <a:latin typeface="微软雅黑" panose="020B0503020204020204" pitchFamily="34" charset="-122"/>
                <a:ea typeface="微软雅黑" panose="020B0503020204020204" pitchFamily="34" charset="-122"/>
              </a:endParaRPr>
            </a:p>
          </p:txBody>
        </p:sp>
        <p:sp>
          <p:nvSpPr>
            <p:cNvPr id="44" name="T+0 订单下达周期">
              <a:extLst>
                <a:ext uri="{FF2B5EF4-FFF2-40B4-BE49-F238E27FC236}">
                  <a16:creationId xmlns:a16="http://schemas.microsoft.com/office/drawing/2014/main" id="{50255674-56A1-FF4C-B2F0-525BA1019939}"/>
                </a:ext>
              </a:extLst>
            </p:cNvPr>
            <p:cNvSpPr txBox="1"/>
            <p:nvPr/>
          </p:nvSpPr>
          <p:spPr>
            <a:xfrm>
              <a:off x="5979570" y="11981372"/>
              <a:ext cx="6452101" cy="800219"/>
            </a:xfrm>
            <a:prstGeom prst="rect">
              <a:avLst/>
            </a:prstGeom>
            <a:ln w="12700">
              <a:miter lim="400000"/>
            </a:ln>
          </p:spPr>
          <p:txBody>
            <a:bodyPr wrap="square" lIns="0" tIns="0" rIns="0" bIns="0" anchor="ctr">
              <a:spAutoFit/>
            </a:bodyPr>
            <a:lstStyle>
              <a:lvl1pPr algn="ctr" defTabSz="412115">
                <a:defRPr sz="3200">
                  <a:solidFill>
                    <a:srgbClr val="1478FE"/>
                  </a:solidFill>
                  <a:latin typeface="微软雅黑" panose="020B0703020204020201" charset="-122"/>
                  <a:ea typeface="微软雅黑" panose="020B0703020204020201" charset="-122"/>
                  <a:cs typeface="微软雅黑" panose="020B0703020204020201" charset="-122"/>
                  <a:sym typeface="微软雅黑" panose="020B0703020204020201" charset="-122"/>
                </a:defRPr>
              </a:lvl1pPr>
            </a:lstStyle>
            <a:p>
              <a:r>
                <a:rPr lang="zh-CN" altLang="en-US" dirty="0">
                  <a:solidFill>
                    <a:srgbClr val="027EE7"/>
                  </a:solidFill>
                  <a:latin typeface="微软雅黑" panose="020B0503020204020204" pitchFamily="34" charset="-122"/>
                  <a:ea typeface="微软雅黑" panose="020B0503020204020204" pitchFamily="34" charset="-122"/>
                  <a:cs typeface="Arial" panose="020B0604020202020204" pitchFamily="34" charset="0"/>
                </a:rPr>
                <a:t>安全可靠</a:t>
              </a:r>
              <a:endParaRPr lang="en-US" altLang="zh-CN" dirty="0">
                <a:solidFill>
                  <a:srgbClr val="027EE7"/>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2000" dirty="0">
                  <a:latin typeface="微软雅黑" panose="020B0503020204020204" pitchFamily="34" charset="-122"/>
                  <a:ea typeface="微软雅黑" panose="020B0503020204020204" pitchFamily="34" charset="-122"/>
                </a:rPr>
                <a:t>提供多种认证机制，支持</a:t>
              </a:r>
              <a:r>
                <a:rPr lang="en" altLang="zh-CN" sz="2000" dirty="0">
                  <a:latin typeface="微软雅黑" panose="020B0503020204020204" pitchFamily="34" charset="-122"/>
                  <a:ea typeface="微软雅黑" panose="020B0503020204020204" pitchFamily="34" charset="-122"/>
                </a:rPr>
                <a:t>TLS</a:t>
              </a:r>
              <a:r>
                <a:rPr lang="zh-CN" altLang="en-US" sz="2000" dirty="0">
                  <a:latin typeface="微软雅黑" panose="020B0503020204020204" pitchFamily="34" charset="-122"/>
                  <a:ea typeface="微软雅黑" panose="020B0503020204020204" pitchFamily="34" charset="-122"/>
                </a:rPr>
                <a:t>传输加密</a:t>
              </a:r>
              <a:endParaRPr sz="2000" dirty="0">
                <a:solidFill>
                  <a:srgbClr val="027EE7"/>
                </a:solidFill>
                <a:latin typeface="微软雅黑" panose="020B0503020204020204" pitchFamily="34" charset="-122"/>
                <a:ea typeface="微软雅黑" panose="020B0503020204020204" pitchFamily="34" charset="-122"/>
              </a:endParaRPr>
            </a:p>
          </p:txBody>
        </p:sp>
        <p:sp>
          <p:nvSpPr>
            <p:cNvPr id="45" name="形状">
              <a:extLst>
                <a:ext uri="{FF2B5EF4-FFF2-40B4-BE49-F238E27FC236}">
                  <a16:creationId xmlns:a16="http://schemas.microsoft.com/office/drawing/2014/main" id="{D0F244B7-7C8D-BB47-AC65-8B1DAEF46DF6}"/>
                </a:ext>
              </a:extLst>
            </p:cNvPr>
            <p:cNvSpPr/>
            <p:nvPr/>
          </p:nvSpPr>
          <p:spPr>
            <a:xfrm>
              <a:off x="13297176" y="11791267"/>
              <a:ext cx="9860265" cy="1163610"/>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1496" y="10564"/>
                  </a:lnTo>
                  <a:lnTo>
                    <a:pt x="47" y="21564"/>
                  </a:lnTo>
                  <a:lnTo>
                    <a:pt x="20294" y="21600"/>
                  </a:lnTo>
                  <a:lnTo>
                    <a:pt x="21600" y="10649"/>
                  </a:lnTo>
                  <a:lnTo>
                    <a:pt x="20174" y="0"/>
                  </a:lnTo>
                  <a:lnTo>
                    <a:pt x="0" y="243"/>
                  </a:lnTo>
                  <a:close/>
                </a:path>
              </a:pathLst>
            </a:custGeom>
            <a:solidFill>
              <a:srgbClr val="FFFFFF"/>
            </a:solidFill>
            <a:ln w="12700">
              <a:solidFill>
                <a:srgbClr val="027EE7"/>
              </a:solidFill>
              <a:miter lim="400000"/>
            </a:ln>
          </p:spPr>
          <p:txBody>
            <a:bodyPr lIns="0" tIns="0" rIns="0" bIns="0" anchor="ctr"/>
            <a:lstStyle/>
            <a:p>
              <a:pPr>
                <a:defRPr sz="3200">
                  <a:solidFill>
                    <a:srgbClr val="1478FE"/>
                  </a:solidFill>
                </a:defRPr>
              </a:pPr>
              <a:endParaRPr sz="3200">
                <a:latin typeface="微软雅黑" panose="020B0503020204020204" pitchFamily="34" charset="-122"/>
                <a:ea typeface="微软雅黑" panose="020B0503020204020204" pitchFamily="34" charset="-122"/>
              </a:endParaRPr>
            </a:p>
          </p:txBody>
        </p:sp>
        <p:sp>
          <p:nvSpPr>
            <p:cNvPr id="46" name="T+2 成品生产周期">
              <a:extLst>
                <a:ext uri="{FF2B5EF4-FFF2-40B4-BE49-F238E27FC236}">
                  <a16:creationId xmlns:a16="http://schemas.microsoft.com/office/drawing/2014/main" id="{E6C92327-6674-2B4C-99E5-08A37C7CD6DF}"/>
                </a:ext>
              </a:extLst>
            </p:cNvPr>
            <p:cNvSpPr txBox="1"/>
            <p:nvPr/>
          </p:nvSpPr>
          <p:spPr>
            <a:xfrm>
              <a:off x="15381604" y="11981372"/>
              <a:ext cx="6289334" cy="800219"/>
            </a:xfrm>
            <a:prstGeom prst="rect">
              <a:avLst/>
            </a:prstGeom>
            <a:ln w="12700">
              <a:miter lim="400000"/>
            </a:ln>
          </p:spPr>
          <p:txBody>
            <a:bodyPr wrap="square" lIns="0" tIns="0" rIns="0" bIns="0" anchor="ctr">
              <a:spAutoFit/>
            </a:bodyPr>
            <a:lstStyle>
              <a:lvl1pPr algn="ctr" defTabSz="412115">
                <a:defRPr sz="3200">
                  <a:solidFill>
                    <a:srgbClr val="1478FE"/>
                  </a:solidFill>
                  <a:latin typeface="微软雅黑" panose="020B0703020204020201" charset="-122"/>
                  <a:ea typeface="微软雅黑" panose="020B0703020204020201" charset="-122"/>
                  <a:cs typeface="微软雅黑" panose="020B0703020204020201" charset="-122"/>
                  <a:sym typeface="微软雅黑" panose="020B0703020204020201" charset="-122"/>
                </a:defRPr>
              </a:lvl1pPr>
            </a:lstStyle>
            <a:p>
              <a:r>
                <a:rPr lang="zh-CN" altLang="en-US" dirty="0">
                  <a:solidFill>
                    <a:srgbClr val="027EE7"/>
                  </a:solidFill>
                  <a:latin typeface="微软雅黑" panose="020B0503020204020204" pitchFamily="34" charset="-122"/>
                  <a:ea typeface="微软雅黑" panose="020B0503020204020204" pitchFamily="34" charset="-122"/>
                  <a:cs typeface="Arial" panose="020B0604020202020204" pitchFamily="34" charset="0"/>
                </a:rPr>
                <a:t>弹性伸缩</a:t>
              </a:r>
              <a:endParaRPr lang="en-US" altLang="zh-CN" dirty="0">
                <a:solidFill>
                  <a:srgbClr val="027EE7"/>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2000" dirty="0">
                  <a:latin typeface="微软雅黑" panose="020B0503020204020204" pitchFamily="34" charset="-122"/>
                  <a:ea typeface="微软雅黑" panose="020B0503020204020204" pitchFamily="34" charset="-122"/>
                </a:rPr>
                <a:t>内部分布式架构，支持弹性扩展，快速响应业务变化</a:t>
              </a:r>
              <a:endParaRPr lang="zh-CN" altLang="en-US" sz="2000" dirty="0">
                <a:solidFill>
                  <a:srgbClr val="027EE7"/>
                </a:solidFill>
                <a:latin typeface="微软雅黑" panose="020B0503020204020204" pitchFamily="34" charset="-122"/>
                <a:ea typeface="微软雅黑" panose="020B0503020204020204" pitchFamily="34" charset="-122"/>
              </a:endParaRPr>
            </a:p>
          </p:txBody>
        </p:sp>
      </p:grpSp>
      <p:sp>
        <p:nvSpPr>
          <p:cNvPr id="47" name="矩形 46">
            <a:extLst>
              <a:ext uri="{FF2B5EF4-FFF2-40B4-BE49-F238E27FC236}">
                <a16:creationId xmlns:a16="http://schemas.microsoft.com/office/drawing/2014/main" id="{DB2E75B8-2259-2B4A-BA6A-02D8BC5C871C}"/>
              </a:ext>
            </a:extLst>
          </p:cNvPr>
          <p:cNvSpPr/>
          <p:nvPr/>
        </p:nvSpPr>
        <p:spPr>
          <a:xfrm>
            <a:off x="1009650" y="1690559"/>
            <a:ext cx="21073110" cy="1656415"/>
          </a:xfrm>
          <a:prstGeom prst="rect">
            <a:avLst/>
          </a:prstGeom>
        </p:spPr>
        <p:txBody>
          <a:bodyPr wrap="square">
            <a:spAutoFit/>
          </a:bodyPr>
          <a:lstStyle/>
          <a:p>
            <a:pPr algn="l">
              <a:lnSpc>
                <a:spcPct val="150000"/>
              </a:lnSpc>
            </a:pP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sym typeface="Calibri"/>
              </a:rPr>
              <a:t>提供统一、方便快捷的园区设备接入方式，收集园区终端设备与用户行为数据等信息，实现</a:t>
            </a:r>
            <a:r>
              <a:rPr lang="zh-CN" altLang="en-US" sz="3600" dirty="0">
                <a:solidFill>
                  <a:srgbClr val="ED755F"/>
                </a:solidFill>
                <a:latin typeface="微软雅黑" panose="020B0503020204020204" pitchFamily="34" charset="-122"/>
                <a:ea typeface="微软雅黑" panose="020B0503020204020204" pitchFamily="34" charset="-122"/>
                <a:sym typeface="Calibri"/>
              </a:rPr>
              <a:t>不同厂商不同终端与美的内部系统实时传输数据的能力</a:t>
            </a:r>
            <a:endParaRPr lang="en-US" altLang="zh-CN" sz="3600" dirty="0">
              <a:solidFill>
                <a:srgbClr val="ED755F"/>
              </a:solidFill>
              <a:latin typeface="微软雅黑" panose="020B0503020204020204" pitchFamily="34" charset="-122"/>
              <a:ea typeface="微软雅黑" panose="020B0503020204020204" pitchFamily="34" charset="-122"/>
              <a:sym typeface="Calibri"/>
            </a:endParaRPr>
          </a:p>
        </p:txBody>
      </p:sp>
    </p:spTree>
    <p:extLst>
      <p:ext uri="{BB962C8B-B14F-4D97-AF65-F5344CB8AC3E}">
        <p14:creationId xmlns:p14="http://schemas.microsoft.com/office/powerpoint/2010/main" val="6329343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df"/>
          <p:cNvPicPr>
            <a:picLocks noChangeAspect="1"/>
          </p:cNvPicPr>
          <p:nvPr/>
        </p:nvPicPr>
        <p:blipFill>
          <a:blip r:embed="rId3"/>
          <a:stretch>
            <a:fillRect/>
          </a:stretch>
        </p:blipFill>
        <p:spPr>
          <a:xfrm>
            <a:off x="21463000" y="425450"/>
            <a:ext cx="2540000" cy="901700"/>
          </a:xfrm>
          <a:prstGeom prst="rect">
            <a:avLst/>
          </a:prstGeom>
          <a:ln w="12700">
            <a:miter lim="400000"/>
          </a:ln>
        </p:spPr>
      </p:pic>
      <p:sp>
        <p:nvSpPr>
          <p:cNvPr id="6" name="Shape 182">
            <a:extLst>
              <a:ext uri="{FF2B5EF4-FFF2-40B4-BE49-F238E27FC236}">
                <a16:creationId xmlns:a16="http://schemas.microsoft.com/office/drawing/2014/main" id="{A6C3A130-0317-BF4D-A034-23FBFB5BADFB}"/>
              </a:ext>
            </a:extLst>
          </p:cNvPr>
          <p:cNvSpPr/>
          <p:nvPr/>
        </p:nvSpPr>
        <p:spPr>
          <a:xfrm flipH="1">
            <a:off x="634998" y="721950"/>
            <a:ext cx="140253" cy="620893"/>
          </a:xfrm>
          <a:prstGeom prst="rect">
            <a:avLst/>
          </a:prstGeom>
          <a:solidFill>
            <a:srgbClr val="0082FF"/>
          </a:solidFill>
          <a:ln w="12700" cap="flat">
            <a:noFill/>
            <a:miter lim="400000"/>
          </a:ln>
          <a:effectLst/>
        </p:spPr>
        <p:txBody>
          <a:bodyPr wrap="square" lIns="0" tIns="0" rIns="0" bIns="0" numCol="1" anchor="ctr">
            <a:noAutofit/>
          </a:bodyPr>
          <a:lstStyle/>
          <a:p>
            <a:pPr defTabSz="825388"/>
            <a:endParaRPr sz="1600" b="1">
              <a:latin typeface="Arial" panose="020B0604020202020204" pitchFamily="34" charset="0"/>
              <a:ea typeface="Microsoft YaHei" panose="020B0503020204020204" pitchFamily="34" charset="-122"/>
              <a:cs typeface="Arial" panose="020B0604020202020204" pitchFamily="34" charset="0"/>
              <a:sym typeface="Calibri"/>
            </a:endParaRPr>
          </a:p>
        </p:txBody>
      </p:sp>
      <p:sp>
        <p:nvSpPr>
          <p:cNvPr id="7" name="Shape 181">
            <a:extLst>
              <a:ext uri="{FF2B5EF4-FFF2-40B4-BE49-F238E27FC236}">
                <a16:creationId xmlns:a16="http://schemas.microsoft.com/office/drawing/2014/main" id="{27EA3D5A-6E89-B940-A9EE-B51EAA893D13}"/>
              </a:ext>
            </a:extLst>
          </p:cNvPr>
          <p:cNvSpPr/>
          <p:nvPr/>
        </p:nvSpPr>
        <p:spPr>
          <a:xfrm>
            <a:off x="1009650" y="706257"/>
            <a:ext cx="6513619" cy="1421584"/>
          </a:xfrm>
          <a:prstGeom prst="rect">
            <a:avLst/>
          </a:prstGeom>
          <a:ln w="12700">
            <a:miter lim="400000"/>
          </a:ln>
          <a:extLst>
            <a:ext uri="{C572A759-6A51-4108-AA02-DFA0A04FC94B}">
              <ma14:wrappingTextBoxFlag xmlns="" xmlns:ma14="http://schemas.microsoft.com/office/mac/drawingml/2011/main" val="1"/>
            </a:ext>
          </a:extLst>
        </p:spPr>
        <p:txBody>
          <a:bodyPr wrap="none" lIns="45550" tIns="45550" rIns="45550" bIns="45550">
            <a:spAutoFit/>
          </a:bodyPr>
          <a:lstStyle>
            <a:lvl1pPr algn="l" defTabSz="1791866">
              <a:lnSpc>
                <a:spcPct val="90000"/>
              </a:lnSpc>
              <a:defRPr>
                <a:latin typeface="Microsoft YaHei"/>
                <a:ea typeface="Microsoft YaHei"/>
                <a:cs typeface="Microsoft YaHei"/>
                <a:sym typeface="Microsoft YaHei"/>
              </a:defRPr>
            </a:lvl1pPr>
          </a:lstStyle>
          <a:p>
            <a:pPr>
              <a:defRPr/>
            </a:pPr>
            <a:r>
              <a:rPr lang="zh-CN" altLang="en-US" sz="4800" dirty="0">
                <a:latin typeface="微软雅黑" panose="020B0503020204020204" pitchFamily="34" charset="-122"/>
                <a:ea typeface="微软雅黑" panose="020B0503020204020204" pitchFamily="34" charset="-122"/>
              </a:rPr>
              <a:t>全网互联互通</a:t>
            </a:r>
            <a:r>
              <a:rPr lang="en-US" altLang="zh-CN" sz="4800" dirty="0" smtClean="0">
                <a:latin typeface="微软雅黑" panose="020B0503020204020204" pitchFamily="34" charset="-122"/>
                <a:ea typeface="微软雅黑" panose="020B0503020204020204" pitchFamily="34" charset="-122"/>
              </a:rPr>
              <a:t>-</a:t>
            </a:r>
            <a:r>
              <a:rPr lang="zh-CN" altLang="en-US" sz="4800" dirty="0">
                <a:latin typeface="微软雅黑" panose="020B0503020204020204" pitchFamily="34" charset="-122"/>
                <a:ea typeface="微软雅黑" panose="020B0503020204020204" pitchFamily="34" charset="-122"/>
              </a:rPr>
              <a:t>奇经八脉</a:t>
            </a:r>
          </a:p>
          <a:p>
            <a:pPr>
              <a:defRPr/>
            </a:pPr>
            <a:endParaRPr lang="zh-CN" altLang="en-US" sz="4800" dirty="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521012" y="7829550"/>
            <a:ext cx="2535526" cy="2291204"/>
            <a:chOff x="4450390" y="5386388"/>
            <a:chExt cx="2535526" cy="2291204"/>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928" y="5386388"/>
              <a:ext cx="1881188" cy="1444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APS"/>
            <p:cNvSpPr txBox="1"/>
            <p:nvPr/>
          </p:nvSpPr>
          <p:spPr>
            <a:xfrm>
              <a:off x="4450390" y="6589575"/>
              <a:ext cx="2535526" cy="10880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en-US" altLang="zh-CN" sz="3200" b="1" dirty="0">
                  <a:solidFill>
                    <a:srgbClr val="000000"/>
                  </a:solidFill>
                </a:rPr>
                <a:t>RocketMQ</a:t>
              </a:r>
            </a:p>
            <a:p>
              <a:r>
                <a:rPr lang="zh-CN" altLang="en-US" sz="2800" dirty="0"/>
                <a:t>多主多重</a:t>
              </a:r>
              <a:endParaRPr lang="en-US" altLang="zh-CN" sz="2800" dirty="0"/>
            </a:p>
          </p:txBody>
        </p:sp>
      </p:grpSp>
      <p:pic>
        <p:nvPicPr>
          <p:cNvPr id="18" name="Picture 4" descr="https://timgsa.baidu.com/timg?image&amp;quality=80&amp;size=b9999_10000&amp;sec=1567531936182&amp;di=b435354170faf9165335973355c6e7e0&amp;imgtype=0&amp;src=http%3A%2F%2Fpic4.zhimg.com%2F50%2F2fb1eaf904d59cb77cf060b6230e5eac_h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0157" y="8004395"/>
            <a:ext cx="1606551" cy="1606551"/>
          </a:xfrm>
          <a:prstGeom prst="rect">
            <a:avLst/>
          </a:prstGeom>
          <a:noFill/>
          <a:extLst>
            <a:ext uri="{909E8E84-426E-40DD-AFC4-6F175D3DCCD1}">
              <a14:hiddenFill xmlns:a14="http://schemas.microsoft.com/office/drawing/2010/main">
                <a:solidFill>
                  <a:srgbClr val="FFFFFF"/>
                </a:solidFill>
              </a14:hiddenFill>
            </a:ext>
          </a:extLst>
        </p:spPr>
      </p:pic>
      <p:sp>
        <p:nvSpPr>
          <p:cNvPr id="19" name="圆角矩形 19"/>
          <p:cNvSpPr/>
          <p:nvPr/>
        </p:nvSpPr>
        <p:spPr>
          <a:xfrm>
            <a:off x="5103117" y="7809226"/>
            <a:ext cx="3371317" cy="5035235"/>
          </a:xfrm>
          <a:prstGeom prst="roundRect">
            <a:avLst>
              <a:gd name="adj" fmla="val 5291"/>
            </a:avLst>
          </a:prstGeom>
          <a:noFill/>
          <a:ln w="50800" cap="flat">
            <a:solidFill>
              <a:schemeClr val="accent1"/>
            </a:solidFill>
            <a:custDash>
              <a:ds d="200000" sp="200000"/>
            </a:custDash>
            <a:miter lim="400000"/>
          </a:ln>
          <a:effectLst/>
        </p:spPr>
        <p:txBody>
          <a:bodyPr wrap="square" lIns="84663" tIns="84663" rIns="84663" bIns="84663" numCol="1" anchor="ctr">
            <a:noAutofit/>
          </a:bodyPr>
          <a:lstStyle/>
          <a:p>
            <a:pPr defTabSz="973664">
              <a:defRPr sz="4400" b="1">
                <a:solidFill>
                  <a:srgbClr val="FFFFFF"/>
                </a:solidFill>
                <a:latin typeface="微软雅黑"/>
                <a:ea typeface="微软雅黑"/>
                <a:cs typeface="微软雅黑"/>
                <a:sym typeface="微软雅黑"/>
              </a:defRPr>
            </a:pPr>
            <a:endParaRPr sz="4400" b="1">
              <a:solidFill>
                <a:srgbClr val="FFFFFF"/>
              </a:solidFill>
              <a:latin typeface="微软雅黑"/>
              <a:ea typeface="微软雅黑"/>
              <a:cs typeface="微软雅黑"/>
              <a:sym typeface="微软雅黑"/>
            </a:endParaRPr>
          </a:p>
        </p:txBody>
      </p:sp>
      <p:grpSp>
        <p:nvGrpSpPr>
          <p:cNvPr id="23" name="组合 22"/>
          <p:cNvGrpSpPr/>
          <p:nvPr/>
        </p:nvGrpSpPr>
        <p:grpSpPr>
          <a:xfrm>
            <a:off x="5521012" y="9791840"/>
            <a:ext cx="2616489" cy="790294"/>
            <a:chOff x="2155537" y="11450640"/>
            <a:chExt cx="2616489" cy="1122359"/>
          </a:xfrm>
          <a:solidFill>
            <a:srgbClr val="51A8F9"/>
          </a:solidFill>
        </p:grpSpPr>
        <p:sp>
          <p:nvSpPr>
            <p:cNvPr id="24"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25"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多主多从</a:t>
              </a:r>
              <a:endParaRPr lang="en-US" altLang="zh-CN" sz="2800" dirty="0"/>
            </a:p>
          </p:txBody>
        </p:sp>
      </p:grpSp>
      <p:grpSp>
        <p:nvGrpSpPr>
          <p:cNvPr id="26" name="组合 25"/>
          <p:cNvGrpSpPr/>
          <p:nvPr/>
        </p:nvGrpSpPr>
        <p:grpSpPr>
          <a:xfrm>
            <a:off x="5534629" y="10830065"/>
            <a:ext cx="2616489" cy="790294"/>
            <a:chOff x="2155537" y="11450640"/>
            <a:chExt cx="2616489" cy="1122359"/>
          </a:xfrm>
          <a:solidFill>
            <a:srgbClr val="51A8F9"/>
          </a:solidFill>
        </p:grpSpPr>
        <p:sp>
          <p:nvSpPr>
            <p:cNvPr id="27"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28"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同步双写</a:t>
              </a:r>
              <a:endParaRPr lang="en-US" altLang="zh-CN" sz="2800" dirty="0"/>
            </a:p>
          </p:txBody>
        </p:sp>
      </p:grpSp>
      <p:grpSp>
        <p:nvGrpSpPr>
          <p:cNvPr id="29" name="组合 28"/>
          <p:cNvGrpSpPr/>
          <p:nvPr/>
        </p:nvGrpSpPr>
        <p:grpSpPr>
          <a:xfrm>
            <a:off x="5521011" y="11858484"/>
            <a:ext cx="2616489" cy="790294"/>
            <a:chOff x="2155537" y="11450640"/>
            <a:chExt cx="2616489" cy="1122359"/>
          </a:xfrm>
          <a:solidFill>
            <a:srgbClr val="51A8F9"/>
          </a:solidFill>
        </p:grpSpPr>
        <p:sp>
          <p:nvSpPr>
            <p:cNvPr id="30"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31"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自动切换</a:t>
              </a:r>
              <a:endParaRPr lang="en-US" altLang="zh-CN" sz="2800" dirty="0"/>
            </a:p>
          </p:txBody>
        </p:sp>
      </p:grpSp>
      <p:sp>
        <p:nvSpPr>
          <p:cNvPr id="32" name="圆角矩形 19"/>
          <p:cNvSpPr/>
          <p:nvPr/>
        </p:nvSpPr>
        <p:spPr>
          <a:xfrm>
            <a:off x="8783325" y="7829550"/>
            <a:ext cx="3371317" cy="5014912"/>
          </a:xfrm>
          <a:prstGeom prst="roundRect">
            <a:avLst>
              <a:gd name="adj" fmla="val 5291"/>
            </a:avLst>
          </a:prstGeom>
          <a:noFill/>
          <a:ln w="50800" cap="flat">
            <a:solidFill>
              <a:schemeClr val="accent1"/>
            </a:solidFill>
            <a:custDash>
              <a:ds d="200000" sp="200000"/>
            </a:custDash>
            <a:miter lim="400000"/>
          </a:ln>
          <a:effectLst/>
        </p:spPr>
        <p:txBody>
          <a:bodyPr wrap="square" lIns="84663" tIns="84663" rIns="84663" bIns="84663" numCol="1" anchor="ctr">
            <a:noAutofit/>
          </a:bodyPr>
          <a:lstStyle/>
          <a:p>
            <a:pPr defTabSz="973664">
              <a:defRPr sz="4400" b="1">
                <a:solidFill>
                  <a:srgbClr val="FFFFFF"/>
                </a:solidFill>
                <a:latin typeface="微软雅黑"/>
                <a:ea typeface="微软雅黑"/>
                <a:cs typeface="微软雅黑"/>
                <a:sym typeface="微软雅黑"/>
              </a:defRPr>
            </a:pPr>
            <a:endParaRPr sz="4400" b="1">
              <a:solidFill>
                <a:srgbClr val="FFFFFF"/>
              </a:solidFill>
              <a:latin typeface="微软雅黑"/>
              <a:ea typeface="微软雅黑"/>
              <a:cs typeface="微软雅黑"/>
              <a:sym typeface="微软雅黑"/>
            </a:endParaRPr>
          </a:p>
        </p:txBody>
      </p:sp>
      <p:grpSp>
        <p:nvGrpSpPr>
          <p:cNvPr id="33" name="组合 32"/>
          <p:cNvGrpSpPr/>
          <p:nvPr/>
        </p:nvGrpSpPr>
        <p:grpSpPr>
          <a:xfrm>
            <a:off x="9160738" y="9791840"/>
            <a:ext cx="2616489" cy="790294"/>
            <a:chOff x="2155537" y="11450640"/>
            <a:chExt cx="2616489" cy="1122359"/>
          </a:xfrm>
          <a:solidFill>
            <a:srgbClr val="51A8F9"/>
          </a:solidFill>
        </p:grpSpPr>
        <p:sp>
          <p:nvSpPr>
            <p:cNvPr id="34"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35"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多分区</a:t>
              </a:r>
              <a:endParaRPr lang="en-US" altLang="zh-CN" sz="2800" dirty="0"/>
            </a:p>
          </p:txBody>
        </p:sp>
      </p:grpSp>
      <p:grpSp>
        <p:nvGrpSpPr>
          <p:cNvPr id="36" name="组合 35"/>
          <p:cNvGrpSpPr/>
          <p:nvPr/>
        </p:nvGrpSpPr>
        <p:grpSpPr>
          <a:xfrm>
            <a:off x="9174355" y="10830065"/>
            <a:ext cx="2616489" cy="790294"/>
            <a:chOff x="2155537" y="11450640"/>
            <a:chExt cx="2616489" cy="1122359"/>
          </a:xfrm>
          <a:solidFill>
            <a:srgbClr val="51A8F9"/>
          </a:solidFill>
        </p:grpSpPr>
        <p:sp>
          <p:nvSpPr>
            <p:cNvPr id="37"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38"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多副本</a:t>
              </a:r>
              <a:endParaRPr lang="en-US" altLang="zh-CN" sz="2800" dirty="0"/>
            </a:p>
          </p:txBody>
        </p:sp>
      </p:grpSp>
      <p:grpSp>
        <p:nvGrpSpPr>
          <p:cNvPr id="39" name="组合 38"/>
          <p:cNvGrpSpPr/>
          <p:nvPr/>
        </p:nvGrpSpPr>
        <p:grpSpPr>
          <a:xfrm>
            <a:off x="9160737" y="11858484"/>
            <a:ext cx="2616489" cy="790294"/>
            <a:chOff x="2155537" y="11450640"/>
            <a:chExt cx="2616489" cy="1122359"/>
          </a:xfrm>
          <a:solidFill>
            <a:srgbClr val="51A8F9"/>
          </a:solidFill>
        </p:grpSpPr>
        <p:sp>
          <p:nvSpPr>
            <p:cNvPr id="40"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41"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异步复制</a:t>
              </a:r>
              <a:endParaRPr lang="en-US" altLang="zh-CN" sz="2800" dirty="0"/>
            </a:p>
          </p:txBody>
        </p:sp>
      </p:grpSp>
      <p:sp>
        <p:nvSpPr>
          <p:cNvPr id="42" name="圆角矩形 19"/>
          <p:cNvSpPr/>
          <p:nvPr/>
        </p:nvSpPr>
        <p:spPr>
          <a:xfrm>
            <a:off x="1522250" y="6029325"/>
            <a:ext cx="3371317" cy="6793132"/>
          </a:xfrm>
          <a:prstGeom prst="roundRect">
            <a:avLst>
              <a:gd name="adj" fmla="val 5291"/>
            </a:avLst>
          </a:prstGeom>
          <a:noFill/>
          <a:ln w="50800" cap="flat">
            <a:solidFill>
              <a:schemeClr val="accent1"/>
            </a:solidFill>
            <a:custDash>
              <a:ds d="200000" sp="200000"/>
            </a:custDash>
            <a:miter lim="400000"/>
          </a:ln>
          <a:effectLst/>
        </p:spPr>
        <p:txBody>
          <a:bodyPr wrap="square" lIns="84663" tIns="84663" rIns="84663" bIns="84663" numCol="1" anchor="ctr">
            <a:noAutofit/>
          </a:bodyPr>
          <a:lstStyle/>
          <a:p>
            <a:pPr defTabSz="973664">
              <a:defRPr sz="4400" b="1">
                <a:solidFill>
                  <a:srgbClr val="FFFFFF"/>
                </a:solidFill>
                <a:latin typeface="微软雅黑"/>
                <a:ea typeface="微软雅黑"/>
                <a:cs typeface="微软雅黑"/>
                <a:sym typeface="微软雅黑"/>
              </a:defRPr>
            </a:pPr>
            <a:endParaRPr sz="4400" b="1">
              <a:solidFill>
                <a:srgbClr val="FFFFFF"/>
              </a:solidFill>
              <a:latin typeface="微软雅黑"/>
              <a:ea typeface="微软雅黑"/>
              <a:cs typeface="微软雅黑"/>
              <a:sym typeface="微软雅黑"/>
            </a:endParaRPr>
          </a:p>
        </p:txBody>
      </p:sp>
      <p:sp>
        <p:nvSpPr>
          <p:cNvPr id="43" name="APS"/>
          <p:cNvSpPr txBox="1"/>
          <p:nvPr/>
        </p:nvSpPr>
        <p:spPr>
          <a:xfrm>
            <a:off x="1939687" y="5876046"/>
            <a:ext cx="2669333" cy="10880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400" b="1" dirty="0">
                <a:solidFill>
                  <a:schemeClr val="tx1">
                    <a:lumMod val="65000"/>
                    <a:lumOff val="35000"/>
                  </a:schemeClr>
                </a:solidFill>
              </a:rPr>
              <a:t>管理平台</a:t>
            </a:r>
            <a:endParaRPr lang="en-US" altLang="zh-CN" sz="2400" b="1" dirty="0">
              <a:solidFill>
                <a:schemeClr val="tx1">
                  <a:lumMod val="65000"/>
                  <a:lumOff val="35000"/>
                </a:schemeClr>
              </a:solidFill>
            </a:endParaRPr>
          </a:p>
          <a:p>
            <a:r>
              <a:rPr lang="zh-CN" altLang="en-US" b="1" dirty="0">
                <a:solidFill>
                  <a:schemeClr val="tx1">
                    <a:lumMod val="65000"/>
                    <a:lumOff val="35000"/>
                  </a:schemeClr>
                </a:solidFill>
              </a:rPr>
              <a:t>多主多重</a:t>
            </a:r>
            <a:endParaRPr lang="en-US" altLang="zh-CN" b="1" dirty="0">
              <a:solidFill>
                <a:schemeClr val="tx1">
                  <a:lumMod val="65000"/>
                  <a:lumOff val="35000"/>
                </a:schemeClr>
              </a:solidFill>
            </a:endParaRPr>
          </a:p>
        </p:txBody>
      </p:sp>
      <p:grpSp>
        <p:nvGrpSpPr>
          <p:cNvPr id="44" name="组合 43"/>
          <p:cNvGrpSpPr/>
          <p:nvPr/>
        </p:nvGrpSpPr>
        <p:grpSpPr>
          <a:xfrm>
            <a:off x="1887757" y="6734757"/>
            <a:ext cx="2616489" cy="790294"/>
            <a:chOff x="2155537" y="11450640"/>
            <a:chExt cx="2616489" cy="1122359"/>
          </a:xfrm>
          <a:solidFill>
            <a:srgbClr val="51A8F9"/>
          </a:solidFill>
        </p:grpSpPr>
        <p:sp>
          <p:nvSpPr>
            <p:cNvPr id="45"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46"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en-US" altLang="zh-CN" sz="2800" dirty="0"/>
                <a:t>Topic</a:t>
              </a:r>
              <a:r>
                <a:rPr lang="zh-CN" altLang="en-US" sz="2800" dirty="0"/>
                <a:t>管理</a:t>
              </a:r>
              <a:endParaRPr lang="en-US" altLang="zh-CN" sz="2800" dirty="0"/>
            </a:p>
          </p:txBody>
        </p:sp>
      </p:grpSp>
      <p:grpSp>
        <p:nvGrpSpPr>
          <p:cNvPr id="47" name="组合 46"/>
          <p:cNvGrpSpPr/>
          <p:nvPr/>
        </p:nvGrpSpPr>
        <p:grpSpPr>
          <a:xfrm>
            <a:off x="1887757" y="7756229"/>
            <a:ext cx="2616489" cy="790294"/>
            <a:chOff x="2155537" y="11450640"/>
            <a:chExt cx="2616489" cy="1122359"/>
          </a:xfrm>
          <a:solidFill>
            <a:srgbClr val="51A8F9"/>
          </a:solidFill>
        </p:grpSpPr>
        <p:sp>
          <p:nvSpPr>
            <p:cNvPr id="48"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49"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消息查询</a:t>
              </a:r>
              <a:endParaRPr lang="en-US" altLang="zh-CN" sz="2800" dirty="0"/>
            </a:p>
          </p:txBody>
        </p:sp>
      </p:grpSp>
      <p:grpSp>
        <p:nvGrpSpPr>
          <p:cNvPr id="50" name="组合 49"/>
          <p:cNvGrpSpPr/>
          <p:nvPr/>
        </p:nvGrpSpPr>
        <p:grpSpPr>
          <a:xfrm>
            <a:off x="1887757" y="8777701"/>
            <a:ext cx="2616489" cy="790294"/>
            <a:chOff x="2155537" y="11450640"/>
            <a:chExt cx="2616489" cy="1122359"/>
          </a:xfrm>
          <a:solidFill>
            <a:srgbClr val="51A8F9"/>
          </a:solidFill>
        </p:grpSpPr>
        <p:sp>
          <p:nvSpPr>
            <p:cNvPr id="51"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52"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消息轨迹</a:t>
              </a:r>
              <a:endParaRPr lang="en-US" altLang="zh-CN" sz="2800" dirty="0"/>
            </a:p>
          </p:txBody>
        </p:sp>
      </p:grpSp>
      <p:grpSp>
        <p:nvGrpSpPr>
          <p:cNvPr id="53" name="组合 52"/>
          <p:cNvGrpSpPr/>
          <p:nvPr/>
        </p:nvGrpSpPr>
        <p:grpSpPr>
          <a:xfrm>
            <a:off x="1887757" y="9799173"/>
            <a:ext cx="2616489" cy="790294"/>
            <a:chOff x="2155537" y="11450640"/>
            <a:chExt cx="2616489" cy="1122359"/>
          </a:xfrm>
          <a:solidFill>
            <a:srgbClr val="51A8F9"/>
          </a:solidFill>
        </p:grpSpPr>
        <p:sp>
          <p:nvSpPr>
            <p:cNvPr id="54"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55"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消息回溯</a:t>
              </a:r>
              <a:endParaRPr lang="en-US" altLang="zh-CN" sz="2800" dirty="0"/>
            </a:p>
          </p:txBody>
        </p:sp>
      </p:grpSp>
      <p:grpSp>
        <p:nvGrpSpPr>
          <p:cNvPr id="56" name="组合 55"/>
          <p:cNvGrpSpPr/>
          <p:nvPr/>
        </p:nvGrpSpPr>
        <p:grpSpPr>
          <a:xfrm>
            <a:off x="1887757" y="10820645"/>
            <a:ext cx="2616489" cy="790294"/>
            <a:chOff x="2155537" y="11450640"/>
            <a:chExt cx="2616489" cy="1122359"/>
          </a:xfrm>
          <a:solidFill>
            <a:srgbClr val="51A8F9"/>
          </a:solidFill>
        </p:grpSpPr>
        <p:sp>
          <p:nvSpPr>
            <p:cNvPr id="57"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58"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资源报表</a:t>
              </a:r>
              <a:endParaRPr lang="en-US" altLang="zh-CN" sz="2800" dirty="0"/>
            </a:p>
          </p:txBody>
        </p:sp>
      </p:grpSp>
      <p:grpSp>
        <p:nvGrpSpPr>
          <p:cNvPr id="59" name="组合 58"/>
          <p:cNvGrpSpPr/>
          <p:nvPr/>
        </p:nvGrpSpPr>
        <p:grpSpPr>
          <a:xfrm>
            <a:off x="1887757" y="11842119"/>
            <a:ext cx="2616489" cy="790294"/>
            <a:chOff x="2155537" y="11450640"/>
            <a:chExt cx="2616489" cy="1122359"/>
          </a:xfrm>
          <a:solidFill>
            <a:srgbClr val="51A8F9"/>
          </a:solidFill>
        </p:grpSpPr>
        <p:sp>
          <p:nvSpPr>
            <p:cNvPr id="60"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61"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监控告警</a:t>
              </a:r>
              <a:endParaRPr lang="en-US" altLang="zh-CN" sz="2800" dirty="0"/>
            </a:p>
          </p:txBody>
        </p:sp>
      </p:grpSp>
      <p:sp>
        <p:nvSpPr>
          <p:cNvPr id="62" name="圆角矩形 19"/>
          <p:cNvSpPr/>
          <p:nvPr/>
        </p:nvSpPr>
        <p:spPr>
          <a:xfrm>
            <a:off x="12417548" y="6041887"/>
            <a:ext cx="3371317" cy="6793132"/>
          </a:xfrm>
          <a:prstGeom prst="roundRect">
            <a:avLst>
              <a:gd name="adj" fmla="val 5291"/>
            </a:avLst>
          </a:prstGeom>
          <a:noFill/>
          <a:ln w="50800" cap="flat">
            <a:solidFill>
              <a:schemeClr val="accent1"/>
            </a:solidFill>
            <a:custDash>
              <a:ds d="200000" sp="200000"/>
            </a:custDash>
            <a:miter lim="400000"/>
          </a:ln>
          <a:effectLst/>
        </p:spPr>
        <p:txBody>
          <a:bodyPr wrap="square" lIns="84663" tIns="84663" rIns="84663" bIns="84663" numCol="1" anchor="ctr">
            <a:noAutofit/>
          </a:bodyPr>
          <a:lstStyle/>
          <a:p>
            <a:pPr defTabSz="973664">
              <a:defRPr sz="4400" b="1">
                <a:solidFill>
                  <a:srgbClr val="FFFFFF"/>
                </a:solidFill>
                <a:latin typeface="微软雅黑"/>
                <a:ea typeface="微软雅黑"/>
                <a:cs typeface="微软雅黑"/>
                <a:sym typeface="微软雅黑"/>
              </a:defRPr>
            </a:pPr>
            <a:endParaRPr sz="4400" b="1">
              <a:solidFill>
                <a:srgbClr val="FFFFFF"/>
              </a:solidFill>
              <a:latin typeface="微软雅黑"/>
              <a:ea typeface="微软雅黑"/>
              <a:cs typeface="微软雅黑"/>
              <a:sym typeface="微软雅黑"/>
            </a:endParaRPr>
          </a:p>
        </p:txBody>
      </p:sp>
      <p:sp>
        <p:nvSpPr>
          <p:cNvPr id="63" name="APS"/>
          <p:cNvSpPr txBox="1"/>
          <p:nvPr/>
        </p:nvSpPr>
        <p:spPr>
          <a:xfrm>
            <a:off x="12864941" y="5887143"/>
            <a:ext cx="2669333" cy="10880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400" b="1" dirty="0">
                <a:solidFill>
                  <a:schemeClr val="tx1">
                    <a:lumMod val="65000"/>
                    <a:lumOff val="35000"/>
                  </a:schemeClr>
                </a:solidFill>
              </a:rPr>
              <a:t>消息功能</a:t>
            </a:r>
            <a:endParaRPr lang="en-US" altLang="zh-CN" sz="2400" b="1" dirty="0">
              <a:solidFill>
                <a:schemeClr val="tx1">
                  <a:lumMod val="65000"/>
                  <a:lumOff val="35000"/>
                </a:schemeClr>
              </a:solidFill>
            </a:endParaRPr>
          </a:p>
          <a:p>
            <a:r>
              <a:rPr lang="zh-CN" altLang="en-US" b="1" dirty="0">
                <a:solidFill>
                  <a:schemeClr val="tx1">
                    <a:lumMod val="65000"/>
                    <a:lumOff val="35000"/>
                  </a:schemeClr>
                </a:solidFill>
              </a:rPr>
              <a:t>多主多重</a:t>
            </a:r>
            <a:endParaRPr lang="en-US" altLang="zh-CN" b="1" dirty="0">
              <a:solidFill>
                <a:schemeClr val="tx1">
                  <a:lumMod val="65000"/>
                  <a:lumOff val="35000"/>
                </a:schemeClr>
              </a:solidFill>
            </a:endParaRPr>
          </a:p>
        </p:txBody>
      </p:sp>
      <p:grpSp>
        <p:nvGrpSpPr>
          <p:cNvPr id="64" name="组合 63"/>
          <p:cNvGrpSpPr/>
          <p:nvPr/>
        </p:nvGrpSpPr>
        <p:grpSpPr>
          <a:xfrm>
            <a:off x="12783055" y="6747319"/>
            <a:ext cx="2616489" cy="790294"/>
            <a:chOff x="2155537" y="11450640"/>
            <a:chExt cx="2616489" cy="1122359"/>
          </a:xfrm>
          <a:solidFill>
            <a:srgbClr val="51A8F9"/>
          </a:solidFill>
        </p:grpSpPr>
        <p:sp>
          <p:nvSpPr>
            <p:cNvPr id="65"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66"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多语言</a:t>
              </a:r>
              <a:r>
                <a:rPr lang="en-US" altLang="zh-CN" sz="2800" dirty="0"/>
                <a:t>SDK</a:t>
              </a:r>
            </a:p>
          </p:txBody>
        </p:sp>
      </p:grpSp>
      <p:grpSp>
        <p:nvGrpSpPr>
          <p:cNvPr id="67" name="组合 66"/>
          <p:cNvGrpSpPr/>
          <p:nvPr/>
        </p:nvGrpSpPr>
        <p:grpSpPr>
          <a:xfrm>
            <a:off x="12783055" y="7768791"/>
            <a:ext cx="2616489" cy="790294"/>
            <a:chOff x="2155537" y="11450640"/>
            <a:chExt cx="2616489" cy="1122359"/>
          </a:xfrm>
          <a:solidFill>
            <a:srgbClr val="51A8F9"/>
          </a:solidFill>
        </p:grpSpPr>
        <p:sp>
          <p:nvSpPr>
            <p:cNvPr id="68"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69"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顺序消息</a:t>
              </a:r>
              <a:endParaRPr lang="en-US" altLang="zh-CN" sz="2800" dirty="0"/>
            </a:p>
          </p:txBody>
        </p:sp>
      </p:grpSp>
      <p:grpSp>
        <p:nvGrpSpPr>
          <p:cNvPr id="70" name="组合 69"/>
          <p:cNvGrpSpPr/>
          <p:nvPr/>
        </p:nvGrpSpPr>
        <p:grpSpPr>
          <a:xfrm>
            <a:off x="12783055" y="8790263"/>
            <a:ext cx="2616489" cy="790294"/>
            <a:chOff x="2155537" y="11450640"/>
            <a:chExt cx="2616489" cy="1122359"/>
          </a:xfrm>
          <a:solidFill>
            <a:srgbClr val="51A8F9"/>
          </a:solidFill>
        </p:grpSpPr>
        <p:sp>
          <p:nvSpPr>
            <p:cNvPr id="71"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72"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事务消息</a:t>
              </a:r>
              <a:endParaRPr lang="en-US" altLang="zh-CN" sz="2800" dirty="0"/>
            </a:p>
          </p:txBody>
        </p:sp>
      </p:grpSp>
      <p:grpSp>
        <p:nvGrpSpPr>
          <p:cNvPr id="73" name="组合 72"/>
          <p:cNvGrpSpPr/>
          <p:nvPr/>
        </p:nvGrpSpPr>
        <p:grpSpPr>
          <a:xfrm>
            <a:off x="12783055" y="9811735"/>
            <a:ext cx="2616489" cy="790294"/>
            <a:chOff x="2155537" y="11450640"/>
            <a:chExt cx="2616489" cy="1122359"/>
          </a:xfrm>
          <a:solidFill>
            <a:srgbClr val="51A8F9"/>
          </a:solidFill>
        </p:grpSpPr>
        <p:sp>
          <p:nvSpPr>
            <p:cNvPr id="74"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75"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延时消息</a:t>
              </a:r>
              <a:endParaRPr lang="en-US" altLang="zh-CN" sz="2800" dirty="0"/>
            </a:p>
          </p:txBody>
        </p:sp>
      </p:grpSp>
      <p:grpSp>
        <p:nvGrpSpPr>
          <p:cNvPr id="76" name="组合 75"/>
          <p:cNvGrpSpPr/>
          <p:nvPr/>
        </p:nvGrpSpPr>
        <p:grpSpPr>
          <a:xfrm>
            <a:off x="12783055" y="10833207"/>
            <a:ext cx="2616489" cy="790294"/>
            <a:chOff x="2155537" y="11450640"/>
            <a:chExt cx="2616489" cy="1122359"/>
          </a:xfrm>
          <a:solidFill>
            <a:srgbClr val="51A8F9"/>
          </a:solidFill>
        </p:grpSpPr>
        <p:sp>
          <p:nvSpPr>
            <p:cNvPr id="77"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78"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消息过滤</a:t>
              </a:r>
              <a:endParaRPr lang="en-US" altLang="zh-CN" sz="2800" dirty="0"/>
            </a:p>
          </p:txBody>
        </p:sp>
      </p:grpSp>
      <p:grpSp>
        <p:nvGrpSpPr>
          <p:cNvPr id="79" name="组合 78"/>
          <p:cNvGrpSpPr/>
          <p:nvPr/>
        </p:nvGrpSpPr>
        <p:grpSpPr>
          <a:xfrm>
            <a:off x="12783055" y="11854681"/>
            <a:ext cx="2616489" cy="790294"/>
            <a:chOff x="2155537" y="11450640"/>
            <a:chExt cx="2616489" cy="1122359"/>
          </a:xfrm>
          <a:solidFill>
            <a:srgbClr val="51A8F9"/>
          </a:solidFill>
        </p:grpSpPr>
        <p:sp>
          <p:nvSpPr>
            <p:cNvPr id="80"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81"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en-US" altLang="zh-CN" sz="2800" dirty="0"/>
                <a:t>OpenAPI</a:t>
              </a:r>
            </a:p>
          </p:txBody>
        </p:sp>
      </p:grpSp>
      <p:sp>
        <p:nvSpPr>
          <p:cNvPr id="82" name="圆角矩形 19"/>
          <p:cNvSpPr/>
          <p:nvPr/>
        </p:nvSpPr>
        <p:spPr>
          <a:xfrm>
            <a:off x="5103117" y="6010275"/>
            <a:ext cx="7051525" cy="1620000"/>
          </a:xfrm>
          <a:prstGeom prst="roundRect">
            <a:avLst>
              <a:gd name="adj" fmla="val 5291"/>
            </a:avLst>
          </a:prstGeom>
          <a:noFill/>
          <a:ln w="50800" cap="flat">
            <a:solidFill>
              <a:schemeClr val="accent1"/>
            </a:solidFill>
            <a:custDash>
              <a:ds d="200000" sp="200000"/>
            </a:custDash>
            <a:miter lim="400000"/>
          </a:ln>
          <a:effectLst/>
        </p:spPr>
        <p:txBody>
          <a:bodyPr wrap="square" lIns="84663" tIns="84663" rIns="84663" bIns="84663" numCol="1" anchor="ctr">
            <a:noAutofit/>
          </a:bodyPr>
          <a:lstStyle/>
          <a:p>
            <a:pPr defTabSz="973664">
              <a:defRPr sz="4400" b="1">
                <a:solidFill>
                  <a:srgbClr val="FFFFFF"/>
                </a:solidFill>
                <a:latin typeface="微软雅黑"/>
                <a:ea typeface="微软雅黑"/>
                <a:cs typeface="微软雅黑"/>
                <a:sym typeface="微软雅黑"/>
              </a:defRPr>
            </a:pPr>
            <a:endParaRPr sz="4400" b="1">
              <a:solidFill>
                <a:srgbClr val="FFFFFF"/>
              </a:solidFill>
              <a:latin typeface="微软雅黑"/>
              <a:ea typeface="微软雅黑"/>
              <a:cs typeface="微软雅黑"/>
              <a:sym typeface="微软雅黑"/>
            </a:endParaRPr>
          </a:p>
        </p:txBody>
      </p:sp>
      <p:sp>
        <p:nvSpPr>
          <p:cNvPr id="83" name="APS"/>
          <p:cNvSpPr txBox="1"/>
          <p:nvPr/>
        </p:nvSpPr>
        <p:spPr>
          <a:xfrm>
            <a:off x="7345382" y="5879993"/>
            <a:ext cx="2669333" cy="10880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400" b="1" dirty="0">
                <a:solidFill>
                  <a:schemeClr val="tx1">
                    <a:lumMod val="65000"/>
                    <a:lumOff val="35000"/>
                  </a:schemeClr>
                </a:solidFill>
              </a:rPr>
              <a:t>安全控制</a:t>
            </a:r>
            <a:endParaRPr lang="en-US" altLang="zh-CN" sz="2400" b="1" dirty="0">
              <a:solidFill>
                <a:schemeClr val="tx1">
                  <a:lumMod val="65000"/>
                  <a:lumOff val="35000"/>
                </a:schemeClr>
              </a:solidFill>
            </a:endParaRPr>
          </a:p>
          <a:p>
            <a:r>
              <a:rPr lang="zh-CN" altLang="en-US" b="1" dirty="0">
                <a:solidFill>
                  <a:schemeClr val="tx1">
                    <a:lumMod val="65000"/>
                    <a:lumOff val="35000"/>
                  </a:schemeClr>
                </a:solidFill>
              </a:rPr>
              <a:t>多主多重</a:t>
            </a:r>
            <a:endParaRPr lang="en-US" altLang="zh-CN" b="1" dirty="0">
              <a:solidFill>
                <a:schemeClr val="tx1">
                  <a:lumMod val="65000"/>
                  <a:lumOff val="35000"/>
                </a:schemeClr>
              </a:solidFill>
            </a:endParaRPr>
          </a:p>
        </p:txBody>
      </p:sp>
      <p:grpSp>
        <p:nvGrpSpPr>
          <p:cNvPr id="84" name="组合 83"/>
          <p:cNvGrpSpPr/>
          <p:nvPr/>
        </p:nvGrpSpPr>
        <p:grpSpPr>
          <a:xfrm>
            <a:off x="5440049" y="6740297"/>
            <a:ext cx="2616489" cy="790294"/>
            <a:chOff x="2155537" y="11450640"/>
            <a:chExt cx="2616489" cy="1122359"/>
          </a:xfrm>
          <a:solidFill>
            <a:srgbClr val="51A8F9"/>
          </a:solidFill>
        </p:grpSpPr>
        <p:sp>
          <p:nvSpPr>
            <p:cNvPr id="85"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86"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租户管理</a:t>
              </a:r>
              <a:endParaRPr lang="en-US" altLang="zh-CN" sz="2800" dirty="0"/>
            </a:p>
          </p:txBody>
        </p:sp>
      </p:grpSp>
      <p:grpSp>
        <p:nvGrpSpPr>
          <p:cNvPr id="87" name="组合 86"/>
          <p:cNvGrpSpPr/>
          <p:nvPr/>
        </p:nvGrpSpPr>
        <p:grpSpPr>
          <a:xfrm>
            <a:off x="9160739" y="6740831"/>
            <a:ext cx="2616489" cy="790294"/>
            <a:chOff x="2155537" y="11450640"/>
            <a:chExt cx="2616489" cy="1122359"/>
          </a:xfrm>
          <a:solidFill>
            <a:srgbClr val="51A8F9"/>
          </a:solidFill>
        </p:grpSpPr>
        <p:sp>
          <p:nvSpPr>
            <p:cNvPr id="88" name="矩形"/>
            <p:cNvSpPr/>
            <p:nvPr/>
          </p:nvSpPr>
          <p:spPr>
            <a:xfrm>
              <a:off x="2155537" y="11450640"/>
              <a:ext cx="2616488" cy="1122359"/>
            </a:xfrm>
            <a:prstGeom prst="rect">
              <a:avLst/>
            </a:prstGeom>
            <a:grpFill/>
            <a:ln w="12700" cap="flat">
              <a:noFill/>
              <a:miter lim="400000"/>
            </a:ln>
            <a:effectLst/>
          </p:spPr>
          <p:txBody>
            <a:bodyPr wrap="square" lIns="84663" tIns="84663" rIns="84663" bIns="84663" numCol="1" anchor="ctr">
              <a:noAutofit/>
            </a:bodyPr>
            <a:lstStyle/>
            <a:p>
              <a:pPr defTabSz="457195">
                <a:defRPr sz="5800">
                  <a:latin typeface="+mj-lt"/>
                  <a:ea typeface="+mj-ea"/>
                  <a:cs typeface="+mj-cs"/>
                  <a:sym typeface="Helvetica Neue"/>
                </a:defRPr>
              </a:pPr>
              <a:endParaRPr sz="5800" dirty="0">
                <a:latin typeface="微软雅黑" panose="020B0503020204020204" pitchFamily="34" charset="-122"/>
                <a:ea typeface="微软雅黑" panose="020B0503020204020204" pitchFamily="34" charset="-122"/>
                <a:cs typeface="+mj-cs"/>
                <a:sym typeface="Helvetica Neue"/>
              </a:endParaRPr>
            </a:p>
          </p:txBody>
        </p:sp>
        <p:sp>
          <p:nvSpPr>
            <p:cNvPr id="89" name="APS"/>
            <p:cNvSpPr txBox="1"/>
            <p:nvPr/>
          </p:nvSpPr>
          <p:spPr>
            <a:xfrm>
              <a:off x="2155538" y="11525905"/>
              <a:ext cx="2616488" cy="104709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defTabSz="457195">
                <a:defRPr sz="2000">
                  <a:solidFill>
                    <a:srgbClr val="FFFFFF"/>
                  </a:solidFill>
                  <a:latin typeface="Microsoft YaHei"/>
                  <a:ea typeface="Microsoft YaHei"/>
                  <a:cs typeface="Microsoft YaHei"/>
                  <a:sym typeface="Microsoft YaHei"/>
                </a:defRPr>
              </a:lvl1pPr>
            </a:lstStyle>
            <a:p>
              <a:r>
                <a:rPr lang="zh-CN" altLang="en-US" sz="2800" dirty="0"/>
                <a:t>流量控制</a:t>
              </a:r>
              <a:endParaRPr lang="en-US" altLang="zh-CN" sz="2800" dirty="0"/>
            </a:p>
          </p:txBody>
        </p:sp>
      </p:grpSp>
      <p:sp>
        <p:nvSpPr>
          <p:cNvPr id="90" name="Shape 1163"/>
          <p:cNvSpPr/>
          <p:nvPr/>
        </p:nvSpPr>
        <p:spPr>
          <a:xfrm>
            <a:off x="2222211" y="3822146"/>
            <a:ext cx="1763892" cy="1763892"/>
          </a:xfrm>
          <a:prstGeom prst="ellipse">
            <a:avLst/>
          </a:prstGeom>
          <a:solidFill>
            <a:srgbClr val="0070D7"/>
          </a:solidFill>
          <a:ln w="12700">
            <a:miter lim="400000"/>
          </a:ln>
          <a:extLst>
            <a:ext uri="{C572A759-6A51-4108-AA02-DFA0A04FC94B}">
              <ma14:wrappingTextBoxFlag xmlns:ma14="http://schemas.microsoft.com/office/mac/drawingml/2011/main" xmlns="" val="1"/>
            </a:ext>
          </a:extLst>
        </p:spPr>
        <p:txBody>
          <a:bodyPr lIns="17144" tIns="17144" rIns="17144" bIns="17144" anchor="ctr"/>
          <a:lstStyle/>
          <a:p>
            <a:pPr defTabSz="307896"/>
            <a:r>
              <a:rPr lang="zh-CN" altLang="en-US" sz="2800" b="1" dirty="0">
                <a:solidFill>
                  <a:srgbClr val="FFFFFF"/>
                </a:solidFill>
                <a:latin typeface="微软雅黑" panose="020B0503020204020204" pitchFamily="34" charset="-122"/>
                <a:ea typeface="微软雅黑" panose="020B0503020204020204" pitchFamily="34" charset="-122"/>
              </a:rPr>
              <a:t>百万</a:t>
            </a:r>
            <a:endParaRPr lang="en-US" altLang="zh-CN" sz="2800" b="1" dirty="0">
              <a:solidFill>
                <a:srgbClr val="FFFFFF"/>
              </a:solidFill>
              <a:latin typeface="微软雅黑" panose="020B0503020204020204" pitchFamily="34" charset="-122"/>
              <a:ea typeface="微软雅黑" panose="020B0503020204020204" pitchFamily="34" charset="-122"/>
            </a:endParaRPr>
          </a:p>
          <a:p>
            <a:pPr defTabSz="307896"/>
            <a:r>
              <a:rPr lang="en-US" altLang="zh-CN" sz="2800" b="1" dirty="0">
                <a:solidFill>
                  <a:srgbClr val="FFFFFF"/>
                </a:solidFill>
                <a:latin typeface="微软雅黑" panose="020B0503020204020204" pitchFamily="34" charset="-122"/>
                <a:ea typeface="微软雅黑" panose="020B0503020204020204" pitchFamily="34" charset="-122"/>
              </a:rPr>
              <a:t>QPS</a:t>
            </a:r>
          </a:p>
        </p:txBody>
      </p:sp>
      <p:sp>
        <p:nvSpPr>
          <p:cNvPr id="91" name="Shape 1163"/>
          <p:cNvSpPr/>
          <p:nvPr/>
        </p:nvSpPr>
        <p:spPr>
          <a:xfrm>
            <a:off x="5607510" y="3822146"/>
            <a:ext cx="1763892" cy="1763892"/>
          </a:xfrm>
          <a:prstGeom prst="ellipse">
            <a:avLst/>
          </a:prstGeom>
          <a:solidFill>
            <a:srgbClr val="0070D7"/>
          </a:solidFill>
          <a:ln w="12700">
            <a:miter lim="400000"/>
          </a:ln>
          <a:extLst>
            <a:ext uri="{C572A759-6A51-4108-AA02-DFA0A04FC94B}">
              <ma14:wrappingTextBoxFlag xmlns:ma14="http://schemas.microsoft.com/office/mac/drawingml/2011/main" xmlns="" val="1"/>
            </a:ext>
          </a:extLst>
        </p:spPr>
        <p:txBody>
          <a:bodyPr lIns="17144" tIns="17144" rIns="17144" bIns="17144" anchor="ctr"/>
          <a:lstStyle/>
          <a:p>
            <a:pPr defTabSz="307896"/>
            <a:r>
              <a:rPr lang="en-US" altLang="zh-CN" sz="2400" b="1" dirty="0">
                <a:solidFill>
                  <a:srgbClr val="FFFFFF"/>
                </a:solidFill>
                <a:latin typeface="微软雅黑" panose="020B0503020204020204" pitchFamily="34" charset="-122"/>
                <a:ea typeface="微软雅黑" panose="020B0503020204020204" pitchFamily="34" charset="-122"/>
              </a:rPr>
              <a:t>99.9%</a:t>
            </a:r>
          </a:p>
          <a:p>
            <a:pPr defTabSz="307896"/>
            <a:r>
              <a:rPr lang="zh-CN" altLang="en-US" sz="2800" b="1" dirty="0">
                <a:solidFill>
                  <a:srgbClr val="FFFFFF"/>
                </a:solidFill>
                <a:latin typeface="微软雅黑" panose="020B0503020204020204" pitchFamily="34" charset="-122"/>
                <a:ea typeface="微软雅黑" panose="020B0503020204020204" pitchFamily="34" charset="-122"/>
              </a:rPr>
              <a:t>可用性</a:t>
            </a:r>
            <a:endParaRPr lang="en-US" altLang="zh-CN" sz="2800" b="1" dirty="0">
              <a:solidFill>
                <a:srgbClr val="FFFFFF"/>
              </a:solidFill>
              <a:latin typeface="微软雅黑" panose="020B0503020204020204" pitchFamily="34" charset="-122"/>
              <a:ea typeface="微软雅黑" panose="020B0503020204020204" pitchFamily="34" charset="-122"/>
            </a:endParaRPr>
          </a:p>
        </p:txBody>
      </p:sp>
      <p:sp>
        <p:nvSpPr>
          <p:cNvPr id="92" name="Shape 1163"/>
          <p:cNvSpPr/>
          <p:nvPr/>
        </p:nvSpPr>
        <p:spPr>
          <a:xfrm>
            <a:off x="9356337" y="3822146"/>
            <a:ext cx="1763892" cy="1763892"/>
          </a:xfrm>
          <a:prstGeom prst="ellipse">
            <a:avLst/>
          </a:prstGeom>
          <a:solidFill>
            <a:srgbClr val="0070D7"/>
          </a:solidFill>
          <a:ln w="12700">
            <a:miter lim="400000"/>
          </a:ln>
          <a:extLst>
            <a:ext uri="{C572A759-6A51-4108-AA02-DFA0A04FC94B}">
              <ma14:wrappingTextBoxFlag xmlns:ma14="http://schemas.microsoft.com/office/mac/drawingml/2011/main" xmlns="" val="1"/>
            </a:ext>
          </a:extLst>
        </p:spPr>
        <p:txBody>
          <a:bodyPr lIns="17144" tIns="17144" rIns="17144" bIns="17144" anchor="ctr"/>
          <a:lstStyle/>
          <a:p>
            <a:pPr defTabSz="307896"/>
            <a:r>
              <a:rPr lang="zh-CN" altLang="en-US" sz="2800" b="1" dirty="0">
                <a:solidFill>
                  <a:srgbClr val="FFFFFF"/>
                </a:solidFill>
                <a:latin typeface="微软雅黑" panose="020B0503020204020204" pitchFamily="34" charset="-122"/>
                <a:ea typeface="微软雅黑" panose="020B0503020204020204" pitchFamily="34" charset="-122"/>
              </a:rPr>
              <a:t>亿级消息堆积</a:t>
            </a:r>
            <a:endParaRPr lang="en-US" altLang="zh-CN" sz="2800" b="1" dirty="0">
              <a:solidFill>
                <a:srgbClr val="FFFFFF"/>
              </a:solidFill>
              <a:latin typeface="微软雅黑" panose="020B0503020204020204" pitchFamily="34" charset="-122"/>
              <a:ea typeface="微软雅黑" panose="020B0503020204020204" pitchFamily="34" charset="-122"/>
            </a:endParaRPr>
          </a:p>
        </p:txBody>
      </p:sp>
      <p:sp>
        <p:nvSpPr>
          <p:cNvPr id="93" name="Shape 1163"/>
          <p:cNvSpPr/>
          <p:nvPr/>
        </p:nvSpPr>
        <p:spPr>
          <a:xfrm>
            <a:off x="13209353" y="3822146"/>
            <a:ext cx="1763892" cy="1763892"/>
          </a:xfrm>
          <a:prstGeom prst="ellipse">
            <a:avLst/>
          </a:prstGeom>
          <a:solidFill>
            <a:srgbClr val="0070D7"/>
          </a:solidFill>
          <a:ln w="12700">
            <a:miter lim="400000"/>
          </a:ln>
          <a:extLst>
            <a:ext uri="{C572A759-6A51-4108-AA02-DFA0A04FC94B}">
              <ma14:wrappingTextBoxFlag xmlns:ma14="http://schemas.microsoft.com/office/mac/drawingml/2011/main" xmlns="" val="1"/>
            </a:ext>
          </a:extLst>
        </p:spPr>
        <p:txBody>
          <a:bodyPr lIns="17144" tIns="17144" rIns="17144" bIns="17144" anchor="ctr"/>
          <a:lstStyle/>
          <a:p>
            <a:pPr defTabSz="307896"/>
            <a:r>
              <a:rPr lang="zh-CN" altLang="en-US" sz="2800" b="1" dirty="0">
                <a:solidFill>
                  <a:srgbClr val="FFFFFF"/>
                </a:solidFill>
                <a:latin typeface="微软雅黑" panose="020B0503020204020204" pitchFamily="34" charset="-122"/>
                <a:ea typeface="微软雅黑" panose="020B0503020204020204" pitchFamily="34" charset="-122"/>
              </a:rPr>
              <a:t>万级</a:t>
            </a:r>
            <a:endParaRPr lang="en-US" altLang="zh-CN" sz="2800" b="1" dirty="0">
              <a:solidFill>
                <a:srgbClr val="FFFFFF"/>
              </a:solidFill>
              <a:latin typeface="微软雅黑" panose="020B0503020204020204" pitchFamily="34" charset="-122"/>
              <a:ea typeface="微软雅黑" panose="020B0503020204020204" pitchFamily="34" charset="-122"/>
            </a:endParaRPr>
          </a:p>
          <a:p>
            <a:pPr defTabSz="307896"/>
            <a:r>
              <a:rPr lang="en-US" altLang="zh-CN" sz="2800" b="1" dirty="0">
                <a:solidFill>
                  <a:srgbClr val="FFFFFF"/>
                </a:solidFill>
                <a:latin typeface="微软雅黑" panose="020B0503020204020204" pitchFamily="34" charset="-122"/>
                <a:ea typeface="微软雅黑" panose="020B0503020204020204" pitchFamily="34" charset="-122"/>
              </a:rPr>
              <a:t>topic</a:t>
            </a:r>
          </a:p>
        </p:txBody>
      </p:sp>
      <p:sp>
        <p:nvSpPr>
          <p:cNvPr id="94" name="矩形 93"/>
          <p:cNvSpPr/>
          <p:nvPr/>
        </p:nvSpPr>
        <p:spPr>
          <a:xfrm>
            <a:off x="17762129" y="3869061"/>
            <a:ext cx="4320000" cy="632136"/>
          </a:xfrm>
          <a:prstGeom prst="rect">
            <a:avLst/>
          </a:prstGeom>
          <a:noFill/>
          <a:ln w="12700" cap="rnd">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182848" tIns="91424" rIns="182848" bIns="91424" rtlCol="0" anchor="ctr"/>
          <a:lstStyle/>
          <a:p>
            <a:r>
              <a:rPr lang="zh-CN" altLang="en-US" sz="3200" dirty="0">
                <a:solidFill>
                  <a:srgbClr val="0365C0">
                    <a:lumMod val="60000"/>
                    <a:lumOff val="40000"/>
                  </a:srgbClr>
                </a:solidFill>
                <a:latin typeface="微软雅黑" pitchFamily="34" charset="-122"/>
                <a:ea typeface="微软雅黑" pitchFamily="34" charset="-122"/>
              </a:rPr>
              <a:t>基于开源 自主研发</a:t>
            </a:r>
            <a:endParaRPr lang="zh-CN" altLang="en-US" sz="3200" dirty="0">
              <a:solidFill>
                <a:srgbClr val="FFFFFF"/>
              </a:solidFill>
              <a:latin typeface="微软雅黑" pitchFamily="34" charset="-122"/>
              <a:ea typeface="微软雅黑" pitchFamily="34" charset="-122"/>
            </a:endParaRPr>
          </a:p>
        </p:txBody>
      </p:sp>
      <p:sp>
        <p:nvSpPr>
          <p:cNvPr id="95" name="矩形 94"/>
          <p:cNvSpPr/>
          <p:nvPr/>
        </p:nvSpPr>
        <p:spPr>
          <a:xfrm>
            <a:off x="17313228" y="4723126"/>
            <a:ext cx="5334048" cy="886958"/>
          </a:xfrm>
          <a:prstGeom prst="rect">
            <a:avLst/>
          </a:prstGeom>
          <a:noFill/>
          <a:ln w="12700" cap="rnd">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91424" rIns="72000" bIns="91424" rtlCol="0" anchor="ctr" anchorCtr="0"/>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 完全可控  </a:t>
            </a:r>
            <a:endPar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6" name="矩形 95"/>
          <p:cNvSpPr/>
          <p:nvPr/>
        </p:nvSpPr>
        <p:spPr>
          <a:xfrm>
            <a:off x="17762777" y="6412818"/>
            <a:ext cx="4320000" cy="632136"/>
          </a:xfrm>
          <a:prstGeom prst="rect">
            <a:avLst/>
          </a:prstGeom>
          <a:noFill/>
          <a:ln w="12700" cap="rnd">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182848" tIns="91424" rIns="182848" bIns="91424" rtlCol="0" anchor="ctr"/>
          <a:lstStyle/>
          <a:p>
            <a:r>
              <a:rPr lang="zh-CN" altLang="en-US" sz="3200" dirty="0">
                <a:solidFill>
                  <a:srgbClr val="0365C0">
                    <a:lumMod val="60000"/>
                    <a:lumOff val="40000"/>
                  </a:srgbClr>
                </a:solidFill>
                <a:latin typeface="微软雅黑" pitchFamily="34" charset="-122"/>
                <a:ea typeface="微软雅黑" pitchFamily="34" charset="-122"/>
              </a:rPr>
              <a:t>统一建设 统一运维</a:t>
            </a:r>
            <a:endParaRPr lang="zh-CN" altLang="en-US" sz="3200" dirty="0">
              <a:solidFill>
                <a:srgbClr val="FFFFFF"/>
              </a:solidFill>
              <a:latin typeface="微软雅黑" pitchFamily="34" charset="-122"/>
              <a:ea typeface="微软雅黑" pitchFamily="34" charset="-122"/>
            </a:endParaRPr>
          </a:p>
        </p:txBody>
      </p:sp>
      <p:sp>
        <p:nvSpPr>
          <p:cNvPr id="97" name="矩形 96"/>
          <p:cNvSpPr/>
          <p:nvPr/>
        </p:nvSpPr>
        <p:spPr>
          <a:xfrm>
            <a:off x="17259301" y="7210726"/>
            <a:ext cx="5334048" cy="886958"/>
          </a:xfrm>
          <a:prstGeom prst="rect">
            <a:avLst/>
          </a:prstGeom>
          <a:noFill/>
          <a:ln w="12700" cap="rnd">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91424" rIns="72000" bIns="91424" rtlCol="0" anchor="ctr" anchorCtr="0"/>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   服务器及人力成本    </a:t>
            </a:r>
            <a:r>
              <a:rPr lang="en-US" altLang="zh-CN" sz="3200" dirty="0">
                <a:solidFill>
                  <a:srgbClr val="ED755F"/>
                </a:solidFill>
                <a:latin typeface="微软雅黑" panose="020B0503020204020204" pitchFamily="34" charset="-122"/>
                <a:ea typeface="微软雅黑" panose="020B0503020204020204" pitchFamily="34" charset="-122"/>
              </a:rPr>
              <a:t>66%</a:t>
            </a:r>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8" name="右箭头 97"/>
          <p:cNvSpPr/>
          <p:nvPr/>
        </p:nvSpPr>
        <p:spPr>
          <a:xfrm rot="5400000">
            <a:off x="20944078" y="7521799"/>
            <a:ext cx="401562" cy="254449"/>
          </a:xfrm>
          <a:prstGeom prst="rightArrow">
            <a:avLst/>
          </a:prstGeom>
          <a:solidFill>
            <a:schemeClr val="accent1">
              <a:lumMod val="60000"/>
              <a:lumOff val="4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99" name="矩形 98"/>
          <p:cNvSpPr/>
          <p:nvPr/>
        </p:nvSpPr>
        <p:spPr>
          <a:xfrm>
            <a:off x="17259301" y="8408792"/>
            <a:ext cx="5334048" cy="886958"/>
          </a:xfrm>
          <a:prstGeom prst="rect">
            <a:avLst/>
          </a:prstGeom>
          <a:noFill/>
          <a:ln w="12700" cap="rnd">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91424" rIns="72000" bIns="91424" rtlCol="0" anchor="ctr" anchorCtr="0"/>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   稳定性         </a:t>
            </a:r>
            <a:r>
              <a:rPr lang="en-US" altLang="zh-CN" sz="3200" dirty="0">
                <a:solidFill>
                  <a:srgbClr val="ED755F"/>
                </a:solidFill>
                <a:latin typeface="微软雅黑" panose="020B0503020204020204" pitchFamily="34" charset="-122"/>
                <a:ea typeface="微软雅黑" panose="020B0503020204020204" pitchFamily="34" charset="-122"/>
              </a:rPr>
              <a:t>99.9%</a:t>
            </a:r>
            <a:r>
              <a:rPr lang="zh-CN" altLang="en-US" sz="3200" dirty="0">
                <a:solidFill>
                  <a:srgbClr val="ED755F"/>
                </a:solidFill>
                <a:latin typeface="微软雅黑" panose="020B0503020204020204" pitchFamily="34" charset="-122"/>
                <a:ea typeface="微软雅黑" panose="020B0503020204020204" pitchFamily="34" charset="-122"/>
              </a:rPr>
              <a:t>   </a:t>
            </a:r>
            <a:endParaRPr lang="en-US" altLang="zh-CN" sz="3200" dirty="0">
              <a:solidFill>
                <a:srgbClr val="ED755F"/>
              </a:solidFill>
              <a:latin typeface="微软雅黑" panose="020B0503020204020204" pitchFamily="34" charset="-122"/>
              <a:ea typeface="微软雅黑" panose="020B0503020204020204" pitchFamily="34" charset="-122"/>
            </a:endParaRPr>
          </a:p>
        </p:txBody>
      </p:sp>
      <p:sp>
        <p:nvSpPr>
          <p:cNvPr id="100" name="右箭头 99"/>
          <p:cNvSpPr/>
          <p:nvPr/>
        </p:nvSpPr>
        <p:spPr>
          <a:xfrm>
            <a:off x="19721996" y="8686710"/>
            <a:ext cx="401562" cy="254449"/>
          </a:xfrm>
          <a:prstGeom prst="rightArrow">
            <a:avLst/>
          </a:prstGeom>
          <a:solidFill>
            <a:schemeClr val="accent1">
              <a:lumMod val="60000"/>
              <a:lumOff val="4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101" name="矩形 100"/>
          <p:cNvSpPr/>
          <p:nvPr/>
        </p:nvSpPr>
        <p:spPr>
          <a:xfrm>
            <a:off x="17816704" y="9904502"/>
            <a:ext cx="4320000" cy="632136"/>
          </a:xfrm>
          <a:prstGeom prst="rect">
            <a:avLst/>
          </a:prstGeom>
          <a:noFill/>
          <a:ln w="12700" cap="rnd">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182848" tIns="91424" rIns="182848" bIns="91424" rtlCol="0" anchor="ctr"/>
          <a:lstStyle/>
          <a:p>
            <a:r>
              <a:rPr lang="zh-CN" altLang="en-US" sz="3200" dirty="0">
                <a:solidFill>
                  <a:srgbClr val="0365C0">
                    <a:lumMod val="60000"/>
                    <a:lumOff val="40000"/>
                  </a:srgbClr>
                </a:solidFill>
                <a:latin typeface="微软雅黑" pitchFamily="34" charset="-122"/>
                <a:ea typeface="微软雅黑" pitchFamily="34" charset="-122"/>
              </a:rPr>
              <a:t>高标准 持续迭代</a:t>
            </a:r>
            <a:endParaRPr lang="zh-CN" altLang="en-US" sz="3200" dirty="0">
              <a:solidFill>
                <a:srgbClr val="FFFFFF"/>
              </a:solidFill>
              <a:latin typeface="微软雅黑" pitchFamily="34" charset="-122"/>
              <a:ea typeface="微软雅黑" pitchFamily="34" charset="-122"/>
            </a:endParaRPr>
          </a:p>
        </p:txBody>
      </p:sp>
      <p:sp>
        <p:nvSpPr>
          <p:cNvPr id="102" name="矩形 101"/>
          <p:cNvSpPr/>
          <p:nvPr/>
        </p:nvSpPr>
        <p:spPr>
          <a:xfrm>
            <a:off x="17313228" y="10702410"/>
            <a:ext cx="5334048" cy="886958"/>
          </a:xfrm>
          <a:prstGeom prst="rect">
            <a:avLst/>
          </a:prstGeom>
          <a:noFill/>
          <a:ln w="12700" cap="rnd">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91424" rIns="72000" bIns="91424" rtlCol="0" anchor="ctr" anchorCtr="0"/>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   不断满足功能需求</a:t>
            </a:r>
            <a:endPar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3" name="矩形 102"/>
          <p:cNvSpPr/>
          <p:nvPr/>
        </p:nvSpPr>
        <p:spPr>
          <a:xfrm>
            <a:off x="17313228" y="11900476"/>
            <a:ext cx="5334048" cy="886958"/>
          </a:xfrm>
          <a:prstGeom prst="rect">
            <a:avLst/>
          </a:prstGeom>
          <a:noFill/>
          <a:ln w="12700" cap="rnd">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91424" rIns="72000" bIns="91424" rtlCol="0" anchor="ctr" anchorCtr="0"/>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满足高性能高并发要求</a:t>
            </a:r>
            <a:endPar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 name="矩形 103">
            <a:extLst>
              <a:ext uri="{FF2B5EF4-FFF2-40B4-BE49-F238E27FC236}">
                <a16:creationId xmlns:a16="http://schemas.microsoft.com/office/drawing/2014/main" id="{DB2E75B8-2259-2B4A-BA6A-02D8BC5C871C}"/>
              </a:ext>
            </a:extLst>
          </p:cNvPr>
          <p:cNvSpPr/>
          <p:nvPr/>
        </p:nvSpPr>
        <p:spPr>
          <a:xfrm>
            <a:off x="1009650" y="1700560"/>
            <a:ext cx="21073110" cy="1656415"/>
          </a:xfrm>
          <a:prstGeom prst="rect">
            <a:avLst/>
          </a:prstGeom>
        </p:spPr>
        <p:txBody>
          <a:bodyPr wrap="square">
            <a:spAutoFit/>
          </a:bodyPr>
          <a:lstStyle/>
          <a:p>
            <a:pPr algn="l">
              <a:lnSpc>
                <a:spcPct val="150000"/>
              </a:lnSpc>
            </a:pP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sym typeface="Calibri"/>
              </a:rPr>
              <a:t>MDMQ</a:t>
            </a: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sym typeface="Calibri"/>
              </a:rPr>
              <a:t>为集团所有业务系统提供</a:t>
            </a:r>
            <a:r>
              <a:rPr lang="zh-CN" altLang="en-US" sz="3600" dirty="0">
                <a:solidFill>
                  <a:srgbClr val="ED755F"/>
                </a:solidFill>
                <a:latin typeface="微软雅黑" panose="020B0503020204020204" pitchFamily="34" charset="-122"/>
                <a:ea typeface="微软雅黑" panose="020B0503020204020204" pitchFamily="34" charset="-122"/>
                <a:sym typeface="Calibri"/>
              </a:rPr>
              <a:t>高可靠、高可用、高性能</a:t>
            </a: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sym typeface="Calibri"/>
              </a:rPr>
              <a:t>的消息中间件云服务。并通过统一建设、统一运维的方式，避免了人员、服务器的重复投入及浪费，较大提升了</a:t>
            </a:r>
            <a:r>
              <a:rPr lang="zh-CN" altLang="en-US" sz="3600" dirty="0">
                <a:solidFill>
                  <a:srgbClr val="ED755F"/>
                </a:solidFill>
                <a:latin typeface="微软雅黑" panose="020B0503020204020204" pitchFamily="34" charset="-122"/>
                <a:ea typeface="微软雅黑" panose="020B0503020204020204" pitchFamily="34" charset="-122"/>
                <a:sym typeface="Calibri"/>
              </a:rPr>
              <a:t>资源利用率</a:t>
            </a:r>
            <a:endParaRPr lang="en-US" altLang="zh-CN" sz="3600" dirty="0">
              <a:solidFill>
                <a:srgbClr val="ED755F"/>
              </a:solidFill>
              <a:latin typeface="微软雅黑" panose="020B0503020204020204" pitchFamily="34" charset="-122"/>
              <a:ea typeface="微软雅黑" panose="020B0503020204020204" pitchFamily="34" charset="-122"/>
              <a:sym typeface="Calibri"/>
            </a:endParaRPr>
          </a:p>
        </p:txBody>
      </p:sp>
    </p:spTree>
    <p:extLst>
      <p:ext uri="{BB962C8B-B14F-4D97-AF65-F5344CB8AC3E}">
        <p14:creationId xmlns:p14="http://schemas.microsoft.com/office/powerpoint/2010/main" val="33838373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asted-image.pdf"/>
          <p:cNvPicPr>
            <a:picLocks noChangeAspect="1"/>
          </p:cNvPicPr>
          <p:nvPr/>
        </p:nvPicPr>
        <p:blipFill>
          <a:blip r:embed="rId3"/>
          <a:stretch>
            <a:fillRect/>
          </a:stretch>
        </p:blipFill>
        <p:spPr>
          <a:xfrm>
            <a:off x="21485170" y="462026"/>
            <a:ext cx="2540000" cy="901700"/>
          </a:xfrm>
          <a:prstGeom prst="rect">
            <a:avLst/>
          </a:prstGeom>
          <a:ln w="12700">
            <a:miter lim="400000"/>
          </a:ln>
        </p:spPr>
      </p:pic>
      <p:sp>
        <p:nvSpPr>
          <p:cNvPr id="27" name="Shape 182">
            <a:extLst>
              <a:ext uri="{FF2B5EF4-FFF2-40B4-BE49-F238E27FC236}">
                <a16:creationId xmlns:a16="http://schemas.microsoft.com/office/drawing/2014/main" id="{A6C3A130-0317-BF4D-A034-23FBFB5BADFB}"/>
              </a:ext>
            </a:extLst>
          </p:cNvPr>
          <p:cNvSpPr/>
          <p:nvPr/>
        </p:nvSpPr>
        <p:spPr>
          <a:xfrm flipH="1">
            <a:off x="657168" y="758526"/>
            <a:ext cx="140253" cy="620893"/>
          </a:xfrm>
          <a:prstGeom prst="rect">
            <a:avLst/>
          </a:prstGeom>
          <a:solidFill>
            <a:srgbClr val="0082FF"/>
          </a:solidFill>
          <a:ln w="12700" cap="flat">
            <a:noFill/>
            <a:miter lim="400000"/>
          </a:ln>
          <a:effectLst/>
        </p:spPr>
        <p:txBody>
          <a:bodyPr wrap="square" lIns="0" tIns="0" rIns="0" bIns="0" numCol="1" anchor="ctr">
            <a:noAutofit/>
          </a:bodyPr>
          <a:lstStyle/>
          <a:p>
            <a:pPr defTabSz="825388"/>
            <a:endParaRPr sz="1600" b="1">
              <a:latin typeface="Arial" panose="020B0604020202020204" pitchFamily="34" charset="0"/>
              <a:ea typeface="Microsoft YaHei" panose="020B0503020204020204" pitchFamily="34" charset="-122"/>
              <a:cs typeface="Arial" panose="020B0604020202020204" pitchFamily="34" charset="0"/>
              <a:sym typeface="Calibri"/>
            </a:endParaRPr>
          </a:p>
        </p:txBody>
      </p:sp>
      <p:sp>
        <p:nvSpPr>
          <p:cNvPr id="28" name="Shape 181">
            <a:extLst>
              <a:ext uri="{FF2B5EF4-FFF2-40B4-BE49-F238E27FC236}">
                <a16:creationId xmlns:a16="http://schemas.microsoft.com/office/drawing/2014/main" id="{27EA3D5A-6E89-B940-A9EE-B51EAA893D13}"/>
              </a:ext>
            </a:extLst>
          </p:cNvPr>
          <p:cNvSpPr/>
          <p:nvPr/>
        </p:nvSpPr>
        <p:spPr>
          <a:xfrm>
            <a:off x="1031820" y="742833"/>
            <a:ext cx="6513619" cy="756787"/>
          </a:xfrm>
          <a:prstGeom prst="rect">
            <a:avLst/>
          </a:prstGeom>
          <a:ln w="12700">
            <a:miter lim="400000"/>
          </a:ln>
          <a:extLst>
            <a:ext uri="{C572A759-6A51-4108-AA02-DFA0A04FC94B}">
              <ma14:wrappingTextBoxFlag xmlns:ma14="http://schemas.microsoft.com/office/mac/drawingml/2011/main" xmlns="" val="1"/>
            </a:ext>
          </a:extLst>
        </p:spPr>
        <p:txBody>
          <a:bodyPr wrap="none" lIns="45550" tIns="45550" rIns="45550" bIns="45550">
            <a:spAutoFit/>
          </a:bodyPr>
          <a:lstStyle>
            <a:lvl1pPr algn="l" defTabSz="1791866">
              <a:lnSpc>
                <a:spcPct val="90000"/>
              </a:lnSpc>
              <a:defRPr>
                <a:latin typeface="Microsoft YaHei"/>
                <a:ea typeface="Microsoft YaHei"/>
                <a:cs typeface="Microsoft YaHei"/>
                <a:sym typeface="Microsoft YaHei"/>
              </a:defRPr>
            </a:lvl1pPr>
          </a:lstStyle>
          <a:p>
            <a:pPr lvl="0">
              <a:defRPr/>
            </a:pPr>
            <a:r>
              <a:rPr lang="zh-CN" altLang="en-US" sz="4800" dirty="0">
                <a:latin typeface="微软雅黑" panose="020B0503020204020204" pitchFamily="34" charset="-122"/>
                <a:ea typeface="微软雅黑" panose="020B0503020204020204" pitchFamily="34" charset="-122"/>
              </a:rPr>
              <a:t>全场景数字化</a:t>
            </a:r>
            <a:r>
              <a:rPr lang="en-US" altLang="zh-CN" sz="4800" dirty="0">
                <a:latin typeface="微软雅黑" panose="020B0503020204020204" pitchFamily="34" charset="-122"/>
                <a:ea typeface="微软雅黑" panose="020B0503020204020204" pitchFamily="34" charset="-122"/>
              </a:rPr>
              <a:t>-</a:t>
            </a:r>
            <a:r>
              <a:rPr lang="zh-CN" altLang="en-US" sz="4800" dirty="0">
                <a:latin typeface="微软雅黑" panose="020B0503020204020204" pitchFamily="34" charset="-122"/>
                <a:ea typeface="微软雅黑" panose="020B0503020204020204" pitchFamily="34" charset="-122"/>
              </a:rPr>
              <a:t>海纳百川</a:t>
            </a:r>
          </a:p>
        </p:txBody>
      </p:sp>
      <p:pic>
        <p:nvPicPr>
          <p:cNvPr id="53" name="图片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7295" y="2764137"/>
            <a:ext cx="17535927" cy="6880064"/>
          </a:xfrm>
          <a:prstGeom prst="rect">
            <a:avLst/>
          </a:prstGeom>
        </p:spPr>
      </p:pic>
      <p:sp>
        <p:nvSpPr>
          <p:cNvPr id="54" name="圆角矩形"/>
          <p:cNvSpPr/>
          <p:nvPr/>
        </p:nvSpPr>
        <p:spPr>
          <a:xfrm>
            <a:off x="8158976" y="6990427"/>
            <a:ext cx="8066047" cy="924945"/>
          </a:xfrm>
          <a:prstGeom prst="roundRect">
            <a:avLst>
              <a:gd name="adj" fmla="val 13699"/>
            </a:avLst>
          </a:prstGeom>
          <a:solidFill>
            <a:srgbClr val="4194F7"/>
          </a:solidFill>
          <a:ln w="12700">
            <a:miter lim="400000"/>
          </a:ln>
        </p:spPr>
        <p:txBody>
          <a:bodyPr lIns="71436" tIns="71436" rIns="71436" bIns="71436" anchor="ctr"/>
          <a:lstStyle/>
          <a:p>
            <a:pPr algn="l" defTabSz="365619">
              <a:defRPr sz="200" b="0">
                <a:solidFill>
                  <a:srgbClr val="FFFFFF"/>
                </a:solidFill>
                <a:latin typeface="等线"/>
                <a:ea typeface="等线"/>
                <a:cs typeface="等线"/>
                <a:sym typeface="等线"/>
              </a:defRPr>
            </a:pPr>
            <a:endParaRPr>
              <a:latin typeface="微软雅黑" panose="020B0503020204020204" pitchFamily="34" charset="-122"/>
              <a:ea typeface="微软雅黑" panose="020B0503020204020204" pitchFamily="34" charset="-122"/>
            </a:endParaRPr>
          </a:p>
        </p:txBody>
      </p:sp>
      <p:sp>
        <p:nvSpPr>
          <p:cNvPr id="55" name="圆角矩形"/>
          <p:cNvSpPr/>
          <p:nvPr/>
        </p:nvSpPr>
        <p:spPr>
          <a:xfrm>
            <a:off x="8158976" y="2210044"/>
            <a:ext cx="8066047" cy="924945"/>
          </a:xfrm>
          <a:prstGeom prst="roundRect">
            <a:avLst>
              <a:gd name="adj" fmla="val 13699"/>
            </a:avLst>
          </a:prstGeom>
          <a:solidFill>
            <a:srgbClr val="4194F7"/>
          </a:solidFill>
          <a:ln w="12700">
            <a:miter lim="400000"/>
          </a:ln>
        </p:spPr>
        <p:txBody>
          <a:bodyPr lIns="71436" tIns="71436" rIns="71436" bIns="71436" anchor="ctr"/>
          <a:lstStyle/>
          <a:p>
            <a:pPr algn="l" defTabSz="365619">
              <a:defRPr sz="200" b="0">
                <a:solidFill>
                  <a:srgbClr val="FFFFFF"/>
                </a:solidFill>
                <a:latin typeface="等线"/>
                <a:ea typeface="等线"/>
                <a:cs typeface="等线"/>
                <a:sym typeface="等线"/>
              </a:defRPr>
            </a:pPr>
            <a:endParaRPr>
              <a:latin typeface="微软雅黑" panose="020B0503020204020204" pitchFamily="34" charset="-122"/>
              <a:ea typeface="微软雅黑" panose="020B0503020204020204" pitchFamily="34" charset="-122"/>
            </a:endParaRPr>
          </a:p>
        </p:txBody>
      </p:sp>
      <p:sp>
        <p:nvSpPr>
          <p:cNvPr id="56" name="矩形 44"/>
          <p:cNvSpPr txBox="1"/>
          <p:nvPr/>
        </p:nvSpPr>
        <p:spPr>
          <a:xfrm>
            <a:off x="6724042" y="3895418"/>
            <a:ext cx="5099060" cy="1594622"/>
          </a:xfrm>
          <a:prstGeom prst="rect">
            <a:avLst/>
          </a:prstGeom>
          <a:ln w="12700">
            <a:miter lim="400000"/>
          </a:ln>
          <a:extLst>
            <a:ext uri="{C572A759-6A51-4108-AA02-DFA0A04FC94B}">
              <ma14:wrappingTextBoxFlag xmlns:ma14="http://schemas.microsoft.com/office/mac/drawingml/2011/main" xmlns="" val="1"/>
            </a:ext>
          </a:extLst>
        </p:spPr>
        <p:txBody>
          <a:bodyPr wrap="square" lIns="16932" tIns="16932" rIns="16932" bIns="16932">
            <a:spAutoFit/>
          </a:bodyPr>
          <a:lstStyle/>
          <a:p>
            <a:pPr algn="l" defTabSz="365619">
              <a:lnSpc>
                <a:spcPct val="130000"/>
              </a:lnSpc>
              <a:defRPr sz="2600" b="0">
                <a:solidFill>
                  <a:srgbClr val="00ADF4"/>
                </a:solidFill>
                <a:latin typeface="Microsoft YaHei"/>
                <a:ea typeface="Microsoft YaHei"/>
                <a:cs typeface="Microsoft YaHei"/>
                <a:sym typeface="Microsoft YaHei"/>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数据可靠：多备份、</a:t>
            </a:r>
            <a:r>
              <a:rPr lang="zh-CN" altLang="en-US" b="1" dirty="0">
                <a:solidFill>
                  <a:srgbClr val="0070D7"/>
                </a:solidFill>
                <a:latin typeface="微软雅黑" panose="020B0503020204020204" pitchFamily="34" charset="-122"/>
                <a:ea typeface="微软雅黑" panose="020B0503020204020204" pitchFamily="34" charset="-122"/>
              </a:rPr>
              <a:t>冷备份</a:t>
            </a:r>
            <a:endParaRPr lang="en-US" altLang="zh-CN" b="1" dirty="0">
              <a:solidFill>
                <a:srgbClr val="0070D7"/>
              </a:solidFill>
              <a:latin typeface="微软雅黑" panose="020B0503020204020204" pitchFamily="34" charset="-122"/>
              <a:ea typeface="微软雅黑" panose="020B0503020204020204" pitchFamily="34" charset="-122"/>
            </a:endParaRPr>
          </a:p>
          <a:p>
            <a:pPr algn="l" defTabSz="365619">
              <a:lnSpc>
                <a:spcPct val="130000"/>
              </a:lnSpc>
              <a:defRPr sz="2600" b="0">
                <a:solidFill>
                  <a:srgbClr val="00ADF4"/>
                </a:solidFill>
                <a:latin typeface="Microsoft YaHei"/>
                <a:ea typeface="Microsoft YaHei"/>
                <a:cs typeface="Microsoft YaHei"/>
                <a:sym typeface="Microsoft YaHei"/>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监控：上传下载、调用请求、</a:t>
            </a:r>
            <a:r>
              <a:rPr lang="zh-CN" altLang="en-US" b="1" dirty="0">
                <a:solidFill>
                  <a:srgbClr val="0070D7"/>
                </a:solidFill>
                <a:latin typeface="微软雅黑" panose="020B0503020204020204" pitchFamily="34" charset="-122"/>
                <a:ea typeface="微软雅黑" panose="020B0503020204020204" pitchFamily="34" charset="-122"/>
              </a:rPr>
              <a:t>网络</a:t>
            </a:r>
            <a:endParaRPr lang="en-US" altLang="zh-CN" b="1" dirty="0">
              <a:solidFill>
                <a:srgbClr val="0070D7"/>
              </a:solidFill>
              <a:latin typeface="微软雅黑" panose="020B0503020204020204" pitchFamily="34" charset="-122"/>
              <a:ea typeface="微软雅黑" panose="020B0503020204020204" pitchFamily="34" charset="-122"/>
            </a:endParaRPr>
          </a:p>
          <a:p>
            <a:pPr algn="l" defTabSz="365619">
              <a:lnSpc>
                <a:spcPct val="130000"/>
              </a:lnSpc>
              <a:defRPr sz="2600" b="0">
                <a:solidFill>
                  <a:srgbClr val="00ADF4"/>
                </a:solidFill>
                <a:latin typeface="Microsoft YaHei"/>
                <a:ea typeface="Microsoft YaHei"/>
                <a:cs typeface="Microsoft YaHei"/>
                <a:sym typeface="Microsoft YaHei"/>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其他：</a:t>
            </a:r>
            <a:r>
              <a:rPr lang="zh-CN" altLang="en-US" b="1" dirty="0">
                <a:solidFill>
                  <a:srgbClr val="0070D7"/>
                </a:solidFill>
                <a:latin typeface="微软雅黑" panose="020B0503020204020204" pitchFamily="34" charset="-122"/>
                <a:ea typeface="微软雅黑" panose="020B0503020204020204" pitchFamily="34" charset="-122"/>
              </a:rPr>
              <a:t>灰度升级</a:t>
            </a:r>
            <a:endParaRPr b="1" dirty="0">
              <a:solidFill>
                <a:srgbClr val="0070D7"/>
              </a:solidFill>
              <a:latin typeface="微软雅黑" panose="020B0503020204020204" pitchFamily="34" charset="-122"/>
              <a:ea typeface="微软雅黑" panose="020B0503020204020204" pitchFamily="34" charset="-122"/>
            </a:endParaRPr>
          </a:p>
        </p:txBody>
      </p:sp>
      <p:sp>
        <p:nvSpPr>
          <p:cNvPr id="57" name="矩形 67"/>
          <p:cNvSpPr txBox="1"/>
          <p:nvPr/>
        </p:nvSpPr>
        <p:spPr>
          <a:xfrm>
            <a:off x="12942275" y="4098136"/>
            <a:ext cx="6339644" cy="1023761"/>
          </a:xfrm>
          <a:prstGeom prst="rect">
            <a:avLst/>
          </a:prstGeom>
          <a:ln w="12700">
            <a:miter lim="400000"/>
          </a:ln>
          <a:extLst>
            <a:ext uri="{C572A759-6A51-4108-AA02-DFA0A04FC94B}">
              <ma14:wrappingTextBoxFlag xmlns:ma14="http://schemas.microsoft.com/office/mac/drawingml/2011/main" xmlns="" val="1"/>
            </a:ext>
          </a:extLst>
        </p:spPr>
        <p:txBody>
          <a:bodyPr wrap="square" lIns="16932" tIns="16932" rIns="16932" bIns="16932">
            <a:spAutoFit/>
          </a:bodyPr>
          <a:lstStyle/>
          <a:p>
            <a:pPr algn="l" defTabSz="365619">
              <a:lnSpc>
                <a:spcPct val="130000"/>
              </a:lnSpc>
              <a:defRPr sz="2600" b="0">
                <a:solidFill>
                  <a:srgbClr val="00ADF4"/>
                </a:solidFill>
                <a:latin typeface="Microsoft YaHei"/>
                <a:ea typeface="Microsoft YaHei"/>
                <a:cs typeface="Microsoft YaHei"/>
                <a:sym typeface="Microsoft YaHei"/>
              </a:defRPr>
            </a:pPr>
            <a:r>
              <a:rPr lang="zh-CN" altLang="en-US" sz="2600" dirty="0">
                <a:solidFill>
                  <a:schemeClr val="tx1">
                    <a:lumMod val="65000"/>
                    <a:lumOff val="35000"/>
                  </a:schemeClr>
                </a:solidFill>
                <a:latin typeface="微软雅黑" panose="020B0503020204020204" pitchFamily="34" charset="-122"/>
                <a:ea typeface="微软雅黑" panose="020B0503020204020204" pitchFamily="34" charset="-122"/>
                <a:cs typeface="Microsoft YaHei"/>
              </a:rPr>
              <a:t>数据可靠：三备份</a:t>
            </a:r>
            <a:endParaRPr lang="en-US" altLang="zh-CN" sz="2600" dirty="0">
              <a:solidFill>
                <a:schemeClr val="tx1">
                  <a:lumMod val="65000"/>
                  <a:lumOff val="35000"/>
                </a:schemeClr>
              </a:solidFill>
              <a:latin typeface="微软雅黑" panose="020B0503020204020204" pitchFamily="34" charset="-122"/>
              <a:ea typeface="微软雅黑" panose="020B0503020204020204" pitchFamily="34" charset="-122"/>
              <a:cs typeface="Microsoft YaHei"/>
            </a:endParaRPr>
          </a:p>
          <a:p>
            <a:pPr algn="l" defTabSz="365619">
              <a:lnSpc>
                <a:spcPct val="130000"/>
              </a:lnSpc>
              <a:defRPr sz="2600" b="0">
                <a:solidFill>
                  <a:srgbClr val="00ADF4"/>
                </a:solidFill>
                <a:latin typeface="Microsoft YaHei"/>
                <a:ea typeface="Microsoft YaHei"/>
                <a:cs typeface="Microsoft YaHei"/>
                <a:sym typeface="Microsoft YaHei"/>
              </a:defRPr>
            </a:pPr>
            <a:r>
              <a:rPr lang="zh-CN" altLang="en-US" sz="2600" dirty="0">
                <a:solidFill>
                  <a:schemeClr val="tx1">
                    <a:lumMod val="65000"/>
                    <a:lumOff val="35000"/>
                  </a:schemeClr>
                </a:solidFill>
                <a:latin typeface="微软雅黑" panose="020B0503020204020204" pitchFamily="34" charset="-122"/>
                <a:ea typeface="微软雅黑" panose="020B0503020204020204" pitchFamily="34" charset="-122"/>
                <a:cs typeface="Microsoft YaHei"/>
              </a:rPr>
              <a:t>监控：上传下载、调用请求</a:t>
            </a:r>
            <a:endParaRPr lang="en-US" altLang="zh-CN" sz="2600" dirty="0">
              <a:solidFill>
                <a:schemeClr val="tx1">
                  <a:lumMod val="65000"/>
                  <a:lumOff val="35000"/>
                </a:schemeClr>
              </a:solidFill>
              <a:latin typeface="微软雅黑" panose="020B0503020204020204" pitchFamily="34" charset="-122"/>
              <a:ea typeface="微软雅黑" panose="020B0503020204020204" pitchFamily="34" charset="-122"/>
              <a:cs typeface="Microsoft YaHei"/>
            </a:endParaRPr>
          </a:p>
        </p:txBody>
      </p:sp>
      <p:sp>
        <p:nvSpPr>
          <p:cNvPr id="58" name="文本框 49"/>
          <p:cNvSpPr txBox="1"/>
          <p:nvPr/>
        </p:nvSpPr>
        <p:spPr>
          <a:xfrm>
            <a:off x="10492714" y="2374618"/>
            <a:ext cx="3398570" cy="556119"/>
          </a:xfrm>
          <a:prstGeom prst="rect">
            <a:avLst/>
          </a:prstGeom>
          <a:ln w="12700">
            <a:miter lim="400000"/>
          </a:ln>
          <a:extLst>
            <a:ext uri="{C572A759-6A51-4108-AA02-DFA0A04FC94B}">
              <ma14:wrappingTextBoxFlag xmlns:ma14="http://schemas.microsoft.com/office/mac/drawingml/2011/main" xmlns="" val="1"/>
            </a:ext>
          </a:extLst>
        </p:spPr>
        <p:txBody>
          <a:bodyPr wrap="square" lIns="16932" tIns="16932" rIns="16932" bIns="16932" anchor="ctr">
            <a:spAutoFit/>
          </a:bodyPr>
          <a:lstStyle>
            <a:lvl1pPr defTabSz="365619">
              <a:defRPr sz="2800" b="0">
                <a:solidFill>
                  <a:srgbClr val="FFFFFF"/>
                </a:solidFill>
                <a:latin typeface="Microsoft YaHei"/>
                <a:ea typeface="Microsoft YaHei"/>
                <a:cs typeface="Microsoft YaHei"/>
                <a:sym typeface="Microsoft YaHei"/>
              </a:defRPr>
            </a:lvl1pPr>
          </a:lstStyle>
          <a:p>
            <a:r>
              <a:rPr lang="zh-CN" altLang="en-US" sz="3400" dirty="0">
                <a:latin typeface="微软雅黑" panose="020B0503020204020204" pitchFamily="34" charset="-122"/>
                <a:ea typeface="微软雅黑" panose="020B0503020204020204" pitchFamily="34" charset="-122"/>
              </a:rPr>
              <a:t>数据保护</a:t>
            </a:r>
            <a:endParaRPr sz="3400" dirty="0">
              <a:latin typeface="微软雅黑" panose="020B0503020204020204" pitchFamily="34" charset="-122"/>
              <a:ea typeface="微软雅黑" panose="020B0503020204020204" pitchFamily="34" charset="-122"/>
            </a:endParaRPr>
          </a:p>
        </p:txBody>
      </p:sp>
      <p:sp>
        <p:nvSpPr>
          <p:cNvPr id="59" name="成组"/>
          <p:cNvSpPr/>
          <p:nvPr/>
        </p:nvSpPr>
        <p:spPr>
          <a:xfrm flipV="1">
            <a:off x="12192000" y="3884131"/>
            <a:ext cx="1" cy="2062105"/>
          </a:xfrm>
          <a:prstGeom prst="line">
            <a:avLst/>
          </a:prstGeom>
          <a:ln w="3175">
            <a:solidFill>
              <a:srgbClr val="4194F7">
                <a:alpha val="40000"/>
              </a:srgbClr>
            </a:solidFill>
          </a:ln>
        </p:spPr>
        <p:txBody>
          <a:bodyPr lIns="45718" tIns="45718" rIns="45718" bIns="45718"/>
          <a:lstStyle/>
          <a:p>
            <a:pPr defTabSz="821530">
              <a:defRPr sz="3200">
                <a:latin typeface="+mn-lt"/>
                <a:ea typeface="+mn-ea"/>
                <a:cs typeface="+mn-cs"/>
                <a:sym typeface="Helvetica Neue Medium"/>
              </a:defRPr>
            </a:pPr>
            <a:endParaRPr>
              <a:latin typeface="微软雅黑" panose="020B0503020204020204" pitchFamily="34" charset="-122"/>
              <a:ea typeface="微软雅黑" panose="020B0503020204020204" pitchFamily="34" charset="-122"/>
            </a:endParaRPr>
          </a:p>
        </p:txBody>
      </p:sp>
      <p:sp>
        <p:nvSpPr>
          <p:cNvPr id="60" name="矩形 28"/>
          <p:cNvSpPr txBox="1"/>
          <p:nvPr/>
        </p:nvSpPr>
        <p:spPr>
          <a:xfrm>
            <a:off x="12942282" y="9061958"/>
            <a:ext cx="3398569" cy="1023761"/>
          </a:xfrm>
          <a:prstGeom prst="rect">
            <a:avLst/>
          </a:prstGeom>
          <a:ln w="12700">
            <a:miter lim="400000"/>
          </a:ln>
          <a:extLst>
            <a:ext uri="{C572A759-6A51-4108-AA02-DFA0A04FC94B}">
              <ma14:wrappingTextBoxFlag xmlns:ma14="http://schemas.microsoft.com/office/mac/drawingml/2011/main" xmlns="" val="1"/>
            </a:ext>
          </a:extLst>
        </p:spPr>
        <p:txBody>
          <a:bodyPr wrap="square" lIns="16932" tIns="16932" rIns="16932" bIns="16932">
            <a:spAutoFit/>
          </a:bodyPr>
          <a:lstStyle/>
          <a:p>
            <a:pPr algn="l" defTabSz="365619">
              <a:lnSpc>
                <a:spcPct val="130000"/>
              </a:lnSpc>
              <a:defRPr sz="2600" b="0">
                <a:solidFill>
                  <a:srgbClr val="00ADF4"/>
                </a:solidFill>
                <a:latin typeface="Microsoft YaHei"/>
                <a:ea typeface="Microsoft YaHei"/>
                <a:cs typeface="Microsoft YaHei"/>
                <a:sym typeface="Microsoft YaHei"/>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icrosoft YaHei"/>
                <a:sym typeface="Microsoft YaHei"/>
              </a:rPr>
              <a:t>链路监控</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icrosoft YaHei"/>
              <a:sym typeface="Microsoft YaHei"/>
            </a:endParaRPr>
          </a:p>
          <a:p>
            <a:pPr algn="l" defTabSz="365619">
              <a:lnSpc>
                <a:spcPct val="130000"/>
              </a:lnSpc>
              <a:defRPr sz="2600" b="0">
                <a:solidFill>
                  <a:srgbClr val="00ADF4"/>
                </a:solidFill>
                <a:latin typeface="Microsoft YaHei"/>
                <a:ea typeface="Microsoft YaHei"/>
                <a:cs typeface="Microsoft YaHei"/>
                <a:sym typeface="Microsoft YaHei"/>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icrosoft YaHei"/>
                <a:sym typeface="Microsoft YaHei"/>
              </a:rPr>
              <a:t>弹性伸缩</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icrosoft YaHei"/>
              <a:sym typeface="Microsoft YaHei"/>
            </a:endParaRPr>
          </a:p>
        </p:txBody>
      </p:sp>
      <p:sp>
        <p:nvSpPr>
          <p:cNvPr id="61" name="矩形 53"/>
          <p:cNvSpPr txBox="1"/>
          <p:nvPr/>
        </p:nvSpPr>
        <p:spPr>
          <a:xfrm>
            <a:off x="7634107" y="8801887"/>
            <a:ext cx="4000850" cy="1594622"/>
          </a:xfrm>
          <a:prstGeom prst="rect">
            <a:avLst/>
          </a:prstGeom>
          <a:ln w="12700">
            <a:miter lim="400000"/>
          </a:ln>
          <a:extLst>
            <a:ext uri="{C572A759-6A51-4108-AA02-DFA0A04FC94B}">
              <ma14:wrappingTextBoxFlag xmlns:ma14="http://schemas.microsoft.com/office/mac/drawingml/2011/main" xmlns="" val="1"/>
            </a:ext>
          </a:extLst>
        </p:spPr>
        <p:txBody>
          <a:bodyPr wrap="square" lIns="16932" tIns="16932" rIns="16932" bIns="16932">
            <a:spAutoFit/>
          </a:bodyPr>
          <a:lstStyle/>
          <a:p>
            <a:pPr algn="l" defTabSz="365619">
              <a:lnSpc>
                <a:spcPct val="130000"/>
              </a:lnSpc>
              <a:defRPr sz="2600" b="0">
                <a:solidFill>
                  <a:srgbClr val="00ADF4"/>
                </a:solidFill>
                <a:latin typeface="Microsoft YaHei"/>
                <a:ea typeface="Microsoft YaHei"/>
                <a:cs typeface="Microsoft YaHei"/>
                <a:sym typeface="Microsoft YaHei"/>
              </a:defRPr>
            </a:pPr>
            <a:r>
              <a:rPr lang="zh-CN" altLang="en-US" b="1" dirty="0">
                <a:solidFill>
                  <a:srgbClr val="0070D7"/>
                </a:solidFill>
                <a:latin typeface="微软雅黑" panose="020B0503020204020204" pitchFamily="34" charset="-122"/>
                <a:ea typeface="微软雅黑" panose="020B0503020204020204" pitchFamily="34" charset="-122"/>
              </a:rPr>
              <a:t>单链路限速</a:t>
            </a:r>
            <a:endParaRPr lang="en-US" altLang="zh-CN" b="1" dirty="0">
              <a:solidFill>
                <a:srgbClr val="0070D7"/>
              </a:solidFill>
              <a:latin typeface="微软雅黑" panose="020B0503020204020204" pitchFamily="34" charset="-122"/>
              <a:ea typeface="微软雅黑" panose="020B0503020204020204" pitchFamily="34" charset="-122"/>
            </a:endParaRPr>
          </a:p>
          <a:p>
            <a:pPr algn="l" defTabSz="365619">
              <a:lnSpc>
                <a:spcPct val="130000"/>
              </a:lnSpc>
              <a:defRPr sz="2600" b="0">
                <a:solidFill>
                  <a:srgbClr val="00ADF4"/>
                </a:solidFill>
                <a:latin typeface="Microsoft YaHei"/>
                <a:ea typeface="Microsoft YaHei"/>
                <a:cs typeface="Microsoft YaHei"/>
                <a:sym typeface="Microsoft YaHei"/>
              </a:defRPr>
            </a:pPr>
            <a:r>
              <a:rPr lang="zh-CN" altLang="en-US" b="1" dirty="0">
                <a:solidFill>
                  <a:srgbClr val="0070D7"/>
                </a:solidFill>
                <a:latin typeface="微软雅黑" panose="020B0503020204020204" pitchFamily="34" charset="-122"/>
                <a:ea typeface="微软雅黑" panose="020B0503020204020204" pitchFamily="34" charset="-122"/>
              </a:rPr>
              <a:t>镜像回原</a:t>
            </a:r>
            <a:endParaRPr lang="en-US" altLang="zh-CN" b="1" dirty="0">
              <a:solidFill>
                <a:srgbClr val="0070D7"/>
              </a:solidFill>
              <a:latin typeface="微软雅黑" panose="020B0503020204020204" pitchFamily="34" charset="-122"/>
              <a:ea typeface="微软雅黑" panose="020B0503020204020204" pitchFamily="34" charset="-122"/>
            </a:endParaRPr>
          </a:p>
          <a:p>
            <a:pPr algn="l" defTabSz="365619">
              <a:lnSpc>
                <a:spcPct val="130000"/>
              </a:lnSpc>
              <a:defRPr sz="2600" b="0">
                <a:solidFill>
                  <a:srgbClr val="00ADF4"/>
                </a:solidFill>
                <a:latin typeface="Microsoft YaHei"/>
                <a:ea typeface="Microsoft YaHei"/>
                <a:cs typeface="Microsoft YaHei"/>
                <a:sym typeface="Microsoft YaHei"/>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弹性伸缩，</a:t>
            </a:r>
            <a:r>
              <a:rPr lang="zh-CN" altLang="en-US" b="1" dirty="0">
                <a:solidFill>
                  <a:srgbClr val="0070D7"/>
                </a:solidFill>
                <a:latin typeface="微软雅黑" panose="020B0503020204020204" pitchFamily="34" charset="-122"/>
                <a:ea typeface="微软雅黑" panose="020B0503020204020204" pitchFamily="34" charset="-122"/>
              </a:rPr>
              <a:t>超高并发</a:t>
            </a:r>
            <a:endParaRPr lang="en-US" altLang="zh-CN" b="1" dirty="0">
              <a:solidFill>
                <a:srgbClr val="0070D7"/>
              </a:solidFill>
              <a:latin typeface="微软雅黑" panose="020B0503020204020204" pitchFamily="34" charset="-122"/>
              <a:ea typeface="微软雅黑" panose="020B0503020204020204" pitchFamily="34" charset="-122"/>
            </a:endParaRPr>
          </a:p>
        </p:txBody>
      </p:sp>
      <p:sp>
        <p:nvSpPr>
          <p:cNvPr id="62" name="文本框 59"/>
          <p:cNvSpPr txBox="1"/>
          <p:nvPr/>
        </p:nvSpPr>
        <p:spPr>
          <a:xfrm>
            <a:off x="10127498" y="7168563"/>
            <a:ext cx="4151952" cy="556119"/>
          </a:xfrm>
          <a:prstGeom prst="rect">
            <a:avLst/>
          </a:prstGeom>
          <a:ln w="12700">
            <a:miter lim="400000"/>
          </a:ln>
          <a:extLst>
            <a:ext uri="{C572A759-6A51-4108-AA02-DFA0A04FC94B}">
              <ma14:wrappingTextBoxFlag xmlns:ma14="http://schemas.microsoft.com/office/mac/drawingml/2011/main" xmlns="" val="1"/>
            </a:ext>
          </a:extLst>
        </p:spPr>
        <p:txBody>
          <a:bodyPr wrap="square" lIns="16932" tIns="16932" rIns="16932" bIns="16932" anchor="ctr">
            <a:spAutoFit/>
          </a:bodyPr>
          <a:lstStyle>
            <a:lvl1pPr defTabSz="365619">
              <a:defRPr sz="2800" b="0">
                <a:solidFill>
                  <a:srgbClr val="FFFFFF"/>
                </a:solidFill>
                <a:latin typeface="Microsoft YaHei"/>
                <a:ea typeface="Microsoft YaHei"/>
                <a:cs typeface="Microsoft YaHei"/>
                <a:sym typeface="Microsoft YaHei"/>
              </a:defRPr>
            </a:lvl1pPr>
          </a:lstStyle>
          <a:p>
            <a:r>
              <a:rPr lang="zh-CN" altLang="en-US" sz="3400" dirty="0">
                <a:latin typeface="微软雅黑" panose="020B0503020204020204" pitchFamily="34" charset="-122"/>
                <a:ea typeface="微软雅黑" panose="020B0503020204020204" pitchFamily="34" charset="-122"/>
              </a:rPr>
              <a:t>企业级数据管理</a:t>
            </a:r>
            <a:endParaRPr sz="3400" dirty="0">
              <a:latin typeface="微软雅黑" panose="020B0503020204020204" pitchFamily="34" charset="-122"/>
              <a:ea typeface="微软雅黑" panose="020B0503020204020204" pitchFamily="34" charset="-122"/>
            </a:endParaRPr>
          </a:p>
        </p:txBody>
      </p:sp>
      <p:sp>
        <p:nvSpPr>
          <p:cNvPr id="63" name="成组"/>
          <p:cNvSpPr/>
          <p:nvPr/>
        </p:nvSpPr>
        <p:spPr>
          <a:xfrm flipH="1" flipV="1">
            <a:off x="12189510" y="8226966"/>
            <a:ext cx="27928" cy="2459105"/>
          </a:xfrm>
          <a:prstGeom prst="line">
            <a:avLst/>
          </a:prstGeom>
          <a:ln w="3175">
            <a:solidFill>
              <a:srgbClr val="4194F7">
                <a:alpha val="40000"/>
              </a:srgbClr>
            </a:solidFill>
          </a:ln>
        </p:spPr>
        <p:txBody>
          <a:bodyPr lIns="45718" tIns="45718" rIns="45718" bIns="45718"/>
          <a:lstStyle/>
          <a:p>
            <a:pPr defTabSz="821530">
              <a:defRPr sz="3200">
                <a:latin typeface="+mn-lt"/>
                <a:ea typeface="+mn-ea"/>
                <a:cs typeface="+mn-cs"/>
                <a:sym typeface="Helvetica Neue Medium"/>
              </a:defRPr>
            </a:pPr>
            <a:endParaRPr>
              <a:latin typeface="微软雅黑" panose="020B0503020204020204" pitchFamily="34" charset="-122"/>
              <a:ea typeface="微软雅黑" panose="020B0503020204020204" pitchFamily="34" charset="-122"/>
            </a:endParaRPr>
          </a:p>
        </p:txBody>
      </p:sp>
      <p:sp>
        <p:nvSpPr>
          <p:cNvPr id="64" name="圆形"/>
          <p:cNvSpPr/>
          <p:nvPr/>
        </p:nvSpPr>
        <p:spPr>
          <a:xfrm flipH="1">
            <a:off x="17789707" y="2622006"/>
            <a:ext cx="275544" cy="295228"/>
          </a:xfrm>
          <a:prstGeom prst="ellipse">
            <a:avLst/>
          </a:prstGeom>
          <a:solidFill>
            <a:srgbClr val="FFFFFF"/>
          </a:solidFill>
          <a:ln w="6350">
            <a:solidFill>
              <a:srgbClr val="5B9BD5"/>
            </a:solidFill>
          </a:ln>
        </p:spPr>
        <p:txBody>
          <a:bodyPr lIns="45718" tIns="45718" rIns="45718" bIns="45718" anchor="ctr"/>
          <a:lstStyle/>
          <a:p>
            <a:pPr algn="l" defTabSz="914400">
              <a:defRPr sz="1800" b="0">
                <a:latin typeface="Calibri"/>
                <a:ea typeface="Calibri"/>
                <a:cs typeface="Calibri"/>
                <a:sym typeface="Calibri"/>
              </a:defRPr>
            </a:pPr>
            <a:endParaRPr>
              <a:latin typeface="微软雅黑" panose="020B0503020204020204" pitchFamily="34" charset="-122"/>
              <a:ea typeface="微软雅黑" panose="020B0503020204020204" pitchFamily="34" charset="-122"/>
            </a:endParaRPr>
          </a:p>
        </p:txBody>
      </p:sp>
      <p:sp>
        <p:nvSpPr>
          <p:cNvPr id="65" name="圆形"/>
          <p:cNvSpPr/>
          <p:nvPr/>
        </p:nvSpPr>
        <p:spPr>
          <a:xfrm flipH="1">
            <a:off x="20712807" y="3884132"/>
            <a:ext cx="275544" cy="295228"/>
          </a:xfrm>
          <a:prstGeom prst="ellipse">
            <a:avLst/>
          </a:prstGeom>
          <a:solidFill>
            <a:srgbClr val="FFFFFF"/>
          </a:solidFill>
          <a:ln w="6350">
            <a:solidFill>
              <a:srgbClr val="5B9BD5"/>
            </a:solidFill>
          </a:ln>
        </p:spPr>
        <p:txBody>
          <a:bodyPr lIns="45718" tIns="45718" rIns="45718" bIns="45718" anchor="ctr"/>
          <a:lstStyle/>
          <a:p>
            <a:pPr algn="l" defTabSz="914400">
              <a:defRPr sz="1800" b="0">
                <a:latin typeface="Calibri"/>
                <a:ea typeface="Calibri"/>
                <a:cs typeface="Calibri"/>
                <a:sym typeface="Calibri"/>
              </a:defRPr>
            </a:pPr>
            <a:endParaRPr>
              <a:latin typeface="微软雅黑" panose="020B0503020204020204" pitchFamily="34" charset="-122"/>
              <a:ea typeface="微软雅黑" panose="020B0503020204020204" pitchFamily="34" charset="-122"/>
            </a:endParaRPr>
          </a:p>
        </p:txBody>
      </p:sp>
      <p:sp>
        <p:nvSpPr>
          <p:cNvPr id="66" name="圆形"/>
          <p:cNvSpPr/>
          <p:nvPr/>
        </p:nvSpPr>
        <p:spPr>
          <a:xfrm flipH="1">
            <a:off x="20712806" y="8321227"/>
            <a:ext cx="275544" cy="295228"/>
          </a:xfrm>
          <a:prstGeom prst="ellipse">
            <a:avLst/>
          </a:prstGeom>
          <a:solidFill>
            <a:srgbClr val="FFFFFF"/>
          </a:solidFill>
          <a:ln w="6350">
            <a:solidFill>
              <a:srgbClr val="5B9BD5"/>
            </a:solidFill>
          </a:ln>
        </p:spPr>
        <p:txBody>
          <a:bodyPr lIns="45718" tIns="45718" rIns="45718" bIns="45718" anchor="ctr"/>
          <a:lstStyle/>
          <a:p>
            <a:pPr algn="l" defTabSz="914400">
              <a:defRPr sz="1800" b="0">
                <a:latin typeface="Calibri"/>
                <a:ea typeface="Calibri"/>
                <a:cs typeface="Calibri"/>
                <a:sym typeface="Calibri"/>
              </a:defRPr>
            </a:pPr>
            <a:endParaRPr>
              <a:latin typeface="微软雅黑" panose="020B0503020204020204" pitchFamily="34" charset="-122"/>
              <a:ea typeface="微软雅黑" panose="020B0503020204020204" pitchFamily="34" charset="-122"/>
            </a:endParaRPr>
          </a:p>
        </p:txBody>
      </p:sp>
      <p:sp>
        <p:nvSpPr>
          <p:cNvPr id="67" name="圆形"/>
          <p:cNvSpPr/>
          <p:nvPr/>
        </p:nvSpPr>
        <p:spPr>
          <a:xfrm flipH="1">
            <a:off x="17791628" y="9456519"/>
            <a:ext cx="275544" cy="295228"/>
          </a:xfrm>
          <a:prstGeom prst="ellipse">
            <a:avLst/>
          </a:prstGeom>
          <a:solidFill>
            <a:srgbClr val="FFFFFF"/>
          </a:solidFill>
          <a:ln w="6350">
            <a:solidFill>
              <a:srgbClr val="5B9BD5"/>
            </a:solidFill>
          </a:ln>
        </p:spPr>
        <p:txBody>
          <a:bodyPr lIns="45718" tIns="45718" rIns="45718" bIns="45718" anchor="ctr"/>
          <a:lstStyle/>
          <a:p>
            <a:pPr algn="l" defTabSz="914400">
              <a:defRPr sz="1800" b="0">
                <a:latin typeface="Calibri"/>
                <a:ea typeface="Calibri"/>
                <a:cs typeface="Calibri"/>
                <a:sym typeface="Calibri"/>
              </a:defRPr>
            </a:pPr>
            <a:endParaRPr>
              <a:latin typeface="微软雅黑" panose="020B0503020204020204" pitchFamily="34" charset="-122"/>
              <a:ea typeface="微软雅黑" panose="020B0503020204020204" pitchFamily="34" charset="-122"/>
            </a:endParaRPr>
          </a:p>
        </p:txBody>
      </p:sp>
      <p:sp>
        <p:nvSpPr>
          <p:cNvPr id="68" name="圆形"/>
          <p:cNvSpPr/>
          <p:nvPr/>
        </p:nvSpPr>
        <p:spPr>
          <a:xfrm flipH="1">
            <a:off x="6124647" y="9496587"/>
            <a:ext cx="275544" cy="295228"/>
          </a:xfrm>
          <a:prstGeom prst="ellipse">
            <a:avLst/>
          </a:prstGeom>
          <a:solidFill>
            <a:srgbClr val="FFFFFF"/>
          </a:solidFill>
          <a:ln w="6350">
            <a:solidFill>
              <a:srgbClr val="5B9BD5"/>
            </a:solidFill>
          </a:ln>
        </p:spPr>
        <p:txBody>
          <a:bodyPr lIns="45718" tIns="45718" rIns="45718" bIns="45718" anchor="ctr"/>
          <a:lstStyle/>
          <a:p>
            <a:pPr algn="l" defTabSz="914400">
              <a:defRPr sz="1800" b="0">
                <a:latin typeface="Calibri"/>
                <a:ea typeface="Calibri"/>
                <a:cs typeface="Calibri"/>
                <a:sym typeface="Calibri"/>
              </a:defRPr>
            </a:pPr>
            <a:endParaRPr>
              <a:latin typeface="微软雅黑" panose="020B0503020204020204" pitchFamily="34" charset="-122"/>
              <a:ea typeface="微软雅黑" panose="020B0503020204020204" pitchFamily="34" charset="-122"/>
            </a:endParaRPr>
          </a:p>
        </p:txBody>
      </p:sp>
      <p:sp>
        <p:nvSpPr>
          <p:cNvPr id="69" name="圆形"/>
          <p:cNvSpPr/>
          <p:nvPr/>
        </p:nvSpPr>
        <p:spPr>
          <a:xfrm flipH="1">
            <a:off x="6053308" y="2667885"/>
            <a:ext cx="275544" cy="295228"/>
          </a:xfrm>
          <a:prstGeom prst="ellipse">
            <a:avLst/>
          </a:prstGeom>
          <a:solidFill>
            <a:srgbClr val="FFFFFF"/>
          </a:solidFill>
          <a:ln w="6350">
            <a:solidFill>
              <a:srgbClr val="5B9BD5"/>
            </a:solidFill>
          </a:ln>
        </p:spPr>
        <p:txBody>
          <a:bodyPr lIns="45718" tIns="45718" rIns="45718" bIns="45718" anchor="ctr"/>
          <a:lstStyle/>
          <a:p>
            <a:pPr algn="l" defTabSz="914400">
              <a:defRPr sz="1800" b="0">
                <a:latin typeface="Calibri"/>
                <a:ea typeface="Calibri"/>
                <a:cs typeface="Calibri"/>
                <a:sym typeface="Calibri"/>
              </a:defRPr>
            </a:pPr>
            <a:endParaRPr>
              <a:latin typeface="微软雅黑" panose="020B0503020204020204" pitchFamily="34" charset="-122"/>
              <a:ea typeface="微软雅黑" panose="020B0503020204020204" pitchFamily="34" charset="-122"/>
            </a:endParaRPr>
          </a:p>
        </p:txBody>
      </p:sp>
      <p:sp>
        <p:nvSpPr>
          <p:cNvPr id="70" name="圆形"/>
          <p:cNvSpPr/>
          <p:nvPr/>
        </p:nvSpPr>
        <p:spPr>
          <a:xfrm flipH="1">
            <a:off x="3171632" y="3892398"/>
            <a:ext cx="275544" cy="295228"/>
          </a:xfrm>
          <a:prstGeom prst="ellipse">
            <a:avLst/>
          </a:prstGeom>
          <a:solidFill>
            <a:srgbClr val="FFFFFF"/>
          </a:solidFill>
          <a:ln w="6350">
            <a:solidFill>
              <a:srgbClr val="5B9BD5"/>
            </a:solidFill>
          </a:ln>
        </p:spPr>
        <p:txBody>
          <a:bodyPr lIns="45718" tIns="45718" rIns="45718" bIns="45718" anchor="ctr"/>
          <a:lstStyle/>
          <a:p>
            <a:pPr algn="l" defTabSz="914400">
              <a:defRPr sz="1800" b="0">
                <a:latin typeface="Calibri"/>
                <a:ea typeface="Calibri"/>
                <a:cs typeface="Calibri"/>
                <a:sym typeface="Calibri"/>
              </a:defRPr>
            </a:pPr>
            <a:endParaRPr>
              <a:latin typeface="微软雅黑" panose="020B0503020204020204" pitchFamily="34" charset="-122"/>
              <a:ea typeface="微软雅黑" panose="020B0503020204020204" pitchFamily="34" charset="-122"/>
            </a:endParaRPr>
          </a:p>
        </p:txBody>
      </p:sp>
      <p:sp>
        <p:nvSpPr>
          <p:cNvPr id="71" name="圆形"/>
          <p:cNvSpPr/>
          <p:nvPr/>
        </p:nvSpPr>
        <p:spPr>
          <a:xfrm flipH="1">
            <a:off x="3166673" y="8321227"/>
            <a:ext cx="275544" cy="295228"/>
          </a:xfrm>
          <a:prstGeom prst="ellipse">
            <a:avLst/>
          </a:prstGeom>
          <a:solidFill>
            <a:srgbClr val="FFFFFF"/>
          </a:solidFill>
          <a:ln w="6350">
            <a:solidFill>
              <a:srgbClr val="5B9BD5"/>
            </a:solidFill>
          </a:ln>
        </p:spPr>
        <p:txBody>
          <a:bodyPr lIns="45718" tIns="45718" rIns="45718" bIns="45718" anchor="ctr"/>
          <a:lstStyle/>
          <a:p>
            <a:pPr algn="l" defTabSz="914400">
              <a:defRPr sz="1800" b="0">
                <a:latin typeface="Calibri"/>
                <a:ea typeface="Calibri"/>
                <a:cs typeface="Calibri"/>
                <a:sym typeface="Calibri"/>
              </a:defRPr>
            </a:pPr>
            <a:endParaRPr>
              <a:latin typeface="微软雅黑" panose="020B0503020204020204" pitchFamily="34" charset="-122"/>
              <a:ea typeface="微软雅黑" panose="020B0503020204020204" pitchFamily="34" charset="-122"/>
            </a:endParaRPr>
          </a:p>
        </p:txBody>
      </p:sp>
      <p:pic>
        <p:nvPicPr>
          <p:cNvPr id="72" name="pasted-image.pdf"/>
          <p:cNvPicPr>
            <a:picLocks noChangeAspect="1"/>
          </p:cNvPicPr>
          <p:nvPr/>
        </p:nvPicPr>
        <p:blipFill>
          <a:blip r:embed="rId3"/>
          <a:stretch>
            <a:fillRect/>
          </a:stretch>
        </p:blipFill>
        <p:spPr>
          <a:xfrm>
            <a:off x="19442806" y="5799443"/>
            <a:ext cx="2540000" cy="901700"/>
          </a:xfrm>
          <a:prstGeom prst="rect">
            <a:avLst/>
          </a:prstGeom>
          <a:ln w="12700">
            <a:miter lim="400000"/>
          </a:ln>
        </p:spPr>
      </p:pic>
      <p:pic>
        <p:nvPicPr>
          <p:cNvPr id="73" name="图片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6495" y="5843893"/>
            <a:ext cx="2755900" cy="812800"/>
          </a:xfrm>
          <a:prstGeom prst="rect">
            <a:avLst/>
          </a:prstGeom>
        </p:spPr>
      </p:pic>
      <p:sp>
        <p:nvSpPr>
          <p:cNvPr id="75" name="文本框 74"/>
          <p:cNvSpPr txBox="1"/>
          <p:nvPr/>
        </p:nvSpPr>
        <p:spPr>
          <a:xfrm>
            <a:off x="23136824" y="5788931"/>
            <a:ext cx="144333"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34554457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asted-image.pdf"/>
          <p:cNvPicPr>
            <a:picLocks noChangeAspect="1"/>
          </p:cNvPicPr>
          <p:nvPr/>
        </p:nvPicPr>
        <p:blipFill>
          <a:blip r:embed="rId3">
            <a:extLst/>
          </a:blip>
          <a:stretch>
            <a:fillRect/>
          </a:stretch>
        </p:blipFill>
        <p:spPr>
          <a:xfrm>
            <a:off x="21463000" y="425450"/>
            <a:ext cx="2540000" cy="901700"/>
          </a:xfrm>
          <a:prstGeom prst="rect">
            <a:avLst/>
          </a:prstGeom>
          <a:ln w="12700">
            <a:miter lim="400000"/>
          </a:ln>
        </p:spPr>
      </p:pic>
      <p:grpSp>
        <p:nvGrpSpPr>
          <p:cNvPr id="14" name="组合 13"/>
          <p:cNvGrpSpPr/>
          <p:nvPr/>
        </p:nvGrpSpPr>
        <p:grpSpPr>
          <a:xfrm>
            <a:off x="635000" y="6709867"/>
            <a:ext cx="11006695" cy="6404448"/>
            <a:chOff x="1120868" y="3205395"/>
            <a:chExt cx="8947210" cy="9822962"/>
          </a:xfrm>
        </p:grpSpPr>
        <p:sp>
          <p:nvSpPr>
            <p:cNvPr id="17" name="Shape 403"/>
            <p:cNvSpPr/>
            <p:nvPr/>
          </p:nvSpPr>
          <p:spPr>
            <a:xfrm>
              <a:off x="1120868" y="4161609"/>
              <a:ext cx="8938079" cy="8866748"/>
            </a:xfrm>
            <a:prstGeom prst="rect">
              <a:avLst/>
            </a:prstGeom>
            <a:gradFill>
              <a:gsLst>
                <a:gs pos="0">
                  <a:srgbClr val="FAFFFF"/>
                </a:gs>
                <a:gs pos="100000">
                  <a:srgbClr val="F5FFFF"/>
                </a:gs>
              </a:gsLst>
              <a:lin ang="5400000"/>
            </a:gradFill>
            <a:ln w="12700">
              <a:solidFill>
                <a:srgbClr val="C3E2FE"/>
              </a:solidFill>
              <a:miter lim="400000"/>
            </a:ln>
          </p:spPr>
          <p:txBody>
            <a:bodyPr lIns="71435" tIns="71435" rIns="71435" bIns="71435"/>
            <a:lstStyle/>
            <a:p>
              <a:pPr defTabSz="821530">
                <a:defRPr sz="3600">
                  <a:solidFill>
                    <a:srgbClr val="FFFFFF"/>
                  </a:solidFill>
                  <a:latin typeface="Helvetica Light"/>
                  <a:ea typeface="Helvetica Light"/>
                  <a:cs typeface="Helvetica Light"/>
                  <a:sym typeface="Helvetica Light"/>
                </a:defRPr>
              </a:pPr>
              <a:endParaRPr/>
            </a:p>
          </p:txBody>
        </p:sp>
        <p:sp>
          <p:nvSpPr>
            <p:cNvPr id="18" name="Shape 405"/>
            <p:cNvSpPr/>
            <p:nvPr/>
          </p:nvSpPr>
          <p:spPr>
            <a:xfrm>
              <a:off x="1120869" y="3211637"/>
              <a:ext cx="8947209" cy="1159532"/>
            </a:xfrm>
            <a:prstGeom prst="rect">
              <a:avLst/>
            </a:prstGeom>
            <a:solidFill>
              <a:srgbClr val="38A5EB"/>
            </a:solidFill>
            <a:ln w="12700">
              <a:solidFill>
                <a:srgbClr val="59ABF8"/>
              </a:solidFill>
              <a:miter lim="400000"/>
            </a:ln>
          </p:spPr>
          <p:txBody>
            <a:bodyPr lIns="71435" tIns="71435" rIns="71435" bIns="71435"/>
            <a:lstStyle/>
            <a:p>
              <a:pPr defTabSz="1557019">
                <a:defRPr sz="4800" b="1">
                  <a:solidFill>
                    <a:srgbClr val="FFFFFF"/>
                  </a:solidFill>
                </a:defRPr>
              </a:pPr>
              <a:endParaRPr/>
            </a:p>
          </p:txBody>
        </p:sp>
        <p:sp>
          <p:nvSpPr>
            <p:cNvPr id="22" name="TextBox 40"/>
            <p:cNvSpPr txBox="1"/>
            <p:nvPr/>
          </p:nvSpPr>
          <p:spPr>
            <a:xfrm>
              <a:off x="1445334" y="3205395"/>
              <a:ext cx="8468537" cy="94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defTabSz="914400" eaLnBrk="0" fontAlgn="base">
                <a:lnSpc>
                  <a:spcPts val="4300"/>
                </a:lnSpc>
                <a:spcBef>
                  <a:spcPts val="300"/>
                </a:spcBef>
                <a:spcAft>
                  <a:spcPct val="50000"/>
                </a:spcAft>
                <a:buClr>
                  <a:srgbClr val="006699"/>
                </a:buClr>
                <a:buSzPct val="40000"/>
                <a:buFont typeface="Wingdings" pitchFamily="2" charset="2"/>
                <a:defRPr sz="4000">
                  <a:latin typeface="微软雅黑" panose="020B0503020204020204" pitchFamily="34" charset="-122"/>
                  <a:ea typeface="微软雅黑" panose="020B0503020204020204" pitchFamily="34" charset="-122"/>
                </a:defRPr>
              </a:lvl1pPr>
              <a:lvl2pPr marL="685800" indent="-228600" algn="l" defTabSz="1828800" eaLnBrk="0" fontAlgn="base">
                <a:lnSpc>
                  <a:spcPct val="115000"/>
                </a:lnSpc>
                <a:spcBef>
                  <a:spcPct val="50000"/>
                </a:spcBef>
                <a:spcAft>
                  <a:spcPct val="50000"/>
                </a:spcAft>
                <a:buClr>
                  <a:srgbClr val="006699"/>
                </a:buClr>
                <a:buSzPct val="40000"/>
                <a:buFont typeface="Wingdings" pitchFamily="2" charset="2"/>
                <a:buChar char=""/>
                <a:defRPr sz="1600">
                  <a:solidFill>
                    <a:schemeClr val="tx1"/>
                  </a:solidFill>
                  <a:ea typeface="+mj-ea"/>
                  <a:cs typeface="+mj-cs"/>
                </a:defRPr>
              </a:lvl2pPr>
              <a:lvl3pPr marL="1143000" indent="-228600" algn="l" defTabSz="1828800" eaLnBrk="0" fontAlgn="base">
                <a:lnSpc>
                  <a:spcPct val="115000"/>
                </a:lnSpc>
                <a:spcBef>
                  <a:spcPct val="50000"/>
                </a:spcBef>
                <a:spcAft>
                  <a:spcPct val="50000"/>
                </a:spcAft>
                <a:buClr>
                  <a:srgbClr val="006699"/>
                </a:buClr>
                <a:buSzPct val="40000"/>
                <a:buChar char="–"/>
                <a:defRPr sz="1400">
                  <a:solidFill>
                    <a:schemeClr val="tx1"/>
                  </a:solidFill>
                  <a:ea typeface="+mj-ea"/>
                  <a:cs typeface="+mj-cs"/>
                </a:defRPr>
              </a:lvl3pPr>
              <a:lvl4pPr marL="1600200" indent="-228600" algn="l" defTabSz="1828800" eaLnBrk="0" fontAlgn="base">
                <a:spcBef>
                  <a:spcPct val="20000"/>
                </a:spcBef>
                <a:spcAft>
                  <a:spcPct val="0"/>
                </a:spcAft>
                <a:buClr>
                  <a:schemeClr val="tx1"/>
                </a:buClr>
                <a:buChar char="•"/>
                <a:defRPr sz="2000">
                  <a:solidFill>
                    <a:schemeClr val="tx1"/>
                  </a:solidFill>
                  <a:latin typeface="Book Antiqua" pitchFamily="18" charset="0"/>
                  <a:ea typeface="+mj-ea"/>
                  <a:cs typeface="+mj-cs"/>
                </a:defRPr>
              </a:lvl4pPr>
              <a:lvl5pPr marL="2057400" indent="-228600" algn="l" defTabSz="1828800" eaLnBrk="0" fontAlgn="base">
                <a:spcBef>
                  <a:spcPct val="20000"/>
                </a:spcBef>
                <a:spcAft>
                  <a:spcPct val="0"/>
                </a:spcAft>
                <a:buClr>
                  <a:schemeClr val="tx1"/>
                </a:buClr>
                <a:buChar char="•"/>
                <a:defRPr sz="2000">
                  <a:solidFill>
                    <a:schemeClr val="tx1"/>
                  </a:solidFill>
                  <a:latin typeface="Book Antiqua" pitchFamily="18" charset="0"/>
                  <a:ea typeface="+mj-ea"/>
                  <a:cs typeface="+mj-cs"/>
                </a:defRPr>
              </a:lvl5pPr>
              <a:lvl6pPr marL="2514600" indent="-228600" algn="l" defTabSz="1828800" eaLnBrk="0" fontAlgn="base">
                <a:spcBef>
                  <a:spcPct val="20000"/>
                </a:spcBef>
                <a:spcAft>
                  <a:spcPct val="0"/>
                </a:spcAft>
                <a:buClr>
                  <a:schemeClr val="tx1"/>
                </a:buClr>
                <a:buChar char="•"/>
                <a:defRPr sz="2000">
                  <a:solidFill>
                    <a:schemeClr val="tx1"/>
                  </a:solidFill>
                  <a:latin typeface="Book Antiqua" pitchFamily="18" charset="0"/>
                  <a:ea typeface="+mj-ea"/>
                  <a:cs typeface="+mj-cs"/>
                </a:defRPr>
              </a:lvl6pPr>
              <a:lvl7pPr marL="2971800" indent="-228600" algn="l" defTabSz="1828800" eaLnBrk="0" fontAlgn="base">
                <a:spcBef>
                  <a:spcPct val="20000"/>
                </a:spcBef>
                <a:spcAft>
                  <a:spcPct val="0"/>
                </a:spcAft>
                <a:buClr>
                  <a:schemeClr val="tx1"/>
                </a:buClr>
                <a:buChar char="•"/>
                <a:defRPr sz="2000">
                  <a:solidFill>
                    <a:schemeClr val="tx1"/>
                  </a:solidFill>
                  <a:latin typeface="Book Antiqua" pitchFamily="18" charset="0"/>
                  <a:ea typeface="+mj-ea"/>
                  <a:cs typeface="+mj-cs"/>
                </a:defRPr>
              </a:lvl7pPr>
              <a:lvl8pPr marL="3429000" indent="-228600" algn="l" defTabSz="1828800" eaLnBrk="0" fontAlgn="base">
                <a:spcBef>
                  <a:spcPct val="20000"/>
                </a:spcBef>
                <a:spcAft>
                  <a:spcPct val="0"/>
                </a:spcAft>
                <a:buClr>
                  <a:schemeClr val="tx1"/>
                </a:buClr>
                <a:buChar char="•"/>
                <a:defRPr sz="2000">
                  <a:solidFill>
                    <a:schemeClr val="tx1"/>
                  </a:solidFill>
                  <a:latin typeface="Book Antiqua" pitchFamily="18" charset="0"/>
                  <a:ea typeface="+mj-ea"/>
                  <a:cs typeface="+mj-cs"/>
                </a:defRPr>
              </a:lvl8pPr>
              <a:lvl9pPr marL="3886200" indent="-228600" algn="l" defTabSz="1828800" eaLnBrk="0" fontAlgn="base">
                <a:spcBef>
                  <a:spcPct val="20000"/>
                </a:spcBef>
                <a:spcAft>
                  <a:spcPct val="0"/>
                </a:spcAft>
                <a:buClr>
                  <a:schemeClr val="tx1"/>
                </a:buClr>
                <a:buChar char="•"/>
                <a:defRPr sz="2000">
                  <a:solidFill>
                    <a:schemeClr val="tx1"/>
                  </a:solidFill>
                  <a:latin typeface="Book Antiqua" pitchFamily="18" charset="0"/>
                  <a:ea typeface="+mj-ea"/>
                  <a:cs typeface="+mj-cs"/>
                </a:defRPr>
              </a:lvl9pPr>
            </a:lstStyle>
            <a:p>
              <a:pPr algn="ctr">
                <a:lnSpc>
                  <a:spcPct val="150000"/>
                </a:lnSpc>
              </a:pPr>
              <a:r>
                <a:rPr lang="zh-CN" altLang="en-US" sz="3800" b="1" dirty="0" smtClean="0">
                  <a:solidFill>
                    <a:schemeClr val="bg1"/>
                  </a:solidFill>
                </a:rPr>
                <a:t>分类算法</a:t>
              </a:r>
              <a:endParaRPr lang="en-US" altLang="zh-CN" sz="3800" b="1" dirty="0" smtClean="0">
                <a:solidFill>
                  <a:schemeClr val="bg1"/>
                </a:solidFill>
              </a:endParaRPr>
            </a:p>
          </p:txBody>
        </p:sp>
      </p:grpSp>
      <p:sp>
        <p:nvSpPr>
          <p:cNvPr id="36" name="Shape 396"/>
          <p:cNvSpPr/>
          <p:nvPr/>
        </p:nvSpPr>
        <p:spPr>
          <a:xfrm>
            <a:off x="771969" y="3723957"/>
            <a:ext cx="22487262" cy="2805217"/>
          </a:xfrm>
          <a:prstGeom prst="rect">
            <a:avLst/>
          </a:prstGeom>
          <a:noFill/>
          <a:extLst>
            <a:ext uri="{C572A759-6A51-4108-AA02-DFA0A04FC94B}">
              <ma14:wrappingTextBoxFlag xmlns:ma14="http://schemas.microsoft.com/office/mac/drawingml/2011/main" xmlns="" val="1"/>
            </a:ext>
          </a:extLst>
        </p:spPr>
        <p:txBody>
          <a:bodyPr wrap="square" rtlCol="0">
            <a:noAutofit/>
          </a:bodyPr>
          <a:lstStyle/>
          <a:p>
            <a:pPr marL="762010" indent="-762010" algn="l">
              <a:lnSpc>
                <a:spcPct val="150000"/>
              </a:lnSpc>
              <a:buFont typeface="Wingdings" panose="05000000000000000000" pitchFamily="2" charset="2"/>
              <a:buChar char="l"/>
            </a:pPr>
            <a:r>
              <a:rPr lang="en-US" altLang="zh-CN" sz="3200" dirty="0" smtClean="0">
                <a:solidFill>
                  <a:schemeClr val="tx1"/>
                </a:solidFill>
                <a:latin typeface="微软雅黑" panose="020B0503020204020204" pitchFamily="34" charset="-122"/>
                <a:ea typeface="微软雅黑" panose="020B0503020204020204" pitchFamily="34" charset="-122"/>
                <a:cs typeface="Microsoft YaHei" charset="0"/>
              </a:rPr>
              <a:t>AI</a:t>
            </a:r>
            <a:r>
              <a:rPr lang="zh-CN" altLang="en-US" sz="3200" dirty="0" smtClean="0">
                <a:solidFill>
                  <a:schemeClr val="tx1"/>
                </a:solidFill>
                <a:latin typeface="微软雅黑" panose="020B0503020204020204" pitchFamily="34" charset="-122"/>
                <a:ea typeface="微软雅黑" panose="020B0503020204020204" pitchFamily="34" charset="-122"/>
                <a:cs typeface="Microsoft YaHei" charset="0"/>
              </a:rPr>
              <a:t>图像检测套件</a:t>
            </a:r>
            <a:r>
              <a:rPr lang="en-US" altLang="zh-CN" sz="3200" dirty="0" smtClean="0">
                <a:latin typeface="微软雅黑" panose="020B0503020204020204" pitchFamily="34" charset="-122"/>
                <a:ea typeface="微软雅黑" panose="020B0503020204020204" pitchFamily="34" charset="-122"/>
                <a:cs typeface="Microsoft YaHei" charset="0"/>
              </a:rPr>
              <a:t>——</a:t>
            </a:r>
            <a:r>
              <a:rPr lang="zh-CN" altLang="en-US" sz="3200" dirty="0" smtClean="0">
                <a:latin typeface="微软雅黑" panose="020B0503020204020204" pitchFamily="34" charset="-122"/>
                <a:ea typeface="微软雅黑" panose="020B0503020204020204" pitchFamily="34" charset="-122"/>
                <a:cs typeface="Microsoft YaHei" charset="0"/>
              </a:rPr>
              <a:t>开</a:t>
            </a:r>
            <a:r>
              <a:rPr lang="zh-CN" altLang="en-US" sz="3200" dirty="0">
                <a:latin typeface="微软雅黑" panose="020B0503020204020204" pitchFamily="34" charset="-122"/>
                <a:ea typeface="微软雅黑" panose="020B0503020204020204" pitchFamily="34" charset="-122"/>
                <a:cs typeface="Microsoft YaHei" charset="0"/>
              </a:rPr>
              <a:t>箱即用（</a:t>
            </a:r>
            <a:r>
              <a:rPr lang="en-US" altLang="zh-CN" sz="3200" dirty="0">
                <a:latin typeface="微软雅黑" panose="020B0503020204020204" pitchFamily="34" charset="-122"/>
                <a:ea typeface="微软雅黑" panose="020B0503020204020204" pitchFamily="34" charset="-122"/>
                <a:cs typeface="Microsoft YaHei" charset="0"/>
              </a:rPr>
              <a:t>19</a:t>
            </a:r>
            <a:r>
              <a:rPr lang="zh-CN" altLang="en-US" sz="3200" dirty="0">
                <a:latin typeface="微软雅黑" panose="020B0503020204020204" pitchFamily="34" charset="-122"/>
                <a:ea typeface="微软雅黑" panose="020B0503020204020204" pitchFamily="34" charset="-122"/>
                <a:cs typeface="Microsoft YaHei" charset="0"/>
              </a:rPr>
              <a:t>年底发布）</a:t>
            </a:r>
            <a:endParaRPr lang="en-US" altLang="zh-CN" sz="3200" dirty="0">
              <a:latin typeface="微软雅黑" panose="020B0503020204020204" pitchFamily="34" charset="-122"/>
              <a:ea typeface="微软雅黑" panose="020B0503020204020204" pitchFamily="34" charset="-122"/>
              <a:cs typeface="Microsoft YaHei" charset="0"/>
            </a:endParaRPr>
          </a:p>
          <a:p>
            <a:pPr marL="762010" indent="-762010" algn="l">
              <a:lnSpc>
                <a:spcPct val="150000"/>
              </a:lnSpc>
              <a:buFont typeface="Wingdings" panose="05000000000000000000" pitchFamily="2" charset="2"/>
              <a:buChar char="l"/>
            </a:pPr>
            <a:r>
              <a:rPr lang="zh-CN" altLang="en-US" sz="3200" dirty="0">
                <a:latin typeface="微软雅黑" panose="020B0503020204020204" pitchFamily="34" charset="-122"/>
                <a:ea typeface="微软雅黑" panose="020B0503020204020204" pitchFamily="34" charset="-122"/>
                <a:cs typeface="Microsoft YaHei" charset="0"/>
              </a:rPr>
              <a:t>“</a:t>
            </a:r>
            <a:r>
              <a:rPr lang="zh-CN" altLang="en-US" sz="3200" dirty="0" smtClean="0">
                <a:latin typeface="微软雅黑" panose="020B0503020204020204" pitchFamily="34" charset="-122"/>
                <a:ea typeface="微软雅黑" panose="020B0503020204020204" pitchFamily="34" charset="-122"/>
                <a:cs typeface="Microsoft YaHei" charset="0"/>
              </a:rPr>
              <a:t>临时</a:t>
            </a:r>
            <a:r>
              <a:rPr lang="zh-CN" altLang="en-US" sz="3200" dirty="0">
                <a:latin typeface="微软雅黑" panose="020B0503020204020204" pitchFamily="34" charset="-122"/>
                <a:ea typeface="微软雅黑" panose="020B0503020204020204" pitchFamily="34" charset="-122"/>
                <a:cs typeface="Microsoft YaHei" charset="0"/>
              </a:rPr>
              <a:t>工装</a:t>
            </a:r>
            <a:r>
              <a:rPr lang="en-US" altLang="zh-CN" sz="3200" dirty="0">
                <a:latin typeface="微软雅黑" panose="020B0503020204020204" pitchFamily="34" charset="-122"/>
                <a:ea typeface="微软雅黑" panose="020B0503020204020204" pitchFamily="34" charset="-122"/>
                <a:cs typeface="Microsoft YaHei" charset="0"/>
              </a:rPr>
              <a:t>+</a:t>
            </a:r>
            <a:r>
              <a:rPr lang="zh-CN" altLang="en-US" sz="3200" dirty="0">
                <a:latin typeface="微软雅黑" panose="020B0503020204020204" pitchFamily="34" charset="-122"/>
                <a:ea typeface="微软雅黑" panose="020B0503020204020204" pitchFamily="34" charset="-122"/>
                <a:cs typeface="Microsoft YaHei" charset="0"/>
              </a:rPr>
              <a:t>工业相机” </a:t>
            </a:r>
            <a:endParaRPr lang="en-US" altLang="zh-CN" sz="3200" dirty="0" smtClean="0">
              <a:latin typeface="微软雅黑" panose="020B0503020204020204" pitchFamily="34" charset="-122"/>
              <a:ea typeface="微软雅黑" panose="020B0503020204020204" pitchFamily="34" charset="-122"/>
              <a:cs typeface="Microsoft YaHei" charset="0"/>
            </a:endParaRPr>
          </a:p>
          <a:p>
            <a:pPr marL="762010" indent="-762010" algn="l">
              <a:lnSpc>
                <a:spcPct val="150000"/>
              </a:lnSpc>
              <a:buFont typeface="Wingdings" panose="05000000000000000000" pitchFamily="2" charset="2"/>
              <a:buChar char="l"/>
            </a:pPr>
            <a:r>
              <a:rPr lang="zh-CN" altLang="en-US" sz="3200" dirty="0" smtClean="0">
                <a:latin typeface="微软雅黑" panose="020B0503020204020204" pitchFamily="34" charset="-122"/>
                <a:ea typeface="微软雅黑" panose="020B0503020204020204" pitchFamily="34" charset="-122"/>
                <a:cs typeface="Microsoft YaHei" charset="0"/>
              </a:rPr>
              <a:t>目前</a:t>
            </a:r>
            <a:r>
              <a:rPr lang="zh-CN" altLang="en-US" sz="3200" dirty="0">
                <a:latin typeface="微软雅黑" panose="020B0503020204020204" pitchFamily="34" charset="-122"/>
                <a:ea typeface="微软雅黑" panose="020B0503020204020204" pitchFamily="34" charset="-122"/>
                <a:cs typeface="Microsoft YaHei" charset="0"/>
              </a:rPr>
              <a:t>已</a:t>
            </a:r>
            <a:r>
              <a:rPr lang="zh-CN" altLang="en-US" sz="3200" dirty="0" smtClean="0">
                <a:latin typeface="微软雅黑" panose="020B0503020204020204" pitchFamily="34" charset="-122"/>
                <a:ea typeface="微软雅黑" panose="020B0503020204020204" pitchFamily="34" charset="-122"/>
                <a:cs typeface="Microsoft YaHei" charset="0"/>
              </a:rPr>
              <a:t>有</a:t>
            </a:r>
            <a:r>
              <a:rPr lang="zh-CN" altLang="en-US" sz="3200" dirty="0">
                <a:latin typeface="微软雅黑" panose="020B0503020204020204" pitchFamily="34" charset="-122"/>
                <a:ea typeface="微软雅黑" panose="020B0503020204020204" pitchFamily="34" charset="-122"/>
                <a:cs typeface="Microsoft YaHei" charset="0"/>
              </a:rPr>
              <a:t>图像</a:t>
            </a:r>
            <a:r>
              <a:rPr lang="zh-CN" altLang="en-US" sz="3200" dirty="0" smtClean="0">
                <a:latin typeface="微软雅黑" panose="020B0503020204020204" pitchFamily="34" charset="-122"/>
                <a:ea typeface="微软雅黑" panose="020B0503020204020204" pitchFamily="34" charset="-122"/>
                <a:cs typeface="Microsoft YaHei" charset="0"/>
              </a:rPr>
              <a:t>“分类” </a:t>
            </a:r>
            <a:r>
              <a:rPr lang="zh-CN" altLang="en-US" sz="3200" dirty="0">
                <a:latin typeface="微软雅黑" panose="020B0503020204020204" pitchFamily="34" charset="-122"/>
                <a:ea typeface="微软雅黑" panose="020B0503020204020204" pitchFamily="34" charset="-122"/>
                <a:cs typeface="Microsoft YaHei" charset="0"/>
              </a:rPr>
              <a:t>和“检测” 通用算法</a:t>
            </a:r>
            <a:endParaRPr lang="en-US" altLang="zh-CN" sz="3200" dirty="0">
              <a:latin typeface="微软雅黑" panose="020B0503020204020204" pitchFamily="34" charset="-122"/>
              <a:ea typeface="微软雅黑" panose="020B0503020204020204" pitchFamily="34" charset="-122"/>
              <a:cs typeface="Microsoft YaHei" charset="0"/>
            </a:endParaRPr>
          </a:p>
        </p:txBody>
      </p:sp>
      <p:grpSp>
        <p:nvGrpSpPr>
          <p:cNvPr id="63" name="组合 62"/>
          <p:cNvGrpSpPr/>
          <p:nvPr/>
        </p:nvGrpSpPr>
        <p:grpSpPr>
          <a:xfrm>
            <a:off x="12410707" y="6716110"/>
            <a:ext cx="11006695" cy="6404448"/>
            <a:chOff x="1120868" y="3205395"/>
            <a:chExt cx="8947210" cy="9822962"/>
          </a:xfrm>
        </p:grpSpPr>
        <p:sp>
          <p:nvSpPr>
            <p:cNvPr id="65" name="Shape 403"/>
            <p:cNvSpPr/>
            <p:nvPr/>
          </p:nvSpPr>
          <p:spPr>
            <a:xfrm>
              <a:off x="1120868" y="4161609"/>
              <a:ext cx="8938079" cy="8866748"/>
            </a:xfrm>
            <a:prstGeom prst="rect">
              <a:avLst/>
            </a:prstGeom>
            <a:gradFill>
              <a:gsLst>
                <a:gs pos="0">
                  <a:srgbClr val="FAFFFF"/>
                </a:gs>
                <a:gs pos="100000">
                  <a:srgbClr val="F5FFFF"/>
                </a:gs>
              </a:gsLst>
              <a:lin ang="5400000"/>
            </a:gradFill>
            <a:ln w="12700">
              <a:solidFill>
                <a:srgbClr val="C3E2FE"/>
              </a:solidFill>
              <a:miter lim="400000"/>
            </a:ln>
          </p:spPr>
          <p:txBody>
            <a:bodyPr lIns="71435" tIns="71435" rIns="71435" bIns="71435"/>
            <a:lstStyle/>
            <a:p>
              <a:pPr defTabSz="821530">
                <a:defRPr sz="3600">
                  <a:solidFill>
                    <a:srgbClr val="FFFFFF"/>
                  </a:solidFill>
                  <a:latin typeface="Helvetica Light"/>
                  <a:ea typeface="Helvetica Light"/>
                  <a:cs typeface="Helvetica Light"/>
                  <a:sym typeface="Helvetica Light"/>
                </a:defRPr>
              </a:pPr>
              <a:endParaRPr/>
            </a:p>
          </p:txBody>
        </p:sp>
        <p:sp>
          <p:nvSpPr>
            <p:cNvPr id="66" name="Shape 405"/>
            <p:cNvSpPr/>
            <p:nvPr/>
          </p:nvSpPr>
          <p:spPr>
            <a:xfrm>
              <a:off x="1120869" y="3211637"/>
              <a:ext cx="8947209" cy="1159532"/>
            </a:xfrm>
            <a:prstGeom prst="rect">
              <a:avLst/>
            </a:prstGeom>
            <a:solidFill>
              <a:srgbClr val="38A5EB"/>
            </a:solidFill>
            <a:ln w="12700">
              <a:solidFill>
                <a:srgbClr val="59ABF8"/>
              </a:solidFill>
              <a:miter lim="400000"/>
            </a:ln>
          </p:spPr>
          <p:txBody>
            <a:bodyPr lIns="71435" tIns="71435" rIns="71435" bIns="71435"/>
            <a:lstStyle/>
            <a:p>
              <a:pPr defTabSz="1557019">
                <a:defRPr sz="4800" b="1">
                  <a:solidFill>
                    <a:srgbClr val="FFFFFF"/>
                  </a:solidFill>
                </a:defRPr>
              </a:pPr>
              <a:endParaRPr/>
            </a:p>
          </p:txBody>
        </p:sp>
        <p:sp>
          <p:nvSpPr>
            <p:cNvPr id="67" name="TextBox 40"/>
            <p:cNvSpPr txBox="1"/>
            <p:nvPr/>
          </p:nvSpPr>
          <p:spPr>
            <a:xfrm>
              <a:off x="1445334" y="3205395"/>
              <a:ext cx="8468537" cy="94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defTabSz="914400" eaLnBrk="0" fontAlgn="base">
                <a:lnSpc>
                  <a:spcPts val="4300"/>
                </a:lnSpc>
                <a:spcBef>
                  <a:spcPts val="300"/>
                </a:spcBef>
                <a:spcAft>
                  <a:spcPct val="50000"/>
                </a:spcAft>
                <a:buClr>
                  <a:srgbClr val="006699"/>
                </a:buClr>
                <a:buSzPct val="40000"/>
                <a:buFont typeface="Wingdings" pitchFamily="2" charset="2"/>
                <a:defRPr sz="4000">
                  <a:latin typeface="微软雅黑" panose="020B0503020204020204" pitchFamily="34" charset="-122"/>
                  <a:ea typeface="微软雅黑" panose="020B0503020204020204" pitchFamily="34" charset="-122"/>
                </a:defRPr>
              </a:lvl1pPr>
              <a:lvl2pPr marL="685800" indent="-228600" algn="l" defTabSz="1828800" eaLnBrk="0" fontAlgn="base">
                <a:lnSpc>
                  <a:spcPct val="115000"/>
                </a:lnSpc>
                <a:spcBef>
                  <a:spcPct val="50000"/>
                </a:spcBef>
                <a:spcAft>
                  <a:spcPct val="50000"/>
                </a:spcAft>
                <a:buClr>
                  <a:srgbClr val="006699"/>
                </a:buClr>
                <a:buSzPct val="40000"/>
                <a:buFont typeface="Wingdings" pitchFamily="2" charset="2"/>
                <a:buChar char=""/>
                <a:defRPr sz="1600">
                  <a:solidFill>
                    <a:schemeClr val="tx1"/>
                  </a:solidFill>
                  <a:ea typeface="+mj-ea"/>
                  <a:cs typeface="+mj-cs"/>
                </a:defRPr>
              </a:lvl2pPr>
              <a:lvl3pPr marL="1143000" indent="-228600" algn="l" defTabSz="1828800" eaLnBrk="0" fontAlgn="base">
                <a:lnSpc>
                  <a:spcPct val="115000"/>
                </a:lnSpc>
                <a:spcBef>
                  <a:spcPct val="50000"/>
                </a:spcBef>
                <a:spcAft>
                  <a:spcPct val="50000"/>
                </a:spcAft>
                <a:buClr>
                  <a:srgbClr val="006699"/>
                </a:buClr>
                <a:buSzPct val="40000"/>
                <a:buChar char="–"/>
                <a:defRPr sz="1400">
                  <a:solidFill>
                    <a:schemeClr val="tx1"/>
                  </a:solidFill>
                  <a:ea typeface="+mj-ea"/>
                  <a:cs typeface="+mj-cs"/>
                </a:defRPr>
              </a:lvl3pPr>
              <a:lvl4pPr marL="1600200" indent="-228600" algn="l" defTabSz="1828800" eaLnBrk="0" fontAlgn="base">
                <a:spcBef>
                  <a:spcPct val="20000"/>
                </a:spcBef>
                <a:spcAft>
                  <a:spcPct val="0"/>
                </a:spcAft>
                <a:buClr>
                  <a:schemeClr val="tx1"/>
                </a:buClr>
                <a:buChar char="•"/>
                <a:defRPr sz="2000">
                  <a:solidFill>
                    <a:schemeClr val="tx1"/>
                  </a:solidFill>
                  <a:latin typeface="Book Antiqua" pitchFamily="18" charset="0"/>
                  <a:ea typeface="+mj-ea"/>
                  <a:cs typeface="+mj-cs"/>
                </a:defRPr>
              </a:lvl4pPr>
              <a:lvl5pPr marL="2057400" indent="-228600" algn="l" defTabSz="1828800" eaLnBrk="0" fontAlgn="base">
                <a:spcBef>
                  <a:spcPct val="20000"/>
                </a:spcBef>
                <a:spcAft>
                  <a:spcPct val="0"/>
                </a:spcAft>
                <a:buClr>
                  <a:schemeClr val="tx1"/>
                </a:buClr>
                <a:buChar char="•"/>
                <a:defRPr sz="2000">
                  <a:solidFill>
                    <a:schemeClr val="tx1"/>
                  </a:solidFill>
                  <a:latin typeface="Book Antiqua" pitchFamily="18" charset="0"/>
                  <a:ea typeface="+mj-ea"/>
                  <a:cs typeface="+mj-cs"/>
                </a:defRPr>
              </a:lvl5pPr>
              <a:lvl6pPr marL="2514600" indent="-228600" algn="l" defTabSz="1828800" eaLnBrk="0" fontAlgn="base">
                <a:spcBef>
                  <a:spcPct val="20000"/>
                </a:spcBef>
                <a:spcAft>
                  <a:spcPct val="0"/>
                </a:spcAft>
                <a:buClr>
                  <a:schemeClr val="tx1"/>
                </a:buClr>
                <a:buChar char="•"/>
                <a:defRPr sz="2000">
                  <a:solidFill>
                    <a:schemeClr val="tx1"/>
                  </a:solidFill>
                  <a:latin typeface="Book Antiqua" pitchFamily="18" charset="0"/>
                  <a:ea typeface="+mj-ea"/>
                  <a:cs typeface="+mj-cs"/>
                </a:defRPr>
              </a:lvl6pPr>
              <a:lvl7pPr marL="2971800" indent="-228600" algn="l" defTabSz="1828800" eaLnBrk="0" fontAlgn="base">
                <a:spcBef>
                  <a:spcPct val="20000"/>
                </a:spcBef>
                <a:spcAft>
                  <a:spcPct val="0"/>
                </a:spcAft>
                <a:buClr>
                  <a:schemeClr val="tx1"/>
                </a:buClr>
                <a:buChar char="•"/>
                <a:defRPr sz="2000">
                  <a:solidFill>
                    <a:schemeClr val="tx1"/>
                  </a:solidFill>
                  <a:latin typeface="Book Antiqua" pitchFamily="18" charset="0"/>
                  <a:ea typeface="+mj-ea"/>
                  <a:cs typeface="+mj-cs"/>
                </a:defRPr>
              </a:lvl7pPr>
              <a:lvl8pPr marL="3429000" indent="-228600" algn="l" defTabSz="1828800" eaLnBrk="0" fontAlgn="base">
                <a:spcBef>
                  <a:spcPct val="20000"/>
                </a:spcBef>
                <a:spcAft>
                  <a:spcPct val="0"/>
                </a:spcAft>
                <a:buClr>
                  <a:schemeClr val="tx1"/>
                </a:buClr>
                <a:buChar char="•"/>
                <a:defRPr sz="2000">
                  <a:solidFill>
                    <a:schemeClr val="tx1"/>
                  </a:solidFill>
                  <a:latin typeface="Book Antiqua" pitchFamily="18" charset="0"/>
                  <a:ea typeface="+mj-ea"/>
                  <a:cs typeface="+mj-cs"/>
                </a:defRPr>
              </a:lvl8pPr>
              <a:lvl9pPr marL="3886200" indent="-228600" algn="l" defTabSz="1828800" eaLnBrk="0" fontAlgn="base">
                <a:spcBef>
                  <a:spcPct val="20000"/>
                </a:spcBef>
                <a:spcAft>
                  <a:spcPct val="0"/>
                </a:spcAft>
                <a:buClr>
                  <a:schemeClr val="tx1"/>
                </a:buClr>
                <a:buChar char="•"/>
                <a:defRPr sz="2000">
                  <a:solidFill>
                    <a:schemeClr val="tx1"/>
                  </a:solidFill>
                  <a:latin typeface="Book Antiqua" pitchFamily="18" charset="0"/>
                  <a:ea typeface="+mj-ea"/>
                  <a:cs typeface="+mj-cs"/>
                </a:defRPr>
              </a:lvl9pPr>
            </a:lstStyle>
            <a:p>
              <a:pPr algn="ctr">
                <a:lnSpc>
                  <a:spcPct val="150000"/>
                </a:lnSpc>
              </a:pPr>
              <a:r>
                <a:rPr lang="zh-CN" altLang="en-US" sz="3800" b="1" dirty="0">
                  <a:solidFill>
                    <a:schemeClr val="bg1"/>
                  </a:solidFill>
                </a:rPr>
                <a:t>检测</a:t>
              </a:r>
              <a:r>
                <a:rPr lang="zh-CN" altLang="en-US" sz="3800" b="1" dirty="0" smtClean="0">
                  <a:solidFill>
                    <a:schemeClr val="bg1"/>
                  </a:solidFill>
                </a:rPr>
                <a:t>算法</a:t>
              </a:r>
              <a:endParaRPr lang="en-US" altLang="zh-CN" sz="3800" b="1" dirty="0" smtClean="0">
                <a:solidFill>
                  <a:schemeClr val="bg1"/>
                </a:solidFill>
              </a:endParaRPr>
            </a:p>
          </p:txBody>
        </p:sp>
      </p:grpSp>
      <p:sp>
        <p:nvSpPr>
          <p:cNvPr id="68" name="矩形 67"/>
          <p:cNvSpPr/>
          <p:nvPr/>
        </p:nvSpPr>
        <p:spPr>
          <a:xfrm>
            <a:off x="18351062" y="7998071"/>
            <a:ext cx="4629833" cy="4711431"/>
          </a:xfrm>
          <a:prstGeom prst="rect">
            <a:avLst/>
          </a:prstGeom>
          <a:noFill/>
          <a:ln w="3175" cap="flat">
            <a:solidFill>
              <a:schemeClr val="tx1"/>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6000" tIns="45551" rIns="45551" bIns="45551" numCol="1" spcCol="38100" rtlCol="0" anchor="t">
            <a:noAutofit/>
          </a:bodyPr>
          <a:lstStyle/>
          <a:p>
            <a:pPr algn="l">
              <a:lnSpc>
                <a:spcPct val="150000"/>
              </a:lnSpc>
            </a:pPr>
            <a:r>
              <a:rPr lang="zh-CN" altLang="en-US" sz="3600" b="1" dirty="0" smtClean="0">
                <a:solidFill>
                  <a:schemeClr val="tx1"/>
                </a:solidFill>
                <a:latin typeface="微软雅黑" panose="020B0503020204020204" pitchFamily="34" charset="-122"/>
                <a:ea typeface="微软雅黑" panose="020B0503020204020204" pitchFamily="34" charset="-122"/>
              </a:rPr>
              <a:t>场景举例</a:t>
            </a:r>
            <a:endParaRPr lang="en-US" altLang="zh-CN" sz="3600" b="1" dirty="0" smtClean="0">
              <a:solidFill>
                <a:schemeClr val="tx1"/>
              </a:solidFill>
              <a:latin typeface="微软雅黑" panose="020B0503020204020204" pitchFamily="34" charset="-122"/>
              <a:ea typeface="微软雅黑" panose="020B0503020204020204" pitchFamily="34" charset="-122"/>
            </a:endParaRPr>
          </a:p>
          <a:p>
            <a:pPr marL="762010" indent="-762010" algn="l">
              <a:lnSpc>
                <a:spcPct val="150000"/>
              </a:lnSpc>
              <a:buFont typeface="Wingdings" panose="05000000000000000000" pitchFamily="2" charset="2"/>
              <a:buChar char="l"/>
            </a:pPr>
            <a:r>
              <a:rPr lang="en-US" altLang="zh-CN" sz="3200" dirty="0" smtClean="0">
                <a:latin typeface="微软雅黑" panose="020B0503020204020204" pitchFamily="34" charset="-122"/>
                <a:ea typeface="微软雅黑" panose="020B0503020204020204" pitchFamily="34" charset="-122"/>
                <a:cs typeface="Microsoft YaHei" charset="0"/>
              </a:rPr>
              <a:t>LOGO</a:t>
            </a:r>
            <a:r>
              <a:rPr lang="zh-CN" altLang="en-US" sz="3200" dirty="0">
                <a:latin typeface="微软雅黑" panose="020B0503020204020204" pitchFamily="34" charset="-122"/>
                <a:ea typeface="微软雅黑" panose="020B0503020204020204" pitchFamily="34" charset="-122"/>
                <a:cs typeface="Microsoft YaHei" charset="0"/>
              </a:rPr>
              <a:t>检测</a:t>
            </a:r>
          </a:p>
        </p:txBody>
      </p:sp>
      <p:pic>
        <p:nvPicPr>
          <p:cNvPr id="69" name="图片 68"/>
          <p:cNvPicPr>
            <a:picLocks noChangeAspect="1"/>
          </p:cNvPicPr>
          <p:nvPr/>
        </p:nvPicPr>
        <p:blipFill>
          <a:blip r:embed="rId4"/>
          <a:stretch>
            <a:fillRect/>
          </a:stretch>
        </p:blipFill>
        <p:spPr>
          <a:xfrm>
            <a:off x="19430663" y="9511659"/>
            <a:ext cx="2605925" cy="3006837"/>
          </a:xfrm>
          <a:prstGeom prst="rect">
            <a:avLst/>
          </a:prstGeom>
        </p:spPr>
      </p:pic>
      <p:sp>
        <p:nvSpPr>
          <p:cNvPr id="73" name="矩形 72"/>
          <p:cNvSpPr/>
          <p:nvPr/>
        </p:nvSpPr>
        <p:spPr>
          <a:xfrm>
            <a:off x="6195922" y="7960430"/>
            <a:ext cx="5007163" cy="4746633"/>
          </a:xfrm>
          <a:prstGeom prst="rect">
            <a:avLst/>
          </a:prstGeom>
          <a:noFill/>
          <a:ln w="3175" cap="flat">
            <a:solidFill>
              <a:schemeClr val="tx1"/>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6000" tIns="45551" rIns="45551" bIns="45551" numCol="1" spcCol="38100" rtlCol="0" anchor="t">
            <a:noAutofit/>
          </a:bodyPr>
          <a:lstStyle/>
          <a:p>
            <a:pPr algn="l">
              <a:lnSpc>
                <a:spcPct val="150000"/>
              </a:lnSpc>
            </a:pPr>
            <a:r>
              <a:rPr lang="zh-CN" altLang="en-US" sz="3600" b="1" dirty="0" smtClean="0">
                <a:solidFill>
                  <a:schemeClr val="tx1"/>
                </a:solidFill>
                <a:latin typeface="微软雅黑" panose="020B0503020204020204" pitchFamily="34" charset="-122"/>
                <a:ea typeface="微软雅黑" panose="020B0503020204020204" pitchFamily="34" charset="-122"/>
              </a:rPr>
              <a:t>场景举例</a:t>
            </a:r>
            <a:endParaRPr lang="en-US" altLang="zh-CN" sz="3600" b="1" dirty="0" smtClean="0">
              <a:solidFill>
                <a:schemeClr val="tx1"/>
              </a:solidFill>
              <a:latin typeface="微软雅黑" panose="020B0503020204020204" pitchFamily="34" charset="-122"/>
              <a:ea typeface="微软雅黑" panose="020B0503020204020204" pitchFamily="34" charset="-122"/>
            </a:endParaRPr>
          </a:p>
          <a:p>
            <a:pPr marL="514350" indent="-514350" algn="l">
              <a:lnSpc>
                <a:spcPct val="150000"/>
              </a:lnSpc>
              <a:buFont typeface="Wingdings" panose="05000000000000000000" pitchFamily="2" charset="2"/>
              <a:buChar char="l"/>
            </a:pPr>
            <a:r>
              <a:rPr lang="en-US" altLang="zh-CN" sz="3200" dirty="0" smtClean="0">
                <a:solidFill>
                  <a:schemeClr val="tx1"/>
                </a:solidFill>
                <a:latin typeface="微软雅黑" panose="020B0503020204020204" pitchFamily="34" charset="-122"/>
                <a:ea typeface="微软雅黑" panose="020B0503020204020204" pitchFamily="34" charset="-122"/>
              </a:rPr>
              <a:t>LOGO</a:t>
            </a:r>
            <a:r>
              <a:rPr lang="zh-CN" altLang="en-US" sz="3200" dirty="0" smtClean="0">
                <a:solidFill>
                  <a:schemeClr val="tx1"/>
                </a:solidFill>
                <a:latin typeface="微软雅黑" panose="020B0503020204020204" pitchFamily="34" charset="-122"/>
                <a:ea typeface="微软雅黑" panose="020B0503020204020204" pitchFamily="34" charset="-122"/>
              </a:rPr>
              <a:t>分类</a:t>
            </a:r>
            <a:endParaRPr lang="en-US" altLang="zh-CN" sz="3200" dirty="0">
              <a:solidFill>
                <a:schemeClr val="tx1"/>
              </a:solidFill>
              <a:latin typeface="微软雅黑" panose="020B0503020204020204" pitchFamily="34" charset="-122"/>
              <a:ea typeface="微软雅黑" panose="020B0503020204020204" pitchFamily="34" charset="-122"/>
            </a:endParaRPr>
          </a:p>
        </p:txBody>
      </p:sp>
      <p:pic>
        <p:nvPicPr>
          <p:cNvPr id="74" name="图片 73"/>
          <p:cNvPicPr>
            <a:picLocks noChangeAspect="1"/>
          </p:cNvPicPr>
          <p:nvPr/>
        </p:nvPicPr>
        <p:blipFill>
          <a:blip r:embed="rId5"/>
          <a:stretch>
            <a:fillRect/>
          </a:stretch>
        </p:blipFill>
        <p:spPr>
          <a:xfrm>
            <a:off x="6515063" y="10181383"/>
            <a:ext cx="4455065" cy="1163936"/>
          </a:xfrm>
          <a:prstGeom prst="rect">
            <a:avLst/>
          </a:prstGeom>
        </p:spPr>
      </p:pic>
      <p:pic>
        <p:nvPicPr>
          <p:cNvPr id="75" name="图片 74"/>
          <p:cNvPicPr>
            <a:picLocks noChangeAspect="1"/>
          </p:cNvPicPr>
          <p:nvPr/>
        </p:nvPicPr>
        <p:blipFill>
          <a:blip r:embed="rId6"/>
          <a:stretch>
            <a:fillRect/>
          </a:stretch>
        </p:blipFill>
        <p:spPr>
          <a:xfrm>
            <a:off x="6515063" y="11410946"/>
            <a:ext cx="4200525" cy="1028700"/>
          </a:xfrm>
          <a:prstGeom prst="rect">
            <a:avLst/>
          </a:prstGeom>
        </p:spPr>
      </p:pic>
      <p:sp>
        <p:nvSpPr>
          <p:cNvPr id="76" name="矩形 75"/>
          <p:cNvSpPr/>
          <p:nvPr/>
        </p:nvSpPr>
        <p:spPr>
          <a:xfrm>
            <a:off x="1114214" y="7960466"/>
            <a:ext cx="4340655" cy="4746633"/>
          </a:xfrm>
          <a:prstGeom prst="rect">
            <a:avLst/>
          </a:prstGeom>
          <a:noFill/>
          <a:ln w="3175" cap="flat">
            <a:solidFill>
              <a:schemeClr val="tx1"/>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6000" tIns="45551" rIns="45551" bIns="45551" numCol="1" spcCol="38100" rtlCol="0" anchor="t">
            <a:noAutofit/>
          </a:bodyPr>
          <a:lstStyle/>
          <a:p>
            <a:pPr algn="l">
              <a:lnSpc>
                <a:spcPct val="150000"/>
              </a:lnSpc>
            </a:pPr>
            <a:r>
              <a:rPr lang="zh-CN" altLang="en-US" sz="3600" b="1" dirty="0" smtClean="0">
                <a:solidFill>
                  <a:schemeClr val="tx1"/>
                </a:solidFill>
                <a:latin typeface="微软雅黑" panose="020B0503020204020204" pitchFamily="34" charset="-122"/>
                <a:ea typeface="微软雅黑" panose="020B0503020204020204" pitchFamily="34" charset="-122"/>
              </a:rPr>
              <a:t>应用方向</a:t>
            </a:r>
            <a:endParaRPr lang="en-US" altLang="zh-CN" sz="3600" b="1" dirty="0" smtClean="0">
              <a:solidFill>
                <a:schemeClr val="tx1"/>
              </a:solidFill>
              <a:latin typeface="微软雅黑" panose="020B0503020204020204" pitchFamily="34" charset="-122"/>
              <a:ea typeface="微软雅黑" panose="020B0503020204020204" pitchFamily="34" charset="-122"/>
            </a:endParaRPr>
          </a:p>
          <a:p>
            <a:pPr marL="514350" indent="-514350" algn="l">
              <a:lnSpc>
                <a:spcPct val="150000"/>
              </a:lnSpc>
              <a:buFont typeface="Wingdings" panose="05000000000000000000" pitchFamily="2" charset="2"/>
              <a:buChar char="l"/>
            </a:pPr>
            <a:r>
              <a:rPr lang="zh-CN" altLang="en-US" sz="3200" dirty="0">
                <a:solidFill>
                  <a:schemeClr val="tx1"/>
                </a:solidFill>
                <a:latin typeface="微软雅黑" panose="020B0503020204020204" pitchFamily="34" charset="-122"/>
                <a:ea typeface="微软雅黑" panose="020B0503020204020204" pitchFamily="34" charset="-122"/>
              </a:rPr>
              <a:t>整</a:t>
            </a:r>
            <a:r>
              <a:rPr lang="zh-CN" altLang="en-US" sz="3200" dirty="0" smtClean="0">
                <a:solidFill>
                  <a:schemeClr val="tx1"/>
                </a:solidFill>
                <a:latin typeface="微软雅黑" panose="020B0503020204020204" pitchFamily="34" charset="-122"/>
                <a:ea typeface="微软雅黑" panose="020B0503020204020204" pitchFamily="34" charset="-122"/>
              </a:rPr>
              <a:t>图的分类识别</a:t>
            </a:r>
            <a:endParaRPr lang="en-US" altLang="zh-CN" sz="3200" dirty="0" smtClean="0">
              <a:solidFill>
                <a:schemeClr val="tx1"/>
              </a:solidFill>
              <a:latin typeface="微软雅黑" panose="020B0503020204020204" pitchFamily="34" charset="-122"/>
              <a:ea typeface="微软雅黑" panose="020B0503020204020204" pitchFamily="34" charset="-122"/>
            </a:endParaRPr>
          </a:p>
          <a:p>
            <a:pPr marL="514350" indent="-514350" algn="l">
              <a:lnSpc>
                <a:spcPct val="150000"/>
              </a:lnSpc>
              <a:buFont typeface="Wingdings" panose="05000000000000000000" pitchFamily="2" charset="2"/>
              <a:buChar char="l"/>
            </a:pPr>
            <a:r>
              <a:rPr lang="zh-CN" altLang="en-US" sz="3200" dirty="0" smtClean="0">
                <a:solidFill>
                  <a:schemeClr val="tx1"/>
                </a:solidFill>
                <a:latin typeface="微软雅黑" panose="020B0503020204020204" pitchFamily="34" charset="-122"/>
                <a:ea typeface="微软雅黑" panose="020B0503020204020204" pitchFamily="34" charset="-122"/>
              </a:rPr>
              <a:t>局部截图的分类识别</a:t>
            </a:r>
            <a:endParaRPr lang="en-US" altLang="zh-CN" sz="3200" dirty="0">
              <a:solidFill>
                <a:schemeClr val="tx1"/>
              </a:solidFill>
              <a:latin typeface="微软雅黑" panose="020B0503020204020204" pitchFamily="34" charset="-122"/>
              <a:ea typeface="微软雅黑" panose="020B0503020204020204" pitchFamily="34" charset="-122"/>
            </a:endParaRPr>
          </a:p>
        </p:txBody>
      </p:sp>
      <p:sp>
        <p:nvSpPr>
          <p:cNvPr id="77" name="矩形 76"/>
          <p:cNvSpPr/>
          <p:nvPr/>
        </p:nvSpPr>
        <p:spPr>
          <a:xfrm>
            <a:off x="12849806" y="7980469"/>
            <a:ext cx="4785492" cy="4746633"/>
          </a:xfrm>
          <a:prstGeom prst="rect">
            <a:avLst/>
          </a:prstGeom>
          <a:noFill/>
          <a:ln w="3175" cap="flat">
            <a:solidFill>
              <a:schemeClr val="tx1"/>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6000" tIns="45551" rIns="45551" bIns="45551" numCol="1" spcCol="38100" rtlCol="0" anchor="t">
            <a:noAutofit/>
          </a:bodyPr>
          <a:lstStyle/>
          <a:p>
            <a:pPr algn="l">
              <a:lnSpc>
                <a:spcPct val="150000"/>
              </a:lnSpc>
            </a:pPr>
            <a:r>
              <a:rPr lang="zh-CN" altLang="en-US" sz="3600" b="1" dirty="0" smtClean="0">
                <a:solidFill>
                  <a:schemeClr val="tx1"/>
                </a:solidFill>
                <a:latin typeface="微软雅黑" panose="020B0503020204020204" pitchFamily="34" charset="-122"/>
                <a:ea typeface="微软雅黑" panose="020B0503020204020204" pitchFamily="34" charset="-122"/>
              </a:rPr>
              <a:t>应用方向</a:t>
            </a:r>
            <a:endParaRPr lang="en-US" altLang="zh-CN" sz="3600" b="1" dirty="0" smtClean="0">
              <a:solidFill>
                <a:schemeClr val="tx1"/>
              </a:solidFill>
              <a:latin typeface="微软雅黑" panose="020B0503020204020204" pitchFamily="34" charset="-122"/>
              <a:ea typeface="微软雅黑" panose="020B0503020204020204" pitchFamily="34" charset="-122"/>
            </a:endParaRPr>
          </a:p>
          <a:p>
            <a:pPr marL="514350" indent="-514350" algn="l">
              <a:lnSpc>
                <a:spcPct val="150000"/>
              </a:lnSpc>
              <a:buFont typeface="Wingdings" panose="05000000000000000000" pitchFamily="2" charset="2"/>
              <a:buChar char="l"/>
            </a:pPr>
            <a:r>
              <a:rPr lang="zh-CN" altLang="en-US" sz="3200" dirty="0" smtClean="0">
                <a:solidFill>
                  <a:schemeClr val="tx1"/>
                </a:solidFill>
                <a:latin typeface="微软雅黑" panose="020B0503020204020204" pitchFamily="34" charset="-122"/>
                <a:ea typeface="微软雅黑" panose="020B0503020204020204" pitchFamily="34" charset="-122"/>
              </a:rPr>
              <a:t>图片关键部位定位</a:t>
            </a:r>
            <a:endParaRPr lang="en-US" altLang="zh-CN" sz="3200" dirty="0" smtClean="0">
              <a:solidFill>
                <a:schemeClr val="tx1"/>
              </a:solidFill>
              <a:latin typeface="微软雅黑" panose="020B0503020204020204" pitchFamily="34" charset="-122"/>
              <a:ea typeface="微软雅黑" panose="020B0503020204020204" pitchFamily="34" charset="-122"/>
            </a:endParaRPr>
          </a:p>
          <a:p>
            <a:pPr marL="514350" indent="-514350" algn="l">
              <a:lnSpc>
                <a:spcPct val="150000"/>
              </a:lnSpc>
              <a:buFont typeface="Wingdings" panose="05000000000000000000" pitchFamily="2" charset="2"/>
              <a:buChar char="l"/>
            </a:pPr>
            <a:r>
              <a:rPr lang="zh-CN" altLang="en-US" sz="3200" dirty="0" smtClean="0">
                <a:solidFill>
                  <a:schemeClr val="tx1"/>
                </a:solidFill>
                <a:latin typeface="微软雅黑" panose="020B0503020204020204" pitchFamily="34" charset="-122"/>
                <a:ea typeface="微软雅黑" panose="020B0503020204020204" pitchFamily="34" charset="-122"/>
              </a:rPr>
              <a:t>可用于“有无”的检测，例如：漏零配件</a:t>
            </a:r>
            <a:endParaRPr lang="en-US" altLang="zh-CN" sz="3200" dirty="0">
              <a:solidFill>
                <a:schemeClr val="tx1"/>
              </a:solidFill>
              <a:latin typeface="微软雅黑" panose="020B0503020204020204" pitchFamily="34" charset="-122"/>
              <a:ea typeface="微软雅黑" panose="020B0503020204020204" pitchFamily="34" charset="-122"/>
            </a:endParaRPr>
          </a:p>
        </p:txBody>
      </p:sp>
      <p:sp>
        <p:nvSpPr>
          <p:cNvPr id="78" name="矩形 77"/>
          <p:cNvSpPr/>
          <p:nvPr/>
        </p:nvSpPr>
        <p:spPr>
          <a:xfrm>
            <a:off x="508000" y="2151135"/>
            <a:ext cx="3600000" cy="1082294"/>
          </a:xfrm>
          <a:prstGeom prst="rect">
            <a:avLst/>
          </a:prstGeom>
          <a:gradFill>
            <a:gsLst>
              <a:gs pos="0">
                <a:srgbClr val="2D96DD"/>
              </a:gs>
              <a:gs pos="100000">
                <a:srgbClr val="227FBB"/>
              </a:gs>
            </a:gsLst>
            <a:lin ang="5400000"/>
          </a:gradFill>
          <a:ln w="12700">
            <a:miter lim="400000"/>
          </a:ln>
        </p:spPr>
        <p:txBody>
          <a:bodyPr lIns="50800" tIns="50800" rIns="50800" bIns="50800" anchor="ctr"/>
          <a:lstStyle/>
          <a:p>
            <a:r>
              <a:rPr lang="zh-CN" altLang="en-US" sz="3600" dirty="0" smtClean="0">
                <a:solidFill>
                  <a:srgbClr val="FFFFFF"/>
                </a:solidFill>
                <a:latin typeface="微软雅黑"/>
                <a:ea typeface="微软雅黑"/>
                <a:cs typeface="微软雅黑"/>
              </a:rPr>
              <a:t>采集素材</a:t>
            </a:r>
            <a:endParaRPr lang="zh-CN" altLang="en-US" sz="3600" dirty="0">
              <a:solidFill>
                <a:srgbClr val="FFFFFF"/>
              </a:solidFill>
              <a:latin typeface="微软雅黑"/>
              <a:ea typeface="微软雅黑"/>
              <a:cs typeface="微软雅黑"/>
            </a:endParaRPr>
          </a:p>
        </p:txBody>
      </p:sp>
      <p:sp>
        <p:nvSpPr>
          <p:cNvPr id="80" name="矩形 79"/>
          <p:cNvSpPr/>
          <p:nvPr/>
        </p:nvSpPr>
        <p:spPr>
          <a:xfrm>
            <a:off x="5505879" y="2151135"/>
            <a:ext cx="3600000" cy="1082294"/>
          </a:xfrm>
          <a:prstGeom prst="rect">
            <a:avLst/>
          </a:prstGeom>
          <a:gradFill>
            <a:gsLst>
              <a:gs pos="0">
                <a:srgbClr val="2D96DD"/>
              </a:gs>
              <a:gs pos="100000">
                <a:srgbClr val="227FBB"/>
              </a:gs>
            </a:gsLst>
            <a:lin ang="5400000"/>
          </a:gradFill>
          <a:ln w="12700">
            <a:miter lim="400000"/>
          </a:ln>
        </p:spPr>
        <p:txBody>
          <a:bodyPr lIns="50800" tIns="50800" rIns="50800" bIns="50800" anchor="ctr"/>
          <a:lstStyle/>
          <a:p>
            <a:r>
              <a:rPr lang="zh-CN" altLang="en-US" sz="3600" dirty="0" smtClean="0">
                <a:solidFill>
                  <a:srgbClr val="FFFFFF"/>
                </a:solidFill>
                <a:latin typeface="微软雅黑"/>
                <a:ea typeface="微软雅黑"/>
                <a:cs typeface="微软雅黑"/>
              </a:rPr>
              <a:t>标记</a:t>
            </a:r>
            <a:endParaRPr lang="zh-CN" altLang="en-US" sz="3600" dirty="0">
              <a:solidFill>
                <a:srgbClr val="FFFFFF"/>
              </a:solidFill>
              <a:latin typeface="微软雅黑"/>
              <a:ea typeface="微软雅黑"/>
              <a:cs typeface="微软雅黑"/>
            </a:endParaRPr>
          </a:p>
        </p:txBody>
      </p:sp>
      <p:sp>
        <p:nvSpPr>
          <p:cNvPr id="81" name="矩形 80"/>
          <p:cNvSpPr/>
          <p:nvPr/>
        </p:nvSpPr>
        <p:spPr>
          <a:xfrm>
            <a:off x="10503758" y="2151135"/>
            <a:ext cx="3600000" cy="1082294"/>
          </a:xfrm>
          <a:prstGeom prst="rect">
            <a:avLst/>
          </a:prstGeom>
          <a:gradFill>
            <a:gsLst>
              <a:gs pos="0">
                <a:srgbClr val="2D96DD"/>
              </a:gs>
              <a:gs pos="100000">
                <a:srgbClr val="227FBB"/>
              </a:gs>
            </a:gsLst>
            <a:lin ang="5400000"/>
          </a:gradFill>
          <a:ln w="12700">
            <a:miter lim="400000"/>
          </a:ln>
        </p:spPr>
        <p:txBody>
          <a:bodyPr lIns="50800" tIns="50800" rIns="50800" bIns="50800" anchor="ctr"/>
          <a:lstStyle/>
          <a:p>
            <a:r>
              <a:rPr lang="zh-CN" altLang="en-US" sz="3600" dirty="0" smtClean="0">
                <a:solidFill>
                  <a:srgbClr val="FFFFFF"/>
                </a:solidFill>
                <a:latin typeface="微软雅黑"/>
                <a:ea typeface="微软雅黑"/>
                <a:cs typeface="微软雅黑"/>
              </a:rPr>
              <a:t>在线训练</a:t>
            </a:r>
            <a:r>
              <a:rPr lang="zh-CN" altLang="en-US" sz="3600" dirty="0">
                <a:solidFill>
                  <a:srgbClr val="FFFFFF"/>
                </a:solidFill>
                <a:latin typeface="微软雅黑"/>
                <a:ea typeface="微软雅黑"/>
                <a:cs typeface="微软雅黑"/>
              </a:rPr>
              <a:t>模型</a:t>
            </a:r>
          </a:p>
        </p:txBody>
      </p:sp>
      <p:sp>
        <p:nvSpPr>
          <p:cNvPr id="82" name="矩形 81"/>
          <p:cNvSpPr/>
          <p:nvPr/>
        </p:nvSpPr>
        <p:spPr>
          <a:xfrm>
            <a:off x="15501637" y="2151135"/>
            <a:ext cx="3600000" cy="1082294"/>
          </a:xfrm>
          <a:prstGeom prst="rect">
            <a:avLst/>
          </a:prstGeom>
          <a:gradFill>
            <a:gsLst>
              <a:gs pos="0">
                <a:srgbClr val="2D96DD"/>
              </a:gs>
              <a:gs pos="100000">
                <a:srgbClr val="227FBB"/>
              </a:gs>
            </a:gsLst>
            <a:lin ang="5400000"/>
          </a:gradFill>
          <a:ln w="12700">
            <a:miter lim="400000"/>
          </a:ln>
        </p:spPr>
        <p:txBody>
          <a:bodyPr lIns="50800" tIns="50800" rIns="50800" bIns="50800" anchor="ctr"/>
          <a:lstStyle/>
          <a:p>
            <a:r>
              <a:rPr lang="zh-CN" altLang="en-US" sz="3600" dirty="0" smtClean="0">
                <a:solidFill>
                  <a:srgbClr val="FFFFFF"/>
                </a:solidFill>
                <a:latin typeface="微软雅黑"/>
                <a:ea typeface="微软雅黑"/>
                <a:cs typeface="微软雅黑"/>
              </a:rPr>
              <a:t>下载模型</a:t>
            </a:r>
            <a:endParaRPr lang="zh-CN" altLang="en-US" sz="3600" dirty="0">
              <a:solidFill>
                <a:srgbClr val="FFFFFF"/>
              </a:solidFill>
              <a:latin typeface="微软雅黑"/>
              <a:ea typeface="微软雅黑"/>
              <a:cs typeface="微软雅黑"/>
            </a:endParaRPr>
          </a:p>
        </p:txBody>
      </p:sp>
      <p:sp>
        <p:nvSpPr>
          <p:cNvPr id="83" name="矩形 82"/>
          <p:cNvSpPr/>
          <p:nvPr/>
        </p:nvSpPr>
        <p:spPr>
          <a:xfrm>
            <a:off x="20499516" y="2151135"/>
            <a:ext cx="3600000" cy="1082294"/>
          </a:xfrm>
          <a:prstGeom prst="rect">
            <a:avLst/>
          </a:prstGeom>
          <a:gradFill>
            <a:gsLst>
              <a:gs pos="0">
                <a:srgbClr val="2D96DD"/>
              </a:gs>
              <a:gs pos="100000">
                <a:srgbClr val="227FBB"/>
              </a:gs>
            </a:gsLst>
            <a:lin ang="5400000"/>
          </a:gradFill>
          <a:ln w="12700">
            <a:miter lim="400000"/>
          </a:ln>
        </p:spPr>
        <p:txBody>
          <a:bodyPr lIns="50800" tIns="50800" rIns="50800" bIns="50800" anchor="ctr"/>
          <a:lstStyle/>
          <a:p>
            <a:r>
              <a:rPr lang="zh-CN" altLang="en-US" sz="3600" dirty="0">
                <a:solidFill>
                  <a:srgbClr val="FFFFFF"/>
                </a:solidFill>
                <a:latin typeface="微软雅黑"/>
                <a:ea typeface="微软雅黑"/>
                <a:cs typeface="微软雅黑"/>
              </a:rPr>
              <a:t>执行</a:t>
            </a:r>
          </a:p>
        </p:txBody>
      </p:sp>
      <p:sp>
        <p:nvSpPr>
          <p:cNvPr id="84" name="左箭头 55"/>
          <p:cNvSpPr/>
          <p:nvPr/>
        </p:nvSpPr>
        <p:spPr>
          <a:xfrm rot="10800000">
            <a:off x="4421034" y="2225874"/>
            <a:ext cx="771809" cy="941250"/>
          </a:xfrm>
          <a:prstGeom prst="leftArrow">
            <a:avLst>
              <a:gd name="adj1" fmla="val 50000"/>
              <a:gd name="adj2" fmla="val 50000"/>
            </a:avLst>
          </a:prstGeom>
          <a:gradFill>
            <a:gsLst>
              <a:gs pos="0">
                <a:srgbClr val="3498DB"/>
              </a:gs>
              <a:gs pos="100000">
                <a:srgbClr val="2980B9"/>
              </a:gs>
            </a:gsLst>
            <a:lin ang="5400000"/>
          </a:gradFill>
          <a:ln w="12700">
            <a:miter lim="400000"/>
          </a:ln>
        </p:spPr>
        <p:txBody>
          <a:bodyPr lIns="50800" tIns="50800" rIns="50800" bIns="50800" anchor="ctr"/>
          <a:lstStyle/>
          <a:p>
            <a:pPr algn="ctr">
              <a:defRPr>
                <a:solidFill>
                  <a:srgbClr val="FFFFFF"/>
                </a:solidFill>
              </a:defRPr>
            </a:pPr>
            <a:endParaRPr sz="3600"/>
          </a:p>
        </p:txBody>
      </p:sp>
      <p:sp>
        <p:nvSpPr>
          <p:cNvPr id="85" name="左箭头 55"/>
          <p:cNvSpPr/>
          <p:nvPr/>
        </p:nvSpPr>
        <p:spPr>
          <a:xfrm rot="10800000">
            <a:off x="9418913" y="2225875"/>
            <a:ext cx="771809" cy="941250"/>
          </a:xfrm>
          <a:prstGeom prst="leftArrow">
            <a:avLst>
              <a:gd name="adj1" fmla="val 50000"/>
              <a:gd name="adj2" fmla="val 50000"/>
            </a:avLst>
          </a:prstGeom>
          <a:gradFill>
            <a:gsLst>
              <a:gs pos="0">
                <a:srgbClr val="3498DB"/>
              </a:gs>
              <a:gs pos="100000">
                <a:srgbClr val="2980B9"/>
              </a:gs>
            </a:gsLst>
            <a:lin ang="5400000"/>
          </a:gradFill>
          <a:ln w="12700">
            <a:miter lim="400000"/>
          </a:ln>
        </p:spPr>
        <p:txBody>
          <a:bodyPr lIns="50800" tIns="50800" rIns="50800" bIns="50800" anchor="ctr"/>
          <a:lstStyle/>
          <a:p>
            <a:pPr algn="ctr">
              <a:defRPr>
                <a:solidFill>
                  <a:srgbClr val="FFFFFF"/>
                </a:solidFill>
              </a:defRPr>
            </a:pPr>
            <a:endParaRPr sz="3600"/>
          </a:p>
        </p:txBody>
      </p:sp>
      <p:sp>
        <p:nvSpPr>
          <p:cNvPr id="86" name="左箭头 55"/>
          <p:cNvSpPr/>
          <p:nvPr/>
        </p:nvSpPr>
        <p:spPr>
          <a:xfrm rot="10800000">
            <a:off x="14416792" y="2225874"/>
            <a:ext cx="771809" cy="941250"/>
          </a:xfrm>
          <a:prstGeom prst="leftArrow">
            <a:avLst>
              <a:gd name="adj1" fmla="val 50000"/>
              <a:gd name="adj2" fmla="val 50000"/>
            </a:avLst>
          </a:prstGeom>
          <a:gradFill>
            <a:gsLst>
              <a:gs pos="0">
                <a:srgbClr val="3498DB"/>
              </a:gs>
              <a:gs pos="100000">
                <a:srgbClr val="2980B9"/>
              </a:gs>
            </a:gsLst>
            <a:lin ang="5400000"/>
          </a:gradFill>
          <a:ln w="12700">
            <a:miter lim="400000"/>
          </a:ln>
        </p:spPr>
        <p:txBody>
          <a:bodyPr lIns="50800" tIns="50800" rIns="50800" bIns="50800" anchor="ctr"/>
          <a:lstStyle/>
          <a:p>
            <a:pPr algn="ctr">
              <a:defRPr>
                <a:solidFill>
                  <a:srgbClr val="FFFFFF"/>
                </a:solidFill>
              </a:defRPr>
            </a:pPr>
            <a:endParaRPr sz="3600"/>
          </a:p>
        </p:txBody>
      </p:sp>
      <p:sp>
        <p:nvSpPr>
          <p:cNvPr id="87" name="左箭头 55"/>
          <p:cNvSpPr/>
          <p:nvPr/>
        </p:nvSpPr>
        <p:spPr>
          <a:xfrm rot="10800000">
            <a:off x="19414671" y="2225874"/>
            <a:ext cx="771809" cy="941250"/>
          </a:xfrm>
          <a:prstGeom prst="leftArrow">
            <a:avLst>
              <a:gd name="adj1" fmla="val 50000"/>
              <a:gd name="adj2" fmla="val 50000"/>
            </a:avLst>
          </a:prstGeom>
          <a:gradFill>
            <a:gsLst>
              <a:gs pos="0">
                <a:srgbClr val="3498DB"/>
              </a:gs>
              <a:gs pos="100000">
                <a:srgbClr val="2980B9"/>
              </a:gs>
            </a:gsLst>
            <a:lin ang="5400000"/>
          </a:gradFill>
          <a:ln w="12700">
            <a:miter lim="400000"/>
          </a:ln>
        </p:spPr>
        <p:txBody>
          <a:bodyPr lIns="50800" tIns="50800" rIns="50800" bIns="50800" anchor="ctr"/>
          <a:lstStyle/>
          <a:p>
            <a:pPr algn="ctr">
              <a:defRPr>
                <a:solidFill>
                  <a:srgbClr val="FFFFFF"/>
                </a:solidFill>
              </a:defRPr>
            </a:pPr>
            <a:endParaRPr sz="3600"/>
          </a:p>
        </p:txBody>
      </p:sp>
      <p:sp>
        <p:nvSpPr>
          <p:cNvPr id="88" name="爆炸形 2 87"/>
          <p:cNvSpPr/>
          <p:nvPr/>
        </p:nvSpPr>
        <p:spPr>
          <a:xfrm>
            <a:off x="13892155" y="3182629"/>
            <a:ext cx="9367076" cy="3272536"/>
          </a:xfrm>
          <a:prstGeom prst="irregularSeal2">
            <a:avLst/>
          </a:prstGeom>
          <a:gradFill>
            <a:gsLst>
              <a:gs pos="0">
                <a:srgbClr val="C82506"/>
              </a:gs>
              <a:gs pos="100000">
                <a:srgbClr val="FA4813"/>
              </a:gs>
            </a:gsLst>
            <a:lin ang="16200000"/>
          </a:gradFill>
          <a:ln w="12700">
            <a:miter lim="400000"/>
          </a:ln>
        </p:spPr>
        <p:txBody>
          <a:bodyPr lIns="45718" tIns="45718" rIns="45718" bIns="45718" anchor="ctr"/>
          <a:lstStyle/>
          <a:p>
            <a:pPr defTabSz="2298700"/>
            <a:r>
              <a:rPr lang="zh-CN" altLang="en-US" sz="4000" b="1" dirty="0" smtClean="0">
                <a:solidFill>
                  <a:srgbClr val="FFFFFF"/>
                </a:solidFill>
                <a:latin typeface="微软雅黑" panose="020B0503020204020204" pitchFamily="34" charset="-122"/>
                <a:ea typeface="微软雅黑" panose="020B0503020204020204" pitchFamily="34" charset="-122"/>
                <a:cs typeface="Calibri"/>
              </a:rPr>
              <a:t>工厂可自主研发</a:t>
            </a:r>
            <a:r>
              <a:rPr lang="en-US" altLang="zh-CN" sz="4000" b="1" dirty="0" smtClean="0">
                <a:solidFill>
                  <a:srgbClr val="FFFFFF"/>
                </a:solidFill>
                <a:latin typeface="微软雅黑" panose="020B0503020204020204" pitchFamily="34" charset="-122"/>
                <a:ea typeface="微软雅黑" panose="020B0503020204020204" pitchFamily="34" charset="-122"/>
                <a:cs typeface="Calibri"/>
              </a:rPr>
              <a:t>AI</a:t>
            </a:r>
            <a:r>
              <a:rPr lang="zh-CN" altLang="en-US" sz="4000" b="1" dirty="0" smtClean="0">
                <a:solidFill>
                  <a:srgbClr val="FFFFFF"/>
                </a:solidFill>
                <a:latin typeface="微软雅黑" panose="020B0503020204020204" pitchFamily="34" charset="-122"/>
                <a:ea typeface="微软雅黑" panose="020B0503020204020204" pitchFamily="34" charset="-122"/>
                <a:cs typeface="Calibri"/>
              </a:rPr>
              <a:t>项目</a:t>
            </a:r>
            <a:endParaRPr lang="zh-CN" altLang="en-US" sz="4000" b="1" dirty="0">
              <a:solidFill>
                <a:srgbClr val="FFFFFF"/>
              </a:solidFill>
              <a:latin typeface="微软雅黑" panose="020B0503020204020204" pitchFamily="34" charset="-122"/>
              <a:ea typeface="微软雅黑" panose="020B0503020204020204" pitchFamily="34" charset="-122"/>
              <a:cs typeface="Calibri"/>
            </a:endParaRPr>
          </a:p>
        </p:txBody>
      </p:sp>
      <p:sp>
        <p:nvSpPr>
          <p:cNvPr id="34" name="Shape 182">
            <a:extLst>
              <a:ext uri="{FF2B5EF4-FFF2-40B4-BE49-F238E27FC236}">
                <a16:creationId xmlns:a16="http://schemas.microsoft.com/office/drawing/2014/main" id="{A6C3A130-0317-BF4D-A034-23FBFB5BADFB}"/>
              </a:ext>
            </a:extLst>
          </p:cNvPr>
          <p:cNvSpPr/>
          <p:nvPr/>
        </p:nvSpPr>
        <p:spPr>
          <a:xfrm flipH="1">
            <a:off x="634998" y="721950"/>
            <a:ext cx="140253" cy="620893"/>
          </a:xfrm>
          <a:prstGeom prst="rect">
            <a:avLst/>
          </a:prstGeom>
          <a:solidFill>
            <a:srgbClr val="0082FF"/>
          </a:solidFill>
          <a:ln w="12700" cap="flat">
            <a:noFill/>
            <a:miter lim="400000"/>
          </a:ln>
          <a:effectLst/>
        </p:spPr>
        <p:txBody>
          <a:bodyPr wrap="square" lIns="0" tIns="0" rIns="0" bIns="0" numCol="1" anchor="ctr">
            <a:noAutofit/>
          </a:bodyPr>
          <a:lstStyle/>
          <a:p>
            <a:pPr defTabSz="825388"/>
            <a:endParaRPr sz="1600" b="1">
              <a:latin typeface="Arial" panose="020B0604020202020204" pitchFamily="34" charset="0"/>
              <a:ea typeface="Microsoft YaHei" panose="020B0503020204020204" pitchFamily="34" charset="-122"/>
              <a:cs typeface="Arial" panose="020B0604020202020204" pitchFamily="34" charset="0"/>
              <a:sym typeface="Calibri"/>
            </a:endParaRPr>
          </a:p>
        </p:txBody>
      </p:sp>
      <p:sp>
        <p:nvSpPr>
          <p:cNvPr id="35" name="Shape 181">
            <a:extLst>
              <a:ext uri="{FF2B5EF4-FFF2-40B4-BE49-F238E27FC236}">
                <a16:creationId xmlns:a16="http://schemas.microsoft.com/office/drawing/2014/main" id="{27EA3D5A-6E89-B940-A9EE-B51EAA893D13}"/>
              </a:ext>
            </a:extLst>
          </p:cNvPr>
          <p:cNvSpPr/>
          <p:nvPr/>
        </p:nvSpPr>
        <p:spPr>
          <a:xfrm>
            <a:off x="1009650" y="706257"/>
            <a:ext cx="7129173" cy="756787"/>
          </a:xfrm>
          <a:prstGeom prst="rect">
            <a:avLst/>
          </a:prstGeom>
          <a:ln w="12700">
            <a:miter lim="400000"/>
          </a:ln>
          <a:extLst>
            <a:ext uri="{C572A759-6A51-4108-AA02-DFA0A04FC94B}">
              <ma14:wrappingTextBoxFlag xmlns="" xmlns:ma14="http://schemas.microsoft.com/office/mac/drawingml/2011/main" val="1"/>
            </a:ext>
          </a:extLst>
        </p:spPr>
        <p:txBody>
          <a:bodyPr wrap="none" lIns="45550" tIns="45550" rIns="45550" bIns="45550">
            <a:spAutoFit/>
          </a:bodyPr>
          <a:lstStyle>
            <a:lvl1pPr algn="l" defTabSz="1791866">
              <a:lnSpc>
                <a:spcPct val="90000"/>
              </a:lnSpc>
              <a:defRPr>
                <a:latin typeface="Microsoft YaHei"/>
                <a:ea typeface="Microsoft YaHei"/>
                <a:cs typeface="Microsoft YaHei"/>
                <a:sym typeface="Microsoft YaHei"/>
              </a:defRPr>
            </a:lvl1pPr>
          </a:lstStyle>
          <a:p>
            <a:pPr>
              <a:defRPr/>
            </a:pPr>
            <a:r>
              <a:rPr lang="zh-CN" altLang="en-US" sz="4800" dirty="0" smtClean="0">
                <a:latin typeface="微软雅黑" panose="020B0503020204020204" pitchFamily="34" charset="-122"/>
                <a:ea typeface="微软雅黑" panose="020B0503020204020204" pitchFamily="34" charset="-122"/>
              </a:rPr>
              <a:t>全领域专家决策</a:t>
            </a:r>
            <a:r>
              <a:rPr lang="en-US" altLang="zh-CN" sz="4800" dirty="0" smtClean="0">
                <a:latin typeface="微软雅黑" panose="020B0503020204020204" pitchFamily="34" charset="-122"/>
                <a:ea typeface="微软雅黑" panose="020B0503020204020204" pitchFamily="34" charset="-122"/>
              </a:rPr>
              <a:t>-</a:t>
            </a:r>
            <a:r>
              <a:rPr lang="zh-CN" altLang="en-US" sz="4800" dirty="0" smtClean="0">
                <a:latin typeface="微软雅黑" panose="020B0503020204020204" pitchFamily="34" charset="-122"/>
                <a:ea typeface="微软雅黑" panose="020B0503020204020204" pitchFamily="34" charset="-122"/>
              </a:rPr>
              <a:t>神机妙算</a:t>
            </a:r>
            <a:endParaRPr lang="zh-CN" altLang="en-US" sz="4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7410232"/>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C444683-3A66-4CD6-A6A0-0D38817B40D2}"/>
              </a:ext>
            </a:extLst>
          </p:cNvPr>
          <p:cNvGrpSpPr/>
          <p:nvPr/>
        </p:nvGrpSpPr>
        <p:grpSpPr>
          <a:xfrm>
            <a:off x="970643" y="1431524"/>
            <a:ext cx="22442714" cy="4914757"/>
            <a:chOff x="5514207" y="3100170"/>
            <a:chExt cx="10036940" cy="1913973"/>
          </a:xfrm>
        </p:grpSpPr>
        <p:grpSp>
          <p:nvGrpSpPr>
            <p:cNvPr id="3" name="组合 2">
              <a:extLst>
                <a:ext uri="{FF2B5EF4-FFF2-40B4-BE49-F238E27FC236}">
                  <a16:creationId xmlns:a16="http://schemas.microsoft.com/office/drawing/2014/main" id="{55ABD406-3C25-4A5E-8BA4-8E07652A625E}"/>
                </a:ext>
              </a:extLst>
            </p:cNvPr>
            <p:cNvGrpSpPr/>
            <p:nvPr/>
          </p:nvGrpSpPr>
          <p:grpSpPr>
            <a:xfrm>
              <a:off x="5514207" y="3100170"/>
              <a:ext cx="10036940" cy="1913973"/>
              <a:chOff x="5577529" y="3779082"/>
              <a:chExt cx="10036940" cy="1913973"/>
            </a:xfrm>
            <a:solidFill>
              <a:srgbClr val="00B0F0"/>
            </a:solidFill>
            <a:scene3d>
              <a:camera prst="orthographicFront">
                <a:rot lat="0" lon="0" rev="0"/>
              </a:camera>
              <a:lightRig rig="balanced" dir="t">
                <a:rot lat="0" lon="0" rev="8700000"/>
              </a:lightRig>
            </a:scene3d>
          </p:grpSpPr>
          <p:sp>
            <p:nvSpPr>
              <p:cNvPr id="6" name="矩形 5">
                <a:extLst>
                  <a:ext uri="{FF2B5EF4-FFF2-40B4-BE49-F238E27FC236}">
                    <a16:creationId xmlns:a16="http://schemas.microsoft.com/office/drawing/2014/main" id="{32F91655-6D6F-493D-96E0-A79395C5E726}"/>
                  </a:ext>
                </a:extLst>
              </p:cNvPr>
              <p:cNvSpPr/>
              <p:nvPr/>
            </p:nvSpPr>
            <p:spPr>
              <a:xfrm>
                <a:off x="5577529" y="4064790"/>
                <a:ext cx="2521131" cy="1193010"/>
              </a:xfrm>
              <a:prstGeom prst="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572" dirty="0"/>
                  <a:t>终端</a:t>
                </a:r>
                <a:endParaRPr lang="en-US" altLang="zh-CN" sz="4572" dirty="0"/>
              </a:p>
              <a:p>
                <a:pPr algn="ctr"/>
                <a:r>
                  <a:rPr lang="en-US" altLang="zh-CN" sz="4572" dirty="0"/>
                  <a:t>Terminal</a:t>
                </a:r>
                <a:endParaRPr lang="zh-CN" altLang="en-US" sz="4572" dirty="0"/>
              </a:p>
            </p:txBody>
          </p:sp>
          <p:sp>
            <p:nvSpPr>
              <p:cNvPr id="7" name="矩形 6">
                <a:extLst>
                  <a:ext uri="{FF2B5EF4-FFF2-40B4-BE49-F238E27FC236}">
                    <a16:creationId xmlns:a16="http://schemas.microsoft.com/office/drawing/2014/main" id="{7FFBAAB6-CA69-472A-828A-3870DBEFA9D4}"/>
                  </a:ext>
                </a:extLst>
              </p:cNvPr>
              <p:cNvSpPr/>
              <p:nvPr/>
            </p:nvSpPr>
            <p:spPr>
              <a:xfrm>
                <a:off x="13093338" y="4064790"/>
                <a:ext cx="2521131" cy="1193010"/>
              </a:xfrm>
              <a:prstGeom prst="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572" dirty="0"/>
                  <a:t>服务器</a:t>
                </a:r>
                <a:endParaRPr lang="en-US" altLang="zh-CN" sz="4572" dirty="0"/>
              </a:p>
              <a:p>
                <a:pPr algn="ctr"/>
                <a:r>
                  <a:rPr lang="en-US" altLang="zh-CN" sz="4572" dirty="0"/>
                  <a:t>Server</a:t>
                </a:r>
              </a:p>
            </p:txBody>
          </p:sp>
          <p:sp>
            <p:nvSpPr>
              <p:cNvPr id="8" name="云形 7">
                <a:extLst>
                  <a:ext uri="{FF2B5EF4-FFF2-40B4-BE49-F238E27FC236}">
                    <a16:creationId xmlns:a16="http://schemas.microsoft.com/office/drawing/2014/main" id="{464AA090-F873-4772-95C1-DED3F94D148B}"/>
                  </a:ext>
                </a:extLst>
              </p:cNvPr>
              <p:cNvSpPr/>
              <p:nvPr/>
            </p:nvSpPr>
            <p:spPr>
              <a:xfrm>
                <a:off x="9662005" y="4204095"/>
                <a:ext cx="1867988" cy="914400"/>
              </a:xfrm>
              <a:prstGeom prst="cloud">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572" dirty="0"/>
                  <a:t>网络</a:t>
                </a:r>
                <a:endParaRPr lang="en-US" altLang="zh-CN" sz="4572" dirty="0"/>
              </a:p>
              <a:p>
                <a:pPr algn="ctr"/>
                <a:r>
                  <a:rPr lang="en-US" altLang="zh-CN" sz="4572" dirty="0"/>
                  <a:t>Network</a:t>
                </a:r>
                <a:endParaRPr lang="zh-CN" altLang="en-US" sz="4572" dirty="0"/>
              </a:p>
            </p:txBody>
          </p:sp>
          <p:cxnSp>
            <p:nvCxnSpPr>
              <p:cNvPr id="9" name="直接箭头连接符 8">
                <a:extLst>
                  <a:ext uri="{FF2B5EF4-FFF2-40B4-BE49-F238E27FC236}">
                    <a16:creationId xmlns:a16="http://schemas.microsoft.com/office/drawing/2014/main" id="{3C3ECC84-3778-427D-9EDE-A834744A2491}"/>
                  </a:ext>
                </a:extLst>
              </p:cNvPr>
              <p:cNvCxnSpPr>
                <a:stCxn id="6" idx="3"/>
                <a:endCxn id="8" idx="2"/>
              </p:cNvCxnSpPr>
              <p:nvPr/>
            </p:nvCxnSpPr>
            <p:spPr>
              <a:xfrm>
                <a:off x="8098660" y="4661295"/>
                <a:ext cx="1569139" cy="0"/>
              </a:xfrm>
              <a:prstGeom prst="straightConnector1">
                <a:avLst/>
              </a:prstGeom>
              <a:grpFill/>
              <a:ln>
                <a:noFill/>
                <a:tailEnd type="triangle"/>
              </a:ln>
              <a:effectLst>
                <a:outerShdw blurRad="44450" dist="27940" dir="5400000" algn="ctr">
                  <a:srgbClr val="000000">
                    <a:alpha val="32000"/>
                  </a:srgbClr>
                </a:outerShdw>
              </a:effectLst>
              <a:sp3d>
                <a:bevelT w="190500" h="38100"/>
              </a:sp3d>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0D21628A-BAC5-4C98-9373-3D5C7548BB22}"/>
                  </a:ext>
                </a:extLst>
              </p:cNvPr>
              <p:cNvCxnSpPr>
                <a:cxnSpLocks/>
                <a:stCxn id="8" idx="0"/>
                <a:endCxn id="7" idx="1"/>
              </p:cNvCxnSpPr>
              <p:nvPr/>
            </p:nvCxnSpPr>
            <p:spPr>
              <a:xfrm>
                <a:off x="11528436" y="4661295"/>
                <a:ext cx="1564902" cy="0"/>
              </a:xfrm>
              <a:prstGeom prst="straightConnector1">
                <a:avLst/>
              </a:prstGeom>
              <a:grpFill/>
              <a:ln>
                <a:noFill/>
                <a:tailEnd type="triangle"/>
              </a:ln>
              <a:effectLst>
                <a:outerShdw blurRad="44450" dist="27940" dir="5400000" algn="ctr">
                  <a:srgbClr val="000000">
                    <a:alpha val="32000"/>
                  </a:srgbClr>
                </a:outerShdw>
              </a:effectLst>
              <a:sp3d>
                <a:bevelT w="190500" h="38100"/>
              </a:sp3d>
            </p:spPr>
            <p:style>
              <a:lnRef idx="1">
                <a:schemeClr val="accent1"/>
              </a:lnRef>
              <a:fillRef idx="0">
                <a:schemeClr val="accent1"/>
              </a:fillRef>
              <a:effectRef idx="0">
                <a:schemeClr val="accent1"/>
              </a:effectRef>
              <a:fontRef idx="minor">
                <a:schemeClr val="tx1"/>
              </a:fontRef>
            </p:style>
          </p:cxnSp>
          <p:cxnSp>
            <p:nvCxnSpPr>
              <p:cNvPr id="11" name="连接符: 肘形 13">
                <a:extLst>
                  <a:ext uri="{FF2B5EF4-FFF2-40B4-BE49-F238E27FC236}">
                    <a16:creationId xmlns:a16="http://schemas.microsoft.com/office/drawing/2014/main" id="{10BB80F7-6ED6-4BBF-B10E-8CA2303253AC}"/>
                  </a:ext>
                </a:extLst>
              </p:cNvPr>
              <p:cNvCxnSpPr>
                <a:stCxn id="7" idx="2"/>
                <a:endCxn id="8" idx="1"/>
              </p:cNvCxnSpPr>
              <p:nvPr/>
            </p:nvCxnSpPr>
            <p:spPr>
              <a:xfrm rot="5400000" flipH="1">
                <a:off x="12404812" y="3308709"/>
                <a:ext cx="140279" cy="3757905"/>
              </a:xfrm>
              <a:prstGeom prst="curvedConnector3">
                <a:avLst>
                  <a:gd name="adj1" fmla="val -162961"/>
                </a:avLst>
              </a:prstGeom>
              <a:grpFill/>
              <a:ln>
                <a:noFill/>
                <a:prstDash val="dash"/>
                <a:tailEnd type="triangle"/>
              </a:ln>
              <a:effectLst>
                <a:outerShdw blurRad="44450" dist="27940" dir="5400000" algn="ctr">
                  <a:srgbClr val="000000">
                    <a:alpha val="32000"/>
                  </a:srgbClr>
                </a:outerShdw>
              </a:effectLst>
              <a:sp3d>
                <a:bevelT w="190500" h="38100"/>
              </a:sp3d>
            </p:spPr>
            <p:style>
              <a:lnRef idx="1">
                <a:schemeClr val="accent1"/>
              </a:lnRef>
              <a:fillRef idx="0">
                <a:schemeClr val="accent1"/>
              </a:fillRef>
              <a:effectRef idx="0">
                <a:schemeClr val="accent1"/>
              </a:effectRef>
              <a:fontRef idx="minor">
                <a:schemeClr val="tx1"/>
              </a:fontRef>
            </p:style>
          </p:cxnSp>
          <p:cxnSp>
            <p:nvCxnSpPr>
              <p:cNvPr id="12" name="连接符: 肘形 14">
                <a:extLst>
                  <a:ext uri="{FF2B5EF4-FFF2-40B4-BE49-F238E27FC236}">
                    <a16:creationId xmlns:a16="http://schemas.microsoft.com/office/drawing/2014/main" id="{F1271855-9175-4A16-B12A-9B1F0BFFC91D}"/>
                  </a:ext>
                </a:extLst>
              </p:cNvPr>
              <p:cNvCxnSpPr>
                <a:cxnSpLocks/>
                <a:stCxn id="8" idx="1"/>
                <a:endCxn id="6" idx="2"/>
              </p:cNvCxnSpPr>
              <p:nvPr/>
            </p:nvCxnSpPr>
            <p:spPr>
              <a:xfrm rot="5400000">
                <a:off x="8646908" y="3308708"/>
                <a:ext cx="140279" cy="3757904"/>
              </a:xfrm>
              <a:prstGeom prst="curvedConnector3">
                <a:avLst>
                  <a:gd name="adj1" fmla="val 262961"/>
                </a:avLst>
              </a:prstGeom>
              <a:grpFill/>
              <a:ln>
                <a:noFill/>
                <a:prstDash val="dash"/>
                <a:tailEnd type="triangle"/>
              </a:ln>
              <a:effectLst>
                <a:outerShdw blurRad="44450" dist="27940" dir="5400000" algn="ctr">
                  <a:srgbClr val="000000">
                    <a:alpha val="32000"/>
                  </a:srgbClr>
                </a:outerShdw>
              </a:effectLst>
              <a:sp3d>
                <a:bevelT w="190500" h="38100"/>
              </a:sp3d>
            </p:spPr>
            <p:style>
              <a:lnRef idx="1">
                <a:schemeClr val="accent1"/>
              </a:lnRef>
              <a:fillRef idx="0">
                <a:schemeClr val="accent1"/>
              </a:fillRef>
              <a:effectRef idx="0">
                <a:schemeClr val="accent1"/>
              </a:effectRef>
              <a:fontRef idx="minor">
                <a:schemeClr val="tx1"/>
              </a:fontRef>
            </p:style>
          </p:cxnSp>
          <p:sp>
            <p:nvSpPr>
              <p:cNvPr id="13" name="七边形 12">
                <a:extLst>
                  <a:ext uri="{FF2B5EF4-FFF2-40B4-BE49-F238E27FC236}">
                    <a16:creationId xmlns:a16="http://schemas.microsoft.com/office/drawing/2014/main" id="{1A7EB044-687B-4D4F-ABDE-6C8122F063FD}"/>
                  </a:ext>
                </a:extLst>
              </p:cNvPr>
              <p:cNvSpPr/>
              <p:nvPr/>
            </p:nvSpPr>
            <p:spPr>
              <a:xfrm>
                <a:off x="8593236" y="4442937"/>
                <a:ext cx="435742" cy="435742"/>
              </a:xfrm>
              <a:prstGeom prst="heptagon">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72" dirty="0"/>
                  <a:t>1</a:t>
                </a:r>
                <a:endParaRPr lang="zh-CN" altLang="en-US" sz="4572" dirty="0"/>
              </a:p>
            </p:txBody>
          </p:sp>
          <p:sp>
            <p:nvSpPr>
              <p:cNvPr id="14" name="七边形 13">
                <a:extLst>
                  <a:ext uri="{FF2B5EF4-FFF2-40B4-BE49-F238E27FC236}">
                    <a16:creationId xmlns:a16="http://schemas.microsoft.com/office/drawing/2014/main" id="{43B3715D-7921-4AAB-934A-0F72E9EF173B}"/>
                  </a:ext>
                </a:extLst>
              </p:cNvPr>
              <p:cNvSpPr/>
              <p:nvPr/>
            </p:nvSpPr>
            <p:spPr>
              <a:xfrm>
                <a:off x="12013569" y="4463908"/>
                <a:ext cx="435742" cy="435742"/>
              </a:xfrm>
              <a:prstGeom prst="heptagon">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72" dirty="0"/>
                  <a:t>2</a:t>
                </a:r>
                <a:endParaRPr lang="zh-CN" altLang="en-US" sz="4572" dirty="0"/>
              </a:p>
            </p:txBody>
          </p:sp>
          <p:sp>
            <p:nvSpPr>
              <p:cNvPr id="15" name="七边形 14">
                <a:extLst>
                  <a:ext uri="{FF2B5EF4-FFF2-40B4-BE49-F238E27FC236}">
                    <a16:creationId xmlns:a16="http://schemas.microsoft.com/office/drawing/2014/main" id="{7B035BE5-16CB-43A9-AACB-0BCD0E31DE6A}"/>
                  </a:ext>
                </a:extLst>
              </p:cNvPr>
              <p:cNvSpPr/>
              <p:nvPr/>
            </p:nvSpPr>
            <p:spPr>
              <a:xfrm>
                <a:off x="12013569" y="5245968"/>
                <a:ext cx="435742" cy="435742"/>
              </a:xfrm>
              <a:prstGeom prst="heptagon">
                <a:avLst/>
              </a:prstGeom>
              <a:grpFill/>
              <a:ln>
                <a:noFill/>
                <a:prstDash val="dash"/>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72" dirty="0"/>
                  <a:t>3</a:t>
                </a:r>
                <a:endParaRPr lang="zh-CN" altLang="en-US" sz="4572" dirty="0"/>
              </a:p>
            </p:txBody>
          </p:sp>
          <p:sp>
            <p:nvSpPr>
              <p:cNvPr id="16" name="七边形 15">
                <a:extLst>
                  <a:ext uri="{FF2B5EF4-FFF2-40B4-BE49-F238E27FC236}">
                    <a16:creationId xmlns:a16="http://schemas.microsoft.com/office/drawing/2014/main" id="{748E76E6-4847-4C33-BAD5-4AB712BDF0DE}"/>
                  </a:ext>
                </a:extLst>
              </p:cNvPr>
              <p:cNvSpPr/>
              <p:nvPr/>
            </p:nvSpPr>
            <p:spPr>
              <a:xfrm>
                <a:off x="8593236" y="5257313"/>
                <a:ext cx="435742" cy="435742"/>
              </a:xfrm>
              <a:prstGeom prst="heptagon">
                <a:avLst/>
              </a:prstGeom>
              <a:grpFill/>
              <a:ln>
                <a:noFill/>
                <a:prstDash val="dash"/>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72" dirty="0"/>
                  <a:t>4</a:t>
                </a:r>
                <a:endParaRPr lang="zh-CN" altLang="en-US" sz="4572" dirty="0"/>
              </a:p>
            </p:txBody>
          </p:sp>
          <p:sp>
            <p:nvSpPr>
              <p:cNvPr id="17" name="七边形 16">
                <a:extLst>
                  <a:ext uri="{FF2B5EF4-FFF2-40B4-BE49-F238E27FC236}">
                    <a16:creationId xmlns:a16="http://schemas.microsoft.com/office/drawing/2014/main" id="{06042C13-139F-4C0F-841F-DE6044A791E1}"/>
                  </a:ext>
                </a:extLst>
              </p:cNvPr>
              <p:cNvSpPr/>
              <p:nvPr/>
            </p:nvSpPr>
            <p:spPr>
              <a:xfrm>
                <a:off x="7814308" y="3845831"/>
                <a:ext cx="435742" cy="435742"/>
              </a:xfrm>
              <a:prstGeom prst="heptagon">
                <a:avLst/>
              </a:prstGeom>
              <a:grpFill/>
              <a:ln>
                <a:noFill/>
                <a:prstDash val="dash"/>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72" dirty="0"/>
                  <a:t>5</a:t>
                </a:r>
                <a:endParaRPr lang="zh-CN" altLang="en-US" sz="4572" dirty="0"/>
              </a:p>
            </p:txBody>
          </p:sp>
          <p:sp>
            <p:nvSpPr>
              <p:cNvPr id="18" name="七边形 17">
                <a:extLst>
                  <a:ext uri="{FF2B5EF4-FFF2-40B4-BE49-F238E27FC236}">
                    <a16:creationId xmlns:a16="http://schemas.microsoft.com/office/drawing/2014/main" id="{D66A6E62-4F38-4650-B57F-DD06CB61714C}"/>
                  </a:ext>
                </a:extLst>
              </p:cNvPr>
              <p:cNvSpPr/>
              <p:nvPr/>
            </p:nvSpPr>
            <p:spPr>
              <a:xfrm>
                <a:off x="12875467" y="3779082"/>
                <a:ext cx="435742" cy="435742"/>
              </a:xfrm>
              <a:prstGeom prst="heptagon">
                <a:avLst/>
              </a:prstGeom>
              <a:grpFill/>
              <a:ln>
                <a:noFill/>
                <a:prstDash val="dash"/>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72" dirty="0"/>
                  <a:t>6</a:t>
                </a:r>
                <a:endParaRPr lang="zh-CN" altLang="en-US" sz="4572" dirty="0"/>
              </a:p>
            </p:txBody>
          </p:sp>
        </p:grpSp>
        <p:cxnSp>
          <p:nvCxnSpPr>
            <p:cNvPr id="4" name="直接箭头连接符 3">
              <a:extLst>
                <a:ext uri="{FF2B5EF4-FFF2-40B4-BE49-F238E27FC236}">
                  <a16:creationId xmlns:a16="http://schemas.microsoft.com/office/drawing/2014/main" id="{AA999862-0373-4045-A44E-921A7E576189}"/>
                </a:ext>
              </a:extLst>
            </p:cNvPr>
            <p:cNvCxnSpPr>
              <a:stCxn id="6" idx="3"/>
              <a:endCxn id="8" idx="2"/>
            </p:cNvCxnSpPr>
            <p:nvPr/>
          </p:nvCxnSpPr>
          <p:spPr>
            <a:xfrm>
              <a:off x="8035338" y="3982383"/>
              <a:ext cx="1569139"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42353252-8BF8-4A1F-82C5-369C94BDB4BB}"/>
                </a:ext>
              </a:extLst>
            </p:cNvPr>
            <p:cNvCxnSpPr>
              <a:stCxn id="8" idx="0"/>
              <a:endCxn id="7" idx="1"/>
            </p:cNvCxnSpPr>
            <p:nvPr/>
          </p:nvCxnSpPr>
          <p:spPr>
            <a:xfrm>
              <a:off x="11465114" y="3982383"/>
              <a:ext cx="1564902"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组合 23">
            <a:extLst>
              <a:ext uri="{FF2B5EF4-FFF2-40B4-BE49-F238E27FC236}">
                <a16:creationId xmlns:a16="http://schemas.microsoft.com/office/drawing/2014/main" id="{1B6E27F6-43C3-4AD2-B43C-361E48BBDD1A}"/>
              </a:ext>
            </a:extLst>
          </p:cNvPr>
          <p:cNvGrpSpPr/>
          <p:nvPr/>
        </p:nvGrpSpPr>
        <p:grpSpPr>
          <a:xfrm>
            <a:off x="970643" y="6674019"/>
            <a:ext cx="22442714" cy="1737357"/>
            <a:chOff x="679450" y="5332213"/>
            <a:chExt cx="15709900" cy="1216150"/>
          </a:xfrm>
        </p:grpSpPr>
        <p:pic>
          <p:nvPicPr>
            <p:cNvPr id="20" name="Picture 3">
              <a:extLst>
                <a:ext uri="{FF2B5EF4-FFF2-40B4-BE49-F238E27FC236}">
                  <a16:creationId xmlns:a16="http://schemas.microsoft.com/office/drawing/2014/main" id="{A4B781AB-CADD-4D5F-9368-BD1714CA0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650" y="5332213"/>
              <a:ext cx="3575904" cy="120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a:extLst>
                <a:ext uri="{FF2B5EF4-FFF2-40B4-BE49-F238E27FC236}">
                  <a16:creationId xmlns:a16="http://schemas.microsoft.com/office/drawing/2014/main" id="{F3B5395C-0EAE-47DD-8A93-4C1F21D702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50" y="5340503"/>
              <a:ext cx="1815899" cy="1207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图片 21">
              <a:extLst>
                <a:ext uri="{FF2B5EF4-FFF2-40B4-BE49-F238E27FC236}">
                  <a16:creationId xmlns:a16="http://schemas.microsoft.com/office/drawing/2014/main" id="{6D6A8E6D-51AF-4291-A91B-BD6DCF0BD24D}"/>
                </a:ext>
              </a:extLst>
            </p:cNvPr>
            <p:cNvPicPr>
              <a:picLocks noChangeAspect="1"/>
            </p:cNvPicPr>
            <p:nvPr/>
          </p:nvPicPr>
          <p:blipFill>
            <a:blip r:embed="rId5"/>
            <a:stretch>
              <a:fillRect/>
            </a:stretch>
          </p:blipFill>
          <p:spPr>
            <a:xfrm>
              <a:off x="6567855" y="5332213"/>
              <a:ext cx="9821495" cy="1207860"/>
            </a:xfrm>
            <a:prstGeom prst="rect">
              <a:avLst/>
            </a:prstGeom>
          </p:spPr>
        </p:pic>
      </p:grpSp>
      <p:graphicFrame>
        <p:nvGraphicFramePr>
          <p:cNvPr id="23" name="图示 22">
            <a:extLst>
              <a:ext uri="{FF2B5EF4-FFF2-40B4-BE49-F238E27FC236}">
                <a16:creationId xmlns:a16="http://schemas.microsoft.com/office/drawing/2014/main" id="{782A997C-AF00-4D84-8672-77C1E69147E3}"/>
              </a:ext>
            </a:extLst>
          </p:cNvPr>
          <p:cNvGraphicFramePr/>
          <p:nvPr>
            <p:extLst/>
          </p:nvPr>
        </p:nvGraphicFramePr>
        <p:xfrm>
          <a:off x="970643" y="10395718"/>
          <a:ext cx="22442714" cy="17255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5" name="等腰三角形 24">
            <a:extLst>
              <a:ext uri="{FF2B5EF4-FFF2-40B4-BE49-F238E27FC236}">
                <a16:creationId xmlns:a16="http://schemas.microsoft.com/office/drawing/2014/main" id="{282C8065-1977-4311-BB6E-ACC0C16D2271}"/>
              </a:ext>
            </a:extLst>
          </p:cNvPr>
          <p:cNvSpPr/>
          <p:nvPr/>
        </p:nvSpPr>
        <p:spPr>
          <a:xfrm>
            <a:off x="9579429" y="12184237"/>
            <a:ext cx="2358571" cy="15317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崩溃</a:t>
            </a:r>
            <a:endParaRPr lang="en-US" altLang="zh-CN" sz="2800" dirty="0"/>
          </a:p>
          <a:p>
            <a:pPr algn="ctr"/>
            <a:r>
              <a:rPr lang="en-US" altLang="zh-CN" sz="2800" dirty="0"/>
              <a:t>Crash</a:t>
            </a:r>
          </a:p>
        </p:txBody>
      </p:sp>
      <p:sp>
        <p:nvSpPr>
          <p:cNvPr id="26" name="七边形 25">
            <a:extLst>
              <a:ext uri="{FF2B5EF4-FFF2-40B4-BE49-F238E27FC236}">
                <a16:creationId xmlns:a16="http://schemas.microsoft.com/office/drawing/2014/main" id="{312F0183-A193-4692-A69D-5E1C3A9437E0}"/>
              </a:ext>
            </a:extLst>
          </p:cNvPr>
          <p:cNvSpPr/>
          <p:nvPr/>
        </p:nvSpPr>
        <p:spPr>
          <a:xfrm>
            <a:off x="1780551" y="9610285"/>
            <a:ext cx="688944" cy="785430"/>
          </a:xfrm>
          <a:prstGeom prst="heptagon">
            <a:avLst/>
          </a:prstGeom>
          <a:solidFill>
            <a:srgbClr val="00B0F0"/>
          </a:solidFill>
          <a:ln>
            <a:no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6" dirty="0"/>
              <a:t>6</a:t>
            </a:r>
            <a:endParaRPr lang="zh-CN" altLang="en-US" sz="2286" dirty="0"/>
          </a:p>
        </p:txBody>
      </p:sp>
      <p:grpSp>
        <p:nvGrpSpPr>
          <p:cNvPr id="19" name="组合 18">
            <a:extLst>
              <a:ext uri="{FF2B5EF4-FFF2-40B4-BE49-F238E27FC236}">
                <a16:creationId xmlns:a16="http://schemas.microsoft.com/office/drawing/2014/main" id="{9728C7A9-5C56-4E79-AC33-847DDEB8B8B5}"/>
              </a:ext>
            </a:extLst>
          </p:cNvPr>
          <p:cNvGrpSpPr/>
          <p:nvPr/>
        </p:nvGrpSpPr>
        <p:grpSpPr>
          <a:xfrm>
            <a:off x="3919501" y="9610285"/>
            <a:ext cx="1767227" cy="785430"/>
            <a:chOff x="2743650" y="6727199"/>
            <a:chExt cx="1237059" cy="549801"/>
          </a:xfrm>
        </p:grpSpPr>
        <p:sp>
          <p:nvSpPr>
            <p:cNvPr id="27" name="七边形 26">
              <a:extLst>
                <a:ext uri="{FF2B5EF4-FFF2-40B4-BE49-F238E27FC236}">
                  <a16:creationId xmlns:a16="http://schemas.microsoft.com/office/drawing/2014/main" id="{58943BBD-B6CF-459F-8AFA-03A587C61F5B}"/>
                </a:ext>
              </a:extLst>
            </p:cNvPr>
            <p:cNvSpPr/>
            <p:nvPr/>
          </p:nvSpPr>
          <p:spPr>
            <a:xfrm>
              <a:off x="2743650" y="6727199"/>
              <a:ext cx="482261" cy="549801"/>
            </a:xfrm>
            <a:prstGeom prst="heptagon">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6" dirty="0"/>
                <a:t>2</a:t>
              </a:r>
              <a:endParaRPr lang="zh-CN" altLang="en-US" sz="2286" dirty="0"/>
            </a:p>
          </p:txBody>
        </p:sp>
        <p:sp>
          <p:nvSpPr>
            <p:cNvPr id="28" name="七边形 27">
              <a:extLst>
                <a:ext uri="{FF2B5EF4-FFF2-40B4-BE49-F238E27FC236}">
                  <a16:creationId xmlns:a16="http://schemas.microsoft.com/office/drawing/2014/main" id="{F25E0AB8-5300-4C5F-A6DB-5594FFB16F0E}"/>
                </a:ext>
              </a:extLst>
            </p:cNvPr>
            <p:cNvSpPr/>
            <p:nvPr/>
          </p:nvSpPr>
          <p:spPr>
            <a:xfrm>
              <a:off x="3498448" y="6727199"/>
              <a:ext cx="482261" cy="549801"/>
            </a:xfrm>
            <a:prstGeom prst="heptagon">
              <a:avLst/>
            </a:prstGeom>
            <a:solidFill>
              <a:srgbClr val="00B0F0"/>
            </a:solidFill>
            <a:ln>
              <a:no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6" dirty="0"/>
                <a:t>3</a:t>
              </a:r>
              <a:endParaRPr lang="zh-CN" altLang="en-US" sz="2286" dirty="0"/>
            </a:p>
          </p:txBody>
        </p:sp>
      </p:grpSp>
      <p:grpSp>
        <p:nvGrpSpPr>
          <p:cNvPr id="40" name="组合 39">
            <a:extLst>
              <a:ext uri="{FF2B5EF4-FFF2-40B4-BE49-F238E27FC236}">
                <a16:creationId xmlns:a16="http://schemas.microsoft.com/office/drawing/2014/main" id="{60794FD8-6C77-4FB6-9442-7A3E90C25F71}"/>
              </a:ext>
            </a:extLst>
          </p:cNvPr>
          <p:cNvGrpSpPr/>
          <p:nvPr/>
        </p:nvGrpSpPr>
        <p:grpSpPr>
          <a:xfrm>
            <a:off x="6946432" y="9610285"/>
            <a:ext cx="1729696" cy="785430"/>
            <a:chOff x="4862502" y="6727199"/>
            <a:chExt cx="1210787" cy="549801"/>
          </a:xfrm>
        </p:grpSpPr>
        <p:sp>
          <p:nvSpPr>
            <p:cNvPr id="29" name="七边形 28">
              <a:extLst>
                <a:ext uri="{FF2B5EF4-FFF2-40B4-BE49-F238E27FC236}">
                  <a16:creationId xmlns:a16="http://schemas.microsoft.com/office/drawing/2014/main" id="{1BEBB967-4BA0-436C-AA51-6E7E66413AF4}"/>
                </a:ext>
              </a:extLst>
            </p:cNvPr>
            <p:cNvSpPr/>
            <p:nvPr/>
          </p:nvSpPr>
          <p:spPr>
            <a:xfrm>
              <a:off x="4862502" y="6727199"/>
              <a:ext cx="482261" cy="549801"/>
            </a:xfrm>
            <a:prstGeom prst="heptagon">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6" dirty="0"/>
                <a:t>1</a:t>
              </a:r>
              <a:endParaRPr lang="zh-CN" altLang="en-US" sz="2286" dirty="0"/>
            </a:p>
          </p:txBody>
        </p:sp>
        <p:sp>
          <p:nvSpPr>
            <p:cNvPr id="30" name="七边形 29">
              <a:extLst>
                <a:ext uri="{FF2B5EF4-FFF2-40B4-BE49-F238E27FC236}">
                  <a16:creationId xmlns:a16="http://schemas.microsoft.com/office/drawing/2014/main" id="{745A1F75-0669-4254-ADD9-CF69C9610953}"/>
                </a:ext>
              </a:extLst>
            </p:cNvPr>
            <p:cNvSpPr/>
            <p:nvPr/>
          </p:nvSpPr>
          <p:spPr>
            <a:xfrm>
              <a:off x="5591028" y="6727199"/>
              <a:ext cx="482261" cy="549801"/>
            </a:xfrm>
            <a:prstGeom prst="heptagon">
              <a:avLst/>
            </a:prstGeom>
            <a:solidFill>
              <a:srgbClr val="00B0F0"/>
            </a:solidFill>
            <a:ln>
              <a:no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6" dirty="0"/>
                <a:t>4</a:t>
              </a:r>
              <a:endParaRPr lang="zh-CN" altLang="en-US" sz="2286" dirty="0"/>
            </a:p>
          </p:txBody>
        </p:sp>
      </p:grpSp>
      <p:sp>
        <p:nvSpPr>
          <p:cNvPr id="31" name="七边形 30">
            <a:extLst>
              <a:ext uri="{FF2B5EF4-FFF2-40B4-BE49-F238E27FC236}">
                <a16:creationId xmlns:a16="http://schemas.microsoft.com/office/drawing/2014/main" id="{AC4C4141-CE13-4B73-82C7-F7A87994BFE7}"/>
              </a:ext>
            </a:extLst>
          </p:cNvPr>
          <p:cNvSpPr/>
          <p:nvPr/>
        </p:nvSpPr>
        <p:spPr>
          <a:xfrm>
            <a:off x="10303548" y="9610285"/>
            <a:ext cx="688944" cy="785430"/>
          </a:xfrm>
          <a:prstGeom prst="heptagon">
            <a:avLst/>
          </a:prstGeom>
          <a:solidFill>
            <a:srgbClr val="00B0F0"/>
          </a:solidFill>
          <a:ln>
            <a:no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6" dirty="0"/>
              <a:t>5</a:t>
            </a:r>
            <a:endParaRPr lang="zh-CN" altLang="en-US" sz="2286" dirty="0"/>
          </a:p>
        </p:txBody>
      </p:sp>
      <p:grpSp>
        <p:nvGrpSpPr>
          <p:cNvPr id="42" name="组合 41">
            <a:extLst>
              <a:ext uri="{FF2B5EF4-FFF2-40B4-BE49-F238E27FC236}">
                <a16:creationId xmlns:a16="http://schemas.microsoft.com/office/drawing/2014/main" id="{AF07E442-3631-4C35-91F0-E057A4DCB3E2}"/>
              </a:ext>
            </a:extLst>
          </p:cNvPr>
          <p:cNvGrpSpPr/>
          <p:nvPr/>
        </p:nvGrpSpPr>
        <p:grpSpPr>
          <a:xfrm>
            <a:off x="12318623" y="9610285"/>
            <a:ext cx="2425643" cy="785430"/>
            <a:chOff x="8623036" y="6727199"/>
            <a:chExt cx="1697950" cy="549801"/>
          </a:xfrm>
        </p:grpSpPr>
        <p:sp>
          <p:nvSpPr>
            <p:cNvPr id="32" name="七边形 31">
              <a:extLst>
                <a:ext uri="{FF2B5EF4-FFF2-40B4-BE49-F238E27FC236}">
                  <a16:creationId xmlns:a16="http://schemas.microsoft.com/office/drawing/2014/main" id="{30E76D1B-71C2-468C-812F-1BAED4C7ADF9}"/>
                </a:ext>
              </a:extLst>
            </p:cNvPr>
            <p:cNvSpPr/>
            <p:nvPr/>
          </p:nvSpPr>
          <p:spPr>
            <a:xfrm>
              <a:off x="8623036" y="6727199"/>
              <a:ext cx="482261" cy="549801"/>
            </a:xfrm>
            <a:prstGeom prst="heptagon">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6" dirty="0"/>
                <a:t>1</a:t>
              </a:r>
              <a:endParaRPr lang="zh-CN" altLang="en-US" sz="2286" dirty="0"/>
            </a:p>
          </p:txBody>
        </p:sp>
        <p:sp>
          <p:nvSpPr>
            <p:cNvPr id="33" name="七边形 32">
              <a:extLst>
                <a:ext uri="{FF2B5EF4-FFF2-40B4-BE49-F238E27FC236}">
                  <a16:creationId xmlns:a16="http://schemas.microsoft.com/office/drawing/2014/main" id="{13EA6786-95DA-4D49-ABBD-3E3A27FFEB94}"/>
                </a:ext>
              </a:extLst>
            </p:cNvPr>
            <p:cNvSpPr/>
            <p:nvPr/>
          </p:nvSpPr>
          <p:spPr>
            <a:xfrm>
              <a:off x="9230880" y="6727199"/>
              <a:ext cx="482261" cy="549801"/>
            </a:xfrm>
            <a:prstGeom prst="heptagon">
              <a:avLst/>
            </a:prstGeom>
            <a:solidFill>
              <a:srgbClr val="00B0F0"/>
            </a:solidFill>
            <a:ln>
              <a:no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6" dirty="0"/>
                <a:t>4</a:t>
              </a:r>
              <a:endParaRPr lang="zh-CN" altLang="en-US" sz="2286" dirty="0"/>
            </a:p>
          </p:txBody>
        </p:sp>
        <p:sp>
          <p:nvSpPr>
            <p:cNvPr id="34" name="七边形 33">
              <a:extLst>
                <a:ext uri="{FF2B5EF4-FFF2-40B4-BE49-F238E27FC236}">
                  <a16:creationId xmlns:a16="http://schemas.microsoft.com/office/drawing/2014/main" id="{9D0C57F2-ED92-48EA-B0CE-22B935BEE391}"/>
                </a:ext>
              </a:extLst>
            </p:cNvPr>
            <p:cNvSpPr/>
            <p:nvPr/>
          </p:nvSpPr>
          <p:spPr>
            <a:xfrm>
              <a:off x="9838725" y="6727199"/>
              <a:ext cx="482261" cy="549801"/>
            </a:xfrm>
            <a:prstGeom prst="heptagon">
              <a:avLst/>
            </a:prstGeom>
            <a:solidFill>
              <a:srgbClr val="00B0F0"/>
            </a:solidFill>
            <a:ln>
              <a:no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6" dirty="0"/>
                <a:t>5</a:t>
              </a:r>
              <a:endParaRPr lang="zh-CN" altLang="en-US" sz="2286" dirty="0"/>
            </a:p>
          </p:txBody>
        </p:sp>
      </p:grpSp>
      <p:grpSp>
        <p:nvGrpSpPr>
          <p:cNvPr id="43" name="组合 42">
            <a:extLst>
              <a:ext uri="{FF2B5EF4-FFF2-40B4-BE49-F238E27FC236}">
                <a16:creationId xmlns:a16="http://schemas.microsoft.com/office/drawing/2014/main" id="{813DF348-E5D4-43E8-8019-D8F0705AEBAE}"/>
              </a:ext>
            </a:extLst>
          </p:cNvPr>
          <p:cNvGrpSpPr/>
          <p:nvPr/>
        </p:nvGrpSpPr>
        <p:grpSpPr>
          <a:xfrm>
            <a:off x="15335471" y="9610285"/>
            <a:ext cx="2062786" cy="785430"/>
            <a:chOff x="10734830" y="6727199"/>
            <a:chExt cx="1443950" cy="549801"/>
          </a:xfrm>
        </p:grpSpPr>
        <p:sp>
          <p:nvSpPr>
            <p:cNvPr id="35" name="七边形 34">
              <a:extLst>
                <a:ext uri="{FF2B5EF4-FFF2-40B4-BE49-F238E27FC236}">
                  <a16:creationId xmlns:a16="http://schemas.microsoft.com/office/drawing/2014/main" id="{FFC67C8A-8087-463F-B99E-2E7A23252C84}"/>
                </a:ext>
              </a:extLst>
            </p:cNvPr>
            <p:cNvSpPr/>
            <p:nvPr/>
          </p:nvSpPr>
          <p:spPr>
            <a:xfrm>
              <a:off x="10734830" y="6727199"/>
              <a:ext cx="482261" cy="549801"/>
            </a:xfrm>
            <a:prstGeom prst="heptagon">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6" dirty="0"/>
                <a:t>1</a:t>
              </a:r>
              <a:endParaRPr lang="zh-CN" altLang="en-US" sz="2286" dirty="0"/>
            </a:p>
          </p:txBody>
        </p:sp>
        <p:sp>
          <p:nvSpPr>
            <p:cNvPr id="36" name="七边形 35">
              <a:extLst>
                <a:ext uri="{FF2B5EF4-FFF2-40B4-BE49-F238E27FC236}">
                  <a16:creationId xmlns:a16="http://schemas.microsoft.com/office/drawing/2014/main" id="{2E31CF1F-0603-4BE0-80AF-CE6463427308}"/>
                </a:ext>
              </a:extLst>
            </p:cNvPr>
            <p:cNvSpPr/>
            <p:nvPr/>
          </p:nvSpPr>
          <p:spPr>
            <a:xfrm>
              <a:off x="11215674" y="6727199"/>
              <a:ext cx="482261" cy="549801"/>
            </a:xfrm>
            <a:prstGeom prst="heptagon">
              <a:avLst/>
            </a:prstGeom>
            <a:solidFill>
              <a:srgbClr val="00B0F0"/>
            </a:solidFill>
            <a:ln>
              <a:no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6" dirty="0"/>
                <a:t>4</a:t>
              </a:r>
              <a:endParaRPr lang="zh-CN" altLang="en-US" sz="2286" dirty="0"/>
            </a:p>
          </p:txBody>
        </p:sp>
        <p:sp>
          <p:nvSpPr>
            <p:cNvPr id="37" name="七边形 36">
              <a:extLst>
                <a:ext uri="{FF2B5EF4-FFF2-40B4-BE49-F238E27FC236}">
                  <a16:creationId xmlns:a16="http://schemas.microsoft.com/office/drawing/2014/main" id="{0AB60743-5F25-467C-AEA5-2BD8C40A0563}"/>
                </a:ext>
              </a:extLst>
            </p:cNvPr>
            <p:cNvSpPr/>
            <p:nvPr/>
          </p:nvSpPr>
          <p:spPr>
            <a:xfrm>
              <a:off x="11696519" y="6727199"/>
              <a:ext cx="482261" cy="549801"/>
            </a:xfrm>
            <a:prstGeom prst="heptagon">
              <a:avLst/>
            </a:prstGeom>
            <a:solidFill>
              <a:srgbClr val="00B0F0"/>
            </a:solidFill>
            <a:ln>
              <a:no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6" dirty="0"/>
                <a:t>5</a:t>
              </a:r>
              <a:endParaRPr lang="zh-CN" altLang="en-US" sz="2286" dirty="0"/>
            </a:p>
          </p:txBody>
        </p:sp>
      </p:grpSp>
      <p:grpSp>
        <p:nvGrpSpPr>
          <p:cNvPr id="44" name="组合 43">
            <a:extLst>
              <a:ext uri="{FF2B5EF4-FFF2-40B4-BE49-F238E27FC236}">
                <a16:creationId xmlns:a16="http://schemas.microsoft.com/office/drawing/2014/main" id="{91E527C9-6A96-4537-AF68-24D4D6334085}"/>
              </a:ext>
            </a:extLst>
          </p:cNvPr>
          <p:cNvGrpSpPr/>
          <p:nvPr/>
        </p:nvGrpSpPr>
        <p:grpSpPr>
          <a:xfrm>
            <a:off x="18332666" y="9610285"/>
            <a:ext cx="1729696" cy="785430"/>
            <a:chOff x="12832866" y="6727199"/>
            <a:chExt cx="1210787" cy="549801"/>
          </a:xfrm>
        </p:grpSpPr>
        <p:sp>
          <p:nvSpPr>
            <p:cNvPr id="38" name="七边形 37">
              <a:extLst>
                <a:ext uri="{FF2B5EF4-FFF2-40B4-BE49-F238E27FC236}">
                  <a16:creationId xmlns:a16="http://schemas.microsoft.com/office/drawing/2014/main" id="{7B1002F5-CD30-4CB1-9FD7-2DE37F90CD56}"/>
                </a:ext>
              </a:extLst>
            </p:cNvPr>
            <p:cNvSpPr/>
            <p:nvPr/>
          </p:nvSpPr>
          <p:spPr>
            <a:xfrm>
              <a:off x="12832866" y="6727199"/>
              <a:ext cx="482261" cy="549801"/>
            </a:xfrm>
            <a:prstGeom prst="heptagon">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6" dirty="0"/>
                <a:t>1</a:t>
              </a:r>
              <a:endParaRPr lang="zh-CN" altLang="en-US" sz="2286" dirty="0"/>
            </a:p>
          </p:txBody>
        </p:sp>
        <p:sp>
          <p:nvSpPr>
            <p:cNvPr id="39" name="七边形 38">
              <a:extLst>
                <a:ext uri="{FF2B5EF4-FFF2-40B4-BE49-F238E27FC236}">
                  <a16:creationId xmlns:a16="http://schemas.microsoft.com/office/drawing/2014/main" id="{45928831-69DC-4792-A401-E6D48C59472A}"/>
                </a:ext>
              </a:extLst>
            </p:cNvPr>
            <p:cNvSpPr/>
            <p:nvPr/>
          </p:nvSpPr>
          <p:spPr>
            <a:xfrm>
              <a:off x="13561392" y="6727199"/>
              <a:ext cx="482261" cy="549801"/>
            </a:xfrm>
            <a:prstGeom prst="heptagon">
              <a:avLst/>
            </a:prstGeom>
            <a:solidFill>
              <a:srgbClr val="00B0F0"/>
            </a:solidFill>
            <a:ln>
              <a:no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6" dirty="0"/>
                <a:t>4</a:t>
              </a:r>
              <a:endParaRPr lang="zh-CN" altLang="en-US" sz="2286" dirty="0"/>
            </a:p>
          </p:txBody>
        </p:sp>
      </p:grpSp>
      <p:sp>
        <p:nvSpPr>
          <p:cNvPr id="41" name="七边形 40">
            <a:extLst>
              <a:ext uri="{FF2B5EF4-FFF2-40B4-BE49-F238E27FC236}">
                <a16:creationId xmlns:a16="http://schemas.microsoft.com/office/drawing/2014/main" id="{C82E6D19-D83F-4748-B736-99CF993FFF63}"/>
              </a:ext>
            </a:extLst>
          </p:cNvPr>
          <p:cNvSpPr/>
          <p:nvPr/>
        </p:nvSpPr>
        <p:spPr>
          <a:xfrm>
            <a:off x="21808199" y="9610285"/>
            <a:ext cx="688944" cy="785430"/>
          </a:xfrm>
          <a:prstGeom prst="heptagon">
            <a:avLst/>
          </a:prstGeom>
          <a:solidFill>
            <a:srgbClr val="0082FF"/>
          </a:solidFill>
          <a:ln>
            <a:no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6" dirty="0"/>
              <a:t>5</a:t>
            </a:r>
            <a:endParaRPr lang="zh-CN" altLang="en-US" sz="2286" dirty="0"/>
          </a:p>
        </p:txBody>
      </p:sp>
      <p:pic>
        <p:nvPicPr>
          <p:cNvPr id="46" name="pasted-image.pdf"/>
          <p:cNvPicPr>
            <a:picLocks noChangeAspect="1"/>
          </p:cNvPicPr>
          <p:nvPr/>
        </p:nvPicPr>
        <p:blipFill>
          <a:blip r:embed="rId11"/>
          <a:stretch>
            <a:fillRect/>
          </a:stretch>
        </p:blipFill>
        <p:spPr>
          <a:xfrm>
            <a:off x="21463000" y="425450"/>
            <a:ext cx="2540000" cy="901700"/>
          </a:xfrm>
          <a:prstGeom prst="rect">
            <a:avLst/>
          </a:prstGeom>
          <a:ln w="12700">
            <a:miter lim="400000"/>
          </a:ln>
        </p:spPr>
      </p:pic>
      <p:sp>
        <p:nvSpPr>
          <p:cNvPr id="47" name="Shape 182">
            <a:extLst>
              <a:ext uri="{FF2B5EF4-FFF2-40B4-BE49-F238E27FC236}">
                <a16:creationId xmlns:a16="http://schemas.microsoft.com/office/drawing/2014/main" id="{A6C3A130-0317-BF4D-A034-23FBFB5BADFB}"/>
              </a:ext>
            </a:extLst>
          </p:cNvPr>
          <p:cNvSpPr/>
          <p:nvPr/>
        </p:nvSpPr>
        <p:spPr>
          <a:xfrm flipH="1">
            <a:off x="634998" y="721950"/>
            <a:ext cx="140253" cy="620893"/>
          </a:xfrm>
          <a:prstGeom prst="rect">
            <a:avLst/>
          </a:prstGeom>
          <a:solidFill>
            <a:srgbClr val="0082FF"/>
          </a:solidFill>
          <a:ln w="12700" cap="flat">
            <a:noFill/>
            <a:miter lim="400000"/>
          </a:ln>
          <a:effectLst/>
        </p:spPr>
        <p:txBody>
          <a:bodyPr wrap="square" lIns="0" tIns="0" rIns="0" bIns="0" numCol="1" anchor="ctr">
            <a:noAutofit/>
          </a:bodyPr>
          <a:lstStyle/>
          <a:p>
            <a:pPr defTabSz="825388"/>
            <a:endParaRPr sz="1600" b="1">
              <a:latin typeface="Arial" panose="020B0604020202020204" pitchFamily="34" charset="0"/>
              <a:ea typeface="Microsoft YaHei" panose="020B0503020204020204" pitchFamily="34" charset="-122"/>
              <a:cs typeface="Arial" panose="020B0604020202020204" pitchFamily="34" charset="0"/>
              <a:sym typeface="Calibri"/>
            </a:endParaRPr>
          </a:p>
        </p:txBody>
      </p:sp>
      <p:sp>
        <p:nvSpPr>
          <p:cNvPr id="48" name="Shape 181">
            <a:extLst>
              <a:ext uri="{FF2B5EF4-FFF2-40B4-BE49-F238E27FC236}">
                <a16:creationId xmlns:a16="http://schemas.microsoft.com/office/drawing/2014/main" id="{27EA3D5A-6E89-B940-A9EE-B51EAA893D13}"/>
              </a:ext>
            </a:extLst>
          </p:cNvPr>
          <p:cNvSpPr/>
          <p:nvPr/>
        </p:nvSpPr>
        <p:spPr>
          <a:xfrm>
            <a:off x="1210238" y="684462"/>
            <a:ext cx="7744726" cy="756787"/>
          </a:xfrm>
          <a:prstGeom prst="rect">
            <a:avLst/>
          </a:prstGeom>
          <a:ln w="12700">
            <a:miter lim="400000"/>
          </a:ln>
          <a:extLst>
            <a:ext uri="{C572A759-6A51-4108-AA02-DFA0A04FC94B}">
              <ma14:wrappingTextBoxFlag xmlns="" xmlns:ma14="http://schemas.microsoft.com/office/mac/drawingml/2011/main" val="1"/>
            </a:ext>
          </a:extLst>
        </p:spPr>
        <p:txBody>
          <a:bodyPr wrap="none" lIns="45550" tIns="45550" rIns="45550" bIns="45550">
            <a:spAutoFit/>
          </a:bodyPr>
          <a:lstStyle>
            <a:lvl1pPr algn="l" defTabSz="1791866">
              <a:lnSpc>
                <a:spcPct val="90000"/>
              </a:lnSpc>
              <a:defRPr>
                <a:latin typeface="Microsoft YaHei"/>
                <a:ea typeface="Microsoft YaHei"/>
                <a:cs typeface="Microsoft YaHei"/>
                <a:sym typeface="Microsoft YaHei"/>
              </a:defRPr>
            </a:lvl1pPr>
          </a:lstStyle>
          <a:p>
            <a:pPr>
              <a:defRPr/>
            </a:pPr>
            <a:r>
              <a:rPr lang="zh-CN" altLang="en-US" sz="4800" dirty="0" smtClean="0">
                <a:latin typeface="微软雅黑" panose="020B0503020204020204" pitchFamily="34" charset="-122"/>
                <a:ea typeface="微软雅黑" panose="020B0503020204020204" pitchFamily="34" charset="-122"/>
              </a:rPr>
              <a:t>全息联机服务保障</a:t>
            </a:r>
            <a:r>
              <a:rPr lang="en-US" altLang="zh-CN" sz="4800" dirty="0" smtClean="0">
                <a:latin typeface="微软雅黑" panose="020B0503020204020204" pitchFamily="34" charset="-122"/>
                <a:ea typeface="微软雅黑" panose="020B0503020204020204" pitchFamily="34" charset="-122"/>
              </a:rPr>
              <a:t>-</a:t>
            </a:r>
            <a:r>
              <a:rPr lang="zh-CN" altLang="en-US" sz="4800" dirty="0" smtClean="0">
                <a:latin typeface="微软雅黑" panose="020B0503020204020204" pitchFamily="34" charset="-122"/>
                <a:ea typeface="微软雅黑" panose="020B0503020204020204" pitchFamily="34" charset="-122"/>
              </a:rPr>
              <a:t>天罗地网</a:t>
            </a:r>
            <a:endParaRPr kumimoji="0" lang="zh-CN" altLang="en-US" sz="4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endParaRPr>
          </a:p>
        </p:txBody>
      </p:sp>
    </p:spTree>
    <p:extLst>
      <p:ext uri="{BB962C8B-B14F-4D97-AF65-F5344CB8AC3E}">
        <p14:creationId xmlns:p14="http://schemas.microsoft.com/office/powerpoint/2010/main" val="93127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fltVal val="0"/>
                                          </p:val>
                                        </p:tav>
                                        <p:tav tm="100000">
                                          <p:val>
                                            <p:strVal val="#ppt_h"/>
                                          </p:val>
                                        </p:tav>
                                      </p:tavLst>
                                    </p:anim>
                                    <p:animEffect transition="in" filter="fade">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1000"/>
                                        <p:tgtEl>
                                          <p:spTgt spid="42"/>
                                        </p:tgtEl>
                                      </p:cBhvr>
                                    </p:animEffect>
                                    <p:anim calcmode="lin" valueType="num">
                                      <p:cBhvr>
                                        <p:cTn id="32" dur="1000" fill="hold"/>
                                        <p:tgtEl>
                                          <p:spTgt spid="42"/>
                                        </p:tgtEl>
                                        <p:attrNameLst>
                                          <p:attrName>ppt_x</p:attrName>
                                        </p:attrNameLst>
                                      </p:cBhvr>
                                      <p:tavLst>
                                        <p:tav tm="0">
                                          <p:val>
                                            <p:strVal val="#ppt_x"/>
                                          </p:val>
                                        </p:tav>
                                        <p:tav tm="100000">
                                          <p:val>
                                            <p:strVal val="#ppt_x"/>
                                          </p:val>
                                        </p:tav>
                                      </p:tavLst>
                                    </p:anim>
                                    <p:anim calcmode="lin" valueType="num">
                                      <p:cBhvr>
                                        <p:cTn id="3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additive="base">
                                        <p:cTn id="38" dur="500" fill="hold"/>
                                        <p:tgtEl>
                                          <p:spTgt spid="43"/>
                                        </p:tgtEl>
                                        <p:attrNameLst>
                                          <p:attrName>ppt_x</p:attrName>
                                        </p:attrNameLst>
                                      </p:cBhvr>
                                      <p:tavLst>
                                        <p:tav tm="0">
                                          <p:val>
                                            <p:strVal val="#ppt_x"/>
                                          </p:val>
                                        </p:tav>
                                        <p:tav tm="100000">
                                          <p:val>
                                            <p:strVal val="#ppt_x"/>
                                          </p:val>
                                        </p:tav>
                                      </p:tavLst>
                                    </p:anim>
                                    <p:anim calcmode="lin" valueType="num">
                                      <p:cBhvr additive="base">
                                        <p:cTn id="39"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nodeType="click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down)">
                                      <p:cBhvr>
                                        <p:cTn id="44" dur="580">
                                          <p:stCondLst>
                                            <p:cond delay="0"/>
                                          </p:stCondLst>
                                        </p:cTn>
                                        <p:tgtEl>
                                          <p:spTgt spid="44"/>
                                        </p:tgtEl>
                                      </p:cBhvr>
                                    </p:animEffect>
                                    <p:anim calcmode="lin" valueType="num">
                                      <p:cBhvr>
                                        <p:cTn id="45"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50" dur="26">
                                          <p:stCondLst>
                                            <p:cond delay="650"/>
                                          </p:stCondLst>
                                        </p:cTn>
                                        <p:tgtEl>
                                          <p:spTgt spid="44"/>
                                        </p:tgtEl>
                                      </p:cBhvr>
                                      <p:to x="100000" y="60000"/>
                                    </p:animScale>
                                    <p:animScale>
                                      <p:cBhvr>
                                        <p:cTn id="51" dur="166" decel="50000">
                                          <p:stCondLst>
                                            <p:cond delay="676"/>
                                          </p:stCondLst>
                                        </p:cTn>
                                        <p:tgtEl>
                                          <p:spTgt spid="44"/>
                                        </p:tgtEl>
                                      </p:cBhvr>
                                      <p:to x="100000" y="100000"/>
                                    </p:animScale>
                                    <p:animScale>
                                      <p:cBhvr>
                                        <p:cTn id="52" dur="26">
                                          <p:stCondLst>
                                            <p:cond delay="1312"/>
                                          </p:stCondLst>
                                        </p:cTn>
                                        <p:tgtEl>
                                          <p:spTgt spid="44"/>
                                        </p:tgtEl>
                                      </p:cBhvr>
                                      <p:to x="100000" y="80000"/>
                                    </p:animScale>
                                    <p:animScale>
                                      <p:cBhvr>
                                        <p:cTn id="53" dur="166" decel="50000">
                                          <p:stCondLst>
                                            <p:cond delay="1338"/>
                                          </p:stCondLst>
                                        </p:cTn>
                                        <p:tgtEl>
                                          <p:spTgt spid="44"/>
                                        </p:tgtEl>
                                      </p:cBhvr>
                                      <p:to x="100000" y="100000"/>
                                    </p:animScale>
                                    <p:animScale>
                                      <p:cBhvr>
                                        <p:cTn id="54" dur="26">
                                          <p:stCondLst>
                                            <p:cond delay="1642"/>
                                          </p:stCondLst>
                                        </p:cTn>
                                        <p:tgtEl>
                                          <p:spTgt spid="44"/>
                                        </p:tgtEl>
                                      </p:cBhvr>
                                      <p:to x="100000" y="90000"/>
                                    </p:animScale>
                                    <p:animScale>
                                      <p:cBhvr>
                                        <p:cTn id="55" dur="166" decel="50000">
                                          <p:stCondLst>
                                            <p:cond delay="1668"/>
                                          </p:stCondLst>
                                        </p:cTn>
                                        <p:tgtEl>
                                          <p:spTgt spid="44"/>
                                        </p:tgtEl>
                                      </p:cBhvr>
                                      <p:to x="100000" y="100000"/>
                                    </p:animScale>
                                    <p:animScale>
                                      <p:cBhvr>
                                        <p:cTn id="56" dur="26">
                                          <p:stCondLst>
                                            <p:cond delay="1808"/>
                                          </p:stCondLst>
                                        </p:cTn>
                                        <p:tgtEl>
                                          <p:spTgt spid="44"/>
                                        </p:tgtEl>
                                      </p:cBhvr>
                                      <p:to x="100000" y="95000"/>
                                    </p:animScale>
                                    <p:animScale>
                                      <p:cBhvr>
                                        <p:cTn id="57" dur="166" decel="50000">
                                          <p:stCondLst>
                                            <p:cond delay="1834"/>
                                          </p:stCondLst>
                                        </p:cTn>
                                        <p:tgtEl>
                                          <p:spTgt spid="44"/>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45" presetClass="entr" presetSubtype="0" fill="hold" grpId="0" nodeType="click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2000"/>
                                        <p:tgtEl>
                                          <p:spTgt spid="41"/>
                                        </p:tgtEl>
                                      </p:cBhvr>
                                    </p:animEffect>
                                    <p:anim calcmode="lin" valueType="num">
                                      <p:cBhvr>
                                        <p:cTn id="63" dur="2000" fill="hold"/>
                                        <p:tgtEl>
                                          <p:spTgt spid="41"/>
                                        </p:tgtEl>
                                        <p:attrNameLst>
                                          <p:attrName>ppt_w</p:attrName>
                                        </p:attrNameLst>
                                      </p:cBhvr>
                                      <p:tavLst>
                                        <p:tav tm="0" fmla="#ppt_w*sin(2.5*pi*$)">
                                          <p:val>
                                            <p:fltVal val="0"/>
                                          </p:val>
                                        </p:tav>
                                        <p:tav tm="100000">
                                          <p:val>
                                            <p:fltVal val="1"/>
                                          </p:val>
                                        </p:tav>
                                      </p:tavLst>
                                    </p:anim>
                                    <p:anim calcmode="lin" valueType="num">
                                      <p:cBhvr>
                                        <p:cTn id="64" dur="2000" fill="hold"/>
                                        <p:tgtEl>
                                          <p:spTgt spid="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1"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4354419" y="7488199"/>
            <a:ext cx="1534824" cy="1534824"/>
            <a:chOff x="15889432" y="6541693"/>
            <a:chExt cx="1534824" cy="1534824"/>
          </a:xfrm>
          <a:solidFill>
            <a:srgbClr val="51A8F9"/>
          </a:solidFill>
        </p:grpSpPr>
        <p:sp>
          <p:nvSpPr>
            <p:cNvPr id="18" name="Oval 13"/>
            <p:cNvSpPr>
              <a:spLocks noChangeArrowheads="1"/>
            </p:cNvSpPr>
            <p:nvPr/>
          </p:nvSpPr>
          <p:spPr bwMode="auto">
            <a:xfrm>
              <a:off x="15889432" y="6541693"/>
              <a:ext cx="1534824" cy="15348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91433" tIns="45717" rIns="91433" bIns="45717" anchor="ctr"/>
            <a:lstStyle>
              <a:lvl1pPr defTabSz="542925">
                <a:defRPr>
                  <a:solidFill>
                    <a:schemeClr val="tx1"/>
                  </a:solidFill>
                  <a:latin typeface="Calibri" panose="020F0502020204030204" pitchFamily="34" charset="0"/>
                  <a:ea typeface="宋体" panose="02010600030101010101" pitchFamily="2" charset="-122"/>
                </a:defRPr>
              </a:lvl1pPr>
              <a:lvl2pPr marL="742950" indent="-285750" defTabSz="542925">
                <a:defRPr>
                  <a:solidFill>
                    <a:schemeClr val="tx1"/>
                  </a:solidFill>
                  <a:latin typeface="Calibri" panose="020F0502020204030204" pitchFamily="34" charset="0"/>
                  <a:ea typeface="宋体" panose="02010600030101010101" pitchFamily="2" charset="-122"/>
                </a:defRPr>
              </a:lvl2pPr>
              <a:lvl3pPr marL="1143000" indent="-228600" defTabSz="542925">
                <a:defRPr>
                  <a:solidFill>
                    <a:schemeClr val="tx1"/>
                  </a:solidFill>
                  <a:latin typeface="Calibri" panose="020F0502020204030204" pitchFamily="34" charset="0"/>
                  <a:ea typeface="宋体" panose="02010600030101010101" pitchFamily="2" charset="-122"/>
                </a:defRPr>
              </a:lvl3pPr>
              <a:lvl4pPr marL="1600200" indent="-228600" defTabSz="542925">
                <a:defRPr>
                  <a:solidFill>
                    <a:schemeClr val="tx1"/>
                  </a:solidFill>
                  <a:latin typeface="Calibri" panose="020F0502020204030204" pitchFamily="34" charset="0"/>
                  <a:ea typeface="宋体" panose="02010600030101010101" pitchFamily="2" charset="-122"/>
                </a:defRPr>
              </a:lvl4pPr>
              <a:lvl5pPr marL="2057400" indent="-228600" defTabSz="542925">
                <a:defRPr>
                  <a:solidFill>
                    <a:schemeClr val="tx1"/>
                  </a:solidFill>
                  <a:latin typeface="Calibri" panose="020F0502020204030204" pitchFamily="34" charset="0"/>
                  <a:ea typeface="宋体" panose="02010600030101010101" pitchFamily="2" charset="-122"/>
                </a:defRPr>
              </a:lvl5pPr>
              <a:lvl6pPr marL="25146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id-ID" altLang="en-US" sz="2100">
                <a:solidFill>
                  <a:srgbClr val="FFFFFF"/>
                </a:solidFill>
                <a:latin typeface="微软雅黑" panose="020B0503020204020204" pitchFamily="34" charset="-122"/>
                <a:ea typeface="微软雅黑" panose="020B0503020204020204" pitchFamily="34" charset="-122"/>
                <a:cs typeface="Roboto Light"/>
              </a:endParaRPr>
            </a:p>
          </p:txBody>
        </p:sp>
        <p:sp>
          <p:nvSpPr>
            <p:cNvPr id="19" name="Freeform 82"/>
            <p:cNvSpPr>
              <a:spLocks/>
            </p:cNvSpPr>
            <p:nvPr/>
          </p:nvSpPr>
          <p:spPr bwMode="auto">
            <a:xfrm>
              <a:off x="16321926" y="7009789"/>
              <a:ext cx="669837" cy="598633"/>
            </a:xfrm>
            <a:custGeom>
              <a:avLst/>
              <a:gdLst>
                <a:gd name="T0" fmla="*/ 2147483647 w 497"/>
                <a:gd name="T1" fmla="*/ 0 h 444"/>
                <a:gd name="T2" fmla="*/ 2147483647 w 497"/>
                <a:gd name="T3" fmla="*/ 0 h 444"/>
                <a:gd name="T4" fmla="*/ 2147483647 w 497"/>
                <a:gd name="T5" fmla="*/ 0 h 444"/>
                <a:gd name="T6" fmla="*/ 0 w 497"/>
                <a:gd name="T7" fmla="*/ 2147483647 h 444"/>
                <a:gd name="T8" fmla="*/ 0 w 497"/>
                <a:gd name="T9" fmla="*/ 2147483647 h 444"/>
                <a:gd name="T10" fmla="*/ 2147483647 w 497"/>
                <a:gd name="T11" fmla="*/ 2147483647 h 444"/>
                <a:gd name="T12" fmla="*/ 2147483647 w 497"/>
                <a:gd name="T13" fmla="*/ 2147483647 h 444"/>
                <a:gd name="T14" fmla="*/ 2147483647 w 497"/>
                <a:gd name="T15" fmla="*/ 2147483647 h 444"/>
                <a:gd name="T16" fmla="*/ 2147483647 w 497"/>
                <a:gd name="T17" fmla="*/ 2147483647 h 444"/>
                <a:gd name="T18" fmla="*/ 2147483647 w 497"/>
                <a:gd name="T19" fmla="*/ 2147483647 h 444"/>
                <a:gd name="T20" fmla="*/ 2147483647 w 497"/>
                <a:gd name="T21" fmla="*/ 2147483647 h 444"/>
                <a:gd name="T22" fmla="*/ 2147483647 w 497"/>
                <a:gd name="T23" fmla="*/ 2147483647 h 444"/>
                <a:gd name="T24" fmla="*/ 2147483647 w 497"/>
                <a:gd name="T25" fmla="*/ 2147483647 h 444"/>
                <a:gd name="T26" fmla="*/ 2147483647 w 497"/>
                <a:gd name="T27" fmla="*/ 2147483647 h 444"/>
                <a:gd name="T28" fmla="*/ 2147483647 w 497"/>
                <a:gd name="T29" fmla="*/ 2147483647 h 444"/>
                <a:gd name="T30" fmla="*/ 2147483647 w 497"/>
                <a:gd name="T31" fmla="*/ 2147483647 h 444"/>
                <a:gd name="T32" fmla="*/ 2147483647 w 497"/>
                <a:gd name="T33" fmla="*/ 2147483647 h 444"/>
                <a:gd name="T34" fmla="*/ 2147483647 w 497"/>
                <a:gd name="T35" fmla="*/ 0 h 444"/>
                <a:gd name="T36" fmla="*/ 2147483647 w 497"/>
                <a:gd name="T37" fmla="*/ 2147483647 h 444"/>
                <a:gd name="T38" fmla="*/ 2147483647 w 497"/>
                <a:gd name="T39" fmla="*/ 2147483647 h 444"/>
                <a:gd name="T40" fmla="*/ 2147483647 w 497"/>
                <a:gd name="T41" fmla="*/ 2147483647 h 444"/>
                <a:gd name="T42" fmla="*/ 2147483647 w 497"/>
                <a:gd name="T43" fmla="*/ 2147483647 h 444"/>
                <a:gd name="T44" fmla="*/ 2147483647 w 497"/>
                <a:gd name="T45" fmla="*/ 2147483647 h 444"/>
                <a:gd name="T46" fmla="*/ 2147483647 w 497"/>
                <a:gd name="T47" fmla="*/ 2147483647 h 444"/>
                <a:gd name="T48" fmla="*/ 2147483647 w 497"/>
                <a:gd name="T49" fmla="*/ 2147483647 h 444"/>
                <a:gd name="T50" fmla="*/ 2147483647 w 497"/>
                <a:gd name="T51" fmla="*/ 2147483647 h 444"/>
                <a:gd name="T52" fmla="*/ 2147483647 w 497"/>
                <a:gd name="T53" fmla="*/ 2147483647 h 444"/>
                <a:gd name="T54" fmla="*/ 2147483647 w 497"/>
                <a:gd name="T55" fmla="*/ 2147483647 h 444"/>
                <a:gd name="T56" fmla="*/ 2147483647 w 497"/>
                <a:gd name="T57" fmla="*/ 2147483647 h 444"/>
                <a:gd name="T58" fmla="*/ 2147483647 w 497"/>
                <a:gd name="T59" fmla="*/ 2147483647 h 444"/>
                <a:gd name="T60" fmla="*/ 2147483647 w 497"/>
                <a:gd name="T61" fmla="*/ 2147483647 h 444"/>
                <a:gd name="T62" fmla="*/ 2147483647 w 497"/>
                <a:gd name="T63" fmla="*/ 2147483647 h 444"/>
                <a:gd name="T64" fmla="*/ 2147483647 w 497"/>
                <a:gd name="T65" fmla="*/ 2147483647 h 444"/>
                <a:gd name="T66" fmla="*/ 2147483647 w 497"/>
                <a:gd name="T67" fmla="*/ 2147483647 h 444"/>
                <a:gd name="T68" fmla="*/ 2147483647 w 497"/>
                <a:gd name="T69" fmla="*/ 2147483647 h 444"/>
                <a:gd name="T70" fmla="*/ 2147483647 w 497"/>
                <a:gd name="T71" fmla="*/ 2147483647 h 444"/>
                <a:gd name="T72" fmla="*/ 2147483647 w 497"/>
                <a:gd name="T73" fmla="*/ 2147483647 h 444"/>
                <a:gd name="T74" fmla="*/ 2147483647 w 497"/>
                <a:gd name="T75" fmla="*/ 2147483647 h 444"/>
                <a:gd name="T76" fmla="*/ 2147483647 w 497"/>
                <a:gd name="T77" fmla="*/ 2147483647 h 444"/>
                <a:gd name="T78" fmla="*/ 2147483647 w 497"/>
                <a:gd name="T79" fmla="*/ 2147483647 h 444"/>
                <a:gd name="T80" fmla="*/ 2147483647 w 497"/>
                <a:gd name="T81" fmla="*/ 2147483647 h 444"/>
                <a:gd name="T82" fmla="*/ 2147483647 w 497"/>
                <a:gd name="T83" fmla="*/ 2147483647 h 444"/>
                <a:gd name="T84" fmla="*/ 2147483647 w 497"/>
                <a:gd name="T85" fmla="*/ 2147483647 h 444"/>
                <a:gd name="T86" fmla="*/ 2147483647 w 497"/>
                <a:gd name="T87" fmla="*/ 2147483647 h 444"/>
                <a:gd name="T88" fmla="*/ 2147483647 w 497"/>
                <a:gd name="T89" fmla="*/ 2147483647 h 44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97" h="444">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2" name="pasted-image.pdf"/>
          <p:cNvPicPr>
            <a:picLocks noChangeAspect="1"/>
          </p:cNvPicPr>
          <p:nvPr/>
        </p:nvPicPr>
        <p:blipFill>
          <a:blip r:embed="rId3"/>
          <a:stretch>
            <a:fillRect/>
          </a:stretch>
        </p:blipFill>
        <p:spPr>
          <a:xfrm>
            <a:off x="21463000" y="425450"/>
            <a:ext cx="2540000" cy="901700"/>
          </a:xfrm>
          <a:prstGeom prst="rect">
            <a:avLst/>
          </a:prstGeom>
          <a:ln w="12700">
            <a:miter lim="400000"/>
          </a:ln>
        </p:spPr>
      </p:pic>
      <p:sp>
        <p:nvSpPr>
          <p:cNvPr id="13" name="Shape 182">
            <a:extLst>
              <a:ext uri="{FF2B5EF4-FFF2-40B4-BE49-F238E27FC236}">
                <a16:creationId xmlns:a16="http://schemas.microsoft.com/office/drawing/2014/main" id="{A6C3A130-0317-BF4D-A034-23FBFB5BADFB}"/>
              </a:ext>
            </a:extLst>
          </p:cNvPr>
          <p:cNvSpPr/>
          <p:nvPr/>
        </p:nvSpPr>
        <p:spPr>
          <a:xfrm flipH="1">
            <a:off x="634998" y="721950"/>
            <a:ext cx="140253" cy="620893"/>
          </a:xfrm>
          <a:prstGeom prst="rect">
            <a:avLst/>
          </a:prstGeom>
          <a:solidFill>
            <a:srgbClr val="0082FF"/>
          </a:solidFill>
          <a:ln w="12700" cap="flat">
            <a:noFill/>
            <a:miter lim="400000"/>
          </a:ln>
          <a:effectLst/>
        </p:spPr>
        <p:txBody>
          <a:bodyPr wrap="square" lIns="0" tIns="0" rIns="0" bIns="0" numCol="1" anchor="ctr">
            <a:noAutofit/>
          </a:bodyPr>
          <a:lstStyle/>
          <a:p>
            <a:pPr defTabSz="825388"/>
            <a:endParaRPr sz="1600" b="1">
              <a:latin typeface="Arial" panose="020B0604020202020204" pitchFamily="34" charset="0"/>
              <a:ea typeface="Microsoft YaHei" panose="020B0503020204020204" pitchFamily="34" charset="-122"/>
              <a:cs typeface="Arial" panose="020B0604020202020204" pitchFamily="34" charset="0"/>
              <a:sym typeface="Calibri"/>
            </a:endParaRPr>
          </a:p>
        </p:txBody>
      </p:sp>
      <p:sp>
        <p:nvSpPr>
          <p:cNvPr id="14" name="Shape 181">
            <a:extLst>
              <a:ext uri="{FF2B5EF4-FFF2-40B4-BE49-F238E27FC236}">
                <a16:creationId xmlns:a16="http://schemas.microsoft.com/office/drawing/2014/main" id="{27EA3D5A-6E89-B940-A9EE-B51EAA893D13}"/>
              </a:ext>
            </a:extLst>
          </p:cNvPr>
          <p:cNvSpPr/>
          <p:nvPr/>
        </p:nvSpPr>
        <p:spPr>
          <a:xfrm>
            <a:off x="1210238" y="684462"/>
            <a:ext cx="7744726" cy="756787"/>
          </a:xfrm>
          <a:prstGeom prst="rect">
            <a:avLst/>
          </a:prstGeom>
          <a:ln w="12700">
            <a:miter lim="400000"/>
          </a:ln>
          <a:extLst>
            <a:ext uri="{C572A759-6A51-4108-AA02-DFA0A04FC94B}">
              <ma14:wrappingTextBoxFlag xmlns="" xmlns:ma14="http://schemas.microsoft.com/office/mac/drawingml/2011/main" val="1"/>
            </a:ext>
          </a:extLst>
        </p:spPr>
        <p:txBody>
          <a:bodyPr wrap="none" lIns="45550" tIns="45550" rIns="45550" bIns="45550">
            <a:spAutoFit/>
          </a:bodyPr>
          <a:lstStyle>
            <a:lvl1pPr algn="l" defTabSz="1791866">
              <a:lnSpc>
                <a:spcPct val="90000"/>
              </a:lnSpc>
              <a:defRPr>
                <a:latin typeface="Microsoft YaHei"/>
                <a:ea typeface="Microsoft YaHei"/>
                <a:cs typeface="Microsoft YaHei"/>
                <a:sym typeface="Microsoft YaHei"/>
              </a:defRPr>
            </a:lvl1pPr>
          </a:lstStyle>
          <a:p>
            <a:pPr>
              <a:defRPr/>
            </a:pPr>
            <a:r>
              <a:rPr lang="zh-CN" altLang="en-US" sz="4800" dirty="0" smtClean="0">
                <a:latin typeface="微软雅黑" panose="020B0503020204020204" pitchFamily="34" charset="-122"/>
                <a:ea typeface="微软雅黑" panose="020B0503020204020204" pitchFamily="34" charset="-122"/>
              </a:rPr>
              <a:t>全息联机服务保障</a:t>
            </a:r>
            <a:r>
              <a:rPr lang="en-US" altLang="zh-CN" sz="4800" dirty="0" smtClean="0">
                <a:latin typeface="微软雅黑" panose="020B0503020204020204" pitchFamily="34" charset="-122"/>
                <a:ea typeface="微软雅黑" panose="020B0503020204020204" pitchFamily="34" charset="-122"/>
              </a:rPr>
              <a:t>-</a:t>
            </a:r>
            <a:r>
              <a:rPr lang="zh-CN" altLang="en-US" sz="4800" dirty="0" smtClean="0">
                <a:latin typeface="微软雅黑" panose="020B0503020204020204" pitchFamily="34" charset="-122"/>
                <a:ea typeface="微软雅黑" panose="020B0503020204020204" pitchFamily="34" charset="-122"/>
              </a:rPr>
              <a:t>天罗地网</a:t>
            </a:r>
            <a:endParaRPr kumimoji="0" lang="zh-CN" altLang="en-US" sz="4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endParaRPr>
          </a:p>
        </p:txBody>
      </p:sp>
      <p:sp>
        <p:nvSpPr>
          <p:cNvPr id="15" name="AutoShape 2" descr="https://box.kancloud.cn/01ebefef9bb5869def69c514e9bba51f_1840x86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Picture 2" descr="Grafana screenshot"/>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6923" y="3720635"/>
            <a:ext cx="11749258" cy="90699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TextBox 35"/>
          <p:cNvSpPr txBox="1">
            <a:spLocks noChangeArrowheads="1"/>
          </p:cNvSpPr>
          <p:nvPr/>
        </p:nvSpPr>
        <p:spPr bwMode="auto">
          <a:xfrm>
            <a:off x="16598385" y="3955185"/>
            <a:ext cx="613198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rPr>
              <a:t>数据可视化</a:t>
            </a:r>
            <a:endParaRPr lang="en-US" altLang="zh-CN" sz="32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eaLnBrk="1" hangingPunct="1"/>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多维度数据可视化面板，面板功能与报表展示支持自定义</a:t>
            </a: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35"/>
          <p:cNvSpPr txBox="1">
            <a:spLocks noChangeArrowheads="1"/>
          </p:cNvSpPr>
          <p:nvPr/>
        </p:nvSpPr>
        <p:spPr bwMode="auto">
          <a:xfrm>
            <a:off x="16598385" y="5943640"/>
            <a:ext cx="613198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rPr>
              <a:t>毫秒级监控</a:t>
            </a:r>
            <a:endParaRPr lang="en-US" altLang="zh-CN" sz="32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eaLnBrk="1" hangingPunct="1"/>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支持精确到毫秒级的监控与数据展示</a:t>
            </a: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eaLnBrk="1" hangingPunct="1"/>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TextBox 35"/>
          <p:cNvSpPr txBox="1">
            <a:spLocks noChangeArrowheads="1"/>
          </p:cNvSpPr>
          <p:nvPr/>
        </p:nvSpPr>
        <p:spPr bwMode="auto">
          <a:xfrm>
            <a:off x="16598387" y="7747778"/>
            <a:ext cx="778517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rPr>
              <a:t>底层监控</a:t>
            </a:r>
            <a:endParaRPr lang="en-US" altLang="zh-CN" sz="32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eaLnBrk="1" hangingPunct="1"/>
            <a:r>
              <a:rPr lang="zh-CN" altLang="en-US" sz="2800" dirty="0">
                <a:solidFill>
                  <a:schemeClr val="tx1">
                    <a:lumMod val="65000"/>
                    <a:lumOff val="35000"/>
                  </a:schemeClr>
                </a:solidFill>
                <a:latin typeface="微软雅黑" pitchFamily="34" charset="-122"/>
                <a:ea typeface="微软雅黑" pitchFamily="34" charset="-122"/>
                <a:cs typeface="Calibri"/>
              </a:rPr>
              <a:t>支持对底层数据，中间件运行状态，</a:t>
            </a:r>
            <a:endParaRPr lang="en-US" altLang="zh-CN" sz="2800" dirty="0">
              <a:solidFill>
                <a:schemeClr val="tx1">
                  <a:lumMod val="65000"/>
                  <a:lumOff val="35000"/>
                </a:schemeClr>
              </a:solidFill>
              <a:latin typeface="微软雅黑" pitchFamily="34" charset="-122"/>
              <a:ea typeface="微软雅黑" pitchFamily="34" charset="-122"/>
              <a:cs typeface="Calibri"/>
            </a:endParaRPr>
          </a:p>
          <a:p>
            <a:pPr algn="just" eaLnBrk="1" hangingPunct="1"/>
            <a:r>
              <a:rPr lang="zh-CN" altLang="en-US" sz="2800" dirty="0">
                <a:solidFill>
                  <a:schemeClr val="tx1">
                    <a:lumMod val="65000"/>
                    <a:lumOff val="35000"/>
                  </a:schemeClr>
                </a:solidFill>
                <a:latin typeface="微软雅黑" pitchFamily="34" charset="-122"/>
                <a:ea typeface="微软雅黑" pitchFamily="34" charset="-122"/>
                <a:cs typeface="Calibri"/>
              </a:rPr>
              <a:t>中间件数据情况等进行监控与统计</a:t>
            </a:r>
          </a:p>
        </p:txBody>
      </p:sp>
      <p:grpSp>
        <p:nvGrpSpPr>
          <p:cNvPr id="23" name="组合 22"/>
          <p:cNvGrpSpPr/>
          <p:nvPr/>
        </p:nvGrpSpPr>
        <p:grpSpPr>
          <a:xfrm>
            <a:off x="14354419" y="3604613"/>
            <a:ext cx="1534824" cy="1534824"/>
            <a:chOff x="15889432" y="2988397"/>
            <a:chExt cx="1534824" cy="1534824"/>
          </a:xfrm>
          <a:solidFill>
            <a:srgbClr val="51A8F9"/>
          </a:solidFill>
        </p:grpSpPr>
        <p:sp>
          <p:nvSpPr>
            <p:cNvPr id="24" name="Oval 5"/>
            <p:cNvSpPr>
              <a:spLocks noChangeArrowheads="1"/>
            </p:cNvSpPr>
            <p:nvPr/>
          </p:nvSpPr>
          <p:spPr bwMode="auto">
            <a:xfrm>
              <a:off x="15889432" y="2988397"/>
              <a:ext cx="1534824" cy="15348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91433" tIns="45717" rIns="91433" bIns="45717" anchor="ctr"/>
            <a:lstStyle>
              <a:lvl1pPr defTabSz="542925">
                <a:defRPr>
                  <a:solidFill>
                    <a:schemeClr val="tx1"/>
                  </a:solidFill>
                  <a:latin typeface="Calibri" panose="020F0502020204030204" pitchFamily="34" charset="0"/>
                  <a:ea typeface="宋体" panose="02010600030101010101" pitchFamily="2" charset="-122"/>
                </a:defRPr>
              </a:lvl1pPr>
              <a:lvl2pPr marL="742950" indent="-285750" defTabSz="542925">
                <a:defRPr>
                  <a:solidFill>
                    <a:schemeClr val="tx1"/>
                  </a:solidFill>
                  <a:latin typeface="Calibri" panose="020F0502020204030204" pitchFamily="34" charset="0"/>
                  <a:ea typeface="宋体" panose="02010600030101010101" pitchFamily="2" charset="-122"/>
                </a:defRPr>
              </a:lvl2pPr>
              <a:lvl3pPr marL="1143000" indent="-228600" defTabSz="542925">
                <a:defRPr>
                  <a:solidFill>
                    <a:schemeClr val="tx1"/>
                  </a:solidFill>
                  <a:latin typeface="Calibri" panose="020F0502020204030204" pitchFamily="34" charset="0"/>
                  <a:ea typeface="宋体" panose="02010600030101010101" pitchFamily="2" charset="-122"/>
                </a:defRPr>
              </a:lvl3pPr>
              <a:lvl4pPr marL="1600200" indent="-228600" defTabSz="542925">
                <a:defRPr>
                  <a:solidFill>
                    <a:schemeClr val="tx1"/>
                  </a:solidFill>
                  <a:latin typeface="Calibri" panose="020F0502020204030204" pitchFamily="34" charset="0"/>
                  <a:ea typeface="宋体" panose="02010600030101010101" pitchFamily="2" charset="-122"/>
                </a:defRPr>
              </a:lvl4pPr>
              <a:lvl5pPr marL="2057400" indent="-228600" defTabSz="542925">
                <a:defRPr>
                  <a:solidFill>
                    <a:schemeClr val="tx1"/>
                  </a:solidFill>
                  <a:latin typeface="Calibri" panose="020F0502020204030204" pitchFamily="34" charset="0"/>
                  <a:ea typeface="宋体" panose="02010600030101010101" pitchFamily="2" charset="-122"/>
                </a:defRPr>
              </a:lvl5pPr>
              <a:lvl6pPr marL="25146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id-ID" altLang="en-US" sz="2100">
                <a:solidFill>
                  <a:srgbClr val="FFFFFF"/>
                </a:solidFill>
                <a:latin typeface="微软雅黑" panose="020B0503020204020204" pitchFamily="34" charset="-122"/>
                <a:ea typeface="微软雅黑" panose="020B0503020204020204" pitchFamily="34" charset="-122"/>
                <a:cs typeface="Roboto Light"/>
              </a:endParaRPr>
            </a:p>
          </p:txBody>
        </p:sp>
        <p:pic>
          <p:nvPicPr>
            <p:cNvPr id="25" name="图片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301595" y="3445548"/>
              <a:ext cx="710499" cy="620523"/>
            </a:xfrm>
            <a:prstGeom prst="rect">
              <a:avLst/>
            </a:prstGeom>
            <a:grpFill/>
          </p:spPr>
        </p:pic>
      </p:grpSp>
      <p:grpSp>
        <p:nvGrpSpPr>
          <p:cNvPr id="26" name="组合 25"/>
          <p:cNvGrpSpPr/>
          <p:nvPr/>
        </p:nvGrpSpPr>
        <p:grpSpPr>
          <a:xfrm>
            <a:off x="14354419" y="5547724"/>
            <a:ext cx="1534824" cy="1532188"/>
            <a:chOff x="15889432" y="4767026"/>
            <a:chExt cx="1534824" cy="1532188"/>
          </a:xfrm>
          <a:solidFill>
            <a:srgbClr val="0070D7"/>
          </a:solidFill>
        </p:grpSpPr>
        <p:sp>
          <p:nvSpPr>
            <p:cNvPr id="27" name="Oval 10"/>
            <p:cNvSpPr>
              <a:spLocks noChangeArrowheads="1"/>
            </p:cNvSpPr>
            <p:nvPr/>
          </p:nvSpPr>
          <p:spPr bwMode="auto">
            <a:xfrm>
              <a:off x="15889432" y="4767026"/>
              <a:ext cx="1534824" cy="15321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91433" tIns="45717" rIns="91433" bIns="45717" anchor="ctr"/>
            <a:lstStyle>
              <a:lvl1pPr defTabSz="542925">
                <a:defRPr>
                  <a:solidFill>
                    <a:schemeClr val="tx1"/>
                  </a:solidFill>
                  <a:latin typeface="Calibri" panose="020F0502020204030204" pitchFamily="34" charset="0"/>
                  <a:ea typeface="宋体" panose="02010600030101010101" pitchFamily="2" charset="-122"/>
                </a:defRPr>
              </a:lvl1pPr>
              <a:lvl2pPr marL="742950" indent="-285750" defTabSz="542925">
                <a:defRPr>
                  <a:solidFill>
                    <a:schemeClr val="tx1"/>
                  </a:solidFill>
                  <a:latin typeface="Calibri" panose="020F0502020204030204" pitchFamily="34" charset="0"/>
                  <a:ea typeface="宋体" panose="02010600030101010101" pitchFamily="2" charset="-122"/>
                </a:defRPr>
              </a:lvl2pPr>
              <a:lvl3pPr marL="1143000" indent="-228600" defTabSz="542925">
                <a:defRPr>
                  <a:solidFill>
                    <a:schemeClr val="tx1"/>
                  </a:solidFill>
                  <a:latin typeface="Calibri" panose="020F0502020204030204" pitchFamily="34" charset="0"/>
                  <a:ea typeface="宋体" panose="02010600030101010101" pitchFamily="2" charset="-122"/>
                </a:defRPr>
              </a:lvl3pPr>
              <a:lvl4pPr marL="1600200" indent="-228600" defTabSz="542925">
                <a:defRPr>
                  <a:solidFill>
                    <a:schemeClr val="tx1"/>
                  </a:solidFill>
                  <a:latin typeface="Calibri" panose="020F0502020204030204" pitchFamily="34" charset="0"/>
                  <a:ea typeface="宋体" panose="02010600030101010101" pitchFamily="2" charset="-122"/>
                </a:defRPr>
              </a:lvl4pPr>
              <a:lvl5pPr marL="2057400" indent="-228600" defTabSz="542925">
                <a:defRPr>
                  <a:solidFill>
                    <a:schemeClr val="tx1"/>
                  </a:solidFill>
                  <a:latin typeface="Calibri" panose="020F0502020204030204" pitchFamily="34" charset="0"/>
                  <a:ea typeface="宋体" panose="02010600030101010101" pitchFamily="2" charset="-122"/>
                </a:defRPr>
              </a:lvl5pPr>
              <a:lvl6pPr marL="25146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id-ID" altLang="en-US" sz="2100">
                <a:solidFill>
                  <a:srgbClr val="FFFFFF"/>
                </a:solidFill>
                <a:latin typeface="微软雅黑" panose="020B0503020204020204" pitchFamily="34" charset="-122"/>
                <a:ea typeface="微软雅黑" panose="020B0503020204020204" pitchFamily="34" charset="-122"/>
                <a:cs typeface="Roboto Light"/>
              </a:endParaRPr>
            </a:p>
          </p:txBody>
        </p:sp>
        <p:pic>
          <p:nvPicPr>
            <p:cNvPr id="28" name="图片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87095" y="5023264"/>
              <a:ext cx="939498" cy="939498"/>
            </a:xfrm>
            <a:prstGeom prst="rect">
              <a:avLst/>
            </a:prstGeom>
            <a:grpFill/>
          </p:spPr>
        </p:pic>
      </p:grpSp>
      <p:sp>
        <p:nvSpPr>
          <p:cNvPr id="29" name="TextBox 35"/>
          <p:cNvSpPr txBox="1">
            <a:spLocks noChangeArrowheads="1"/>
          </p:cNvSpPr>
          <p:nvPr/>
        </p:nvSpPr>
        <p:spPr bwMode="auto">
          <a:xfrm>
            <a:off x="16598385" y="9806029"/>
            <a:ext cx="613198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rPr>
              <a:t>智能预警</a:t>
            </a:r>
            <a:endParaRPr lang="en-US" altLang="zh-CN" sz="32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eaLnBrk="1" hangingPunct="1"/>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到达临界值自动提示</a:t>
            </a: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TextBox 35"/>
          <p:cNvSpPr txBox="1">
            <a:spLocks noChangeArrowheads="1"/>
          </p:cNvSpPr>
          <p:nvPr/>
        </p:nvSpPr>
        <p:spPr bwMode="auto">
          <a:xfrm>
            <a:off x="16598385" y="11878904"/>
            <a:ext cx="61319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rPr>
              <a:t>操作便捷</a:t>
            </a:r>
            <a:endParaRPr lang="en-US" altLang="zh-CN" sz="32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eaLnBrk="1" hangingPunct="1"/>
            <a:endParaRPr lang="en-US" altLang="zh-CN"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4354419" y="9431310"/>
            <a:ext cx="1534824" cy="1534824"/>
            <a:chOff x="15889432" y="8683231"/>
            <a:chExt cx="1534824" cy="1534824"/>
          </a:xfrm>
          <a:solidFill>
            <a:srgbClr val="0070D7"/>
          </a:solidFill>
        </p:grpSpPr>
        <p:sp>
          <p:nvSpPr>
            <p:cNvPr id="32" name="Oval 16"/>
            <p:cNvSpPr>
              <a:spLocks noChangeArrowheads="1"/>
            </p:cNvSpPr>
            <p:nvPr/>
          </p:nvSpPr>
          <p:spPr bwMode="auto">
            <a:xfrm>
              <a:off x="15889432" y="8683231"/>
              <a:ext cx="1534824" cy="15348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91433" tIns="45717" rIns="91433" bIns="45717" anchor="ctr"/>
            <a:lstStyle>
              <a:lvl1pPr defTabSz="542925">
                <a:defRPr>
                  <a:solidFill>
                    <a:schemeClr val="tx1"/>
                  </a:solidFill>
                  <a:latin typeface="Calibri" panose="020F0502020204030204" pitchFamily="34" charset="0"/>
                  <a:ea typeface="宋体" panose="02010600030101010101" pitchFamily="2" charset="-122"/>
                </a:defRPr>
              </a:lvl1pPr>
              <a:lvl2pPr marL="742950" indent="-285750" defTabSz="542925">
                <a:defRPr>
                  <a:solidFill>
                    <a:schemeClr val="tx1"/>
                  </a:solidFill>
                  <a:latin typeface="Calibri" panose="020F0502020204030204" pitchFamily="34" charset="0"/>
                  <a:ea typeface="宋体" panose="02010600030101010101" pitchFamily="2" charset="-122"/>
                </a:defRPr>
              </a:lvl2pPr>
              <a:lvl3pPr marL="1143000" indent="-228600" defTabSz="542925">
                <a:defRPr>
                  <a:solidFill>
                    <a:schemeClr val="tx1"/>
                  </a:solidFill>
                  <a:latin typeface="Calibri" panose="020F0502020204030204" pitchFamily="34" charset="0"/>
                  <a:ea typeface="宋体" panose="02010600030101010101" pitchFamily="2" charset="-122"/>
                </a:defRPr>
              </a:lvl3pPr>
              <a:lvl4pPr marL="1600200" indent="-228600" defTabSz="542925">
                <a:defRPr>
                  <a:solidFill>
                    <a:schemeClr val="tx1"/>
                  </a:solidFill>
                  <a:latin typeface="Calibri" panose="020F0502020204030204" pitchFamily="34" charset="0"/>
                  <a:ea typeface="宋体" panose="02010600030101010101" pitchFamily="2" charset="-122"/>
                </a:defRPr>
              </a:lvl4pPr>
              <a:lvl5pPr marL="2057400" indent="-228600" defTabSz="542925">
                <a:defRPr>
                  <a:solidFill>
                    <a:schemeClr val="tx1"/>
                  </a:solidFill>
                  <a:latin typeface="Calibri" panose="020F0502020204030204" pitchFamily="34" charset="0"/>
                  <a:ea typeface="宋体" panose="02010600030101010101" pitchFamily="2" charset="-122"/>
                </a:defRPr>
              </a:lvl5pPr>
              <a:lvl6pPr marL="25146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id-ID" altLang="en-US" sz="2100">
                <a:solidFill>
                  <a:srgbClr val="FFFFFF"/>
                </a:solidFill>
                <a:latin typeface="微软雅黑" panose="020B0503020204020204" pitchFamily="34" charset="-122"/>
                <a:ea typeface="微软雅黑" panose="020B0503020204020204" pitchFamily="34" charset="-122"/>
                <a:cs typeface="Roboto Light"/>
              </a:endParaRPr>
            </a:p>
          </p:txBody>
        </p:sp>
        <p:pic>
          <p:nvPicPr>
            <p:cNvPr id="33" name="图片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66333" y="8960132"/>
              <a:ext cx="981023" cy="981023"/>
            </a:xfrm>
            <a:prstGeom prst="rect">
              <a:avLst/>
            </a:prstGeom>
            <a:grpFill/>
          </p:spPr>
        </p:pic>
      </p:grpSp>
      <p:grpSp>
        <p:nvGrpSpPr>
          <p:cNvPr id="34" name="组合 33"/>
          <p:cNvGrpSpPr/>
          <p:nvPr/>
        </p:nvGrpSpPr>
        <p:grpSpPr>
          <a:xfrm>
            <a:off x="14376644" y="11374421"/>
            <a:ext cx="1532188" cy="1532188"/>
            <a:chOff x="15911657" y="10758205"/>
            <a:chExt cx="1532188" cy="1532188"/>
          </a:xfrm>
          <a:solidFill>
            <a:srgbClr val="51A8F9"/>
          </a:solidFill>
        </p:grpSpPr>
        <p:sp>
          <p:nvSpPr>
            <p:cNvPr id="35" name="Oval 19"/>
            <p:cNvSpPr>
              <a:spLocks noChangeArrowheads="1"/>
            </p:cNvSpPr>
            <p:nvPr/>
          </p:nvSpPr>
          <p:spPr bwMode="auto">
            <a:xfrm>
              <a:off x="15911657" y="10758205"/>
              <a:ext cx="1532188" cy="15321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91433" tIns="45717" rIns="91433" bIns="45717" anchor="ctr"/>
            <a:lstStyle>
              <a:lvl1pPr defTabSz="542925">
                <a:defRPr>
                  <a:solidFill>
                    <a:schemeClr val="tx1"/>
                  </a:solidFill>
                  <a:latin typeface="Calibri" panose="020F0502020204030204" pitchFamily="34" charset="0"/>
                  <a:ea typeface="宋体" panose="02010600030101010101" pitchFamily="2" charset="-122"/>
                </a:defRPr>
              </a:lvl1pPr>
              <a:lvl2pPr marL="742950" indent="-285750" defTabSz="542925">
                <a:defRPr>
                  <a:solidFill>
                    <a:schemeClr val="tx1"/>
                  </a:solidFill>
                  <a:latin typeface="Calibri" panose="020F0502020204030204" pitchFamily="34" charset="0"/>
                  <a:ea typeface="宋体" panose="02010600030101010101" pitchFamily="2" charset="-122"/>
                </a:defRPr>
              </a:lvl2pPr>
              <a:lvl3pPr marL="1143000" indent="-228600" defTabSz="542925">
                <a:defRPr>
                  <a:solidFill>
                    <a:schemeClr val="tx1"/>
                  </a:solidFill>
                  <a:latin typeface="Calibri" panose="020F0502020204030204" pitchFamily="34" charset="0"/>
                  <a:ea typeface="宋体" panose="02010600030101010101" pitchFamily="2" charset="-122"/>
                </a:defRPr>
              </a:lvl3pPr>
              <a:lvl4pPr marL="1600200" indent="-228600" defTabSz="542925">
                <a:defRPr>
                  <a:solidFill>
                    <a:schemeClr val="tx1"/>
                  </a:solidFill>
                  <a:latin typeface="Calibri" panose="020F0502020204030204" pitchFamily="34" charset="0"/>
                  <a:ea typeface="宋体" panose="02010600030101010101" pitchFamily="2" charset="-122"/>
                </a:defRPr>
              </a:lvl4pPr>
              <a:lvl5pPr marL="2057400" indent="-228600" defTabSz="542925">
                <a:defRPr>
                  <a:solidFill>
                    <a:schemeClr val="tx1"/>
                  </a:solidFill>
                  <a:latin typeface="Calibri" panose="020F0502020204030204" pitchFamily="34" charset="0"/>
                  <a:ea typeface="宋体" panose="02010600030101010101" pitchFamily="2" charset="-122"/>
                </a:defRPr>
              </a:lvl5pPr>
              <a:lvl6pPr marL="25146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429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id-ID" altLang="en-US" sz="2100">
                <a:solidFill>
                  <a:srgbClr val="FFFFFF"/>
                </a:solidFill>
                <a:latin typeface="微软雅黑" panose="020B0503020204020204" pitchFamily="34" charset="-122"/>
                <a:ea typeface="微软雅黑" panose="020B0503020204020204" pitchFamily="34" charset="-122"/>
                <a:cs typeface="Roboto Light"/>
              </a:endParaRPr>
            </a:p>
          </p:txBody>
        </p:sp>
        <p:pic>
          <p:nvPicPr>
            <p:cNvPr id="36" name="图片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190969" y="11037517"/>
              <a:ext cx="973563" cy="973563"/>
            </a:xfrm>
            <a:prstGeom prst="rect">
              <a:avLst/>
            </a:prstGeom>
            <a:grpFill/>
          </p:spPr>
        </p:pic>
      </p:grpSp>
      <p:sp>
        <p:nvSpPr>
          <p:cNvPr id="39" name="矩形 38">
            <a:extLst>
              <a:ext uri="{FF2B5EF4-FFF2-40B4-BE49-F238E27FC236}">
                <a16:creationId xmlns:a16="http://schemas.microsoft.com/office/drawing/2014/main" id="{DB2E75B8-2259-2B4A-BA6A-02D8BC5C871C}"/>
              </a:ext>
            </a:extLst>
          </p:cNvPr>
          <p:cNvSpPr/>
          <p:nvPr/>
        </p:nvSpPr>
        <p:spPr>
          <a:xfrm>
            <a:off x="1210237" y="1732261"/>
            <a:ext cx="22287071" cy="1656415"/>
          </a:xfrm>
          <a:prstGeom prst="rect">
            <a:avLst/>
          </a:prstGeom>
        </p:spPr>
        <p:txBody>
          <a:bodyPr wrap="square">
            <a:spAutoFit/>
          </a:bodyPr>
          <a:lstStyle/>
          <a:p>
            <a:pPr algn="l">
              <a:lnSpc>
                <a:spcPct val="150000"/>
              </a:lnSpc>
            </a:pP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sym typeface="Calibri"/>
              </a:rPr>
              <a:t>通过统一建设，统一运维的方式为集团</a:t>
            </a:r>
            <a:r>
              <a:rPr lang="zh-CN" altLang="en-US" sz="3600" dirty="0">
                <a:solidFill>
                  <a:srgbClr val="ED755F"/>
                </a:solidFill>
                <a:latin typeface="微软雅黑" panose="020B0503020204020204" pitchFamily="34" charset="-122"/>
                <a:ea typeface="微软雅黑" panose="020B0503020204020204" pitchFamily="34" charset="-122"/>
                <a:sym typeface="Calibri"/>
              </a:rPr>
              <a:t>所有中间件提供统一的监控可视化服务</a:t>
            </a: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sym typeface="Calibri"/>
              </a:rPr>
              <a:t>。解决无法监控中间件的状态和使用情况等问题，方便问题的及时发现与解决。</a:t>
            </a:r>
            <a:endPar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sym typeface="Calibri"/>
            </a:endParaRPr>
          </a:p>
        </p:txBody>
      </p:sp>
    </p:spTree>
    <p:extLst>
      <p:ext uri="{BB962C8B-B14F-4D97-AF65-F5344CB8AC3E}">
        <p14:creationId xmlns:p14="http://schemas.microsoft.com/office/powerpoint/2010/main" val="285092854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86690" y="748147"/>
            <a:ext cx="10023048" cy="101566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t">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r>
              <a:rPr kumimoji="0" lang="zh-CN" altLang="en-US" sz="5400" b="1" i="0" u="none" strike="noStrike" kern="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Calibri"/>
                <a:sym typeface="Calibri"/>
              </a:rPr>
              <a:t>路径规划</a:t>
            </a:r>
          </a:p>
        </p:txBody>
      </p:sp>
      <p:graphicFrame>
        <p:nvGraphicFramePr>
          <p:cNvPr id="2" name="表格 1"/>
          <p:cNvGraphicFramePr>
            <a:graphicFrameLocks noGrp="1"/>
          </p:cNvGraphicFramePr>
          <p:nvPr>
            <p:extLst>
              <p:ext uri="{D42A27DB-BD31-4B8C-83A1-F6EECF244321}">
                <p14:modId xmlns:p14="http://schemas.microsoft.com/office/powerpoint/2010/main" val="4186522319"/>
              </p:ext>
            </p:extLst>
          </p:nvPr>
        </p:nvGraphicFramePr>
        <p:xfrm>
          <a:off x="886691" y="2155372"/>
          <a:ext cx="22691765" cy="11033033"/>
        </p:xfrm>
        <a:graphic>
          <a:graphicData uri="http://schemas.openxmlformats.org/drawingml/2006/table">
            <a:tbl>
              <a:tblPr firstRow="1" bandRow="1">
                <a:tableStyleId>{5C22544A-7EE6-4342-B048-85BDC9FD1C3A}</a:tableStyleId>
              </a:tblPr>
              <a:tblGrid>
                <a:gridCol w="1693223">
                  <a:extLst>
                    <a:ext uri="{9D8B030D-6E8A-4147-A177-3AD203B41FA5}">
                      <a16:colId xmlns:a16="http://schemas.microsoft.com/office/drawing/2014/main" val="3645144222"/>
                    </a:ext>
                  </a:extLst>
                </a:gridCol>
                <a:gridCol w="2873829">
                  <a:extLst>
                    <a:ext uri="{9D8B030D-6E8A-4147-A177-3AD203B41FA5}">
                      <a16:colId xmlns:a16="http://schemas.microsoft.com/office/drawing/2014/main" val="3565973024"/>
                    </a:ext>
                  </a:extLst>
                </a:gridCol>
                <a:gridCol w="6041571">
                  <a:extLst>
                    <a:ext uri="{9D8B030D-6E8A-4147-A177-3AD203B41FA5}">
                      <a16:colId xmlns:a16="http://schemas.microsoft.com/office/drawing/2014/main" val="972306051"/>
                    </a:ext>
                  </a:extLst>
                </a:gridCol>
                <a:gridCol w="6041571">
                  <a:extLst>
                    <a:ext uri="{9D8B030D-6E8A-4147-A177-3AD203B41FA5}">
                      <a16:colId xmlns:a16="http://schemas.microsoft.com/office/drawing/2014/main" val="2735603943"/>
                    </a:ext>
                  </a:extLst>
                </a:gridCol>
                <a:gridCol w="6041571">
                  <a:extLst>
                    <a:ext uri="{9D8B030D-6E8A-4147-A177-3AD203B41FA5}">
                      <a16:colId xmlns:a16="http://schemas.microsoft.com/office/drawing/2014/main" val="1654091119"/>
                    </a:ext>
                  </a:extLst>
                </a:gridCol>
              </a:tblGrid>
              <a:tr h="1404257">
                <a:tc>
                  <a:txBody>
                    <a:bodyPr/>
                    <a:lstStyle/>
                    <a:p>
                      <a:pPr algn="ctr"/>
                      <a:r>
                        <a:rPr lang="en-US" altLang="zh-CN" sz="3600" dirty="0">
                          <a:latin typeface="微软雅黑" panose="020B0503020204020204" pitchFamily="34" charset="-122"/>
                          <a:ea typeface="微软雅黑" panose="020B0503020204020204" pitchFamily="34" charset="-122"/>
                        </a:rPr>
                        <a:t>NO.</a:t>
                      </a:r>
                      <a:endParaRPr lang="zh-CN" altLang="en-US" sz="3600" dirty="0">
                        <a:latin typeface="微软雅黑" panose="020B0503020204020204" pitchFamily="34" charset="-122"/>
                        <a:ea typeface="微软雅黑" panose="020B0503020204020204" pitchFamily="34" charset="-122"/>
                      </a:endParaRPr>
                    </a:p>
                  </a:txBody>
                  <a:tcPr anchor="ctr">
                    <a:solidFill>
                      <a:srgbClr val="0082FF"/>
                    </a:solidFill>
                  </a:tcPr>
                </a:tc>
                <a:tc>
                  <a:txBody>
                    <a:bodyPr/>
                    <a:lstStyle/>
                    <a:p>
                      <a:pPr algn="ctr"/>
                      <a:r>
                        <a:rPr lang="zh-CN" altLang="en-US" sz="3600" dirty="0">
                          <a:latin typeface="微软雅黑" panose="020B0503020204020204" pitchFamily="34" charset="-122"/>
                          <a:ea typeface="微软雅黑" panose="020B0503020204020204" pitchFamily="34" charset="-122"/>
                        </a:rPr>
                        <a:t>规划方向</a:t>
                      </a:r>
                    </a:p>
                  </a:txBody>
                  <a:tcPr anchor="ctr">
                    <a:solidFill>
                      <a:srgbClr val="0082FF"/>
                    </a:solidFill>
                  </a:tcPr>
                </a:tc>
                <a:tc>
                  <a:txBody>
                    <a:bodyPr/>
                    <a:lstStyle/>
                    <a:p>
                      <a:pPr algn="ctr"/>
                      <a:r>
                        <a:rPr lang="en-US" altLang="zh-CN" sz="3600" dirty="0">
                          <a:latin typeface="微软雅黑" panose="020B0503020204020204" pitchFamily="34" charset="-122"/>
                          <a:ea typeface="微软雅黑" panose="020B0503020204020204" pitchFamily="34" charset="-122"/>
                        </a:rPr>
                        <a:t>2020</a:t>
                      </a:r>
                      <a:r>
                        <a:rPr lang="zh-CN" altLang="en-US" sz="3600" dirty="0">
                          <a:latin typeface="微软雅黑" panose="020B0503020204020204" pitchFamily="34" charset="-122"/>
                          <a:ea typeface="微软雅黑" panose="020B0503020204020204" pitchFamily="34" charset="-122"/>
                        </a:rPr>
                        <a:t>年</a:t>
                      </a:r>
                    </a:p>
                  </a:txBody>
                  <a:tcPr anchor="ctr">
                    <a:solidFill>
                      <a:srgbClr val="0082FF"/>
                    </a:solidFill>
                  </a:tcPr>
                </a:tc>
                <a:tc>
                  <a:txBody>
                    <a:bodyPr/>
                    <a:lstStyle/>
                    <a:p>
                      <a:pPr algn="ctr"/>
                      <a:r>
                        <a:rPr lang="en-US" altLang="zh-CN" sz="3600" dirty="0">
                          <a:latin typeface="微软雅黑" panose="020B0503020204020204" pitchFamily="34" charset="-122"/>
                          <a:ea typeface="微软雅黑" panose="020B0503020204020204" pitchFamily="34" charset="-122"/>
                        </a:rPr>
                        <a:t>2021</a:t>
                      </a:r>
                      <a:r>
                        <a:rPr lang="zh-CN" altLang="en-US" sz="3600" dirty="0">
                          <a:latin typeface="微软雅黑" panose="020B0503020204020204" pitchFamily="34" charset="-122"/>
                          <a:ea typeface="微软雅黑" panose="020B0503020204020204" pitchFamily="34" charset="-122"/>
                        </a:rPr>
                        <a:t>年</a:t>
                      </a:r>
                    </a:p>
                  </a:txBody>
                  <a:tcPr anchor="ctr">
                    <a:solidFill>
                      <a:srgbClr val="0082FF"/>
                    </a:solidFill>
                  </a:tcPr>
                </a:tc>
                <a:tc>
                  <a:txBody>
                    <a:bodyPr/>
                    <a:lstStyle/>
                    <a:p>
                      <a:pPr algn="ctr"/>
                      <a:r>
                        <a:rPr lang="en-US" altLang="zh-CN" sz="3600" dirty="0">
                          <a:latin typeface="微软雅黑" panose="020B0503020204020204" pitchFamily="34" charset="-122"/>
                          <a:ea typeface="微软雅黑" panose="020B0503020204020204" pitchFamily="34" charset="-122"/>
                        </a:rPr>
                        <a:t>2022</a:t>
                      </a:r>
                      <a:r>
                        <a:rPr lang="zh-CN" altLang="en-US" sz="3600" dirty="0">
                          <a:latin typeface="微软雅黑" panose="020B0503020204020204" pitchFamily="34" charset="-122"/>
                          <a:ea typeface="微软雅黑" panose="020B0503020204020204" pitchFamily="34" charset="-122"/>
                        </a:rPr>
                        <a:t>年</a:t>
                      </a:r>
                    </a:p>
                  </a:txBody>
                  <a:tcPr anchor="ctr">
                    <a:solidFill>
                      <a:srgbClr val="0082FF"/>
                    </a:solidFill>
                  </a:tcPr>
                </a:tc>
                <a:extLst>
                  <a:ext uri="{0D108BD9-81ED-4DB2-BD59-A6C34878D82A}">
                    <a16:rowId xmlns:a16="http://schemas.microsoft.com/office/drawing/2014/main" val="3723370273"/>
                  </a:ext>
                </a:extLst>
              </a:tr>
              <a:tr h="1492552">
                <a:tc>
                  <a:txBody>
                    <a:bodyPr/>
                    <a:lstStyle/>
                    <a:p>
                      <a:pPr algn="ctr"/>
                      <a:r>
                        <a:rPr lang="en-US" altLang="zh-CN" sz="3600" dirty="0">
                          <a:latin typeface="微软雅黑" panose="020B0503020204020204" pitchFamily="34" charset="-122"/>
                          <a:ea typeface="微软雅黑" panose="020B0503020204020204" pitchFamily="34" charset="-122"/>
                        </a:rPr>
                        <a:t>1</a:t>
                      </a:r>
                      <a:endParaRPr lang="zh-CN" altLang="en-US" sz="36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3600" dirty="0">
                          <a:latin typeface="微软雅黑" panose="020B0503020204020204" pitchFamily="34" charset="-122"/>
                          <a:ea typeface="微软雅黑" panose="020B0503020204020204" pitchFamily="34" charset="-122"/>
                        </a:rPr>
                        <a:t>用户</a:t>
                      </a:r>
                    </a:p>
                  </a:txBody>
                  <a:tcPr anchor="ctr"/>
                </a:tc>
                <a:tc>
                  <a:txBody>
                    <a:bodyPr/>
                    <a:lstStyle/>
                    <a:p>
                      <a:pPr algn="l"/>
                      <a:r>
                        <a:rPr lang="zh-CN" altLang="en-US" sz="3200" dirty="0">
                          <a:latin typeface="微软雅黑" panose="020B0503020204020204" pitchFamily="34" charset="-122"/>
                          <a:ea typeface="微软雅黑" panose="020B0503020204020204" pitchFamily="34" charset="-122"/>
                        </a:rPr>
                        <a:t>零售体验提升、家装异业联盟、</a:t>
                      </a:r>
                      <a:r>
                        <a:rPr lang="en-US" altLang="zh-CN" sz="3200" dirty="0">
                          <a:latin typeface="微软雅黑" panose="020B0503020204020204" pitchFamily="34" charset="-122"/>
                          <a:ea typeface="微软雅黑" panose="020B0503020204020204" pitchFamily="34" charset="-122"/>
                        </a:rPr>
                        <a:t>C2M</a:t>
                      </a:r>
                      <a:r>
                        <a:rPr lang="zh-CN" altLang="en-US" sz="3200" dirty="0">
                          <a:latin typeface="微软雅黑" panose="020B0503020204020204" pitchFamily="34" charset="-122"/>
                          <a:ea typeface="微软雅黑" panose="020B0503020204020204" pitchFamily="34" charset="-122"/>
                        </a:rPr>
                        <a:t>定制深化、网批直供深化</a:t>
                      </a:r>
                    </a:p>
                  </a:txBody>
                  <a:tcPr anchor="ctr"/>
                </a:tc>
                <a:tc>
                  <a:txBody>
                    <a:bodyPr/>
                    <a:lstStyle/>
                    <a:p>
                      <a:pPr algn="l"/>
                      <a:r>
                        <a:rPr lang="zh-CN" altLang="en-US" sz="3200" dirty="0">
                          <a:latin typeface="微软雅黑" panose="020B0503020204020204" pitchFamily="34" charset="-122"/>
                          <a:ea typeface="微软雅黑" panose="020B0503020204020204" pitchFamily="34" charset="-122"/>
                        </a:rPr>
                        <a:t>营销政策</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一盘货深度变革、智慧供应链 </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智能选品、智能补货</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、精准广告投放平台、自动化精准用户运营</a:t>
                      </a:r>
                    </a:p>
                  </a:txBody>
                  <a:tcPr anchor="ctr"/>
                </a:tc>
                <a:tc>
                  <a:txBody>
                    <a:bodyPr/>
                    <a:lstStyle/>
                    <a:p>
                      <a:pPr algn="l"/>
                      <a:r>
                        <a:rPr lang="zh-CN" altLang="en-US" sz="3200" dirty="0">
                          <a:latin typeface="微软雅黑" panose="020B0503020204020204" pitchFamily="34" charset="-122"/>
                          <a:ea typeface="微软雅黑" panose="020B0503020204020204" pitchFamily="34" charset="-122"/>
                        </a:rPr>
                        <a:t>智慧供应链深化、舆情监控</a:t>
                      </a:r>
                      <a:r>
                        <a:rPr lang="en-US" altLang="zh-CN" sz="3200" dirty="0">
                          <a:latin typeface="微软雅黑" panose="020B0503020204020204" pitchFamily="34" charset="-122"/>
                          <a:ea typeface="微软雅黑" panose="020B0503020204020204" pitchFamily="34" charset="-122"/>
                        </a:rPr>
                        <a:t>&amp;</a:t>
                      </a:r>
                      <a:r>
                        <a:rPr lang="zh-CN" altLang="en-US" sz="3200" dirty="0">
                          <a:latin typeface="微软雅黑" panose="020B0503020204020204" pitchFamily="34" charset="-122"/>
                          <a:ea typeface="微软雅黑" panose="020B0503020204020204" pitchFamily="34" charset="-122"/>
                        </a:rPr>
                        <a:t>情报中心、营销大中台</a:t>
                      </a:r>
                    </a:p>
                  </a:txBody>
                  <a:tcPr anchor="ctr"/>
                </a:tc>
                <a:extLst>
                  <a:ext uri="{0D108BD9-81ED-4DB2-BD59-A6C34878D82A}">
                    <a16:rowId xmlns:a16="http://schemas.microsoft.com/office/drawing/2014/main" val="2811765474"/>
                  </a:ext>
                </a:extLst>
              </a:tr>
              <a:tr h="1492552">
                <a:tc>
                  <a:txBody>
                    <a:bodyPr/>
                    <a:lstStyle/>
                    <a:p>
                      <a:pPr algn="ctr"/>
                      <a:r>
                        <a:rPr lang="en-US" altLang="zh-CN" sz="3600" dirty="0">
                          <a:latin typeface="微软雅黑" panose="020B0503020204020204" pitchFamily="34" charset="-122"/>
                          <a:ea typeface="微软雅黑" panose="020B0503020204020204" pitchFamily="34" charset="-122"/>
                        </a:rPr>
                        <a:t>2</a:t>
                      </a:r>
                      <a:endParaRPr lang="zh-CN" altLang="en-US" sz="36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3600" dirty="0">
                          <a:latin typeface="微软雅黑" panose="020B0503020204020204" pitchFamily="34" charset="-122"/>
                          <a:ea typeface="微软雅黑" panose="020B0503020204020204" pitchFamily="34" charset="-122"/>
                        </a:rPr>
                        <a:t>产品</a:t>
                      </a:r>
                    </a:p>
                  </a:txBody>
                  <a:tcPr anchor="ctr"/>
                </a:tc>
                <a:tc>
                  <a:txBody>
                    <a:bodyPr/>
                    <a:lstStyle/>
                    <a:p>
                      <a:pPr algn="l"/>
                      <a:r>
                        <a:rPr lang="zh-CN" altLang="en-US" sz="3200" dirty="0">
                          <a:latin typeface="微软雅黑" panose="020B0503020204020204" pitchFamily="34" charset="-122"/>
                          <a:ea typeface="微软雅黑" panose="020B0503020204020204" pitchFamily="34" charset="-122"/>
                        </a:rPr>
                        <a:t>创新平台、智能企划、参数化选配、一体化仿真</a:t>
                      </a:r>
                    </a:p>
                  </a:txBody>
                  <a:tcPr anchor="ctr"/>
                </a:tc>
                <a:tc>
                  <a:txBody>
                    <a:bodyPr/>
                    <a:lstStyle/>
                    <a:p>
                      <a:pPr algn="l"/>
                      <a:r>
                        <a:rPr lang="en-US" altLang="zh-CN" sz="3200" dirty="0">
                          <a:latin typeface="微软雅黑" panose="020B0503020204020204" pitchFamily="34" charset="-122"/>
                          <a:ea typeface="微软雅黑" panose="020B0503020204020204" pitchFamily="34" charset="-122"/>
                        </a:rPr>
                        <a:t>AI</a:t>
                      </a:r>
                      <a:r>
                        <a:rPr lang="zh-CN" altLang="en-US" sz="3200" dirty="0">
                          <a:latin typeface="微软雅黑" panose="020B0503020204020204" pitchFamily="34" charset="-122"/>
                          <a:ea typeface="微软雅黑" panose="020B0503020204020204" pitchFamily="34" charset="-122"/>
                        </a:rPr>
                        <a:t>自动设计、产品评价、目视化研发体检表、开放式选配</a:t>
                      </a:r>
                    </a:p>
                  </a:txBody>
                  <a:tcPr anchor="ctr"/>
                </a:tc>
                <a:tc>
                  <a:txBody>
                    <a:bodyPr/>
                    <a:lstStyle/>
                    <a:p>
                      <a:pPr algn="l"/>
                      <a:r>
                        <a:rPr lang="en-US" altLang="zh-CN" sz="3200" dirty="0">
                          <a:latin typeface="微软雅黑" panose="020B0503020204020204" pitchFamily="34" charset="-122"/>
                          <a:ea typeface="微软雅黑" panose="020B0503020204020204" pitchFamily="34" charset="-122"/>
                        </a:rPr>
                        <a:t>MBD</a:t>
                      </a:r>
                      <a:r>
                        <a:rPr lang="zh-CN" altLang="en-US" sz="3200" dirty="0">
                          <a:latin typeface="微软雅黑" panose="020B0503020204020204" pitchFamily="34" charset="-122"/>
                          <a:ea typeface="微软雅黑" panose="020B0503020204020204" pitchFamily="34" charset="-122"/>
                        </a:rPr>
                        <a:t>模型、智能仿真、工艺专家、订单一体化</a:t>
                      </a:r>
                    </a:p>
                  </a:txBody>
                  <a:tcPr anchor="ctr"/>
                </a:tc>
                <a:extLst>
                  <a:ext uri="{0D108BD9-81ED-4DB2-BD59-A6C34878D82A}">
                    <a16:rowId xmlns:a16="http://schemas.microsoft.com/office/drawing/2014/main" val="777601968"/>
                  </a:ext>
                </a:extLst>
              </a:tr>
              <a:tr h="1492552">
                <a:tc>
                  <a:txBody>
                    <a:bodyPr/>
                    <a:lstStyle/>
                    <a:p>
                      <a:pPr algn="ctr"/>
                      <a:r>
                        <a:rPr lang="en-US" altLang="zh-CN" sz="3600" dirty="0">
                          <a:latin typeface="微软雅黑" panose="020B0503020204020204" pitchFamily="34" charset="-122"/>
                          <a:ea typeface="微软雅黑" panose="020B0503020204020204" pitchFamily="34" charset="-122"/>
                        </a:rPr>
                        <a:t>3</a:t>
                      </a:r>
                      <a:endParaRPr lang="zh-CN" altLang="en-US" sz="36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3600" dirty="0">
                          <a:latin typeface="微软雅黑" panose="020B0503020204020204" pitchFamily="34" charset="-122"/>
                          <a:ea typeface="微软雅黑" panose="020B0503020204020204" pitchFamily="34" charset="-122"/>
                        </a:rPr>
                        <a:t>效率</a:t>
                      </a:r>
                    </a:p>
                  </a:txBody>
                  <a:tcPr anchor="ctr"/>
                </a:tc>
                <a:tc>
                  <a:txBody>
                    <a:bodyPr/>
                    <a:lstStyle/>
                    <a:p>
                      <a:pPr algn="l"/>
                      <a:r>
                        <a:rPr lang="zh-CN" altLang="en-US" sz="3200" dirty="0">
                          <a:latin typeface="微软雅黑" panose="020B0503020204020204" pitchFamily="34" charset="-122"/>
                          <a:ea typeface="微软雅黑" panose="020B0503020204020204" pitchFamily="34" charset="-122"/>
                        </a:rPr>
                        <a:t>绿色制造、智能排程、仿真虚拟试产、物流</a:t>
                      </a:r>
                      <a:r>
                        <a:rPr lang="en-US" altLang="zh-CN" sz="3200" dirty="0">
                          <a:latin typeface="微软雅黑" panose="020B0503020204020204" pitchFamily="34" charset="-122"/>
                          <a:ea typeface="微软雅黑" panose="020B0503020204020204" pitchFamily="34" charset="-122"/>
                        </a:rPr>
                        <a:t>DM</a:t>
                      </a:r>
                      <a:r>
                        <a:rPr lang="zh-CN" altLang="en-US" sz="3200" dirty="0">
                          <a:latin typeface="微软雅黑" panose="020B0503020204020204" pitchFamily="34" charset="-122"/>
                          <a:ea typeface="微软雅黑" panose="020B0503020204020204" pitchFamily="34" charset="-122"/>
                        </a:rPr>
                        <a:t>、自动化产线优化控制</a:t>
                      </a:r>
                    </a:p>
                  </a:txBody>
                  <a:tcPr anchor="ctr"/>
                </a:tc>
                <a:tc>
                  <a:txBody>
                    <a:bodyPr/>
                    <a:lstStyle/>
                    <a:p>
                      <a:pPr algn="l"/>
                      <a:r>
                        <a:rPr lang="zh-CN" altLang="en-US" sz="3200" dirty="0">
                          <a:latin typeface="微软雅黑" panose="020B0503020204020204" pitchFamily="34" charset="-122"/>
                          <a:ea typeface="微软雅黑" panose="020B0503020204020204" pitchFamily="34" charset="-122"/>
                        </a:rPr>
                        <a:t>柔性制造、智能预测、</a:t>
                      </a:r>
                      <a:r>
                        <a:rPr lang="en-US" altLang="zh-CN" sz="3200" dirty="0">
                          <a:latin typeface="微软雅黑" panose="020B0503020204020204" pitchFamily="34" charset="-122"/>
                          <a:ea typeface="微软雅黑" panose="020B0503020204020204" pitchFamily="34" charset="-122"/>
                        </a:rPr>
                        <a:t>3D</a:t>
                      </a:r>
                      <a:r>
                        <a:rPr lang="zh-CN" altLang="en-US" sz="3200" dirty="0">
                          <a:latin typeface="微软雅黑" panose="020B0503020204020204" pitchFamily="34" charset="-122"/>
                          <a:ea typeface="微软雅黑" panose="020B0503020204020204" pitchFamily="34" charset="-122"/>
                        </a:rPr>
                        <a:t>作业指导、智能仓储、</a:t>
                      </a:r>
                      <a:r>
                        <a:rPr lang="en-US" altLang="zh-CN" sz="3200" dirty="0">
                          <a:latin typeface="微软雅黑" panose="020B0503020204020204" pitchFamily="34" charset="-122"/>
                          <a:ea typeface="微软雅黑" panose="020B0503020204020204" pitchFamily="34" charset="-122"/>
                        </a:rPr>
                        <a:t>C2M</a:t>
                      </a:r>
                      <a:r>
                        <a:rPr lang="zh-CN" altLang="en-US" sz="3200" dirty="0">
                          <a:latin typeface="微软雅黑" panose="020B0503020204020204" pitchFamily="34" charset="-122"/>
                          <a:ea typeface="微软雅黑" panose="020B0503020204020204" pitchFamily="34" charset="-122"/>
                        </a:rPr>
                        <a:t>深度个性化定制</a:t>
                      </a:r>
                    </a:p>
                  </a:txBody>
                  <a:tcPr anchor="ctr"/>
                </a:tc>
                <a:tc>
                  <a:txBody>
                    <a:bodyPr/>
                    <a:lstStyle/>
                    <a:p>
                      <a:pPr algn="l"/>
                      <a:r>
                        <a:rPr lang="zh-CN" altLang="en-US" sz="3200" dirty="0">
                          <a:latin typeface="微软雅黑" panose="020B0503020204020204" pitchFamily="34" charset="-122"/>
                          <a:ea typeface="微软雅黑" panose="020B0503020204020204" pitchFamily="34" charset="-122"/>
                        </a:rPr>
                        <a:t>物流成本仿真、语音质检、自动补货、智能配送</a:t>
                      </a:r>
                    </a:p>
                  </a:txBody>
                  <a:tcPr anchor="ctr"/>
                </a:tc>
                <a:extLst>
                  <a:ext uri="{0D108BD9-81ED-4DB2-BD59-A6C34878D82A}">
                    <a16:rowId xmlns:a16="http://schemas.microsoft.com/office/drawing/2014/main" val="2835312400"/>
                  </a:ext>
                </a:extLst>
              </a:tr>
              <a:tr h="1492552">
                <a:tc>
                  <a:txBody>
                    <a:bodyPr/>
                    <a:lstStyle/>
                    <a:p>
                      <a:pPr algn="ctr"/>
                      <a:r>
                        <a:rPr lang="en-US" altLang="zh-CN" sz="3600" dirty="0">
                          <a:latin typeface="微软雅黑" panose="020B0503020204020204" pitchFamily="34" charset="-122"/>
                          <a:ea typeface="微软雅黑" panose="020B0503020204020204" pitchFamily="34" charset="-122"/>
                        </a:rPr>
                        <a:t>4</a:t>
                      </a:r>
                      <a:endParaRPr lang="zh-CN" altLang="en-US" sz="36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3600" dirty="0">
                          <a:latin typeface="微软雅黑" panose="020B0503020204020204" pitchFamily="34" charset="-122"/>
                          <a:ea typeface="微软雅黑" panose="020B0503020204020204" pitchFamily="34" charset="-122"/>
                        </a:rPr>
                        <a:t>全球化</a:t>
                      </a:r>
                    </a:p>
                  </a:txBody>
                  <a:tcPr anchor="ctr"/>
                </a:tc>
                <a:tc>
                  <a:txBody>
                    <a:bodyPr/>
                    <a:lstStyle/>
                    <a:p>
                      <a:pPr algn="l"/>
                      <a:r>
                        <a:rPr lang="zh-CN" altLang="en-US" sz="3200" dirty="0">
                          <a:latin typeface="微软雅黑" panose="020B0503020204020204" pitchFamily="34" charset="-122"/>
                          <a:ea typeface="微软雅黑" panose="020B0503020204020204" pitchFamily="34" charset="-122"/>
                        </a:rPr>
                        <a:t>合资基地</a:t>
                      </a:r>
                      <a:r>
                        <a:rPr lang="en-US" altLang="zh-CN" sz="3200" dirty="0">
                          <a:latin typeface="微软雅黑" panose="020B0503020204020204" pitchFamily="34" charset="-122"/>
                          <a:ea typeface="微软雅黑" panose="020B0503020204020204" pitchFamily="34" charset="-122"/>
                        </a:rPr>
                        <a:t>632</a:t>
                      </a:r>
                      <a:r>
                        <a:rPr lang="zh-CN" altLang="en-US" sz="3200" dirty="0">
                          <a:latin typeface="微软雅黑" panose="020B0503020204020204" pitchFamily="34" charset="-122"/>
                          <a:ea typeface="微软雅黑" panose="020B0503020204020204" pitchFamily="34" charset="-122"/>
                        </a:rPr>
                        <a:t>全覆盖、海外渠道和门户建设、全球订单协同、全球资金试点</a:t>
                      </a:r>
                    </a:p>
                  </a:txBody>
                  <a:tcPr anchor="ctr"/>
                </a:tc>
                <a:tc>
                  <a:txBody>
                    <a:bodyPr/>
                    <a:lstStyle/>
                    <a:p>
                      <a:pPr algn="l"/>
                      <a:r>
                        <a:rPr lang="zh-CN" altLang="en-US" sz="3200" dirty="0">
                          <a:latin typeface="微软雅黑" panose="020B0503020204020204" pitchFamily="34" charset="-122"/>
                          <a:ea typeface="微软雅黑" panose="020B0503020204020204" pitchFamily="34" charset="-122"/>
                        </a:rPr>
                        <a:t>海外智能化工厂试点、全球大数据驱动、全球供应协同</a:t>
                      </a:r>
                    </a:p>
                  </a:txBody>
                  <a:tcPr anchor="ctr"/>
                </a:tc>
                <a:tc>
                  <a:txBody>
                    <a:bodyPr/>
                    <a:lstStyle/>
                    <a:p>
                      <a:pPr algn="l"/>
                      <a:r>
                        <a:rPr lang="zh-CN" altLang="en-US" sz="3200" dirty="0">
                          <a:latin typeface="微软雅黑" panose="020B0503020204020204" pitchFamily="34" charset="-122"/>
                          <a:ea typeface="微软雅黑" panose="020B0503020204020204" pitchFamily="34" charset="-122"/>
                        </a:rPr>
                        <a:t>供应链全球化、智能化工厂、大数据智能预警</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预测</a:t>
                      </a:r>
                    </a:p>
                  </a:txBody>
                  <a:tcPr anchor="ctr"/>
                </a:tc>
                <a:extLst>
                  <a:ext uri="{0D108BD9-81ED-4DB2-BD59-A6C34878D82A}">
                    <a16:rowId xmlns:a16="http://schemas.microsoft.com/office/drawing/2014/main" val="986078231"/>
                  </a:ext>
                </a:extLst>
              </a:tr>
              <a:tr h="1492552">
                <a:tc>
                  <a:txBody>
                    <a:bodyPr/>
                    <a:lstStyle/>
                    <a:p>
                      <a:pPr algn="ctr"/>
                      <a:r>
                        <a:rPr lang="en-US" altLang="zh-CN" sz="3600" dirty="0">
                          <a:latin typeface="微软雅黑" panose="020B0503020204020204" pitchFamily="34" charset="-122"/>
                          <a:ea typeface="微软雅黑" panose="020B0503020204020204" pitchFamily="34" charset="-122"/>
                        </a:rPr>
                        <a:t>5</a:t>
                      </a:r>
                      <a:endParaRPr lang="zh-CN" altLang="en-US" sz="36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3600" dirty="0">
                          <a:latin typeface="微软雅黑" panose="020B0503020204020204" pitchFamily="34" charset="-122"/>
                          <a:ea typeface="微软雅黑" panose="020B0503020204020204" pitchFamily="34" charset="-122"/>
                        </a:rPr>
                        <a:t>数据驱动</a:t>
                      </a:r>
                    </a:p>
                  </a:txBody>
                  <a:tcPr anchor="ctr"/>
                </a:tc>
                <a:tc>
                  <a:txBody>
                    <a:bodyPr/>
                    <a:lstStyle/>
                    <a:p>
                      <a:pPr algn="l"/>
                      <a:endParaRPr lang="zh-CN" altLang="en-US" sz="3200">
                        <a:latin typeface="微软雅黑" panose="020B0503020204020204" pitchFamily="34" charset="-122"/>
                        <a:ea typeface="微软雅黑" panose="020B0503020204020204" pitchFamily="34" charset="-122"/>
                      </a:endParaRPr>
                    </a:p>
                  </a:txBody>
                  <a:tcPr anchor="ctr"/>
                </a:tc>
                <a:tc>
                  <a:txBody>
                    <a:bodyPr/>
                    <a:lstStyle/>
                    <a:p>
                      <a:pPr algn="l"/>
                      <a:endParaRPr lang="zh-CN" altLang="en-US" sz="3200">
                        <a:latin typeface="微软雅黑" panose="020B0503020204020204" pitchFamily="34" charset="-122"/>
                        <a:ea typeface="微软雅黑" panose="020B0503020204020204" pitchFamily="34" charset="-122"/>
                      </a:endParaRPr>
                    </a:p>
                  </a:txBody>
                  <a:tcPr anchor="ctr"/>
                </a:tc>
                <a:tc>
                  <a:txBody>
                    <a:bodyPr/>
                    <a:lstStyle/>
                    <a:p>
                      <a:pPr algn="l"/>
                      <a:endParaRPr lang="zh-CN" altLang="en-US" sz="32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609964360"/>
                  </a:ext>
                </a:extLst>
              </a:tr>
              <a:tr h="1492552">
                <a:tc>
                  <a:txBody>
                    <a:bodyPr/>
                    <a:lstStyle/>
                    <a:p>
                      <a:pPr algn="ctr"/>
                      <a:r>
                        <a:rPr lang="en-US" altLang="zh-CN" sz="3600" dirty="0">
                          <a:latin typeface="微软雅黑" panose="020B0503020204020204" pitchFamily="34" charset="-122"/>
                          <a:ea typeface="微软雅黑" panose="020B0503020204020204" pitchFamily="34" charset="-122"/>
                        </a:rPr>
                        <a:t>6</a:t>
                      </a:r>
                      <a:endParaRPr lang="zh-CN" altLang="en-US" sz="36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3600" dirty="0">
                          <a:latin typeface="微软雅黑" panose="020B0503020204020204" pitchFamily="34" charset="-122"/>
                          <a:ea typeface="微软雅黑" panose="020B0503020204020204" pitchFamily="34" charset="-122"/>
                        </a:rPr>
                        <a:t>技术驱动</a:t>
                      </a:r>
                    </a:p>
                  </a:txBody>
                  <a:tcPr anchor="ctr"/>
                </a:tc>
                <a:tc>
                  <a:txBody>
                    <a:bodyPr/>
                    <a:lstStyle/>
                    <a:p>
                      <a:pPr algn="l"/>
                      <a:r>
                        <a:rPr lang="zh-CN" altLang="en-US" sz="3200" dirty="0" smtClean="0">
                          <a:latin typeface="微软雅黑" panose="020B0503020204020204" pitchFamily="34" charset="-122"/>
                          <a:ea typeface="微软雅黑" panose="020B0503020204020204" pitchFamily="34" charset="-122"/>
                        </a:rPr>
                        <a:t>高可用，互联互通，大数据，产品化深度学习能力</a:t>
                      </a:r>
                      <a:endParaRPr lang="zh-CN" altLang="en-US" sz="32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3200" dirty="0" smtClean="0">
                          <a:latin typeface="微软雅黑" panose="020B0503020204020204" pitchFamily="34" charset="-122"/>
                          <a:ea typeface="微软雅黑" panose="020B0503020204020204" pitchFamily="34" charset="-122"/>
                        </a:rPr>
                        <a:t>千万在线，实时交换，准实时计算，模型算力百案例并行</a:t>
                      </a:r>
                      <a:endParaRPr lang="zh-CN" altLang="en-US" sz="32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3200" dirty="0" smtClean="0">
                          <a:latin typeface="微软雅黑" panose="020B0503020204020204" pitchFamily="34" charset="-122"/>
                          <a:ea typeface="微软雅黑" panose="020B0503020204020204" pitchFamily="34" charset="-122"/>
                        </a:rPr>
                        <a:t>亿级在线，用户画像，千人千面，精准营销</a:t>
                      </a:r>
                      <a:endParaRPr lang="zh-CN" altLang="en-US" sz="32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9885218"/>
                  </a:ext>
                </a:extLst>
              </a:tr>
            </a:tbl>
          </a:graphicData>
        </a:graphic>
      </p:graphicFrame>
    </p:spTree>
    <p:extLst>
      <p:ext uri="{BB962C8B-B14F-4D97-AF65-F5344CB8AC3E}">
        <p14:creationId xmlns:p14="http://schemas.microsoft.com/office/powerpoint/2010/main" val="4259448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160" y="1959501"/>
            <a:ext cx="21793200" cy="9510296"/>
          </a:xfrm>
          <a:prstGeom prst="rect">
            <a:avLst/>
          </a:prstGeom>
        </p:spPr>
        <p:txBody>
          <a:bodyPr wrap="square">
            <a:spAutoFit/>
          </a:bodyPr>
          <a:lstStyle/>
          <a:p>
            <a:pPr algn="just"/>
            <a:r>
              <a:rPr lang="en-US" altLang="zh-CN" b="1" dirty="0">
                <a:latin typeface="等线" panose="02010600030101010101" pitchFamily="2" charset="-122"/>
                <a:ea typeface="等线" panose="02010600030101010101" pitchFamily="2" charset="-122"/>
                <a:cs typeface="宋体" panose="02010600030101010101" pitchFamily="2" charset="-122"/>
              </a:rPr>
              <a:t> </a:t>
            </a:r>
            <a:endParaRPr lang="zh-CN" altLang="zh-CN" dirty="0">
              <a:latin typeface="等线" panose="02010600030101010101" pitchFamily="2" charset="-122"/>
              <a:ea typeface="等线" panose="02010600030101010101" pitchFamily="2" charset="-122"/>
              <a:cs typeface="宋体" panose="02010600030101010101" pitchFamily="2" charset="-122"/>
            </a:endParaRPr>
          </a:p>
          <a:p>
            <a:pPr marL="342900" lvl="0" indent="-342900" algn="just">
              <a:buFont typeface="+mj-lt"/>
              <a:buAutoNum type="arabicPeriod"/>
            </a:pPr>
            <a:r>
              <a:rPr lang="zh-CN" altLang="zh-CN" b="1" dirty="0">
                <a:latin typeface="等线" panose="02010600030101010101" pitchFamily="2" charset="-122"/>
                <a:ea typeface="等线" panose="02010600030101010101" pitchFamily="2" charset="-122"/>
                <a:cs typeface="宋体" panose="02010600030101010101" pitchFamily="2" charset="-122"/>
              </a:rPr>
              <a:t>先行技术</a:t>
            </a:r>
            <a:endParaRPr lang="zh-CN" altLang="zh-CN" dirty="0">
              <a:latin typeface="等线" panose="02010600030101010101" pitchFamily="2" charset="-122"/>
              <a:ea typeface="等线" panose="02010600030101010101" pitchFamily="2" charset="-122"/>
              <a:cs typeface="宋体" panose="02010600030101010101" pitchFamily="2" charset="-122"/>
            </a:endParaRPr>
          </a:p>
          <a:p>
            <a:pPr marL="228600" indent="266700" algn="just"/>
            <a:r>
              <a:rPr lang="zh-CN" altLang="zh-CN" dirty="0">
                <a:latin typeface="等线" panose="02010600030101010101" pitchFamily="2" charset="-122"/>
                <a:ea typeface="等线" panose="02010600030101010101" pitchFamily="2" charset="-122"/>
                <a:cs typeface="宋体" panose="02010600030101010101" pitchFamily="2" charset="-122"/>
              </a:rPr>
              <a:t>技术，哪些技术要储备，该投入的要投入；</a:t>
            </a:r>
          </a:p>
          <a:p>
            <a:pPr marL="228600" indent="266700" algn="just"/>
            <a:r>
              <a:rPr lang="en-US"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a:t>
            </a:r>
            <a:r>
              <a:rPr lang="zh-CN"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数据互联与交换能力、场景数字化表现能力，深度学习产品化能力，运维管理自动化能力</a:t>
            </a:r>
            <a:endParaRPr lang="zh-CN" altLang="zh-CN" dirty="0">
              <a:latin typeface="等线" panose="02010600030101010101" pitchFamily="2" charset="-122"/>
              <a:ea typeface="等线" panose="02010600030101010101" pitchFamily="2" charset="-122"/>
              <a:cs typeface="宋体" panose="02010600030101010101" pitchFamily="2" charset="-122"/>
            </a:endParaRPr>
          </a:p>
          <a:p>
            <a:pPr algn="just"/>
            <a:r>
              <a:rPr lang="en-US" altLang="zh-CN" dirty="0">
                <a:latin typeface="等线" panose="02010600030101010101" pitchFamily="2" charset="-122"/>
                <a:ea typeface="等线" panose="02010600030101010101" pitchFamily="2" charset="-122"/>
                <a:cs typeface="宋体" panose="02010600030101010101" pitchFamily="2" charset="-122"/>
              </a:rPr>
              <a:t> </a:t>
            </a:r>
            <a:endParaRPr lang="zh-CN" altLang="zh-CN" dirty="0">
              <a:latin typeface="等线" panose="02010600030101010101" pitchFamily="2" charset="-122"/>
              <a:ea typeface="等线" panose="02010600030101010101" pitchFamily="2" charset="-122"/>
              <a:cs typeface="宋体" panose="02010600030101010101" pitchFamily="2" charset="-122"/>
            </a:endParaRPr>
          </a:p>
          <a:p>
            <a:pPr marL="342900" lvl="0" indent="-342900" algn="just">
              <a:buFont typeface="+mj-lt"/>
              <a:buAutoNum type="arabicPeriod"/>
            </a:pPr>
            <a:r>
              <a:rPr lang="zh-CN" altLang="zh-CN" b="1" dirty="0">
                <a:latin typeface="等线" panose="02010600030101010101" pitchFamily="2" charset="-122"/>
                <a:ea typeface="等线" panose="02010600030101010101" pitchFamily="2" charset="-122"/>
                <a:cs typeface="宋体" panose="02010600030101010101" pitchFamily="2" charset="-122"/>
              </a:rPr>
              <a:t>投入</a:t>
            </a:r>
            <a:endParaRPr lang="zh-CN" altLang="zh-CN" dirty="0">
              <a:latin typeface="等线" panose="02010600030101010101" pitchFamily="2" charset="-122"/>
              <a:ea typeface="等线" panose="02010600030101010101" pitchFamily="2" charset="-122"/>
              <a:cs typeface="宋体" panose="02010600030101010101" pitchFamily="2" charset="-122"/>
            </a:endParaRPr>
          </a:p>
          <a:p>
            <a:pPr marL="228600" indent="266700" algn="just"/>
            <a:r>
              <a:rPr lang="zh-CN" altLang="zh-CN" dirty="0">
                <a:latin typeface="等线" panose="02010600030101010101" pitchFamily="2" charset="-122"/>
                <a:ea typeface="等线" panose="02010600030101010101" pitchFamily="2" charset="-122"/>
                <a:cs typeface="宋体" panose="02010600030101010101" pitchFamily="2" charset="-122"/>
              </a:rPr>
              <a:t>如果要实现</a:t>
            </a:r>
            <a:r>
              <a:rPr lang="en-US" altLang="zh-CN" dirty="0">
                <a:latin typeface="等线" panose="02010600030101010101" pitchFamily="2" charset="-122"/>
                <a:ea typeface="等线" panose="02010600030101010101" pitchFamily="2" charset="-122"/>
                <a:cs typeface="宋体" panose="02010600030101010101" pitchFamily="2" charset="-122"/>
              </a:rPr>
              <a:t>3</a:t>
            </a:r>
            <a:r>
              <a:rPr lang="zh-CN" altLang="zh-CN" dirty="0">
                <a:latin typeface="等线" panose="02010600030101010101" pitchFamily="2" charset="-122"/>
                <a:ea typeface="等线" panose="02010600030101010101" pitchFamily="2" charset="-122"/>
                <a:cs typeface="宋体" panose="02010600030101010101" pitchFamily="2" charset="-122"/>
              </a:rPr>
              <a:t>年的目标，各领域的投入是多少，用在哪些方面，大家要测算一下；</a:t>
            </a:r>
          </a:p>
          <a:p>
            <a:pPr marL="228600" indent="266700" algn="just"/>
            <a:r>
              <a:rPr lang="zh-CN" altLang="zh-CN" dirty="0">
                <a:latin typeface="等线" panose="02010600030101010101" pitchFamily="2" charset="-122"/>
                <a:ea typeface="等线" panose="02010600030101010101" pitchFamily="2" charset="-122"/>
                <a:cs typeface="宋体" panose="02010600030101010101" pitchFamily="2" charset="-122"/>
              </a:rPr>
              <a:t>如果要实现自己规划的目标，对自身的能力有什么要求，人才结构要怎么布局；</a:t>
            </a:r>
          </a:p>
          <a:p>
            <a:pPr marL="228600" indent="266700" algn="just"/>
            <a:r>
              <a:rPr lang="en-US"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a:t>
            </a:r>
            <a:endParaRPr lang="zh-CN" altLang="zh-CN" dirty="0">
              <a:latin typeface="等线" panose="02010600030101010101" pitchFamily="2" charset="-122"/>
              <a:ea typeface="等线" panose="02010600030101010101" pitchFamily="2" charset="-122"/>
              <a:cs typeface="宋体" panose="02010600030101010101" pitchFamily="2" charset="-122"/>
            </a:endParaRPr>
          </a:p>
          <a:p>
            <a:pPr marL="228600" indent="266700" algn="just"/>
            <a:r>
              <a:rPr lang="zh-CN"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团队人力【</a:t>
            </a:r>
            <a:r>
              <a:rPr lang="en-US"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OSS</a:t>
            </a:r>
            <a:r>
              <a:rPr lang="zh-CN"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a:t>
            </a:r>
            <a:r>
              <a:rPr lang="en-US"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AI/DL</a:t>
            </a:r>
            <a:r>
              <a:rPr lang="zh-CN"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；文本，图形图像、视频、声音等媒体处理能力；</a:t>
            </a:r>
            <a:r>
              <a:rPr lang="en-US"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HA</a:t>
            </a:r>
            <a:r>
              <a:rPr lang="zh-CN"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a:t>
            </a:r>
            <a:r>
              <a:rPr lang="en-US"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HP</a:t>
            </a:r>
            <a:r>
              <a:rPr lang="zh-CN"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 </a:t>
            </a:r>
            <a:r>
              <a:rPr lang="en-US"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HM</a:t>
            </a:r>
            <a:r>
              <a:rPr lang="zh-CN"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 的专业团队】</a:t>
            </a:r>
            <a:endParaRPr lang="zh-CN" altLang="zh-CN" dirty="0">
              <a:latin typeface="等线" panose="02010600030101010101" pitchFamily="2" charset="-122"/>
              <a:ea typeface="等线" panose="02010600030101010101" pitchFamily="2" charset="-122"/>
              <a:cs typeface="宋体" panose="02010600030101010101" pitchFamily="2" charset="-122"/>
            </a:endParaRPr>
          </a:p>
          <a:p>
            <a:pPr marL="228600" indent="266700" algn="just"/>
            <a:r>
              <a:rPr lang="zh-CN"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计算资源【对标可能的增长，与服务可靠性的持续提升，对移动产品、开发云、美的云计算资源的扩充】</a:t>
            </a:r>
            <a:endParaRPr lang="zh-CN" altLang="zh-CN" dirty="0">
              <a:latin typeface="等线" panose="02010600030101010101" pitchFamily="2" charset="-122"/>
              <a:ea typeface="等线" panose="02010600030101010101" pitchFamily="2" charset="-122"/>
              <a:cs typeface="宋体" panose="02010600030101010101" pitchFamily="2" charset="-122"/>
            </a:endParaRPr>
          </a:p>
          <a:p>
            <a:pPr indent="228600" algn="just"/>
            <a:r>
              <a:rPr lang="zh-CN"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外部协作【了解行业</a:t>
            </a:r>
            <a:r>
              <a:rPr lang="en-US"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HA,HP,AI</a:t>
            </a:r>
            <a:r>
              <a:rPr lang="zh-CN"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标杆信息，引入</a:t>
            </a:r>
            <a:r>
              <a:rPr lang="en-US"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TOP</a:t>
            </a:r>
            <a:r>
              <a:rPr lang="zh-CN" altLang="zh-CN" dirty="0">
                <a:solidFill>
                  <a:srgbClr val="0070C0"/>
                </a:solidFill>
                <a:latin typeface="等线" panose="02010600030101010101" pitchFamily="2" charset="-122"/>
                <a:ea typeface="等线" panose="02010600030101010101" pitchFamily="2" charset="-122"/>
                <a:cs typeface="宋体" panose="02010600030101010101" pitchFamily="2" charset="-122"/>
              </a:rPr>
              <a:t>能力，涉及相关的资讯与合作费用】</a:t>
            </a:r>
            <a:endParaRPr lang="zh-CN" altLang="zh-CN" dirty="0">
              <a:latin typeface="等线" panose="02010600030101010101" pitchFamily="2" charset="-122"/>
              <a:ea typeface="等线" panose="02010600030101010101" pitchFamily="2" charset="-122"/>
              <a:cs typeface="宋体" panose="02010600030101010101" pitchFamily="2" charset="-122"/>
            </a:endParaRPr>
          </a:p>
          <a:p>
            <a:pPr algn="just"/>
            <a:r>
              <a:rPr lang="en-US" altLang="zh-CN" dirty="0">
                <a:latin typeface="等线" panose="02010600030101010101" pitchFamily="2" charset="-122"/>
                <a:ea typeface="等线" panose="02010600030101010101" pitchFamily="2" charset="-122"/>
                <a:cs typeface="宋体" panose="02010600030101010101" pitchFamily="2" charset="-122"/>
              </a:rPr>
              <a:t> </a:t>
            </a:r>
            <a:endParaRPr lang="zh-CN" altLang="zh-CN" dirty="0">
              <a:latin typeface="等线" panose="02010600030101010101" pitchFamily="2" charset="-122"/>
              <a:ea typeface="等线" panose="02010600030101010101" pitchFamily="2" charset="-122"/>
              <a:cs typeface="宋体" panose="02010600030101010101" pitchFamily="2" charset="-122"/>
            </a:endParaRPr>
          </a:p>
          <a:p>
            <a:pPr algn="just"/>
            <a:r>
              <a:rPr lang="zh-CN" altLang="zh-CN" b="1" dirty="0">
                <a:solidFill>
                  <a:srgbClr val="FF0000"/>
                </a:solidFill>
                <a:latin typeface="等线" panose="02010600030101010101" pitchFamily="2" charset="-122"/>
                <a:ea typeface="等线" panose="02010600030101010101" pitchFamily="2" charset="-122"/>
                <a:cs typeface="宋体" panose="02010600030101010101" pitchFamily="2" charset="-122"/>
              </a:rPr>
              <a:t>三年规划，各个领域找到自己的标杆，一定要对标国际顶尖的互联网企业，差距在哪里，要以互联网公司的要求来要求自己；</a:t>
            </a:r>
            <a:endParaRPr lang="zh-CN" altLang="zh-CN" dirty="0">
              <a:latin typeface="等线" panose="02010600030101010101" pitchFamily="2" charset="-122"/>
              <a:ea typeface="等线" panose="02010600030101010101" pitchFamily="2" charset="-122"/>
              <a:cs typeface="宋体" panose="02010600030101010101" pitchFamily="2" charset="-122"/>
            </a:endParaRPr>
          </a:p>
          <a:p>
            <a:pPr algn="just"/>
            <a:r>
              <a:rPr lang="zh-CN" altLang="zh-CN" b="1" dirty="0">
                <a:solidFill>
                  <a:srgbClr val="FF0000"/>
                </a:solidFill>
                <a:latin typeface="等线" panose="02010600030101010101" pitchFamily="2" charset="-122"/>
                <a:ea typeface="等线" panose="02010600030101010101" pitchFamily="2" charset="-122"/>
                <a:cs typeface="宋体" panose="02010600030101010101" pitchFamily="2" charset="-122"/>
              </a:rPr>
              <a:t>每一个领域都要深度思考；</a:t>
            </a:r>
            <a:endParaRPr lang="zh-CN" altLang="zh-CN" dirty="0">
              <a:latin typeface="等线" panose="02010600030101010101" pitchFamily="2" charset="-122"/>
              <a:ea typeface="等线" panose="02010600030101010101" pitchFamily="2" charset="-122"/>
              <a:cs typeface="宋体" panose="02010600030101010101" pitchFamily="2" charset="-122"/>
            </a:endParaRPr>
          </a:p>
          <a:p>
            <a:pPr algn="just"/>
            <a:r>
              <a:rPr lang="en-US" altLang="zh-CN" dirty="0">
                <a:solidFill>
                  <a:srgbClr val="0070C0"/>
                </a:solidFill>
                <a:latin typeface="等线" panose="02010600030101010101" pitchFamily="2" charset="-122"/>
                <a:ea typeface="等线" panose="02010600030101010101" pitchFamily="2" charset="-122"/>
                <a:cs typeface="Times New Roman" panose="02020603050405020304" pitchFamily="18" charset="0"/>
              </a:rPr>
              <a:t>@@@ </a:t>
            </a:r>
            <a:r>
              <a:rPr lang="zh-CN" altLang="zh-CN" dirty="0">
                <a:solidFill>
                  <a:srgbClr val="0070C0"/>
                </a:solidFill>
                <a:latin typeface="等线" panose="02010600030101010101" pitchFamily="2" charset="-122"/>
                <a:ea typeface="等线" panose="02010600030101010101" pitchFamily="2" charset="-122"/>
                <a:cs typeface="Times New Roman" panose="02020603050405020304" pitchFamily="18" charset="0"/>
              </a:rPr>
              <a:t>用户运营与流量运营；运维管理自动化能力；关键组件的服务化、自定义深度与强</a:t>
            </a:r>
            <a:r>
              <a:rPr lang="en-US" altLang="zh-CN" dirty="0">
                <a:solidFill>
                  <a:srgbClr val="0070C0"/>
                </a:solidFill>
                <a:latin typeface="等线" panose="02010600030101010101" pitchFamily="2" charset="-122"/>
                <a:ea typeface="等线" panose="02010600030101010101" pitchFamily="2" charset="-122"/>
                <a:cs typeface="Times New Roman" panose="02020603050405020304" pitchFamily="18" charset="0"/>
              </a:rPr>
              <a:t>SLA</a:t>
            </a:r>
            <a:endParaRPr lang="zh-CN" altLang="zh-CN" dirty="0">
              <a:latin typeface="等线" panose="02010600030101010101" pitchFamily="2" charset="-122"/>
              <a:ea typeface="等线"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209132198"/>
      </p:ext>
    </p:extLst>
  </p:cSld>
  <p:clrMapOvr>
    <a:masterClrMapping/>
  </p:clrMapOvr>
  <p:transition spd="med"/>
</p:sld>
</file>

<file path=ppt/theme/theme1.xml><?xml version="1.0" encoding="utf-8"?>
<a:theme xmlns:a="http://schemas.openxmlformats.org/drawingml/2006/main" name="3_Office 主题">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主题">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12433</TotalTime>
  <Words>1600</Words>
  <Application>Microsoft Office PowerPoint</Application>
  <PresentationFormat>自定义</PresentationFormat>
  <Paragraphs>241</Paragraphs>
  <Slides>9</Slides>
  <Notes>7</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9</vt:i4>
      </vt:variant>
    </vt:vector>
  </HeadingPairs>
  <TitlesOfParts>
    <vt:vector size="25" baseType="lpstr">
      <vt:lpstr>Helvetica Light</vt:lpstr>
      <vt:lpstr>Helvetica Neue</vt:lpstr>
      <vt:lpstr>Helvetica Neue Light</vt:lpstr>
      <vt:lpstr>Helvetica Neue Medium</vt:lpstr>
      <vt:lpstr>Roboto Light</vt:lpstr>
      <vt:lpstr>等线</vt:lpstr>
      <vt:lpstr>宋体</vt:lpstr>
      <vt:lpstr>微软雅黑</vt:lpstr>
      <vt:lpstr>微软雅黑</vt:lpstr>
      <vt:lpstr>Arial</vt:lpstr>
      <vt:lpstr>Calibri</vt:lpstr>
      <vt:lpstr>Helvetica</vt:lpstr>
      <vt:lpstr>Times New Roman</vt:lpstr>
      <vt:lpstr>Wingdings</vt:lpstr>
      <vt:lpstr>3_Office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熊程程</dc:creator>
  <cp:lastModifiedBy>Gauss 高勇</cp:lastModifiedBy>
  <cp:revision>1136</cp:revision>
  <cp:lastPrinted>2019-06-13T03:49:39Z</cp:lastPrinted>
  <dcterms:modified xsi:type="dcterms:W3CDTF">2019-09-11T11:17:49Z</dcterms:modified>
</cp:coreProperties>
</file>