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4787" autoAdjust="0"/>
  </p:normalViewPr>
  <p:slideViewPr>
    <p:cSldViewPr>
      <p:cViewPr varScale="1">
        <p:scale>
          <a:sx n="64" d="100"/>
          <a:sy n="64" d="100"/>
        </p:scale>
        <p:origin x="-160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4D058-EB7D-4A79-B350-1AE7505359F0}" type="datetimeFigureOut">
              <a:rPr lang="zh-CN" altLang="en-US" smtClean="0"/>
              <a:pPr/>
              <a:t>2012/6/26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456CB-1457-4A84-903F-F89940437FED}" type="slidenum">
              <a:rPr lang="zh-CN" altLang="en-US" smtClean="0"/>
              <a:pPr/>
              <a:t>‹#›</a:t>
            </a:fld>
            <a:endParaRPr lang="zh-CN" altLang="en-US"/>
          </a:p>
        </p:txBody>
      </p:sp>
    </p:spTree>
    <p:extLst>
      <p:ext uri="{BB962C8B-B14F-4D97-AF65-F5344CB8AC3E}">
        <p14:creationId xmlns:p14="http://schemas.microsoft.com/office/powerpoint/2010/main" val="89485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在开关语句中，标号总是不被当做语句的一部分，标号的作用就是做为条件判断而已，一旦匹配成功，就执行其后的语句，一直到遇到</a:t>
            </a:r>
            <a:r>
              <a:rPr lang="en-US" sz="1200" kern="1200" dirty="0" smtClean="0">
                <a:solidFill>
                  <a:schemeClr val="tx1"/>
                </a:solidFill>
                <a:latin typeface="+mn-lt"/>
                <a:ea typeface="+mn-ea"/>
                <a:cs typeface="+mn-cs"/>
              </a:rPr>
              <a:t>break</a:t>
            </a:r>
            <a:r>
              <a:rPr lang="zh-CN" altLang="en-US" sz="1200" kern="1200" dirty="0" smtClean="0">
                <a:solidFill>
                  <a:schemeClr val="tx1"/>
                </a:solidFill>
                <a:latin typeface="+mn-lt"/>
                <a:ea typeface="+mn-ea"/>
                <a:cs typeface="+mn-cs"/>
              </a:rPr>
              <a:t>语句为止。</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如果没有任何值符合</a:t>
            </a:r>
            <a:r>
              <a:rPr lang="en-US" sz="1200" kern="1200" dirty="0" smtClean="0">
                <a:solidFill>
                  <a:schemeClr val="tx1"/>
                </a:solidFill>
                <a:latin typeface="+mn-lt"/>
                <a:ea typeface="+mn-ea"/>
                <a:cs typeface="+mn-cs"/>
              </a:rPr>
              <a:t>case</a:t>
            </a:r>
            <a:r>
              <a:rPr lang="zh-CN" altLang="en-US" sz="1200" kern="1200" dirty="0" smtClean="0">
                <a:solidFill>
                  <a:schemeClr val="tx1"/>
                </a:solidFill>
                <a:latin typeface="+mn-lt"/>
                <a:ea typeface="+mn-ea"/>
                <a:cs typeface="+mn-cs"/>
              </a:rPr>
              <a:t>列出的判断，则执行</a:t>
            </a:r>
            <a:r>
              <a:rPr lang="en-US" sz="1200" kern="1200" dirty="0" smtClean="0">
                <a:solidFill>
                  <a:schemeClr val="tx1"/>
                </a:solidFill>
                <a:latin typeface="+mn-lt"/>
                <a:ea typeface="+mn-ea"/>
                <a:cs typeface="+mn-cs"/>
              </a:rPr>
              <a:t>default</a:t>
            </a:r>
            <a:r>
              <a:rPr lang="zh-CN" altLang="en-US" sz="1200" kern="1200" dirty="0" smtClean="0">
                <a:solidFill>
                  <a:schemeClr val="tx1"/>
                </a:solidFill>
                <a:latin typeface="+mn-lt"/>
                <a:ea typeface="+mn-ea"/>
                <a:cs typeface="+mn-cs"/>
              </a:rPr>
              <a:t>的语句。</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只有两种情况：大于</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时输出</a:t>
            </a:r>
            <a:r>
              <a:rPr lang="en-US" sz="1200" kern="1200" dirty="0" smtClean="0">
                <a:solidFill>
                  <a:schemeClr val="tx1"/>
                </a:solidFill>
                <a:latin typeface="+mn-lt"/>
                <a:ea typeface="+mn-ea"/>
                <a:cs typeface="+mn-cs"/>
              </a:rPr>
              <a:t>“Test1”</a:t>
            </a:r>
            <a:r>
              <a:rPr lang="zh-CN" altLang="en-US" sz="1200" kern="1200" dirty="0" smtClean="0">
                <a:solidFill>
                  <a:schemeClr val="tx1"/>
                </a:solidFill>
                <a:latin typeface="+mn-lt"/>
                <a:ea typeface="+mn-ea"/>
                <a:cs typeface="+mn-cs"/>
              </a:rPr>
              <a:t>，小于等于</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时输出</a:t>
            </a:r>
            <a:r>
              <a:rPr lang="en-US" sz="1200" kern="1200" dirty="0" smtClean="0">
                <a:solidFill>
                  <a:schemeClr val="tx1"/>
                </a:solidFill>
                <a:latin typeface="+mn-lt"/>
                <a:ea typeface="+mn-ea"/>
                <a:cs typeface="+mn-cs"/>
              </a:rPr>
              <a:t>“Test3”</a:t>
            </a:r>
            <a:r>
              <a:rPr lang="zh-CN" altLang="en-US" sz="1200" kern="120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内部类不能与外部类同名。</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当Ｂ继承Ａ时，Ａ中的构造函数是带参数的，Ｂ中缺省构造函数的函数体为空；而ＪＡＶＡ编译器会为空构造函数体自动添加语句</a:t>
            </a:r>
            <a:r>
              <a:rPr lang="en-US" sz="1200" kern="1200" dirty="0" smtClean="0">
                <a:solidFill>
                  <a:schemeClr val="tx1"/>
                </a:solidFill>
                <a:latin typeface="+mn-lt"/>
                <a:ea typeface="+mn-ea"/>
                <a:cs typeface="+mn-cs"/>
              </a:rPr>
              <a:t>“super();”</a:t>
            </a:r>
            <a:r>
              <a:rPr lang="zh-CN" altLang="en-US" sz="1200" kern="1200" dirty="0" smtClean="0">
                <a:solidFill>
                  <a:schemeClr val="tx1"/>
                </a:solidFill>
                <a:latin typeface="+mn-lt"/>
                <a:ea typeface="+mn-ea"/>
                <a:cs typeface="+mn-cs"/>
              </a:rPr>
              <a:t>调用父类构造函数，更进一步是调用父类的参数为空的构造函数。而父类中没有参数为空的构造函数。</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当一个类中未显式定义构造函数时，缺省的构造函数是以类名为函数名，参数为空，函数体为空。</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虽然父类中的某一构造函数有字符串参数</a:t>
            </a:r>
            <a:r>
              <a:rPr lang="en-US" sz="1200" kern="1200" dirty="0" smtClean="0">
                <a:solidFill>
                  <a:schemeClr val="tx1"/>
                </a:solidFill>
                <a:latin typeface="+mn-lt"/>
                <a:ea typeface="+mn-ea"/>
                <a:cs typeface="+mn-cs"/>
              </a:rPr>
              <a:t>s</a:t>
            </a:r>
            <a:r>
              <a:rPr lang="zh-CN" altLang="en-US" sz="1200" kern="1200" dirty="0" smtClean="0">
                <a:solidFill>
                  <a:schemeClr val="tx1"/>
                </a:solidFill>
                <a:latin typeface="+mn-lt"/>
                <a:ea typeface="+mn-ea"/>
                <a:cs typeface="+mn-cs"/>
              </a:rPr>
              <a:t>，但是子类继承父类时并不继承构造函数，所以它只能使用缺省构造函数。故在第</a:t>
            </a:r>
            <a:r>
              <a:rPr lang="en-US" sz="1200" kern="1200" dirty="0" smtClean="0">
                <a:solidFill>
                  <a:schemeClr val="tx1"/>
                </a:solidFill>
                <a:latin typeface="+mn-lt"/>
                <a:ea typeface="+mn-ea"/>
                <a:cs typeface="+mn-cs"/>
              </a:rPr>
              <a:t>11</a:t>
            </a:r>
            <a:r>
              <a:rPr lang="zh-CN" altLang="en-US" sz="1200" kern="1200" dirty="0" smtClean="0">
                <a:solidFill>
                  <a:schemeClr val="tx1"/>
                </a:solidFill>
                <a:latin typeface="+mn-lt"/>
                <a:ea typeface="+mn-ea"/>
                <a:cs typeface="+mn-cs"/>
              </a:rPr>
              <a:t>行出错。</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题中问的是如何正确声明一个一维数组，并非实例化或者初始化数组。</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a:t>
            </a:r>
            <a:r>
              <a:rPr lang="en-US" altLang="zh-CN"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处可以是一个输入，包的定义，类的定义。</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由于常量或变量的声明只能在类中或方法中，故不能选择</a:t>
            </a:r>
            <a:r>
              <a:rPr lang="en-US" sz="1200" kern="1200" dirty="0" smtClean="0">
                <a:solidFill>
                  <a:schemeClr val="tx1"/>
                </a:solidFill>
                <a:latin typeface="+mn-lt"/>
                <a:ea typeface="+mn-ea"/>
                <a:cs typeface="+mn-cs"/>
              </a:rPr>
              <a:t>C。</a:t>
            </a: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由于在一个文件中只能有一个</a:t>
            </a:r>
            <a:r>
              <a:rPr lang="en-US" sz="1200" kern="1200" dirty="0" smtClean="0">
                <a:solidFill>
                  <a:schemeClr val="tx1"/>
                </a:solidFill>
                <a:latin typeface="+mn-lt"/>
                <a:ea typeface="+mn-ea"/>
                <a:cs typeface="+mn-cs"/>
              </a:rPr>
              <a:t>public</a:t>
            </a:r>
            <a:r>
              <a:rPr lang="zh-CN" altLang="en-US" sz="1200" kern="1200" dirty="0" smtClean="0">
                <a:solidFill>
                  <a:schemeClr val="tx1"/>
                </a:solidFill>
                <a:latin typeface="+mn-lt"/>
                <a:ea typeface="+mn-ea"/>
                <a:cs typeface="+mn-cs"/>
              </a:rPr>
              <a:t>类，故不能选择</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静态方法除了自己的参数外只能直接访问静态成员。访问非静态成员，必须先实例化本类的一个实例，再用实例名点取。</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上午大一班的同学看过来</a:t>
            </a:r>
            <a:r>
              <a:rPr lang="en-US" altLang="zh-CN" dirty="0" smtClean="0"/>
              <a:t>…</a:t>
            </a:r>
            <a:r>
              <a:rPr lang="zh-CN" altLang="en-US" dirty="0" smtClean="0"/>
              <a:t>我在课上说</a:t>
            </a:r>
            <a:r>
              <a:rPr lang="en-US" altLang="zh-CN" dirty="0" smtClean="0"/>
              <a:t>&amp;</a:t>
            </a:r>
            <a:r>
              <a:rPr lang="zh-CN" altLang="en-US" dirty="0" smtClean="0"/>
              <a:t>操作符左右不能为</a:t>
            </a:r>
            <a:r>
              <a:rPr lang="en-US" altLang="zh-CN" dirty="0" err="1" smtClean="0"/>
              <a:t>boolean</a:t>
            </a:r>
            <a:r>
              <a:rPr lang="zh-CN" altLang="en-US" dirty="0" smtClean="0"/>
              <a:t>，误导你们了，纠正一下</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这道题目的选项确实为</a:t>
            </a:r>
            <a:r>
              <a:rPr lang="en-US" altLang="zh-CN" dirty="0" smtClean="0"/>
              <a:t>C</a:t>
            </a:r>
            <a:r>
              <a:rPr lang="zh-CN" altLang="en-US" dirty="0" smtClean="0"/>
              <a:t>，但理由是：参考</a:t>
            </a:r>
            <a:r>
              <a:rPr lang="en-US" altLang="zh-CN" dirty="0" smtClean="0"/>
              <a:t>《《JAVA</a:t>
            </a:r>
            <a:r>
              <a:rPr lang="zh-CN" altLang="en-US" dirty="0" smtClean="0"/>
              <a:t>程序设计导论</a:t>
            </a:r>
            <a:r>
              <a:rPr lang="en-US" altLang="zh-CN" dirty="0" smtClean="0"/>
              <a:t>》2.10.1</a:t>
            </a:r>
            <a:r>
              <a:rPr lang="zh-CN" altLang="en-US" dirty="0" smtClean="0"/>
              <a:t>节</a:t>
            </a:r>
            <a:endParaRPr lang="en-US" altLang="zh-CN" dirty="0" smtClean="0"/>
          </a:p>
          <a:p>
            <a:r>
              <a:rPr lang="en-US" altLang="zh-CN" dirty="0" smtClean="0"/>
              <a:t>&amp;&amp;</a:t>
            </a:r>
            <a:r>
              <a:rPr lang="zh-CN" altLang="en-US" dirty="0" smtClean="0"/>
              <a:t>为条件操作符、短路操作符，也就是说在运行</a:t>
            </a:r>
            <a:r>
              <a:rPr lang="en-US" altLang="zh-CN" dirty="0" smtClean="0"/>
              <a:t>c1&amp;&amp;c2</a:t>
            </a:r>
            <a:r>
              <a:rPr lang="zh-CN" altLang="en-US" dirty="0" smtClean="0"/>
              <a:t>时，如果</a:t>
            </a:r>
            <a:r>
              <a:rPr lang="en-US" altLang="zh-CN" dirty="0" smtClean="0"/>
              <a:t>c1</a:t>
            </a:r>
            <a:r>
              <a:rPr lang="zh-CN" altLang="en-US" dirty="0" smtClean="0"/>
              <a:t>为</a:t>
            </a:r>
            <a:r>
              <a:rPr lang="en-US" altLang="zh-CN" dirty="0" smtClean="0"/>
              <a:t>false</a:t>
            </a:r>
            <a:r>
              <a:rPr lang="zh-CN" altLang="en-US" dirty="0" smtClean="0"/>
              <a:t>时，</a:t>
            </a:r>
            <a:r>
              <a:rPr lang="en-US" altLang="zh-CN" dirty="0" smtClean="0"/>
              <a:t>c1&amp;&amp;c2</a:t>
            </a:r>
            <a:r>
              <a:rPr lang="zh-CN" altLang="en-US" dirty="0" smtClean="0"/>
              <a:t>的结果已经出来了，不需要再运行</a:t>
            </a:r>
            <a:r>
              <a:rPr lang="en-US" altLang="zh-CN" dirty="0" smtClean="0"/>
              <a:t>c2</a:t>
            </a:r>
            <a:r>
              <a:rPr lang="zh-CN" altLang="en-US" dirty="0" smtClean="0"/>
              <a:t>。</a:t>
            </a:r>
            <a:endParaRPr lang="en-US" altLang="zh-CN" dirty="0" smtClean="0"/>
          </a:p>
          <a:p>
            <a:r>
              <a:rPr lang="en-US" altLang="zh-CN" dirty="0" smtClean="0"/>
              <a:t>&amp;</a:t>
            </a:r>
            <a:r>
              <a:rPr lang="zh-CN" altLang="en-US" dirty="0" smtClean="0"/>
              <a:t>为无条件操作符，两个条件</a:t>
            </a:r>
            <a:r>
              <a:rPr lang="en-US" altLang="zh-CN" dirty="0" smtClean="0"/>
              <a:t>c1</a:t>
            </a:r>
            <a:r>
              <a:rPr lang="zh-CN" altLang="en-US" dirty="0" smtClean="0"/>
              <a:t>和</a:t>
            </a:r>
            <a:r>
              <a:rPr lang="en-US" altLang="zh-CN" dirty="0" smtClean="0"/>
              <a:t>c2</a:t>
            </a:r>
            <a:r>
              <a:rPr lang="zh-CN" altLang="en-US" dirty="0" smtClean="0"/>
              <a:t>都必须运行。</a:t>
            </a:r>
            <a:endParaRPr lang="en-US" altLang="zh-CN" dirty="0" smtClean="0"/>
          </a:p>
          <a:p>
            <a:r>
              <a:rPr lang="zh-CN" altLang="en-US" dirty="0" smtClean="0"/>
              <a:t>在这道题目中，</a:t>
            </a:r>
            <a:r>
              <a:rPr lang="en-US" altLang="zh-CN" dirty="0" err="1" smtClean="0"/>
              <a:t>str</a:t>
            </a:r>
            <a:r>
              <a:rPr lang="zh-CN" altLang="en-US" dirty="0" smtClean="0"/>
              <a:t>为</a:t>
            </a:r>
            <a:r>
              <a:rPr lang="en-US" altLang="zh-CN" dirty="0" smtClean="0"/>
              <a:t>null</a:t>
            </a:r>
            <a:r>
              <a:rPr lang="zh-CN" altLang="en-US" dirty="0" smtClean="0"/>
              <a:t>，在运行第五行时，</a:t>
            </a:r>
            <a:r>
              <a:rPr lang="en-US" altLang="zh-CN" dirty="0" err="1" smtClean="0"/>
              <a:t>str.length</a:t>
            </a:r>
            <a:r>
              <a:rPr lang="en-US" altLang="zh-CN" dirty="0" smtClean="0"/>
              <a:t>()</a:t>
            </a:r>
            <a:r>
              <a:rPr lang="zh-CN" altLang="en-US" dirty="0" smtClean="0"/>
              <a:t>会报出</a:t>
            </a:r>
            <a:r>
              <a:rPr lang="en-US" altLang="zh-CN" dirty="0" err="1" smtClean="0"/>
              <a:t>NullPointException</a:t>
            </a:r>
            <a:r>
              <a:rPr lang="zh-CN" altLang="en-US" dirty="0" smtClean="0"/>
              <a:t>，而在第二行，因为</a:t>
            </a:r>
            <a:r>
              <a:rPr lang="en-US" altLang="zh-CN" dirty="0" smtClean="0"/>
              <a:t>&amp;&amp;</a:t>
            </a:r>
            <a:r>
              <a:rPr lang="zh-CN" altLang="en-US" dirty="0" smtClean="0"/>
              <a:t>为短路操作符，</a:t>
            </a:r>
            <a:r>
              <a:rPr lang="en-US" altLang="zh-CN" dirty="0" err="1" smtClean="0"/>
              <a:t>str.length</a:t>
            </a:r>
            <a:r>
              <a:rPr lang="en-US" altLang="zh-CN" dirty="0" smtClean="0"/>
              <a:t>()</a:t>
            </a:r>
            <a:r>
              <a:rPr lang="zh-CN" altLang="en-US" dirty="0" smtClean="0"/>
              <a:t>不会被执行到，所以不会报错。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型数组是类对象，它在类被加载时完成初始化，在前面题目中已经有叙述，由于是原始数据类型</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，其初始值为</a:t>
            </a:r>
            <a:r>
              <a:rPr lang="en-US" sz="1200" kern="1200" dirty="0" smtClean="0">
                <a:solidFill>
                  <a:schemeClr val="tx1"/>
                </a:solidFill>
                <a:latin typeface="+mn-lt"/>
                <a:ea typeface="+mn-ea"/>
                <a:cs typeface="+mn-cs"/>
              </a:rPr>
              <a:t>0</a:t>
            </a:r>
            <a:r>
              <a:rPr lang="zh-CN" altLang="en-US"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实例变量在类的一个实例构造时完成初始化，而且在类的静态方法中不能直接访问类的非静态成员而只能访问类成员（像上题中一样），类的普通方法可以访问类的所有成员和方法，而静态方法只能访问类的静态成员和方法，因为静态方法属于类，而普通方法及成员变量属于类的实例，类方法（静态方法）不能使用属于某个不确定的类的实例的方法和变量。</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a:t>
            </a:r>
            <a:r>
              <a:rPr lang="en-US" altLang="zh-CN"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中的标示符必须是字母、美元符</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或下划线</a:t>
            </a:r>
            <a:r>
              <a:rPr lang="en-US" sz="1200" kern="1200" dirty="0" smtClean="0">
                <a:solidFill>
                  <a:schemeClr val="tx1"/>
                </a:solidFill>
                <a:latin typeface="+mn-lt"/>
                <a:ea typeface="+mn-ea"/>
                <a:cs typeface="+mn-cs"/>
              </a:rPr>
              <a:t>(_)</a:t>
            </a:r>
            <a:r>
              <a:rPr lang="zh-CN" altLang="en-US" sz="1200" kern="1200" dirty="0" smtClean="0">
                <a:solidFill>
                  <a:schemeClr val="tx1"/>
                </a:solidFill>
                <a:latin typeface="+mn-lt"/>
                <a:ea typeface="+mn-ea"/>
                <a:cs typeface="+mn-cs"/>
              </a:rPr>
              <a:t>开头。</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关键字与保留字不能作为标示符。选项</a:t>
            </a:r>
            <a:r>
              <a:rPr lang="en-US"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中的</a:t>
            </a:r>
            <a:r>
              <a:rPr lang="en-US" sz="1200" kern="1200" dirty="0" smtClean="0">
                <a:solidFill>
                  <a:schemeClr val="tx1"/>
                </a:solidFill>
                <a:latin typeface="+mn-lt"/>
                <a:ea typeface="+mn-ea"/>
                <a:cs typeface="+mn-cs"/>
              </a:rPr>
              <a:t>const</a:t>
            </a:r>
            <a:r>
              <a:rPr lang="zh-CN" altLang="en-US" sz="1200" kern="1200" dirty="0" smtClean="0">
                <a:solidFill>
                  <a:schemeClr val="tx1"/>
                </a:solidFill>
                <a:latin typeface="+mn-lt"/>
                <a:ea typeface="+mn-ea"/>
                <a:cs typeface="+mn-cs"/>
              </a:rPr>
              <a:t>是</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的保留字，所以不能作标示符。</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选项</a:t>
            </a:r>
            <a:r>
              <a:rPr lang="en-US" sz="1200" kern="1200" dirty="0" smtClean="0">
                <a:solidFill>
                  <a:schemeClr val="tx1"/>
                </a:solidFill>
                <a:latin typeface="+mn-lt"/>
                <a:ea typeface="+mn-ea"/>
                <a:cs typeface="+mn-cs"/>
              </a:rPr>
              <a:t>E</a:t>
            </a:r>
            <a:r>
              <a:rPr lang="zh-CN" altLang="en-US" sz="1200" kern="1200" dirty="0" smtClean="0">
                <a:solidFill>
                  <a:schemeClr val="tx1"/>
                </a:solidFill>
                <a:latin typeface="+mn-lt"/>
                <a:ea typeface="+mn-ea"/>
                <a:cs typeface="+mn-cs"/>
              </a:rPr>
              <a:t>中的</a:t>
            </a:r>
            <a:r>
              <a:rPr lang="en-US" sz="1200" kern="1200" dirty="0" smtClean="0">
                <a:solidFill>
                  <a:schemeClr val="tx1"/>
                </a:solidFill>
                <a:latin typeface="+mn-lt"/>
                <a:ea typeface="+mn-ea"/>
                <a:cs typeface="+mn-cs"/>
              </a:rPr>
              <a:t>3_case</a:t>
            </a:r>
            <a:r>
              <a:rPr lang="zh-CN" altLang="en-US" sz="1200" kern="1200" dirty="0" smtClean="0">
                <a:solidFill>
                  <a:schemeClr val="tx1"/>
                </a:solidFill>
                <a:latin typeface="+mn-lt"/>
                <a:ea typeface="+mn-ea"/>
                <a:cs typeface="+mn-cs"/>
              </a:rPr>
              <a:t>以数字开头，违反了</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的规则。 </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方法重载的规则是：</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一、参数列表必须不同，个数的不同完全可以，如果个数相同则参数类型的不同不能引起歧意，例如</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和</a:t>
            </a:r>
            <a:r>
              <a:rPr lang="en-US" sz="1200" kern="1200" dirty="0" err="1" smtClean="0">
                <a:solidFill>
                  <a:schemeClr val="tx1"/>
                </a:solidFill>
                <a:latin typeface="+mn-lt"/>
                <a:ea typeface="+mn-ea"/>
                <a:cs typeface="+mn-cs"/>
              </a:rPr>
              <a:t>long,float</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double</a:t>
            </a:r>
            <a:r>
              <a:rPr lang="zh-CN" altLang="en-US" sz="1200" kern="1200" dirty="0" smtClean="0">
                <a:solidFill>
                  <a:schemeClr val="tx1"/>
                </a:solidFill>
                <a:latin typeface="+mn-lt"/>
                <a:ea typeface="+mn-ea"/>
                <a:cs typeface="+mn-cs"/>
              </a:rPr>
              <a:t>就不能作为唯一的类型不同；</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二、返回值可以不同，但是不能是重载时唯一的不同点。</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方法重写发生在类继承时，子类可以重写一个父类中已有的方法，必须在返回类型和参数列表一样时才能说是重写，否则就是重载</a:t>
            </a:r>
            <a:r>
              <a:rPr lang="en-US" altLang="zh-CN"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中方法重写的一个重要而且容易被忽略的规则是重写的方法的访问权限不能比被重写的方法的访问权限低！重写的另一个规则是重写的方法不能比被重写的方法抛弃</a:t>
            </a:r>
            <a:r>
              <a:rPr lang="en-US" sz="1200" kern="1200" dirty="0" smtClean="0">
                <a:solidFill>
                  <a:schemeClr val="tx1"/>
                </a:solidFill>
                <a:latin typeface="+mn-lt"/>
                <a:ea typeface="+mn-ea"/>
                <a:cs typeface="+mn-cs"/>
              </a:rPr>
              <a:t>(throws)</a:t>
            </a:r>
            <a:r>
              <a:rPr lang="zh-CN" altLang="en-US" sz="1200" kern="1200" dirty="0" smtClean="0">
                <a:solidFill>
                  <a:schemeClr val="tx1"/>
                </a:solidFill>
                <a:latin typeface="+mn-lt"/>
                <a:ea typeface="+mn-ea"/>
                <a:cs typeface="+mn-cs"/>
              </a:rPr>
              <a:t>更多种类的异常，其抛弃的异常只能少，或者是其子类，不能以抛弃异常的个数来判断种类，而应该是异常类层次结果上的种类。此题中答案</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的错误就是重写的访问权限比被重写的方法的低，而</a:t>
            </a:r>
            <a:r>
              <a:rPr lang="en-US" sz="1200" kern="1200" dirty="0" err="1" smtClean="0">
                <a:solidFill>
                  <a:schemeClr val="tx1"/>
                </a:solidFill>
                <a:latin typeface="+mn-lt"/>
                <a:ea typeface="+mn-ea"/>
                <a:cs typeface="+mn-cs"/>
              </a:rPr>
              <a:t>b,c</a:t>
            </a:r>
            <a:r>
              <a:rPr lang="zh-CN" altLang="en-US" sz="1200" kern="1200" dirty="0" smtClean="0">
                <a:solidFill>
                  <a:schemeClr val="tx1"/>
                </a:solidFill>
                <a:latin typeface="+mn-lt"/>
                <a:ea typeface="+mn-ea"/>
                <a:cs typeface="+mn-cs"/>
              </a:rPr>
              <a:t>都属于重载，</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的错误在于比被重写的方法抛弃了更多种类的异常。</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一个类中定义的缺省成员变量只能被同一包中的类访问。</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public</a:t>
            </a:r>
            <a:r>
              <a:rPr lang="en-US" altLang="zh-CN" sz="1200" kern="1200" baseline="0" dirty="0" smtClean="0">
                <a:solidFill>
                  <a:schemeClr val="tx1"/>
                </a:solidFill>
                <a:latin typeface="+mn-lt"/>
                <a:ea typeface="+mn-ea"/>
                <a:cs typeface="+mn-cs"/>
              </a:rPr>
              <a:t> &gt; protected</a:t>
            </a:r>
            <a:r>
              <a:rPr lang="zh-CN" altLang="en-US" sz="1200" kern="1200" baseline="0" dirty="0" smtClean="0">
                <a:solidFill>
                  <a:schemeClr val="tx1"/>
                </a:solidFill>
                <a:latin typeface="+mn-lt"/>
                <a:ea typeface="+mn-ea"/>
                <a:cs typeface="+mn-cs"/>
              </a:rPr>
              <a:t>（不在同一个包的子类也可）</a:t>
            </a:r>
            <a:r>
              <a:rPr lang="en-US" altLang="zh-CN" sz="1200" kern="1200" baseline="0" dirty="0" smtClean="0">
                <a:solidFill>
                  <a:schemeClr val="tx1"/>
                </a:solidFill>
                <a:latin typeface="+mn-lt"/>
                <a:ea typeface="+mn-ea"/>
                <a:cs typeface="+mn-cs"/>
              </a:rPr>
              <a:t>&gt;default</a:t>
            </a:r>
            <a:r>
              <a:rPr lang="zh-CN" altLang="en-US" sz="1200" kern="1200" baseline="0" dirty="0" smtClean="0">
                <a:solidFill>
                  <a:schemeClr val="tx1"/>
                </a:solidFill>
                <a:latin typeface="+mn-lt"/>
                <a:ea typeface="+mn-ea"/>
                <a:cs typeface="+mn-cs"/>
              </a:rPr>
              <a:t>（同个包）</a:t>
            </a:r>
            <a:r>
              <a:rPr lang="en-US" altLang="zh-CN" sz="1200" kern="1200" baseline="0" dirty="0" smtClean="0">
                <a:solidFill>
                  <a:schemeClr val="tx1"/>
                </a:solidFill>
                <a:latin typeface="+mn-lt"/>
                <a:ea typeface="+mn-ea"/>
                <a:cs typeface="+mn-cs"/>
              </a:rPr>
              <a:t>&gt;private</a:t>
            </a:r>
            <a:r>
              <a:rPr lang="zh-CN" altLang="en-US" sz="1200" kern="1200" baseline="0" dirty="0" smtClean="0">
                <a:solidFill>
                  <a:schemeClr val="tx1"/>
                </a:solidFill>
                <a:latin typeface="+mn-lt"/>
                <a:ea typeface="+mn-ea"/>
                <a:cs typeface="+mn-cs"/>
              </a:rPr>
              <a:t>（同一个类）</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中共有变量使用</a:t>
            </a:r>
            <a:r>
              <a:rPr lang="en-US" sz="1200" kern="1200" dirty="0" smtClean="0">
                <a:solidFill>
                  <a:schemeClr val="tx1"/>
                </a:solidFill>
                <a:latin typeface="+mn-lt"/>
                <a:ea typeface="+mn-ea"/>
                <a:cs typeface="+mn-cs"/>
              </a:rPr>
              <a:t>public</a:t>
            </a:r>
            <a:r>
              <a:rPr lang="zh-CN" altLang="en-US" sz="1200" kern="1200" dirty="0" smtClean="0">
                <a:solidFill>
                  <a:schemeClr val="tx1"/>
                </a:solidFill>
                <a:latin typeface="+mn-lt"/>
                <a:ea typeface="+mn-ea"/>
                <a:cs typeface="+mn-cs"/>
              </a:rPr>
              <a:t>定义，常量变量使用</a:t>
            </a:r>
            <a:r>
              <a:rPr lang="en-US" sz="1200" kern="1200" dirty="0" smtClean="0">
                <a:solidFill>
                  <a:schemeClr val="tx1"/>
                </a:solidFill>
                <a:latin typeface="+mn-lt"/>
                <a:ea typeface="+mn-ea"/>
                <a:cs typeface="+mn-cs"/>
              </a:rPr>
              <a:t>final</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选项在</a:t>
            </a:r>
            <a:r>
              <a:rPr lang="en-US" altLang="zh-CN"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中也是正确的，只是</a:t>
            </a:r>
            <a:r>
              <a:rPr lang="en-US" altLang="zh-CN"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是推荐的规范写法。</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修饰符</a:t>
            </a:r>
            <a:r>
              <a:rPr lang="en-US" altLang="zh-CN" sz="1200" kern="1200" dirty="0" smtClean="0">
                <a:solidFill>
                  <a:schemeClr val="tx1"/>
                </a:solidFill>
                <a:latin typeface="+mn-lt"/>
                <a:ea typeface="+mn-ea"/>
                <a:cs typeface="+mn-cs"/>
              </a:rPr>
              <a:t>public</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static</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final</a:t>
            </a:r>
            <a:r>
              <a:rPr lang="zh-CN" altLang="en-US" sz="1200" kern="1200" dirty="0" smtClean="0">
                <a:solidFill>
                  <a:schemeClr val="tx1"/>
                </a:solidFill>
                <a:latin typeface="+mn-lt"/>
                <a:ea typeface="+mn-ea"/>
                <a:cs typeface="+mn-cs"/>
              </a:rPr>
              <a:t>等是可以无序的，</a:t>
            </a:r>
            <a:r>
              <a:rPr lang="en-US" altLang="zh-CN"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编译器都可以识别。</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rgbClr val="FF0000"/>
                </a:solidFill>
                <a:latin typeface="+mn-lt"/>
                <a:ea typeface="+mn-ea"/>
                <a:cs typeface="+mn-cs"/>
              </a:rPr>
              <a:t>Java</a:t>
            </a:r>
            <a:r>
              <a:rPr lang="zh-CN" altLang="en-US" sz="1200" kern="1200" dirty="0" smtClean="0">
                <a:solidFill>
                  <a:srgbClr val="FF0000"/>
                </a:solidFill>
                <a:latin typeface="+mn-lt"/>
                <a:ea typeface="+mn-ea"/>
                <a:cs typeface="+mn-cs"/>
              </a:rPr>
              <a:t>中的</a:t>
            </a:r>
            <a:r>
              <a:rPr lang="en-US" sz="1200" kern="1200" dirty="0" smtClean="0">
                <a:solidFill>
                  <a:srgbClr val="FF0000"/>
                </a:solidFill>
                <a:latin typeface="+mn-lt"/>
                <a:ea typeface="+mn-ea"/>
                <a:cs typeface="+mn-cs"/>
              </a:rPr>
              <a:t>package</a:t>
            </a:r>
            <a:r>
              <a:rPr lang="zh-CN" altLang="en-US" sz="1200" kern="1200" dirty="0" smtClean="0">
                <a:solidFill>
                  <a:srgbClr val="FF0000"/>
                </a:solidFill>
                <a:latin typeface="+mn-lt"/>
                <a:ea typeface="+mn-ea"/>
                <a:cs typeface="+mn-cs"/>
              </a:rPr>
              <a:t>语句必须是源文件中除去说明以外的第一条语句。</a:t>
            </a:r>
            <a:endParaRPr lang="en-US" altLang="zh-CN" sz="1200" kern="1200" dirty="0" smtClean="0">
              <a:solidFill>
                <a:srgbClr val="FF0000"/>
              </a:solidFill>
              <a:latin typeface="+mn-lt"/>
              <a:ea typeface="+mn-ea"/>
              <a:cs typeface="+mn-cs"/>
            </a:endParaRPr>
          </a:p>
          <a:p>
            <a:r>
              <a:rPr lang="zh-CN" altLang="en-US" sz="1200" kern="1200" dirty="0" smtClean="0">
                <a:solidFill>
                  <a:schemeClr val="tx1"/>
                </a:solidFill>
                <a:latin typeface="+mn-lt"/>
                <a:ea typeface="+mn-ea"/>
                <a:cs typeface="+mn-cs"/>
              </a:rPr>
              <a:t>导入包语句可以有几个，但是必须位于</a:t>
            </a:r>
            <a:r>
              <a:rPr lang="en-US" sz="1200" kern="1200" dirty="0" smtClean="0">
                <a:solidFill>
                  <a:schemeClr val="tx1"/>
                </a:solidFill>
                <a:latin typeface="+mn-lt"/>
                <a:ea typeface="+mn-ea"/>
                <a:cs typeface="+mn-cs"/>
              </a:rPr>
              <a:t>package</a:t>
            </a:r>
            <a:r>
              <a:rPr lang="zh-CN" altLang="en-US" sz="1200" kern="1200" dirty="0" smtClean="0">
                <a:solidFill>
                  <a:schemeClr val="tx1"/>
                </a:solidFill>
                <a:latin typeface="+mn-lt"/>
                <a:ea typeface="+mn-ea"/>
                <a:cs typeface="+mn-cs"/>
              </a:rPr>
              <a:t>语句之后。</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其它类定义之前，一个源文件中可以有几个类，但最多只能有一个是</a:t>
            </a:r>
            <a:r>
              <a:rPr lang="en-US" sz="1200" kern="1200" dirty="0" smtClean="0">
                <a:solidFill>
                  <a:schemeClr val="tx1"/>
                </a:solidFill>
                <a:latin typeface="+mn-lt"/>
                <a:ea typeface="+mn-ea"/>
                <a:cs typeface="+mn-cs"/>
              </a:rPr>
              <a:t>public</a:t>
            </a:r>
            <a:r>
              <a:rPr lang="zh-CN" altLang="en-US" sz="1200" kern="1200" dirty="0" smtClean="0">
                <a:solidFill>
                  <a:schemeClr val="tx1"/>
                </a:solidFill>
                <a:latin typeface="+mn-lt"/>
                <a:ea typeface="+mn-ea"/>
                <a:cs typeface="+mn-cs"/>
              </a:rPr>
              <a:t>的，如果有，则源文件的文件名必须和该类的类名相同。</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操作符比较的是操作符两端的操作数是否是同一个对象，而</a:t>
            </a:r>
            <a:r>
              <a:rPr lang="en-US" sz="1200" kern="1200" dirty="0" smtClean="0">
                <a:solidFill>
                  <a:schemeClr val="tx1"/>
                </a:solidFill>
                <a:latin typeface="+mn-lt"/>
                <a:ea typeface="+mn-ea"/>
                <a:cs typeface="+mn-cs"/>
              </a:rPr>
              <a:t>String</a:t>
            </a:r>
            <a:r>
              <a:rPr lang="zh-CN" altLang="en-US" sz="1200" kern="1200" dirty="0" smtClean="0">
                <a:solidFill>
                  <a:schemeClr val="tx1"/>
                </a:solidFill>
                <a:latin typeface="+mn-lt"/>
                <a:ea typeface="+mn-ea"/>
                <a:cs typeface="+mn-cs"/>
              </a:rPr>
              <a:t>的</a:t>
            </a:r>
            <a:r>
              <a:rPr lang="en-US" sz="1200" kern="1200" dirty="0" smtClean="0">
                <a:solidFill>
                  <a:schemeClr val="tx1"/>
                </a:solidFill>
                <a:latin typeface="+mn-lt"/>
                <a:ea typeface="+mn-ea"/>
                <a:cs typeface="+mn-cs"/>
              </a:rPr>
              <a:t>equals()</a:t>
            </a:r>
            <a:r>
              <a:rPr lang="zh-CN" altLang="en-US" sz="1200" kern="1200" dirty="0" smtClean="0">
                <a:solidFill>
                  <a:schemeClr val="tx1"/>
                </a:solidFill>
                <a:latin typeface="+mn-lt"/>
                <a:ea typeface="+mn-ea"/>
                <a:cs typeface="+mn-cs"/>
              </a:rPr>
              <a:t>方法比较的是两个</a:t>
            </a:r>
            <a:r>
              <a:rPr lang="en-US" sz="1200" kern="1200" dirty="0" smtClean="0">
                <a:solidFill>
                  <a:schemeClr val="tx1"/>
                </a:solidFill>
                <a:latin typeface="+mn-lt"/>
                <a:ea typeface="+mn-ea"/>
                <a:cs typeface="+mn-cs"/>
              </a:rPr>
              <a:t>String</a:t>
            </a:r>
            <a:r>
              <a:rPr lang="zh-CN" altLang="en-US" sz="1200" kern="1200" dirty="0" smtClean="0">
                <a:solidFill>
                  <a:schemeClr val="tx1"/>
                </a:solidFill>
                <a:latin typeface="+mn-lt"/>
                <a:ea typeface="+mn-ea"/>
                <a:cs typeface="+mn-cs"/>
              </a:rPr>
              <a:t>对象的内容是否一样，其参数是一个</a:t>
            </a:r>
            <a:r>
              <a:rPr lang="en-US" sz="1200" kern="1200" dirty="0" smtClean="0">
                <a:solidFill>
                  <a:schemeClr val="tx1"/>
                </a:solidFill>
                <a:latin typeface="+mn-lt"/>
                <a:ea typeface="+mn-ea"/>
                <a:cs typeface="+mn-cs"/>
              </a:rPr>
              <a:t>String</a:t>
            </a:r>
            <a:r>
              <a:rPr lang="zh-CN" altLang="en-US" sz="1200" kern="1200" dirty="0" smtClean="0">
                <a:solidFill>
                  <a:schemeClr val="tx1"/>
                </a:solidFill>
                <a:latin typeface="+mn-lt"/>
                <a:ea typeface="+mn-ea"/>
                <a:cs typeface="+mn-cs"/>
              </a:rPr>
              <a:t>对象时才有可能返回</a:t>
            </a:r>
            <a:r>
              <a:rPr lang="en-US" sz="1200" kern="1200" dirty="0" smtClean="0">
                <a:solidFill>
                  <a:schemeClr val="tx1"/>
                </a:solidFill>
                <a:latin typeface="+mn-lt"/>
                <a:ea typeface="+mn-ea"/>
                <a:cs typeface="+mn-cs"/>
              </a:rPr>
              <a:t>true</a:t>
            </a:r>
            <a:r>
              <a:rPr lang="zh-CN" altLang="en-US" sz="1200" kern="1200" dirty="0" smtClean="0">
                <a:solidFill>
                  <a:schemeClr val="tx1"/>
                </a:solidFill>
                <a:latin typeface="+mn-lt"/>
                <a:ea typeface="+mn-ea"/>
                <a:cs typeface="+mn-cs"/>
              </a:rPr>
              <a:t>，其它对象都返回假。</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由于</a:t>
            </a:r>
            <a:r>
              <a:rPr lang="en-US" sz="1200" kern="1200" dirty="0" smtClean="0">
                <a:solidFill>
                  <a:schemeClr val="tx1"/>
                </a:solidFill>
                <a:latin typeface="+mn-lt"/>
                <a:ea typeface="+mn-ea"/>
                <a:cs typeface="+mn-cs"/>
              </a:rPr>
              <a:t>s</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t</a:t>
            </a:r>
            <a:r>
              <a:rPr lang="zh-CN" altLang="en-US" sz="1200" kern="1200" dirty="0" smtClean="0">
                <a:solidFill>
                  <a:schemeClr val="tx1"/>
                </a:solidFill>
                <a:latin typeface="+mn-lt"/>
                <a:ea typeface="+mn-ea"/>
                <a:cs typeface="+mn-cs"/>
              </a:rPr>
              <a:t>并非使用</a:t>
            </a:r>
            <a:r>
              <a:rPr lang="en-US" sz="1200" kern="1200" dirty="0" smtClean="0">
                <a:solidFill>
                  <a:schemeClr val="tx1"/>
                </a:solidFill>
                <a:latin typeface="+mn-lt"/>
                <a:ea typeface="+mn-ea"/>
                <a:cs typeface="+mn-cs"/>
              </a:rPr>
              <a:t>new</a:t>
            </a:r>
            <a:r>
              <a:rPr lang="zh-CN" altLang="en-US" sz="1200" kern="1200" dirty="0" smtClean="0">
                <a:solidFill>
                  <a:schemeClr val="tx1"/>
                </a:solidFill>
                <a:latin typeface="+mn-lt"/>
                <a:ea typeface="+mn-ea"/>
                <a:cs typeface="+mn-cs"/>
              </a:rPr>
              <a:t>创建的，他们指向内存池中的同一个字符串常量，因此其地址实际上是相同的，因此答案</a:t>
            </a:r>
            <a:r>
              <a:rPr lang="en-US"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也是正确的。</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考点是数字的表示法和基本数据类型的类型自动转换，没有小数点的数字被认为是</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型数，带有小数点的数被认为是</a:t>
            </a:r>
            <a:r>
              <a:rPr lang="en-US" sz="1200" kern="1200" dirty="0" smtClean="0">
                <a:solidFill>
                  <a:schemeClr val="tx1"/>
                </a:solidFill>
                <a:latin typeface="+mn-lt"/>
                <a:ea typeface="+mn-ea"/>
                <a:cs typeface="+mn-cs"/>
              </a:rPr>
              <a:t>double</a:t>
            </a:r>
            <a:r>
              <a:rPr lang="zh-CN" altLang="en-US" sz="1200" kern="1200" dirty="0" smtClean="0">
                <a:solidFill>
                  <a:schemeClr val="tx1"/>
                </a:solidFill>
                <a:latin typeface="+mn-lt"/>
                <a:ea typeface="+mn-ea"/>
                <a:cs typeface="+mn-cs"/>
              </a:rPr>
              <a:t>型的数，其它的使用在数字后面加一个字母表示数据类型，加</a:t>
            </a:r>
            <a:r>
              <a:rPr lang="en-US"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或者</a:t>
            </a:r>
            <a:r>
              <a:rPr lang="en-US"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是</a:t>
            </a:r>
            <a:r>
              <a:rPr lang="en-US" sz="1200" kern="1200" dirty="0" smtClean="0">
                <a:solidFill>
                  <a:schemeClr val="tx1"/>
                </a:solidFill>
                <a:latin typeface="+mn-lt"/>
                <a:ea typeface="+mn-ea"/>
                <a:cs typeface="+mn-cs"/>
              </a:rPr>
              <a:t>long</a:t>
            </a:r>
            <a:r>
              <a:rPr lang="zh-CN" altLang="en-US" sz="1200" kern="1200" dirty="0" smtClean="0">
                <a:solidFill>
                  <a:schemeClr val="tx1"/>
                </a:solidFill>
                <a:latin typeface="+mn-lt"/>
                <a:ea typeface="+mn-ea"/>
                <a:cs typeface="+mn-cs"/>
              </a:rPr>
              <a:t>型，加</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或者</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是</a:t>
            </a:r>
            <a:r>
              <a:rPr lang="en-US" sz="1200" kern="1200" dirty="0" smtClean="0">
                <a:solidFill>
                  <a:schemeClr val="tx1"/>
                </a:solidFill>
                <a:latin typeface="+mn-lt"/>
                <a:ea typeface="+mn-ea"/>
                <a:cs typeface="+mn-cs"/>
              </a:rPr>
              <a:t>double</a:t>
            </a:r>
            <a:r>
              <a:rPr lang="zh-CN" altLang="en-US" sz="1200" kern="1200" dirty="0" smtClean="0">
                <a:solidFill>
                  <a:schemeClr val="tx1"/>
                </a:solidFill>
                <a:latin typeface="+mn-lt"/>
                <a:ea typeface="+mn-ea"/>
                <a:cs typeface="+mn-cs"/>
              </a:rPr>
              <a:t>，加</a:t>
            </a:r>
            <a:r>
              <a:rPr lang="en-US"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或者</a:t>
            </a:r>
            <a:r>
              <a:rPr lang="en-US"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是</a:t>
            </a:r>
            <a:r>
              <a:rPr lang="en-US" sz="1200" kern="1200" dirty="0" smtClean="0">
                <a:solidFill>
                  <a:schemeClr val="tx1"/>
                </a:solidFill>
                <a:latin typeface="+mn-lt"/>
                <a:ea typeface="+mn-ea"/>
                <a:cs typeface="+mn-cs"/>
              </a:rPr>
              <a:t>float.</a:t>
            </a:r>
          </a:p>
          <a:p>
            <a:r>
              <a:rPr lang="zh-CN" altLang="en-US" sz="1200" kern="1200" dirty="0" smtClean="0">
                <a:solidFill>
                  <a:schemeClr val="tx1"/>
                </a:solidFill>
                <a:latin typeface="+mn-lt"/>
                <a:ea typeface="+mn-ea"/>
                <a:cs typeface="+mn-cs"/>
              </a:rPr>
              <a:t>可以将低精度的数字赋值给高精度的变量，反之则需要进行强制类型转换，例如将</a:t>
            </a:r>
            <a:r>
              <a:rPr lang="en-US" sz="1200" kern="1200" dirty="0" err="1" smtClean="0">
                <a:solidFill>
                  <a:schemeClr val="tx1"/>
                </a:solidFill>
                <a:latin typeface="+mn-lt"/>
                <a:ea typeface="+mn-ea"/>
                <a:cs typeface="+mn-cs"/>
              </a:rPr>
              <a:t>int,short,byte</a:t>
            </a:r>
            <a:r>
              <a:rPr lang="zh-CN" altLang="en-US" sz="1200" kern="1200" dirty="0" smtClean="0">
                <a:solidFill>
                  <a:schemeClr val="tx1"/>
                </a:solidFill>
                <a:latin typeface="+mn-lt"/>
                <a:ea typeface="+mn-ea"/>
                <a:cs typeface="+mn-cs"/>
              </a:rPr>
              <a:t>赋值给</a:t>
            </a:r>
            <a:r>
              <a:rPr lang="en-US" sz="1200" kern="1200" dirty="0" smtClean="0">
                <a:solidFill>
                  <a:schemeClr val="tx1"/>
                </a:solidFill>
                <a:latin typeface="+mn-lt"/>
                <a:ea typeface="+mn-ea"/>
                <a:cs typeface="+mn-cs"/>
              </a:rPr>
              <a:t>long</a:t>
            </a:r>
            <a:r>
              <a:rPr lang="zh-CN" altLang="en-US" sz="1200" kern="1200" dirty="0" smtClean="0">
                <a:solidFill>
                  <a:schemeClr val="tx1"/>
                </a:solidFill>
                <a:latin typeface="+mn-lt"/>
                <a:ea typeface="+mn-ea"/>
                <a:cs typeface="+mn-cs"/>
              </a:rPr>
              <a:t>型时不需要显式的类型转换，反之，将</a:t>
            </a:r>
            <a:r>
              <a:rPr lang="en-US" sz="1200" kern="1200" dirty="0" smtClean="0">
                <a:solidFill>
                  <a:schemeClr val="tx1"/>
                </a:solidFill>
                <a:latin typeface="+mn-lt"/>
                <a:ea typeface="+mn-ea"/>
                <a:cs typeface="+mn-cs"/>
              </a:rPr>
              <a:t>long</a:t>
            </a:r>
            <a:r>
              <a:rPr lang="zh-CN" altLang="en-US" sz="1200" kern="1200" dirty="0" smtClean="0">
                <a:solidFill>
                  <a:schemeClr val="tx1"/>
                </a:solidFill>
                <a:latin typeface="+mn-lt"/>
                <a:ea typeface="+mn-ea"/>
                <a:cs typeface="+mn-cs"/>
              </a:rPr>
              <a:t>型数赋值给</a:t>
            </a:r>
            <a:r>
              <a:rPr lang="en-US" sz="1200" kern="1200" dirty="0" err="1" smtClean="0">
                <a:solidFill>
                  <a:schemeClr val="tx1"/>
                </a:solidFill>
                <a:latin typeface="+mn-lt"/>
                <a:ea typeface="+mn-ea"/>
                <a:cs typeface="+mn-cs"/>
              </a:rPr>
              <a:t>byte,short,int</a:t>
            </a:r>
            <a:r>
              <a:rPr lang="zh-CN" altLang="en-US" sz="1200" kern="1200" dirty="0" smtClean="0">
                <a:solidFill>
                  <a:schemeClr val="tx1"/>
                </a:solidFill>
                <a:latin typeface="+mn-lt"/>
                <a:ea typeface="+mn-ea"/>
                <a:cs typeface="+mn-cs"/>
              </a:rPr>
              <a:t>型时需要强制转换（</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)123L;</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具体解释参考前面的重载和重写题目。</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中，子类可以重写父类的方法并将之声明为抽象方法，但是这引发的问题是类必须声明为抽象类，否则编译不能通过，而且抽象方法不能有方法体，也就是方法声明后面不能带上那两个大括号（</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），这些</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都不能满足。</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这个题目涉及继承时的多态性问题，</a:t>
            </a:r>
            <a:r>
              <a:rPr lang="en-US" sz="1200" kern="1200" dirty="0" err="1" smtClean="0">
                <a:solidFill>
                  <a:schemeClr val="tx1"/>
                </a:solidFill>
                <a:latin typeface="+mn-lt"/>
                <a:ea typeface="+mn-ea"/>
                <a:cs typeface="+mn-cs"/>
              </a:rPr>
              <a:t>t.print</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在运行时</a:t>
            </a:r>
            <a:r>
              <a:rPr lang="en-US" sz="1200" kern="1200" dirty="0" smtClean="0">
                <a:solidFill>
                  <a:schemeClr val="tx1"/>
                </a:solidFill>
                <a:latin typeface="+mn-lt"/>
                <a:ea typeface="+mn-ea"/>
                <a:cs typeface="+mn-cs"/>
              </a:rPr>
              <a:t>t</a:t>
            </a:r>
            <a:r>
              <a:rPr lang="zh-CN" altLang="en-US" sz="1200" kern="1200" dirty="0" smtClean="0">
                <a:solidFill>
                  <a:schemeClr val="tx1"/>
                </a:solidFill>
                <a:latin typeface="+mn-lt"/>
                <a:ea typeface="+mn-ea"/>
                <a:cs typeface="+mn-cs"/>
              </a:rPr>
              <a:t>实际指向的是一个</a:t>
            </a:r>
            <a:r>
              <a:rPr lang="en-US" sz="1200" kern="1200" dirty="0" smtClean="0">
                <a:solidFill>
                  <a:schemeClr val="tx1"/>
                </a:solidFill>
                <a:latin typeface="+mn-lt"/>
                <a:ea typeface="+mn-ea"/>
                <a:cs typeface="+mn-cs"/>
              </a:rPr>
              <a:t>Child</a:t>
            </a:r>
            <a:r>
              <a:rPr lang="zh-CN" altLang="en-US" sz="1200" kern="1200" dirty="0" smtClean="0">
                <a:solidFill>
                  <a:schemeClr val="tx1"/>
                </a:solidFill>
                <a:latin typeface="+mn-lt"/>
                <a:ea typeface="+mn-ea"/>
                <a:cs typeface="+mn-cs"/>
              </a:rPr>
              <a:t>对象，即</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在运行时决定变量的实际类型，而在编译时</a:t>
            </a:r>
            <a:r>
              <a:rPr lang="en-US" sz="1200" kern="1200" dirty="0" smtClean="0">
                <a:solidFill>
                  <a:schemeClr val="tx1"/>
                </a:solidFill>
                <a:latin typeface="+mn-lt"/>
                <a:ea typeface="+mn-ea"/>
                <a:cs typeface="+mn-cs"/>
              </a:rPr>
              <a:t>t</a:t>
            </a:r>
            <a:r>
              <a:rPr lang="zh-CN" altLang="en-US" sz="1200" kern="1200" dirty="0" smtClean="0">
                <a:solidFill>
                  <a:schemeClr val="tx1"/>
                </a:solidFill>
                <a:latin typeface="+mn-lt"/>
                <a:ea typeface="+mn-ea"/>
                <a:cs typeface="+mn-cs"/>
              </a:rPr>
              <a:t>是一个</a:t>
            </a:r>
            <a:r>
              <a:rPr lang="en-US" sz="1200" kern="1200" dirty="0" smtClean="0">
                <a:solidFill>
                  <a:schemeClr val="tx1"/>
                </a:solidFill>
                <a:latin typeface="+mn-lt"/>
                <a:ea typeface="+mn-ea"/>
                <a:cs typeface="+mn-cs"/>
              </a:rPr>
              <a:t>Parent</a:t>
            </a:r>
            <a:r>
              <a:rPr lang="zh-CN" altLang="en-US" sz="1200" kern="1200" dirty="0" smtClean="0">
                <a:solidFill>
                  <a:schemeClr val="tx1"/>
                </a:solidFill>
                <a:latin typeface="+mn-lt"/>
                <a:ea typeface="+mn-ea"/>
                <a:cs typeface="+mn-cs"/>
              </a:rPr>
              <a:t>对象，因此，如果子类</a:t>
            </a:r>
            <a:r>
              <a:rPr lang="en-US" sz="1200" kern="1200" dirty="0" smtClean="0">
                <a:solidFill>
                  <a:schemeClr val="tx1"/>
                </a:solidFill>
                <a:latin typeface="+mn-lt"/>
                <a:ea typeface="+mn-ea"/>
                <a:cs typeface="+mn-cs"/>
              </a:rPr>
              <a:t>Child</a:t>
            </a:r>
            <a:r>
              <a:rPr lang="zh-CN" altLang="en-US" sz="1200" kern="1200" dirty="0" smtClean="0">
                <a:solidFill>
                  <a:schemeClr val="tx1"/>
                </a:solidFill>
                <a:latin typeface="+mn-lt"/>
                <a:ea typeface="+mn-ea"/>
                <a:cs typeface="+mn-cs"/>
              </a:rPr>
              <a:t>中有父类中没有的方法，例如</a:t>
            </a:r>
            <a:r>
              <a:rPr lang="en-US" sz="1200" kern="1200" dirty="0" err="1" smtClean="0">
                <a:solidFill>
                  <a:schemeClr val="tx1"/>
                </a:solidFill>
                <a:latin typeface="+mn-lt"/>
                <a:ea typeface="+mn-ea"/>
                <a:cs typeface="+mn-cs"/>
              </a:rPr>
              <a:t>printAll</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，那么不能使用</a:t>
            </a:r>
            <a:r>
              <a:rPr lang="en-US" sz="1200" kern="1200" dirty="0" err="1" smtClean="0">
                <a:solidFill>
                  <a:schemeClr val="tx1"/>
                </a:solidFill>
                <a:latin typeface="+mn-lt"/>
                <a:ea typeface="+mn-ea"/>
                <a:cs typeface="+mn-cs"/>
              </a:rPr>
              <a:t>t.printAll</a:t>
            </a:r>
            <a:r>
              <a:rPr lang="en-US" sz="120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a:t>
            </a:r>
            <a:r>
              <a:rPr lang="en-US" sz="1200" kern="1200" dirty="0" err="1" smtClean="0">
                <a:solidFill>
                  <a:schemeClr val="tx1"/>
                </a:solidFill>
                <a:latin typeface="+mn-lt"/>
                <a:ea typeface="+mn-ea"/>
                <a:cs typeface="+mn-cs"/>
              </a:rPr>
              <a:t>boolean</a:t>
            </a:r>
            <a:r>
              <a:rPr lang="zh-CN" altLang="en-US" sz="1200" kern="1200" dirty="0" smtClean="0">
                <a:solidFill>
                  <a:schemeClr val="tx1"/>
                </a:solidFill>
                <a:latin typeface="+mn-lt"/>
                <a:ea typeface="+mn-ea"/>
                <a:cs typeface="+mn-cs"/>
              </a:rPr>
              <a:t>值就是</a:t>
            </a:r>
            <a:r>
              <a:rPr lang="en-US" sz="1200" kern="1200" dirty="0" err="1" smtClean="0">
                <a:solidFill>
                  <a:schemeClr val="tx1"/>
                </a:solidFill>
                <a:latin typeface="+mn-lt"/>
                <a:ea typeface="+mn-ea"/>
                <a:cs typeface="+mn-cs"/>
              </a:rPr>
              <a:t>boolean</a:t>
            </a:r>
            <a:r>
              <a:rPr lang="zh-CN" altLang="en-US" sz="1200" kern="1200" dirty="0" smtClean="0">
                <a:solidFill>
                  <a:schemeClr val="tx1"/>
                </a:solidFill>
                <a:latin typeface="+mn-lt"/>
                <a:ea typeface="+mn-ea"/>
                <a:cs typeface="+mn-cs"/>
              </a:rPr>
              <a:t>值，不能将其它类型的值当作</a:t>
            </a:r>
            <a:r>
              <a:rPr lang="en-US" sz="1200" kern="1200" dirty="0" err="1" smtClean="0">
                <a:solidFill>
                  <a:schemeClr val="tx1"/>
                </a:solidFill>
                <a:latin typeface="+mn-lt"/>
                <a:ea typeface="+mn-ea"/>
                <a:cs typeface="+mn-cs"/>
              </a:rPr>
              <a:t>boolean</a:t>
            </a:r>
            <a:r>
              <a:rPr lang="zh-CN" altLang="en-US" sz="1200" kern="1200" dirty="0" smtClean="0">
                <a:solidFill>
                  <a:schemeClr val="tx1"/>
                </a:solidFill>
                <a:latin typeface="+mn-lt"/>
                <a:ea typeface="+mn-ea"/>
                <a:cs typeface="+mn-cs"/>
              </a:rPr>
              <a:t>处理。</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instanceof</a:t>
            </a:r>
            <a:r>
              <a:rPr lang="zh-CN" altLang="en-US" sz="1200" kern="1200" dirty="0" smtClean="0">
                <a:solidFill>
                  <a:schemeClr val="tx1"/>
                </a:solidFill>
                <a:latin typeface="+mn-lt"/>
                <a:ea typeface="+mn-ea"/>
                <a:cs typeface="+mn-cs"/>
              </a:rPr>
              <a:t>操作符的作用是判断一个变量是否是右操作数指出的类的一个对象，由于</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语言的多态性使得可以用一个子类的实例赋值给一个父类的变量，而在一些情况下需要判断变量到底是一个什么类型的对象，这时就可以使用</a:t>
            </a:r>
            <a:r>
              <a:rPr lang="en-US" sz="1200" kern="1200" dirty="0" err="1" smtClean="0">
                <a:solidFill>
                  <a:schemeClr val="tx1"/>
                </a:solidFill>
                <a:latin typeface="+mn-lt"/>
                <a:ea typeface="+mn-ea"/>
                <a:cs typeface="+mn-cs"/>
              </a:rPr>
              <a:t>instanceof</a:t>
            </a:r>
            <a:r>
              <a:rPr lang="zh-CN" altLang="en-US" sz="1200" kern="1200" dirty="0" smtClean="0">
                <a:solidFill>
                  <a:schemeClr val="tx1"/>
                </a:solidFill>
                <a:latin typeface="+mn-lt"/>
                <a:ea typeface="+mn-ea"/>
                <a:cs typeface="+mn-cs"/>
              </a:rPr>
              <a:t>了。当左操作数是右操作数指出的类的实例或者是子类的实例时都返回真，如果是将一个子类的实例赋值给一个父类的变量，用</a:t>
            </a:r>
            <a:r>
              <a:rPr lang="en-US" sz="1200" kern="1200" dirty="0" err="1" smtClean="0">
                <a:solidFill>
                  <a:schemeClr val="tx1"/>
                </a:solidFill>
                <a:latin typeface="+mn-lt"/>
                <a:ea typeface="+mn-ea"/>
                <a:cs typeface="+mn-cs"/>
              </a:rPr>
              <a:t>instanceof</a:t>
            </a:r>
            <a:r>
              <a:rPr lang="zh-CN" altLang="en-US" sz="1200" kern="1200" dirty="0" smtClean="0">
                <a:solidFill>
                  <a:schemeClr val="tx1"/>
                </a:solidFill>
                <a:latin typeface="+mn-lt"/>
                <a:ea typeface="+mn-ea"/>
                <a:cs typeface="+mn-cs"/>
              </a:rPr>
              <a:t>判断该变量是否是子类的一个实例时也将返回真。此题中的</a:t>
            </a:r>
            <a:r>
              <a:rPr lang="en-US" sz="1200" kern="1200" dirty="0" smtClean="0">
                <a:solidFill>
                  <a:schemeClr val="tx1"/>
                </a:solidFill>
                <a:latin typeface="+mn-lt"/>
                <a:ea typeface="+mn-ea"/>
                <a:cs typeface="+mn-cs"/>
              </a:rPr>
              <a:t>if</a:t>
            </a:r>
            <a:r>
              <a:rPr lang="zh-CN" altLang="en-US" sz="1200" kern="1200" dirty="0" smtClean="0">
                <a:solidFill>
                  <a:schemeClr val="tx1"/>
                </a:solidFill>
                <a:latin typeface="+mn-lt"/>
                <a:ea typeface="+mn-ea"/>
                <a:cs typeface="+mn-cs"/>
              </a:rPr>
              <a:t>语句的判断没有问题，而且将返回真，但是后面的类型转换是非法的，因为</a:t>
            </a:r>
            <a:r>
              <a:rPr lang="en-US" sz="1200" kern="1200" dirty="0" smtClean="0">
                <a:solidFill>
                  <a:schemeClr val="tx1"/>
                </a:solidFill>
                <a:latin typeface="+mn-lt"/>
                <a:ea typeface="+mn-ea"/>
                <a:cs typeface="+mn-cs"/>
              </a:rPr>
              <a:t>t</a:t>
            </a:r>
            <a:r>
              <a:rPr lang="zh-CN" altLang="en-US" sz="1200" kern="1200" dirty="0" smtClean="0">
                <a:solidFill>
                  <a:schemeClr val="tx1"/>
                </a:solidFill>
                <a:latin typeface="+mn-lt"/>
                <a:ea typeface="+mn-ea"/>
                <a:cs typeface="+mn-cs"/>
              </a:rPr>
              <a:t>是一个</a:t>
            </a:r>
            <a:r>
              <a:rPr lang="en-US" sz="1200" kern="1200" dirty="0" smtClean="0">
                <a:solidFill>
                  <a:schemeClr val="tx1"/>
                </a:solidFill>
                <a:latin typeface="+mn-lt"/>
                <a:ea typeface="+mn-ea"/>
                <a:cs typeface="+mn-cs"/>
              </a:rPr>
              <a:t>Teacher</a:t>
            </a:r>
            <a:r>
              <a:rPr lang="zh-CN" altLang="en-US" sz="1200" kern="1200" dirty="0" smtClean="0">
                <a:solidFill>
                  <a:schemeClr val="tx1"/>
                </a:solidFill>
                <a:latin typeface="+mn-lt"/>
                <a:ea typeface="+mn-ea"/>
                <a:cs typeface="+mn-cs"/>
              </a:rPr>
              <a:t>对象，它不能被强制转换为一个</a:t>
            </a:r>
            <a:r>
              <a:rPr lang="en-US" sz="1200" kern="1200" dirty="0" smtClean="0">
                <a:solidFill>
                  <a:schemeClr val="tx1"/>
                </a:solidFill>
                <a:latin typeface="+mn-lt"/>
                <a:ea typeface="+mn-ea"/>
                <a:cs typeface="+mn-cs"/>
              </a:rPr>
              <a:t>Student</a:t>
            </a:r>
            <a:r>
              <a:rPr lang="zh-CN" altLang="en-US" sz="1200" kern="1200" dirty="0" smtClean="0">
                <a:solidFill>
                  <a:schemeClr val="tx1"/>
                </a:solidFill>
                <a:latin typeface="+mn-lt"/>
                <a:ea typeface="+mn-ea"/>
                <a:cs typeface="+mn-cs"/>
              </a:rPr>
              <a:t>对象，即使这两个类有共同的父类。如果是将</a:t>
            </a:r>
            <a:r>
              <a:rPr lang="en-US" sz="1200" kern="1200" dirty="0" smtClean="0">
                <a:solidFill>
                  <a:schemeClr val="tx1"/>
                </a:solidFill>
                <a:latin typeface="+mn-lt"/>
                <a:ea typeface="+mn-ea"/>
                <a:cs typeface="+mn-cs"/>
              </a:rPr>
              <a:t>t</a:t>
            </a:r>
            <a:r>
              <a:rPr lang="zh-CN" altLang="en-US" sz="1200" kern="1200" dirty="0" smtClean="0">
                <a:solidFill>
                  <a:schemeClr val="tx1"/>
                </a:solidFill>
                <a:latin typeface="+mn-lt"/>
                <a:ea typeface="+mn-ea"/>
                <a:cs typeface="+mn-cs"/>
              </a:rPr>
              <a:t>转换为一个</a:t>
            </a:r>
            <a:r>
              <a:rPr lang="en-US" sz="1200" kern="1200" dirty="0" smtClean="0">
                <a:solidFill>
                  <a:schemeClr val="tx1"/>
                </a:solidFill>
                <a:latin typeface="+mn-lt"/>
                <a:ea typeface="+mn-ea"/>
                <a:cs typeface="+mn-cs"/>
              </a:rPr>
              <a:t>Person</a:t>
            </a:r>
            <a:r>
              <a:rPr lang="zh-CN" altLang="en-US" sz="1200" kern="1200" dirty="0" smtClean="0">
                <a:solidFill>
                  <a:schemeClr val="tx1"/>
                </a:solidFill>
                <a:latin typeface="+mn-lt"/>
                <a:ea typeface="+mn-ea"/>
                <a:cs typeface="+mn-cs"/>
              </a:rPr>
              <a:t>对象则可以，而且不需要强制转换。这个错误在编译时就可以发现，因此编译不能通过。</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中垃圾收集是不能被强迫立即执行的。</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调用</a:t>
            </a:r>
            <a:r>
              <a:rPr lang="en-US" sz="1200" kern="1200" dirty="0" err="1" smtClean="0">
                <a:solidFill>
                  <a:schemeClr val="tx1"/>
                </a:solidFill>
                <a:latin typeface="+mn-lt"/>
                <a:ea typeface="+mn-ea"/>
                <a:cs typeface="+mn-cs"/>
              </a:rPr>
              <a:t>System.gc</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或</a:t>
            </a:r>
            <a:r>
              <a:rPr lang="en-US" sz="1200" kern="1200" dirty="0" err="1" smtClean="0">
                <a:solidFill>
                  <a:schemeClr val="tx1"/>
                </a:solidFill>
                <a:latin typeface="+mn-lt"/>
                <a:ea typeface="+mn-ea"/>
                <a:cs typeface="+mn-cs"/>
              </a:rPr>
              <a:t>Runtime.gc</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静态方法不能保证垃圾收集器的立即执行，因为，也许存在着更高优先级的线程。所以选项</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不正确。</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选项</a:t>
            </a:r>
            <a:r>
              <a:rPr lang="en-US"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的错误在于，</a:t>
            </a:r>
            <a:r>
              <a:rPr lang="en-US" sz="1200" kern="1200" dirty="0" err="1" smtClean="0">
                <a:solidFill>
                  <a:schemeClr val="tx1"/>
                </a:solidFill>
                <a:latin typeface="+mn-lt"/>
                <a:ea typeface="+mn-ea"/>
                <a:cs typeface="+mn-cs"/>
              </a:rPr>
              <a:t>System.gc</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方法是不接受参数的。</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选项</a:t>
            </a:r>
            <a:r>
              <a:rPr lang="en-US" sz="1200" kern="1200" dirty="0" smtClean="0">
                <a:solidFill>
                  <a:schemeClr val="tx1"/>
                </a:solidFill>
                <a:latin typeface="+mn-lt"/>
                <a:ea typeface="+mn-ea"/>
                <a:cs typeface="+mn-cs"/>
              </a:rPr>
              <a:t>E</a:t>
            </a:r>
            <a:r>
              <a:rPr lang="zh-CN" altLang="en-US" sz="1200" kern="1200" dirty="0" smtClean="0">
                <a:solidFill>
                  <a:schemeClr val="tx1"/>
                </a:solidFill>
                <a:latin typeface="+mn-lt"/>
                <a:ea typeface="+mn-ea"/>
                <a:cs typeface="+mn-cs"/>
              </a:rPr>
              <a:t>中的方法可以使对象在下次垃圾收集器运行时被收集。</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关于</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操作符和</a:t>
            </a:r>
            <a:r>
              <a:rPr lang="en-US" sz="1200" kern="1200" dirty="0" smtClean="0">
                <a:solidFill>
                  <a:schemeClr val="tx1"/>
                </a:solidFill>
                <a:latin typeface="+mn-lt"/>
                <a:ea typeface="+mn-ea"/>
                <a:cs typeface="+mn-cs"/>
              </a:rPr>
              <a:t>String</a:t>
            </a:r>
            <a:r>
              <a:rPr lang="zh-CN" altLang="en-US" sz="1200" kern="1200" dirty="0" smtClean="0">
                <a:solidFill>
                  <a:schemeClr val="tx1"/>
                </a:solidFill>
                <a:latin typeface="+mn-lt"/>
                <a:ea typeface="+mn-ea"/>
                <a:cs typeface="+mn-cs"/>
              </a:rPr>
              <a:t>的</a:t>
            </a:r>
            <a:r>
              <a:rPr lang="en-US" sz="1200" kern="1200" dirty="0" smtClean="0">
                <a:solidFill>
                  <a:schemeClr val="tx1"/>
                </a:solidFill>
                <a:latin typeface="+mn-lt"/>
                <a:ea typeface="+mn-ea"/>
                <a:cs typeface="+mn-cs"/>
              </a:rPr>
              <a:t>equals()</a:t>
            </a:r>
            <a:r>
              <a:rPr lang="zh-CN" altLang="en-US" sz="1200" kern="1200" dirty="0" smtClean="0">
                <a:solidFill>
                  <a:schemeClr val="tx1"/>
                </a:solidFill>
                <a:latin typeface="+mn-lt"/>
                <a:ea typeface="+mn-ea"/>
                <a:cs typeface="+mn-cs"/>
              </a:rPr>
              <a:t>参照前面题目的解答。</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另外</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操作符两边的操作数必须是同一类型的（可以是父子类之间）才能编译通过。</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子类可以重写父类的方法，在子类的对应方法或其它方法中要调用被重写的方法需要在该方法前面加上</a:t>
            </a:r>
            <a:r>
              <a:rPr lang="en-US" sz="1200" kern="1200" dirty="0" smtClean="0">
                <a:solidFill>
                  <a:schemeClr val="tx1"/>
                </a:solidFill>
                <a:latin typeface="+mn-lt"/>
                <a:ea typeface="+mn-ea"/>
                <a:cs typeface="+mn-cs"/>
              </a:rPr>
              <a:t>”super.”</a:t>
            </a:r>
            <a:r>
              <a:rPr lang="zh-CN" altLang="en-US" sz="1200" kern="1200" dirty="0" smtClean="0">
                <a:solidFill>
                  <a:schemeClr val="tx1"/>
                </a:solidFill>
                <a:latin typeface="+mn-lt"/>
                <a:ea typeface="+mn-ea"/>
                <a:cs typeface="+mn-cs"/>
              </a:rPr>
              <a:t>进行调用，如果调用的是没有被重写的方法，则不需要加上</a:t>
            </a:r>
            <a:r>
              <a:rPr lang="en-US" sz="1200" kern="1200" dirty="0" smtClean="0">
                <a:solidFill>
                  <a:schemeClr val="tx1"/>
                </a:solidFill>
                <a:latin typeface="+mn-lt"/>
                <a:ea typeface="+mn-ea"/>
                <a:cs typeface="+mn-cs"/>
              </a:rPr>
              <a:t>super.</a:t>
            </a:r>
            <a:r>
              <a:rPr lang="zh-CN" altLang="en-US" sz="1200" kern="1200" dirty="0" smtClean="0">
                <a:solidFill>
                  <a:schemeClr val="tx1"/>
                </a:solidFill>
                <a:latin typeface="+mn-lt"/>
                <a:ea typeface="+mn-ea"/>
                <a:cs typeface="+mn-cs"/>
              </a:rPr>
              <a:t>进行调用，而直接写方法就可以。这里要指出的是</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支持方法的递归调用，因此答案</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在语法上是没有错误的，但是不符合题目代码中说明处的要求：即做和父类的方法中相同的事情，打印名字和部门，严格来说也可以选</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switch</a:t>
            </a:r>
            <a:r>
              <a:rPr lang="zh-CN" altLang="en-US" sz="1200" kern="1200" dirty="0" smtClean="0">
                <a:solidFill>
                  <a:schemeClr val="tx1"/>
                </a:solidFill>
                <a:latin typeface="+mn-lt"/>
                <a:ea typeface="+mn-ea"/>
                <a:cs typeface="+mn-cs"/>
              </a:rPr>
              <a:t>的判断的条件必须是一个</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型值，也可以是</a:t>
            </a:r>
            <a:r>
              <a:rPr lang="en-US" sz="1200" kern="1200" dirty="0" smtClean="0">
                <a:solidFill>
                  <a:schemeClr val="tx1"/>
                </a:solidFill>
                <a:latin typeface="+mn-lt"/>
                <a:ea typeface="+mn-ea"/>
                <a:cs typeface="+mn-cs"/>
              </a:rPr>
              <a:t>byte</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short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char</a:t>
            </a:r>
            <a:r>
              <a:rPr lang="zh-CN" altLang="en-US" sz="1200" kern="1200" dirty="0" smtClean="0">
                <a:solidFill>
                  <a:schemeClr val="tx1"/>
                </a:solidFill>
                <a:latin typeface="+mn-lt"/>
                <a:ea typeface="+mn-ea"/>
                <a:cs typeface="+mn-cs"/>
              </a:rPr>
              <a:t>型的值，</a:t>
            </a:r>
            <a:r>
              <a:rPr lang="en-US" sz="1200" kern="1200" dirty="0" smtClean="0">
                <a:solidFill>
                  <a:schemeClr val="tx1"/>
                </a:solidFill>
                <a:latin typeface="+mn-lt"/>
                <a:ea typeface="+mn-ea"/>
                <a:cs typeface="+mn-cs"/>
              </a:rPr>
              <a:t>case</a:t>
            </a:r>
            <a:r>
              <a:rPr lang="zh-CN" altLang="en-US" sz="1200" kern="1200" dirty="0" smtClean="0">
                <a:solidFill>
                  <a:schemeClr val="tx1"/>
                </a:solidFill>
                <a:latin typeface="+mn-lt"/>
                <a:ea typeface="+mn-ea"/>
                <a:cs typeface="+mn-cs"/>
              </a:rPr>
              <a:t>中需要注意的是一个</a:t>
            </a:r>
            <a:r>
              <a:rPr lang="en-US" sz="1200" kern="1200" dirty="0" smtClean="0">
                <a:solidFill>
                  <a:schemeClr val="tx1"/>
                </a:solidFill>
                <a:latin typeface="+mn-lt"/>
                <a:ea typeface="+mn-ea"/>
                <a:cs typeface="+mn-cs"/>
              </a:rPr>
              <a:t>case</a:t>
            </a:r>
            <a:r>
              <a:rPr lang="zh-CN" altLang="en-US" sz="1200" kern="1200" dirty="0" smtClean="0">
                <a:solidFill>
                  <a:schemeClr val="tx1"/>
                </a:solidFill>
                <a:latin typeface="+mn-lt"/>
                <a:ea typeface="+mn-ea"/>
                <a:cs typeface="+mn-cs"/>
              </a:rPr>
              <a:t>后面一般要接一个</a:t>
            </a:r>
            <a:r>
              <a:rPr lang="en-US" sz="1200" kern="1200" dirty="0" smtClean="0">
                <a:solidFill>
                  <a:schemeClr val="tx1"/>
                </a:solidFill>
                <a:latin typeface="+mn-lt"/>
                <a:ea typeface="+mn-ea"/>
                <a:cs typeface="+mn-cs"/>
              </a:rPr>
              <a:t>break</a:t>
            </a:r>
            <a:r>
              <a:rPr lang="zh-CN" altLang="en-US" sz="1200" kern="1200" dirty="0" smtClean="0">
                <a:solidFill>
                  <a:schemeClr val="tx1"/>
                </a:solidFill>
                <a:latin typeface="+mn-lt"/>
                <a:ea typeface="+mn-ea"/>
                <a:cs typeface="+mn-cs"/>
              </a:rPr>
              <a:t>语句才能结束判断，否则将继续执行其它</a:t>
            </a:r>
            <a:r>
              <a:rPr lang="en-US" sz="1200" kern="1200" dirty="0" smtClean="0">
                <a:solidFill>
                  <a:schemeClr val="tx1"/>
                </a:solidFill>
                <a:latin typeface="+mn-lt"/>
                <a:ea typeface="+mn-ea"/>
                <a:cs typeface="+mn-cs"/>
              </a:rPr>
              <a:t>case</a:t>
            </a:r>
            <a:r>
              <a:rPr lang="zh-CN" altLang="en-US" sz="1200" kern="1200" dirty="0" smtClean="0">
                <a:solidFill>
                  <a:schemeClr val="tx1"/>
                </a:solidFill>
                <a:latin typeface="+mn-lt"/>
                <a:ea typeface="+mn-ea"/>
                <a:cs typeface="+mn-cs"/>
              </a:rPr>
              <a:t>而不进行任何判断，如果没有任何值符合</a:t>
            </a:r>
            <a:r>
              <a:rPr lang="en-US" sz="1200" kern="1200" dirty="0" smtClean="0">
                <a:solidFill>
                  <a:schemeClr val="tx1"/>
                </a:solidFill>
                <a:latin typeface="+mn-lt"/>
                <a:ea typeface="+mn-ea"/>
                <a:cs typeface="+mn-cs"/>
              </a:rPr>
              <a:t>case</a:t>
            </a:r>
            <a:r>
              <a:rPr lang="zh-CN" altLang="en-US" sz="1200" kern="1200" dirty="0" smtClean="0">
                <a:solidFill>
                  <a:schemeClr val="tx1"/>
                </a:solidFill>
                <a:latin typeface="+mn-lt"/>
                <a:ea typeface="+mn-ea"/>
                <a:cs typeface="+mn-cs"/>
              </a:rPr>
              <a:t>列出的判断，则执行</a:t>
            </a:r>
            <a:r>
              <a:rPr lang="en-US" sz="1200" kern="1200" dirty="0" smtClean="0">
                <a:solidFill>
                  <a:schemeClr val="tx1"/>
                </a:solidFill>
                <a:latin typeface="+mn-lt"/>
                <a:ea typeface="+mn-ea"/>
                <a:cs typeface="+mn-cs"/>
              </a:rPr>
              <a:t>default</a:t>
            </a:r>
            <a:r>
              <a:rPr lang="zh-CN" altLang="en-US" sz="1200" kern="1200" dirty="0" smtClean="0">
                <a:solidFill>
                  <a:schemeClr val="tx1"/>
                </a:solidFill>
                <a:latin typeface="+mn-lt"/>
                <a:ea typeface="+mn-ea"/>
                <a:cs typeface="+mn-cs"/>
              </a:rPr>
              <a:t>的语句，</a:t>
            </a:r>
            <a:r>
              <a:rPr lang="en-US" sz="1200" kern="1200" dirty="0" smtClean="0">
                <a:solidFill>
                  <a:schemeClr val="tx1"/>
                </a:solidFill>
                <a:latin typeface="+mn-lt"/>
                <a:ea typeface="+mn-ea"/>
                <a:cs typeface="+mn-cs"/>
              </a:rPr>
              <a:t>default</a:t>
            </a:r>
            <a:r>
              <a:rPr lang="zh-CN" altLang="en-US" sz="1200" kern="1200" dirty="0" smtClean="0">
                <a:solidFill>
                  <a:schemeClr val="tx1"/>
                </a:solidFill>
                <a:latin typeface="+mn-lt"/>
                <a:ea typeface="+mn-ea"/>
                <a:cs typeface="+mn-cs"/>
              </a:rPr>
              <a:t>是可选的，可以没有，如果没有</a:t>
            </a:r>
            <a:r>
              <a:rPr lang="en-US" sz="1200" kern="1200" dirty="0" smtClean="0">
                <a:solidFill>
                  <a:schemeClr val="tx1"/>
                </a:solidFill>
                <a:latin typeface="+mn-lt"/>
                <a:ea typeface="+mn-ea"/>
                <a:cs typeface="+mn-cs"/>
              </a:rPr>
              <a:t>default</a:t>
            </a:r>
            <a:r>
              <a:rPr lang="zh-CN" altLang="en-US" sz="1200" kern="1200" dirty="0" smtClean="0">
                <a:solidFill>
                  <a:schemeClr val="tx1"/>
                </a:solidFill>
                <a:latin typeface="+mn-lt"/>
                <a:ea typeface="+mn-ea"/>
                <a:cs typeface="+mn-cs"/>
              </a:rPr>
              <a:t>而又没有任何值匹配</a:t>
            </a:r>
            <a:r>
              <a:rPr lang="en-US" sz="1200" kern="1200" dirty="0" smtClean="0">
                <a:solidFill>
                  <a:schemeClr val="tx1"/>
                </a:solidFill>
                <a:latin typeface="+mn-lt"/>
                <a:ea typeface="+mn-ea"/>
                <a:cs typeface="+mn-cs"/>
              </a:rPr>
              <a:t>case</a:t>
            </a:r>
            <a:r>
              <a:rPr lang="zh-CN" altLang="en-US" sz="1200" kern="1200" dirty="0" smtClean="0">
                <a:solidFill>
                  <a:schemeClr val="tx1"/>
                </a:solidFill>
                <a:latin typeface="+mn-lt"/>
                <a:ea typeface="+mn-ea"/>
                <a:cs typeface="+mn-cs"/>
              </a:rPr>
              <a:t>中列出的值则</a:t>
            </a:r>
            <a:r>
              <a:rPr lang="en-US" sz="1200" kern="1200" dirty="0" smtClean="0">
                <a:solidFill>
                  <a:schemeClr val="tx1"/>
                </a:solidFill>
                <a:latin typeface="+mn-lt"/>
                <a:ea typeface="+mn-ea"/>
                <a:cs typeface="+mn-cs"/>
              </a:rPr>
              <a:t>switch</a:t>
            </a:r>
            <a:r>
              <a:rPr lang="zh-CN" altLang="en-US" sz="1200" kern="1200" dirty="0" smtClean="0">
                <a:solidFill>
                  <a:schemeClr val="tx1"/>
                </a:solidFill>
                <a:latin typeface="+mn-lt"/>
                <a:ea typeface="+mn-ea"/>
                <a:cs typeface="+mn-cs"/>
              </a:rPr>
              <a:t>不执行任何语句。</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如果程序在运行的过程中抛出异常，而这个异常又不是</a:t>
            </a:r>
            <a:r>
              <a:rPr lang="en-US" sz="1200" kern="1200" dirty="0" err="1" smtClean="0">
                <a:solidFill>
                  <a:schemeClr val="tx1"/>
                </a:solidFill>
                <a:latin typeface="+mn-lt"/>
                <a:ea typeface="+mn-ea"/>
                <a:cs typeface="+mn-cs"/>
              </a:rPr>
              <a:t>RuntimeException</a:t>
            </a:r>
            <a:r>
              <a:rPr lang="zh-CN" altLang="en-US" sz="1200" kern="1200" dirty="0" smtClean="0">
                <a:solidFill>
                  <a:schemeClr val="tx1"/>
                </a:solidFill>
                <a:latin typeface="+mn-lt"/>
                <a:ea typeface="+mn-ea"/>
                <a:cs typeface="+mn-cs"/>
              </a:rPr>
              <a:t>或者</a:t>
            </a:r>
            <a:r>
              <a:rPr lang="en-US" sz="1200" kern="1200" dirty="0" smtClean="0">
                <a:solidFill>
                  <a:schemeClr val="tx1"/>
                </a:solidFill>
                <a:latin typeface="+mn-lt"/>
                <a:ea typeface="+mn-ea"/>
                <a:cs typeface="+mn-cs"/>
              </a:rPr>
              <a:t>Error</a:t>
            </a:r>
            <a:r>
              <a:rPr lang="zh-CN" altLang="en-US" sz="1200" kern="1200" dirty="0" smtClean="0">
                <a:solidFill>
                  <a:schemeClr val="tx1"/>
                </a:solidFill>
                <a:latin typeface="+mn-lt"/>
                <a:ea typeface="+mn-ea"/>
                <a:cs typeface="+mn-cs"/>
              </a:rPr>
              <a:t>，那么程序必须捕获这个异常进行处理或者声明抛弃（</a:t>
            </a:r>
            <a:r>
              <a:rPr lang="en-US" sz="1200" kern="1200" dirty="0" smtClean="0">
                <a:solidFill>
                  <a:schemeClr val="tx1"/>
                </a:solidFill>
                <a:latin typeface="+mn-lt"/>
                <a:ea typeface="+mn-ea"/>
                <a:cs typeface="+mn-cs"/>
              </a:rPr>
              <a:t>throws</a:t>
            </a:r>
            <a:r>
              <a:rPr lang="zh-CN" altLang="en-US" sz="1200" kern="1200" dirty="0" smtClean="0">
                <a:solidFill>
                  <a:schemeClr val="tx1"/>
                </a:solidFill>
                <a:latin typeface="+mn-lt"/>
                <a:ea typeface="+mn-ea"/>
                <a:cs typeface="+mn-cs"/>
              </a:rPr>
              <a:t>）该异常，捕获异常可以使用</a:t>
            </a:r>
            <a:r>
              <a:rPr lang="en-US" sz="1200" kern="1200" dirty="0" smtClean="0">
                <a:solidFill>
                  <a:schemeClr val="tx1"/>
                </a:solidFill>
                <a:latin typeface="+mn-lt"/>
                <a:ea typeface="+mn-ea"/>
                <a:cs typeface="+mn-cs"/>
              </a:rPr>
              <a:t>try{}catch(){}</a:t>
            </a:r>
            <a:r>
              <a:rPr lang="zh-CN" altLang="en-US" sz="1200" kern="1200" dirty="0" smtClean="0">
                <a:solidFill>
                  <a:schemeClr val="tx1"/>
                </a:solidFill>
                <a:latin typeface="+mn-lt"/>
                <a:ea typeface="+mn-ea"/>
                <a:cs typeface="+mn-cs"/>
              </a:rPr>
              <a:t>语句，而抛弃异常在方法声明是声明，在方法的声明后面加上</a:t>
            </a:r>
            <a:r>
              <a:rPr lang="en-US" sz="1200" kern="1200" dirty="0" smtClean="0">
                <a:solidFill>
                  <a:schemeClr val="tx1"/>
                </a:solidFill>
                <a:latin typeface="+mn-lt"/>
                <a:ea typeface="+mn-ea"/>
                <a:cs typeface="+mn-cs"/>
              </a:rPr>
              <a:t>throws </a:t>
            </a:r>
            <a:r>
              <a:rPr lang="en-US" sz="1200" kern="1200" dirty="0" err="1" smtClean="0">
                <a:solidFill>
                  <a:schemeClr val="tx1"/>
                </a:solidFill>
                <a:latin typeface="+mn-lt"/>
                <a:ea typeface="+mn-ea"/>
                <a:cs typeface="+mn-cs"/>
              </a:rPr>
              <a:t>XxxxException</a:t>
            </a:r>
            <a:r>
              <a:rPr lang="zh-CN" altLang="en-US" sz="1200" kern="1200" dirty="0" smtClean="0">
                <a:solidFill>
                  <a:schemeClr val="tx1"/>
                </a:solidFill>
                <a:latin typeface="+mn-lt"/>
                <a:ea typeface="+mn-ea"/>
                <a:cs typeface="+mn-cs"/>
              </a:rPr>
              <a:t>，抛弃多个异常时在各异常间使用逗号（</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）分隔，题目中的程序在运行时抛出的不是一个</a:t>
            </a:r>
            <a:r>
              <a:rPr lang="en-US" sz="1200" kern="1200" dirty="0" err="1" smtClean="0">
                <a:solidFill>
                  <a:schemeClr val="tx1"/>
                </a:solidFill>
                <a:latin typeface="+mn-lt"/>
                <a:ea typeface="+mn-ea"/>
                <a:cs typeface="+mn-cs"/>
              </a:rPr>
              <a:t>RuntimeException</a:t>
            </a:r>
            <a:r>
              <a:rPr lang="zh-CN" altLang="en-US" sz="1200" kern="1200" dirty="0" smtClean="0">
                <a:solidFill>
                  <a:schemeClr val="tx1"/>
                </a:solidFill>
                <a:latin typeface="+mn-lt"/>
                <a:ea typeface="+mn-ea"/>
                <a:cs typeface="+mn-cs"/>
              </a:rPr>
              <a:t>，所有必须捕获或者抛弃，而程序又没有捕获，所有应该在方法声明中声明抛弃。由于</a:t>
            </a:r>
            <a:r>
              <a:rPr lang="en-US" sz="1200" kern="1200" dirty="0" smtClean="0">
                <a:solidFill>
                  <a:schemeClr val="tx1"/>
                </a:solidFill>
                <a:latin typeface="+mn-lt"/>
                <a:ea typeface="+mn-ea"/>
                <a:cs typeface="+mn-cs"/>
              </a:rPr>
              <a:t>Exception</a:t>
            </a:r>
            <a:r>
              <a:rPr lang="zh-CN" altLang="en-US" sz="1200" kern="1200" dirty="0" smtClean="0">
                <a:solidFill>
                  <a:schemeClr val="tx1"/>
                </a:solidFill>
                <a:latin typeface="+mn-lt"/>
                <a:ea typeface="+mn-ea"/>
                <a:cs typeface="+mn-cs"/>
              </a:rPr>
              <a:t>是所有异常的父类，所有当然也可以代表</a:t>
            </a:r>
            <a:r>
              <a:rPr lang="en-US" sz="1200" kern="1200" dirty="0" err="1" smtClean="0">
                <a:solidFill>
                  <a:schemeClr val="tx1"/>
                </a:solidFill>
                <a:latin typeface="+mn-lt"/>
                <a:ea typeface="+mn-ea"/>
                <a:cs typeface="+mn-cs"/>
              </a:rPr>
              <a:t>RuntimeException</a:t>
            </a:r>
            <a:r>
              <a:rPr lang="zh-CN" altLang="en-US" sz="1200" kern="1200" dirty="0" smtClean="0">
                <a:solidFill>
                  <a:schemeClr val="tx1"/>
                </a:solidFill>
                <a:latin typeface="+mn-lt"/>
                <a:ea typeface="+mn-ea"/>
                <a:cs typeface="+mn-cs"/>
              </a:rPr>
              <a:t>了。</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十六进制数以</a:t>
            </a:r>
            <a:r>
              <a:rPr lang="en-US" sz="1200" kern="1200" dirty="0" smtClean="0">
                <a:solidFill>
                  <a:schemeClr val="tx1"/>
                </a:solidFill>
                <a:latin typeface="+mn-lt"/>
                <a:ea typeface="+mn-ea"/>
                <a:cs typeface="+mn-cs"/>
              </a:rPr>
              <a:t>0x</a:t>
            </a:r>
            <a:r>
              <a:rPr lang="zh-CN" altLang="en-US" sz="1200" kern="1200" dirty="0" smtClean="0">
                <a:solidFill>
                  <a:schemeClr val="tx1"/>
                </a:solidFill>
                <a:latin typeface="+mn-lt"/>
                <a:ea typeface="+mn-ea"/>
                <a:cs typeface="+mn-cs"/>
              </a:rPr>
              <a:t>开头，以</a:t>
            </a:r>
            <a:r>
              <a:rPr lang="en-US" sz="1200" kern="1200" dirty="0" smtClean="0">
                <a:solidFill>
                  <a:schemeClr val="tx1"/>
                </a:solidFill>
                <a:latin typeface="+mn-lt"/>
                <a:ea typeface="+mn-ea"/>
                <a:cs typeface="+mn-cs"/>
              </a:rPr>
              <a:t>0</a:t>
            </a:r>
            <a:r>
              <a:rPr lang="zh-CN" altLang="en-US" sz="1200" kern="1200" dirty="0" smtClean="0">
                <a:solidFill>
                  <a:schemeClr val="tx1"/>
                </a:solidFill>
                <a:latin typeface="+mn-lt"/>
                <a:ea typeface="+mn-ea"/>
                <a:cs typeface="+mn-cs"/>
              </a:rPr>
              <a:t>开头的是八进制数。十六进制表示中的</a:t>
            </a:r>
            <a:r>
              <a:rPr lang="en-US" sz="1200" kern="1200" dirty="0" err="1" smtClean="0">
                <a:solidFill>
                  <a:schemeClr val="tx1"/>
                </a:solidFill>
                <a:latin typeface="+mn-lt"/>
                <a:ea typeface="+mn-ea"/>
                <a:cs typeface="+mn-cs"/>
              </a:rPr>
              <a:t>a,b,c,d,e,f</a:t>
            </a:r>
            <a:r>
              <a:rPr lang="zh-CN" altLang="en-US" sz="1200" kern="1200" dirty="0" smtClean="0">
                <a:solidFill>
                  <a:schemeClr val="tx1"/>
                </a:solidFill>
                <a:latin typeface="+mn-lt"/>
                <a:ea typeface="+mn-ea"/>
                <a:cs typeface="+mn-cs"/>
              </a:rPr>
              <a:t>依次为</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11</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12</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14</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15</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第</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行的声明调用一个带两个参数的</a:t>
            </a:r>
            <a:r>
              <a:rPr lang="en-US" sz="1200" kern="1200" dirty="0" smtClean="0">
                <a:solidFill>
                  <a:schemeClr val="tx1"/>
                </a:solidFill>
                <a:latin typeface="+mn-lt"/>
                <a:ea typeface="+mn-ea"/>
                <a:cs typeface="+mn-cs"/>
              </a:rPr>
              <a:t>Test</a:t>
            </a:r>
            <a:r>
              <a:rPr lang="zh-CN" altLang="en-US" sz="1200" kern="1200" dirty="0" smtClean="0">
                <a:solidFill>
                  <a:schemeClr val="tx1"/>
                </a:solidFill>
                <a:latin typeface="+mn-lt"/>
                <a:ea typeface="+mn-ea"/>
                <a:cs typeface="+mn-cs"/>
              </a:rPr>
              <a:t>的构造方法，而该类没有这样的构造方法。</a:t>
            </a:r>
          </a:p>
          <a:p>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35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的垃圾回收机制是通过一个后台系统级线程对内存分配情况进行跟踪实现的</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程序员没有任何方式使无用内存显示的、立即的被释放。</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3.B</a:t>
            </a:r>
            <a:r>
              <a:rPr lang="zh-CN" altLang="en-US" sz="1200" kern="1200" dirty="0" smtClean="0">
                <a:solidFill>
                  <a:schemeClr val="tx1"/>
                </a:solidFill>
                <a:latin typeface="+mn-lt"/>
                <a:ea typeface="+mn-ea"/>
                <a:cs typeface="+mn-cs"/>
              </a:rPr>
              <a:t>告诉我们程序员可以使一个本地变量失去任何意义，例如给本地变量赋值为</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答案</a:t>
            </a:r>
            <a:r>
              <a:rPr lang="en-US" sz="1200" kern="1200" dirty="0" smtClean="0">
                <a:solidFill>
                  <a:schemeClr val="tx1"/>
                </a:solidFill>
                <a:latin typeface="+mn-lt"/>
                <a:ea typeface="+mn-ea"/>
                <a:cs typeface="+mn-cs"/>
              </a:rPr>
              <a:t>E</a:t>
            </a:r>
            <a:r>
              <a:rPr lang="zh-CN" altLang="en-US" sz="1200" kern="1200" dirty="0" smtClean="0">
                <a:solidFill>
                  <a:schemeClr val="tx1"/>
                </a:solidFill>
                <a:latin typeface="+mn-lt"/>
                <a:ea typeface="+mn-ea"/>
                <a:cs typeface="+mn-cs"/>
              </a:rPr>
              <a:t>告诉我们在程序运行期间不可能完全释放内存。 </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原来的</a:t>
            </a:r>
            <a:r>
              <a:rPr lang="en-US" altLang="zh-CN" sz="1200" kern="1200" dirty="0" err="1" smtClean="0">
                <a:solidFill>
                  <a:schemeClr val="tx1"/>
                </a:solidFill>
                <a:latin typeface="+mn-lt"/>
                <a:ea typeface="+mn-ea"/>
                <a:cs typeface="+mn-cs"/>
              </a:rPr>
              <a:t>ppt</a:t>
            </a:r>
            <a:r>
              <a:rPr lang="zh-CN" altLang="en-US" sz="1200" kern="1200" dirty="0" smtClean="0">
                <a:solidFill>
                  <a:schemeClr val="tx1"/>
                </a:solidFill>
                <a:latin typeface="+mn-lt"/>
                <a:ea typeface="+mn-ea"/>
                <a:cs typeface="+mn-cs"/>
              </a:rPr>
              <a:t>有误，将‘</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’写成了“</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在第</a:t>
            </a:r>
            <a:r>
              <a:rPr lang="en-US" sz="1200" kern="1200" dirty="0" smtClean="0">
                <a:solidFill>
                  <a:schemeClr val="tx1"/>
                </a:solidFill>
                <a:latin typeface="+mn-lt"/>
                <a:ea typeface="+mn-ea"/>
                <a:cs typeface="+mn-cs"/>
              </a:rPr>
              <a:t>12</a:t>
            </a:r>
            <a:r>
              <a:rPr lang="zh-CN" altLang="en-US" sz="1200" kern="1200" dirty="0" smtClean="0">
                <a:solidFill>
                  <a:schemeClr val="tx1"/>
                </a:solidFill>
                <a:latin typeface="+mn-lt"/>
                <a:ea typeface="+mn-ea"/>
                <a:cs typeface="+mn-cs"/>
              </a:rPr>
              <a:t>行，</a:t>
            </a:r>
            <a:r>
              <a:rPr lang="en-US"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位长的</a:t>
            </a:r>
            <a:r>
              <a:rPr lang="en-US" sz="1200" kern="1200" dirty="0" smtClean="0">
                <a:solidFill>
                  <a:schemeClr val="tx1"/>
                </a:solidFill>
                <a:latin typeface="+mn-lt"/>
                <a:ea typeface="+mn-ea"/>
                <a:cs typeface="+mn-cs"/>
              </a:rPr>
              <a:t>char</a:t>
            </a:r>
            <a:r>
              <a:rPr lang="zh-CN" altLang="en-US" sz="1200" kern="1200" dirty="0" smtClean="0">
                <a:solidFill>
                  <a:schemeClr val="tx1"/>
                </a:solidFill>
                <a:latin typeface="+mn-lt"/>
                <a:ea typeface="+mn-ea"/>
                <a:cs typeface="+mn-cs"/>
              </a:rPr>
              <a:t>型变量</a:t>
            </a:r>
            <a:r>
              <a:rPr lang="en-US" sz="1200" kern="1200" dirty="0" err="1" smtClean="0">
                <a:solidFill>
                  <a:schemeClr val="tx1"/>
                </a:solidFill>
                <a:latin typeface="+mn-lt"/>
                <a:ea typeface="+mn-ea"/>
                <a:cs typeface="+mn-cs"/>
              </a:rPr>
              <a:t>ch</a:t>
            </a:r>
            <a:r>
              <a:rPr lang="zh-CN" altLang="en-US" sz="1200" kern="1200" dirty="0" smtClean="0">
                <a:solidFill>
                  <a:schemeClr val="tx1"/>
                </a:solidFill>
                <a:latin typeface="+mn-lt"/>
                <a:ea typeface="+mn-ea"/>
                <a:cs typeface="+mn-cs"/>
              </a:rPr>
              <a:t>在编译时会自动转化为一个</a:t>
            </a:r>
            <a:r>
              <a:rPr lang="en-US" sz="1200" kern="1200" dirty="0" smtClean="0">
                <a:solidFill>
                  <a:schemeClr val="tx1"/>
                </a:solidFill>
                <a:latin typeface="+mn-lt"/>
                <a:ea typeface="+mn-ea"/>
                <a:cs typeface="+mn-cs"/>
              </a:rPr>
              <a:t>32</a:t>
            </a:r>
            <a:r>
              <a:rPr lang="zh-CN" altLang="en-US" sz="1200" kern="1200" dirty="0" smtClean="0">
                <a:solidFill>
                  <a:schemeClr val="tx1"/>
                </a:solidFill>
                <a:latin typeface="+mn-lt"/>
                <a:ea typeface="+mn-ea"/>
                <a:cs typeface="+mn-cs"/>
              </a:rPr>
              <a:t>位长的</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型，并在运行时传给</a:t>
            </a:r>
            <a:r>
              <a:rPr lang="en-US" sz="1200" kern="1200" dirty="0" smtClean="0">
                <a:solidFill>
                  <a:schemeClr val="tx1"/>
                </a:solidFill>
                <a:latin typeface="+mn-lt"/>
                <a:ea typeface="+mn-ea"/>
                <a:cs typeface="+mn-cs"/>
              </a:rPr>
              <a:t>void test(</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方法。</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选项</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错，因为</a:t>
            </a:r>
            <a:r>
              <a:rPr lang="en-US" sz="1200" kern="1200" dirty="0" smtClean="0">
                <a:solidFill>
                  <a:schemeClr val="tx1"/>
                </a:solidFill>
                <a:latin typeface="+mn-lt"/>
                <a:ea typeface="+mn-ea"/>
                <a:cs typeface="+mn-cs"/>
              </a:rPr>
              <a:t>if</a:t>
            </a:r>
            <a:r>
              <a:rPr lang="zh-CN" altLang="en-US" sz="1200" kern="1200" dirty="0" smtClean="0">
                <a:solidFill>
                  <a:schemeClr val="tx1"/>
                </a:solidFill>
                <a:latin typeface="+mn-lt"/>
                <a:ea typeface="+mn-ea"/>
                <a:cs typeface="+mn-cs"/>
              </a:rPr>
              <a:t>语句后需要一个</a:t>
            </a:r>
            <a:r>
              <a:rPr lang="en-US" sz="1200" kern="1200" dirty="0" err="1" smtClean="0">
                <a:solidFill>
                  <a:schemeClr val="tx1"/>
                </a:solidFill>
                <a:latin typeface="+mn-lt"/>
                <a:ea typeface="+mn-ea"/>
                <a:cs typeface="+mn-cs"/>
              </a:rPr>
              <a:t>boolean</a:t>
            </a:r>
            <a:r>
              <a:rPr lang="zh-CN" altLang="en-US" sz="1200" kern="1200" dirty="0" smtClean="0">
                <a:solidFill>
                  <a:schemeClr val="tx1"/>
                </a:solidFill>
                <a:latin typeface="+mn-lt"/>
                <a:ea typeface="+mn-ea"/>
                <a:cs typeface="+mn-cs"/>
              </a:rPr>
              <a:t>类型的表达式。</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逻辑操作有</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&amp;</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 &amp;&amp;</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但是</a:t>
            </a:r>
            <a:r>
              <a:rPr lang="en-US" sz="1200" kern="1200" dirty="0" smtClean="0">
                <a:solidFill>
                  <a:schemeClr val="tx1"/>
                </a:solidFill>
                <a:latin typeface="+mn-lt"/>
                <a:ea typeface="+mn-ea"/>
                <a:cs typeface="+mn-cs"/>
              </a:rPr>
              <a:t>“&amp;|”</a:t>
            </a:r>
            <a:r>
              <a:rPr lang="zh-CN" altLang="en-US" sz="1200" kern="1200" dirty="0" smtClean="0">
                <a:solidFill>
                  <a:schemeClr val="tx1"/>
                </a:solidFill>
                <a:latin typeface="+mn-lt"/>
                <a:ea typeface="+mn-ea"/>
                <a:cs typeface="+mn-cs"/>
              </a:rPr>
              <a:t>是非法的，所以选项</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不正确。 </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中代码重用有两种可能的方式，即组合（</a:t>
            </a:r>
            <a:r>
              <a:rPr lang="en-US" sz="1200" kern="1200" dirty="0" smtClean="0">
                <a:solidFill>
                  <a:schemeClr val="tx1"/>
                </a:solidFill>
                <a:latin typeface="+mn-lt"/>
                <a:ea typeface="+mn-ea"/>
                <a:cs typeface="+mn-cs"/>
              </a:rPr>
              <a:t>“has a”</a:t>
            </a:r>
            <a:r>
              <a:rPr lang="zh-CN" altLang="en-US" sz="1200" kern="1200" dirty="0" smtClean="0">
                <a:solidFill>
                  <a:schemeClr val="tx1"/>
                </a:solidFill>
                <a:latin typeface="+mn-lt"/>
                <a:ea typeface="+mn-ea"/>
                <a:cs typeface="+mn-cs"/>
              </a:rPr>
              <a:t>关系）和继承（</a:t>
            </a:r>
            <a:r>
              <a:rPr lang="en-US" sz="1200" kern="1200" dirty="0" smtClean="0">
                <a:solidFill>
                  <a:schemeClr val="tx1"/>
                </a:solidFill>
                <a:latin typeface="+mn-lt"/>
                <a:ea typeface="+mn-ea"/>
                <a:cs typeface="+mn-cs"/>
              </a:rPr>
              <a:t>“is a”</a:t>
            </a:r>
            <a:r>
              <a:rPr lang="zh-CN" altLang="en-US" sz="1200" kern="1200" dirty="0" smtClean="0">
                <a:solidFill>
                  <a:schemeClr val="tx1"/>
                </a:solidFill>
                <a:latin typeface="+mn-lt"/>
                <a:ea typeface="+mn-ea"/>
                <a:cs typeface="+mn-cs"/>
              </a:rPr>
              <a:t>关系）。</a:t>
            </a:r>
            <a:endParaRPr lang="en-US" altLang="zh-C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2.“has a”</a:t>
            </a:r>
            <a:r>
              <a:rPr lang="zh-CN" altLang="en-US" sz="1200" kern="1200" dirty="0" smtClean="0">
                <a:solidFill>
                  <a:schemeClr val="tx1"/>
                </a:solidFill>
                <a:latin typeface="+mn-lt"/>
                <a:ea typeface="+mn-ea"/>
                <a:cs typeface="+mn-cs"/>
              </a:rPr>
              <a:t>关系是通过定义类的属性的方式实现的；而</a:t>
            </a:r>
            <a:r>
              <a:rPr lang="en-US" sz="1200" kern="1200" dirty="0" smtClean="0">
                <a:solidFill>
                  <a:schemeClr val="tx1"/>
                </a:solidFill>
                <a:latin typeface="+mn-lt"/>
                <a:ea typeface="+mn-ea"/>
                <a:cs typeface="+mn-cs"/>
              </a:rPr>
              <a:t>“is a”</a:t>
            </a:r>
            <a:r>
              <a:rPr lang="zh-CN" altLang="en-US" sz="1200" kern="1200" dirty="0" smtClean="0">
                <a:solidFill>
                  <a:schemeClr val="tx1"/>
                </a:solidFill>
                <a:latin typeface="+mn-lt"/>
                <a:ea typeface="+mn-ea"/>
                <a:cs typeface="+mn-cs"/>
              </a:rPr>
              <a:t>关系是通过类继承实现的。</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本例中选项</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体现了</a:t>
            </a:r>
            <a:r>
              <a:rPr lang="en-US" sz="1200" kern="1200" dirty="0" smtClean="0">
                <a:solidFill>
                  <a:schemeClr val="tx1"/>
                </a:solidFill>
                <a:latin typeface="+mn-lt"/>
                <a:ea typeface="+mn-ea"/>
                <a:cs typeface="+mn-cs"/>
              </a:rPr>
              <a:t>“is a”</a:t>
            </a:r>
            <a:r>
              <a:rPr lang="zh-CN" altLang="en-US" sz="1200" kern="1200" dirty="0" smtClean="0">
                <a:solidFill>
                  <a:schemeClr val="tx1"/>
                </a:solidFill>
                <a:latin typeface="+mn-lt"/>
                <a:ea typeface="+mn-ea"/>
                <a:cs typeface="+mn-cs"/>
              </a:rPr>
              <a:t>关系；选项</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E</a:t>
            </a:r>
            <a:r>
              <a:rPr lang="zh-CN" altLang="en-US" sz="1200" kern="1200" dirty="0" smtClean="0">
                <a:solidFill>
                  <a:schemeClr val="tx1"/>
                </a:solidFill>
                <a:latin typeface="+mn-lt"/>
                <a:ea typeface="+mn-ea"/>
                <a:cs typeface="+mn-cs"/>
              </a:rPr>
              <a:t>体现了</a:t>
            </a:r>
            <a:r>
              <a:rPr lang="en-US" sz="1200" kern="1200" dirty="0" smtClean="0">
                <a:solidFill>
                  <a:schemeClr val="tx1"/>
                </a:solidFill>
                <a:latin typeface="+mn-lt"/>
                <a:ea typeface="+mn-ea"/>
                <a:cs typeface="+mn-cs"/>
              </a:rPr>
              <a:t>“has a”</a:t>
            </a:r>
            <a:r>
              <a:rPr lang="zh-CN" altLang="en-US" sz="1200" kern="1200" dirty="0" smtClean="0">
                <a:solidFill>
                  <a:schemeClr val="tx1"/>
                </a:solidFill>
                <a:latin typeface="+mn-lt"/>
                <a:ea typeface="+mn-ea"/>
                <a:cs typeface="+mn-cs"/>
              </a:rPr>
              <a:t>关系。 </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第</a:t>
            </a:r>
            <a:r>
              <a:rPr lang="en-US"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行将</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赋值给</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以后，</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以前保存的引用所指向的内存空间就失去了作用，它可能被释放。所以对象</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可能最早被垃圾回收是在第</a:t>
            </a:r>
            <a:r>
              <a:rPr lang="en-US" sz="1200" kern="12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行以前，故选择</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选项。</a:t>
            </a: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这是</a:t>
            </a:r>
            <a:r>
              <a:rPr lang="en-US" altLang="zh-CN" sz="1200" kern="1200" dirty="0" smtClean="0">
                <a:solidFill>
                  <a:schemeClr val="tx1"/>
                </a:solidFill>
                <a:latin typeface="+mn-lt"/>
                <a:ea typeface="+mn-ea"/>
                <a:cs typeface="+mn-cs"/>
              </a:rPr>
              <a:t>do-while</a:t>
            </a:r>
            <a:r>
              <a:rPr lang="zh-CN" altLang="en-US" sz="1200" kern="1200" dirty="0" smtClean="0">
                <a:solidFill>
                  <a:schemeClr val="tx1"/>
                </a:solidFill>
                <a:latin typeface="+mn-lt"/>
                <a:ea typeface="+mn-ea"/>
                <a:cs typeface="+mn-cs"/>
              </a:rPr>
              <a:t>循环，条件为真执行，条件为假则退出。循环体至少执行一次，故会输出</a:t>
            </a:r>
            <a:r>
              <a:rPr lang="en-US"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。循环体以外的语句总会被执行，故输出</a:t>
            </a:r>
            <a:r>
              <a:rPr lang="en-US"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D9456CB-1457-4A84-903F-F89940437FE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903CA8-65BF-46BF-B7B2-64E46DACE5D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16F917EB-7DAD-4793-8D4E-8B60DE83A47B}" type="datetimeFigureOut">
              <a:rPr lang="zh-CN" altLang="en-US" smtClean="0"/>
              <a:pPr/>
              <a:t>2012/6/26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93903CA8-65BF-46BF-B7B2-64E46DACE5D6}"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F917EB-7DAD-4793-8D4E-8B60DE83A47B}" type="datetimeFigureOut">
              <a:rPr lang="zh-CN" altLang="en-US" smtClean="0"/>
              <a:pPr/>
              <a:t>2012/6/26 Tuesday</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903CA8-65BF-46BF-B7B2-64E46DACE5D6}"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习题</a:t>
            </a:r>
            <a:endParaRPr lang="zh-CN" altLang="en-US" dirty="0"/>
          </a:p>
        </p:txBody>
      </p:sp>
      <p:sp>
        <p:nvSpPr>
          <p:cNvPr id="3" name="副标题 2"/>
          <p:cNvSpPr>
            <a:spLocks noGrp="1"/>
          </p:cNvSpPr>
          <p:nvPr>
            <p:ph type="subTitle" idx="1"/>
          </p:nvPr>
        </p:nvSpPr>
        <p:spPr/>
        <p:txBody>
          <a:bodyPr/>
          <a:lstStyle/>
          <a:p>
            <a:endParaRPr lang="en-US" altLang="zh-CN" dirty="0" smtClean="0"/>
          </a:p>
          <a:p>
            <a:r>
              <a:rPr lang="en-US" altLang="zh-CN" dirty="0" smtClean="0"/>
              <a:t>For  2010</a:t>
            </a:r>
            <a:r>
              <a:rPr lang="zh-CN" altLang="en-US" dirty="0" smtClean="0"/>
              <a:t>届</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流程控制</a:t>
            </a:r>
            <a:r>
              <a:rPr lang="en-US" altLang="zh-CN" dirty="0" smtClean="0"/>
              <a:t>-break</a:t>
            </a:r>
            <a:r>
              <a:rPr lang="zh-CN" altLang="en-US" dirty="0" smtClean="0"/>
              <a:t>语句</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latin typeface="+mj-lt"/>
              </a:rPr>
              <a:t>Give the code fragment: </a:t>
            </a:r>
            <a:br>
              <a:rPr lang="en-US" b="1" dirty="0" smtClean="0">
                <a:latin typeface="+mj-lt"/>
              </a:rPr>
            </a:br>
            <a:r>
              <a:rPr lang="zh-CN" altLang="en-US" b="1" dirty="0" smtClean="0">
                <a:latin typeface="+mj-lt"/>
              </a:rPr>
              <a:t>　　</a:t>
            </a:r>
            <a:r>
              <a:rPr lang="en-US" b="1" dirty="0" smtClean="0">
                <a:latin typeface="+mj-lt"/>
              </a:rPr>
              <a:t>1) switch(x){ </a:t>
            </a:r>
            <a:br>
              <a:rPr lang="en-US" b="1" dirty="0" smtClean="0">
                <a:latin typeface="+mj-lt"/>
              </a:rPr>
            </a:br>
            <a:r>
              <a:rPr lang="zh-CN" altLang="en-US" b="1" dirty="0" smtClean="0">
                <a:latin typeface="+mj-lt"/>
              </a:rPr>
              <a:t>　　</a:t>
            </a:r>
            <a:r>
              <a:rPr lang="en-US" b="1" dirty="0" smtClean="0">
                <a:latin typeface="+mj-lt"/>
              </a:rPr>
              <a:t>2) case 1:System.out.println(“Test 1”);break; </a:t>
            </a:r>
            <a:br>
              <a:rPr lang="en-US" b="1" dirty="0" smtClean="0">
                <a:latin typeface="+mj-lt"/>
              </a:rPr>
            </a:br>
            <a:r>
              <a:rPr lang="zh-CN" altLang="en-US" b="1" dirty="0" smtClean="0">
                <a:latin typeface="+mj-lt"/>
              </a:rPr>
              <a:t>　　</a:t>
            </a:r>
            <a:r>
              <a:rPr lang="en-US" b="1" dirty="0" smtClean="0">
                <a:latin typeface="+mj-lt"/>
              </a:rPr>
              <a:t>3) case 2: </a:t>
            </a:r>
            <a:br>
              <a:rPr lang="en-US" b="1" dirty="0" smtClean="0">
                <a:latin typeface="+mj-lt"/>
              </a:rPr>
            </a:br>
            <a:r>
              <a:rPr lang="zh-CN" altLang="en-US" b="1" dirty="0" smtClean="0">
                <a:latin typeface="+mj-lt"/>
              </a:rPr>
              <a:t>　　</a:t>
            </a:r>
            <a:r>
              <a:rPr lang="en-US" b="1" dirty="0" smtClean="0">
                <a:latin typeface="+mj-lt"/>
              </a:rPr>
              <a:t>4) case 3:System.out.println(“Test 2”);break; </a:t>
            </a:r>
            <a:br>
              <a:rPr lang="en-US" b="1" dirty="0" smtClean="0">
                <a:latin typeface="+mj-lt"/>
              </a:rPr>
            </a:br>
            <a:r>
              <a:rPr lang="zh-CN" altLang="en-US" b="1" dirty="0" smtClean="0">
                <a:latin typeface="+mj-lt"/>
              </a:rPr>
              <a:t>　　</a:t>
            </a:r>
            <a:r>
              <a:rPr lang="en-US" b="1" dirty="0" smtClean="0">
                <a:latin typeface="+mj-lt"/>
              </a:rPr>
              <a:t>5) </a:t>
            </a:r>
            <a:r>
              <a:rPr lang="en-US" b="1" dirty="0" err="1" smtClean="0">
                <a:latin typeface="+mj-lt"/>
              </a:rPr>
              <a:t>default:System.out.println</a:t>
            </a:r>
            <a:r>
              <a:rPr lang="en-US" b="1" dirty="0" smtClean="0">
                <a:latin typeface="+mj-lt"/>
              </a:rPr>
              <a:t>(“end”); </a:t>
            </a:r>
            <a:br>
              <a:rPr lang="en-US" b="1" dirty="0" smtClean="0">
                <a:latin typeface="+mj-lt"/>
              </a:rPr>
            </a:br>
            <a:r>
              <a:rPr lang="zh-CN" altLang="en-US" b="1" dirty="0" smtClean="0">
                <a:latin typeface="+mj-lt"/>
              </a:rPr>
              <a:t>　　</a:t>
            </a:r>
            <a:r>
              <a:rPr lang="en-US" b="1" dirty="0" smtClean="0">
                <a:latin typeface="+mj-lt"/>
              </a:rPr>
              <a:t>6) } </a:t>
            </a:r>
            <a:br>
              <a:rPr lang="en-US" b="1" dirty="0" smtClean="0">
                <a:latin typeface="+mj-lt"/>
              </a:rPr>
            </a:br>
            <a:r>
              <a:rPr lang="en-US" b="1" dirty="0" smtClean="0">
                <a:latin typeface="+mj-lt"/>
              </a:rPr>
              <a:t/>
            </a:r>
            <a:br>
              <a:rPr lang="en-US" b="1" dirty="0" smtClean="0">
                <a:latin typeface="+mj-lt"/>
              </a:rPr>
            </a:br>
            <a:r>
              <a:rPr lang="zh-CN" altLang="en-US" b="1" dirty="0" smtClean="0">
                <a:latin typeface="+mj-lt"/>
              </a:rPr>
              <a:t>　　</a:t>
            </a:r>
            <a:r>
              <a:rPr lang="en-US" b="1" dirty="0" smtClean="0">
                <a:latin typeface="+mj-lt"/>
              </a:rPr>
              <a:t>which value of x would cause “Test 2” to the output: </a:t>
            </a:r>
            <a:r>
              <a:rPr lang="en-US" dirty="0" smtClean="0">
                <a:latin typeface="+mj-lt"/>
              </a:rPr>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smtClean="0">
                <a:latin typeface="+mj-lt"/>
              </a:rPr>
              <a:t>1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B. </a:t>
            </a:r>
            <a:r>
              <a:rPr lang="en-US" dirty="0" smtClean="0">
                <a:latin typeface="+mj-lt"/>
              </a:rPr>
              <a:t>2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zh-CN" altLang="en-US" b="1" dirty="0" smtClean="0">
                <a:latin typeface="+mj-lt"/>
              </a:rPr>
              <a:t>　</a:t>
            </a:r>
            <a:r>
              <a:rPr lang="en-US" b="1" dirty="0" smtClean="0">
                <a:latin typeface="+mj-lt"/>
              </a:rPr>
              <a:t>C. </a:t>
            </a:r>
            <a:r>
              <a:rPr lang="en-US" dirty="0" smtClean="0">
                <a:latin typeface="+mj-lt"/>
              </a:rPr>
              <a:t>3 </a:t>
            </a:r>
            <a:br>
              <a:rPr lang="en-US" dirty="0" smtClean="0">
                <a:latin typeface="+mj-lt"/>
              </a:rPr>
            </a:br>
            <a:r>
              <a:rPr lang="en-US" b="1" dirty="0" smtClean="0">
                <a:latin typeface="+mj-lt"/>
              </a:rPr>
              <a:t/>
            </a:r>
            <a:br>
              <a:rPr lang="en-US" b="1" dirty="0" smtClean="0">
                <a:latin typeface="+mj-lt"/>
              </a:rPr>
            </a:br>
            <a:r>
              <a:rPr lang="zh-CN" altLang="en-US" b="1" dirty="0" smtClean="0">
                <a:latin typeface="+mj-lt"/>
              </a:rPr>
              <a:t>　　</a:t>
            </a:r>
            <a:r>
              <a:rPr lang="en-US" b="1" dirty="0" smtClean="0">
                <a:latin typeface="+mj-lt"/>
              </a:rPr>
              <a:t>D. </a:t>
            </a:r>
            <a:r>
              <a:rPr lang="en-US" dirty="0" smtClean="0">
                <a:latin typeface="+mj-lt"/>
              </a:rPr>
              <a:t>default </a:t>
            </a:r>
          </a:p>
          <a:p>
            <a:r>
              <a:rPr lang="zh-CN" altLang="en-US" b="1" dirty="0" smtClean="0">
                <a:solidFill>
                  <a:srgbClr val="FF0000"/>
                </a:solidFill>
                <a:latin typeface="+mj-lt"/>
              </a:rPr>
              <a:t>解答：</a:t>
            </a:r>
            <a:r>
              <a:rPr lang="en-US" b="1" dirty="0" smtClean="0">
                <a:solidFill>
                  <a:srgbClr val="FF0000"/>
                </a:solidFill>
                <a:latin typeface="+mj-lt"/>
              </a:rPr>
              <a:t>B,C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流程控制</a:t>
            </a:r>
            <a:r>
              <a:rPr lang="en-US" altLang="zh-CN" dirty="0" smtClean="0"/>
              <a:t>-if</a:t>
            </a:r>
            <a:r>
              <a:rPr lang="zh-CN" altLang="en-US" dirty="0" smtClean="0"/>
              <a:t>语句</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latin typeface="+mj-lt"/>
              </a:rPr>
              <a:t>Give the code fragment: </a:t>
            </a:r>
            <a:br>
              <a:rPr lang="en-US" b="1" dirty="0" smtClean="0">
                <a:latin typeface="+mj-lt"/>
              </a:rPr>
            </a:br>
            <a:r>
              <a:rPr lang="zh-CN" altLang="en-US" dirty="0" smtClean="0">
                <a:latin typeface="+mj-lt"/>
              </a:rPr>
              <a:t>　　</a:t>
            </a:r>
            <a:r>
              <a:rPr lang="en-US" dirty="0" smtClean="0">
                <a:latin typeface="+mj-lt"/>
              </a:rPr>
              <a:t>if(x&gt;4){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(“Test 1”);} </a:t>
            </a:r>
            <a:br>
              <a:rPr lang="en-US" dirty="0" smtClean="0">
                <a:latin typeface="+mj-lt"/>
              </a:rPr>
            </a:br>
            <a:r>
              <a:rPr lang="zh-CN" altLang="en-US" dirty="0" smtClean="0">
                <a:latin typeface="+mj-lt"/>
              </a:rPr>
              <a:t>　　</a:t>
            </a:r>
            <a:r>
              <a:rPr lang="en-US" dirty="0" smtClean="0">
                <a:latin typeface="+mj-lt"/>
              </a:rPr>
              <a:t>else if (x&gt;9){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(“Test 2”);} </a:t>
            </a:r>
            <a:br>
              <a:rPr lang="en-US" dirty="0" smtClean="0">
                <a:latin typeface="+mj-lt"/>
              </a:rPr>
            </a:br>
            <a:r>
              <a:rPr lang="zh-CN" altLang="en-US" dirty="0" smtClean="0">
                <a:latin typeface="+mj-lt"/>
              </a:rPr>
              <a:t>　　</a:t>
            </a:r>
            <a:r>
              <a:rPr lang="en-US" dirty="0" smtClean="0">
                <a:latin typeface="+mj-lt"/>
              </a:rPr>
              <a:t>else {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(“Test 3”);} </a:t>
            </a:r>
            <a:r>
              <a:rPr lang="en-US" b="1" dirty="0" smtClean="0">
                <a:latin typeface="+mj-lt"/>
              </a:rPr>
              <a:t/>
            </a:r>
            <a:br>
              <a:rPr lang="en-US" b="1" dirty="0" smtClean="0">
                <a:latin typeface="+mj-lt"/>
              </a:rPr>
            </a:br>
            <a:r>
              <a:rPr lang="en-US" b="1" dirty="0" smtClean="0">
                <a:latin typeface="+mj-lt"/>
              </a:rPr>
              <a:t/>
            </a:r>
            <a:br>
              <a:rPr lang="en-US" b="1" dirty="0" smtClean="0">
                <a:latin typeface="+mj-lt"/>
              </a:rPr>
            </a:br>
            <a:r>
              <a:rPr lang="en-US" b="1" dirty="0" smtClean="0">
                <a:latin typeface="+mj-lt"/>
              </a:rPr>
              <a:t>Which range of value x would produce of output “Test 2”? </a:t>
            </a:r>
            <a:r>
              <a:rPr lang="en-US" dirty="0" smtClean="0">
                <a:latin typeface="+mj-lt"/>
              </a:rPr>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smtClean="0">
                <a:latin typeface="+mj-lt"/>
              </a:rPr>
              <a:t>x&lt; 4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B. </a:t>
            </a:r>
            <a:r>
              <a:rPr lang="en-US" dirty="0" smtClean="0">
                <a:latin typeface="+mj-lt"/>
              </a:rPr>
              <a:t>x&gt;4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C. </a:t>
            </a:r>
            <a:r>
              <a:rPr lang="en-US" dirty="0" smtClean="0">
                <a:latin typeface="+mj-lt"/>
              </a:rPr>
              <a:t>x&gt;9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D. </a:t>
            </a:r>
            <a:r>
              <a:rPr lang="en-US" dirty="0" smtClean="0">
                <a:latin typeface="+mj-lt"/>
              </a:rPr>
              <a:t>None </a:t>
            </a:r>
          </a:p>
          <a:p>
            <a:r>
              <a:rPr lang="zh-CN" altLang="en-US" b="1" dirty="0" smtClean="0">
                <a:solidFill>
                  <a:srgbClr val="FF0000"/>
                </a:solidFill>
                <a:latin typeface="+mj-lt"/>
              </a:rPr>
              <a:t>解答：</a:t>
            </a:r>
            <a:r>
              <a:rPr lang="en-US" b="1" dirty="0" smtClean="0">
                <a:solidFill>
                  <a:srgbClr val="FF0000"/>
                </a:solidFill>
                <a:latin typeface="+mj-lt"/>
              </a:rPr>
              <a:t>D </a:t>
            </a:r>
            <a:br>
              <a:rPr lang="en-US" b="1" dirty="0" smtClean="0">
                <a:solidFill>
                  <a:srgbClr val="FF0000"/>
                </a:solidFill>
                <a:latin typeface="+mj-lt"/>
              </a:rPr>
            </a:b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继承</a:t>
            </a:r>
            <a:r>
              <a:rPr lang="en-US" altLang="zh-CN" dirty="0" smtClean="0"/>
              <a:t>-</a:t>
            </a:r>
            <a:r>
              <a:rPr lang="zh-CN" altLang="en-US" dirty="0" smtClean="0"/>
              <a:t>内部类和关键字</a:t>
            </a:r>
            <a:endParaRPr lang="zh-CN" altLang="en-US" dirty="0"/>
          </a:p>
        </p:txBody>
      </p:sp>
      <p:sp>
        <p:nvSpPr>
          <p:cNvPr id="3" name="内容占位符 2"/>
          <p:cNvSpPr>
            <a:spLocks noGrp="1"/>
          </p:cNvSpPr>
          <p:nvPr>
            <p:ph idx="1"/>
          </p:nvPr>
        </p:nvSpPr>
        <p:spPr/>
        <p:txBody>
          <a:bodyPr>
            <a:normAutofit fontScale="47500" lnSpcReduction="20000"/>
          </a:bodyPr>
          <a:lstStyle/>
          <a:p>
            <a:r>
              <a:rPr lang="en-US" b="1" dirty="0" smtClean="0">
                <a:latin typeface="+mj-lt"/>
              </a:rPr>
              <a:t>Given the following class definition: </a:t>
            </a:r>
            <a:r>
              <a:rPr lang="en-US" dirty="0" smtClean="0">
                <a:latin typeface="+mj-lt"/>
              </a:rPr>
              <a:t/>
            </a:r>
            <a:br>
              <a:rPr lang="en-US" dirty="0" smtClean="0">
                <a:latin typeface="+mj-lt"/>
              </a:rPr>
            </a:br>
            <a:r>
              <a:rPr lang="zh-CN" altLang="en-US" dirty="0" smtClean="0">
                <a:latin typeface="+mj-lt"/>
              </a:rPr>
              <a:t>　　</a:t>
            </a:r>
            <a:r>
              <a:rPr lang="en-US" dirty="0" smtClean="0">
                <a:latin typeface="+mj-lt"/>
              </a:rPr>
              <a:t>class A{ </a:t>
            </a:r>
            <a:br>
              <a:rPr lang="en-US" dirty="0" smtClean="0">
                <a:latin typeface="+mj-lt"/>
              </a:rPr>
            </a:br>
            <a:r>
              <a:rPr lang="zh-CN" altLang="en-US" dirty="0" smtClean="0">
                <a:latin typeface="+mj-lt"/>
              </a:rPr>
              <a:t>　　</a:t>
            </a:r>
            <a:r>
              <a:rPr lang="en-US" dirty="0" smtClean="0">
                <a:latin typeface="+mj-lt"/>
              </a:rPr>
              <a:t>protected </a:t>
            </a:r>
            <a:r>
              <a:rPr lang="en-US" dirty="0" err="1" smtClean="0">
                <a:latin typeface="+mj-lt"/>
              </a:rPr>
              <a:t>int</a:t>
            </a:r>
            <a:r>
              <a:rPr lang="en-US" dirty="0" smtClean="0">
                <a:latin typeface="+mj-lt"/>
              </a:rPr>
              <a:t> </a:t>
            </a:r>
            <a:r>
              <a:rPr lang="en-US" dirty="0" err="1" smtClean="0">
                <a:latin typeface="+mj-lt"/>
              </a:rPr>
              <a:t>i</a:t>
            </a:r>
            <a:r>
              <a:rPr lang="en-US" dirty="0" smtClean="0">
                <a:latin typeface="+mj-lt"/>
              </a:rPr>
              <a:t>; </a:t>
            </a:r>
            <a:br>
              <a:rPr lang="en-US" dirty="0" smtClean="0">
                <a:latin typeface="+mj-lt"/>
              </a:rPr>
            </a:br>
            <a:r>
              <a:rPr lang="zh-CN" altLang="en-US" dirty="0" smtClean="0">
                <a:latin typeface="+mj-lt"/>
              </a:rPr>
              <a:t>　　</a:t>
            </a:r>
            <a:r>
              <a:rPr lang="en-US" dirty="0" smtClean="0">
                <a:latin typeface="+mj-lt"/>
              </a:rPr>
              <a:t>A(</a:t>
            </a:r>
            <a:r>
              <a:rPr lang="en-US" dirty="0" err="1" smtClean="0">
                <a:latin typeface="+mj-lt"/>
              </a:rPr>
              <a:t>int</a:t>
            </a:r>
            <a:r>
              <a:rPr lang="en-US" dirty="0" smtClean="0">
                <a:latin typeface="+mj-lt"/>
              </a:rPr>
              <a:t> </a:t>
            </a:r>
            <a:r>
              <a:rPr lang="en-US" dirty="0" err="1" smtClean="0">
                <a:latin typeface="+mj-lt"/>
              </a:rPr>
              <a:t>i</a:t>
            </a:r>
            <a:r>
              <a:rPr lang="en-US" dirty="0" smtClean="0">
                <a:latin typeface="+mj-lt"/>
              </a:rPr>
              <a:t>){ </a:t>
            </a:r>
            <a:br>
              <a:rPr lang="en-US" dirty="0" smtClean="0">
                <a:latin typeface="+mj-lt"/>
              </a:rPr>
            </a:br>
            <a:r>
              <a:rPr lang="zh-CN" altLang="en-US" dirty="0" smtClean="0">
                <a:latin typeface="+mj-lt"/>
              </a:rPr>
              <a:t>　　</a:t>
            </a:r>
            <a:r>
              <a:rPr lang="en-US" dirty="0" err="1" smtClean="0">
                <a:latin typeface="+mj-lt"/>
              </a:rPr>
              <a:t>this.i</a:t>
            </a:r>
            <a:r>
              <a:rPr lang="en-US" dirty="0" smtClean="0">
                <a:latin typeface="+mj-lt"/>
              </a:rPr>
              <a:t>=</a:t>
            </a:r>
            <a:r>
              <a:rPr lang="en-US" dirty="0" err="1" smtClean="0">
                <a:latin typeface="+mj-lt"/>
              </a:rPr>
              <a:t>i</a:t>
            </a:r>
            <a:r>
              <a:rPr lang="en-US" dirty="0" smtClean="0">
                <a:latin typeface="+mj-lt"/>
              </a:rPr>
              <a:t>;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en-US" b="1" dirty="0" smtClean="0">
                <a:latin typeface="+mj-lt"/>
              </a:rPr>
              <a:t>which of the following would be a valid inner class for this class? Select all valid answers: </a:t>
            </a:r>
            <a:r>
              <a:rPr lang="en-US" dirty="0" smtClean="0">
                <a:latin typeface="+mj-lt"/>
              </a:rPr>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smtClean="0">
                <a:latin typeface="+mj-lt"/>
              </a:rPr>
              <a:t>class B{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zh-CN" altLang="en-US" b="1" dirty="0" smtClean="0">
                <a:latin typeface="+mj-lt"/>
              </a:rPr>
              <a:t>　</a:t>
            </a:r>
            <a:r>
              <a:rPr lang="en-US" b="1" dirty="0" smtClean="0">
                <a:latin typeface="+mj-lt"/>
              </a:rPr>
              <a:t>B. </a:t>
            </a:r>
            <a:r>
              <a:rPr lang="en-US" dirty="0" smtClean="0">
                <a:latin typeface="+mj-lt"/>
              </a:rPr>
              <a:t>class B extends A{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C. </a:t>
            </a:r>
            <a:r>
              <a:rPr lang="en-US" dirty="0" smtClean="0">
                <a:latin typeface="+mj-lt"/>
              </a:rPr>
              <a:t>class B extends A{ </a:t>
            </a:r>
            <a:br>
              <a:rPr lang="en-US" dirty="0" smtClean="0">
                <a:latin typeface="+mj-lt"/>
              </a:rPr>
            </a:br>
            <a:r>
              <a:rPr lang="zh-CN" altLang="en-US" dirty="0" smtClean="0">
                <a:latin typeface="+mj-lt"/>
              </a:rPr>
              <a:t>　　</a:t>
            </a:r>
            <a:r>
              <a:rPr lang="en-US" dirty="0" smtClean="0">
                <a:latin typeface="+mj-lt"/>
              </a:rPr>
              <a:t>B(){</a:t>
            </a:r>
            <a:r>
              <a:rPr lang="en-US" dirty="0" err="1" smtClean="0">
                <a:latin typeface="+mj-lt"/>
              </a:rPr>
              <a:t>System.out.println</a:t>
            </a:r>
            <a:r>
              <a:rPr lang="en-US" dirty="0" smtClean="0">
                <a:latin typeface="+mj-lt"/>
              </a:rPr>
              <a:t>(“</a:t>
            </a:r>
            <a:r>
              <a:rPr lang="en-US" dirty="0" err="1" smtClean="0">
                <a:latin typeface="+mj-lt"/>
              </a:rPr>
              <a:t>i</a:t>
            </a:r>
            <a:r>
              <a:rPr lang="en-US" dirty="0" smtClean="0">
                <a:latin typeface="+mj-lt"/>
              </a:rPr>
              <a:t>=”+</a:t>
            </a:r>
            <a:r>
              <a:rPr lang="en-US" dirty="0" err="1" smtClean="0">
                <a:latin typeface="+mj-lt"/>
              </a:rPr>
              <a:t>i</a:t>
            </a:r>
            <a:r>
              <a:rPr lang="en-US" dirty="0" smtClean="0">
                <a:latin typeface="+mj-lt"/>
              </a:rPr>
              <a:t>);}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D. </a:t>
            </a:r>
            <a:r>
              <a:rPr lang="en-US" dirty="0" smtClean="0">
                <a:latin typeface="+mj-lt"/>
              </a:rPr>
              <a:t>class B{ </a:t>
            </a:r>
            <a:br>
              <a:rPr lang="en-US" dirty="0" smtClean="0">
                <a:latin typeface="+mj-lt"/>
              </a:rPr>
            </a:br>
            <a:r>
              <a:rPr lang="zh-CN" altLang="en-US" dirty="0" smtClean="0">
                <a:latin typeface="+mj-lt"/>
              </a:rPr>
              <a:t>　　</a:t>
            </a:r>
            <a:r>
              <a:rPr lang="en-US" dirty="0" smtClean="0">
                <a:latin typeface="+mj-lt"/>
              </a:rPr>
              <a:t>class A{}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E. </a:t>
            </a:r>
            <a:r>
              <a:rPr lang="en-US" dirty="0" smtClean="0">
                <a:latin typeface="+mj-lt"/>
              </a:rPr>
              <a:t>class A{} </a:t>
            </a:r>
          </a:p>
          <a:p>
            <a:r>
              <a:rPr lang="zh-CN" altLang="en-US" b="1" dirty="0" smtClean="0">
                <a:solidFill>
                  <a:srgbClr val="FF0000"/>
                </a:solidFill>
                <a:latin typeface="+mj-lt"/>
              </a:rPr>
              <a:t>解答：</a:t>
            </a:r>
            <a:r>
              <a:rPr lang="en-US" b="1" dirty="0" smtClean="0">
                <a:solidFill>
                  <a:srgbClr val="FF0000"/>
                </a:solidFill>
                <a:latin typeface="+mj-lt"/>
              </a:rPr>
              <a:t>A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r>
              <a:rPr lang="zh-CN" altLang="en-US" dirty="0" smtClean="0"/>
              <a:t>继承</a:t>
            </a:r>
            <a:r>
              <a:rPr lang="en-US" altLang="zh-CN" dirty="0" smtClean="0"/>
              <a:t>-</a:t>
            </a:r>
            <a:r>
              <a:rPr lang="zh-CN" altLang="en-US" dirty="0" smtClean="0"/>
              <a:t>构造函数</a:t>
            </a:r>
            <a:endParaRPr lang="zh-CN" altLang="en-US" dirty="0"/>
          </a:p>
        </p:txBody>
      </p:sp>
      <p:sp>
        <p:nvSpPr>
          <p:cNvPr id="3" name="内容占位符 2"/>
          <p:cNvSpPr>
            <a:spLocks noGrp="1"/>
          </p:cNvSpPr>
          <p:nvPr>
            <p:ph idx="1"/>
          </p:nvPr>
        </p:nvSpPr>
        <p:spPr/>
        <p:txBody>
          <a:bodyPr>
            <a:normAutofit fontScale="62500" lnSpcReduction="20000"/>
          </a:bodyPr>
          <a:lstStyle/>
          <a:p>
            <a:r>
              <a:rPr lang="en-US" b="1" dirty="0" smtClean="0">
                <a:latin typeface="+mj-lt"/>
              </a:rPr>
              <a:t>The following code is entire contents of a file called </a:t>
            </a:r>
            <a:r>
              <a:rPr lang="en-US" b="1" dirty="0" err="1" smtClean="0">
                <a:latin typeface="+mj-lt"/>
              </a:rPr>
              <a:t>Example.java,causes</a:t>
            </a:r>
            <a:r>
              <a:rPr lang="en-US" b="1" dirty="0" smtClean="0">
                <a:latin typeface="+mj-lt"/>
              </a:rPr>
              <a:t> precisely one error during compilation: </a:t>
            </a:r>
            <a:r>
              <a:rPr lang="en-US" dirty="0" smtClean="0">
                <a:latin typeface="+mj-lt"/>
              </a:rPr>
              <a:t/>
            </a:r>
            <a:br>
              <a:rPr lang="en-US" dirty="0" smtClean="0">
                <a:latin typeface="+mj-lt"/>
              </a:rPr>
            </a:br>
            <a:r>
              <a:rPr lang="zh-CN" altLang="en-US" dirty="0" smtClean="0">
                <a:latin typeface="+mj-lt"/>
              </a:rPr>
              <a:t>　　</a:t>
            </a:r>
            <a:r>
              <a:rPr lang="en-US" dirty="0" smtClean="0">
                <a:latin typeface="+mj-lt"/>
              </a:rPr>
              <a:t>1) class </a:t>
            </a:r>
            <a:r>
              <a:rPr lang="en-US" dirty="0" err="1" smtClean="0">
                <a:latin typeface="+mj-lt"/>
              </a:rPr>
              <a:t>SubClass</a:t>
            </a:r>
            <a:r>
              <a:rPr lang="en-US" dirty="0" smtClean="0">
                <a:latin typeface="+mj-lt"/>
              </a:rPr>
              <a:t> extends </a:t>
            </a:r>
            <a:r>
              <a:rPr lang="en-US" dirty="0" err="1" smtClean="0">
                <a:latin typeface="+mj-lt"/>
              </a:rPr>
              <a:t>BaseClass</a:t>
            </a:r>
            <a:r>
              <a:rPr lang="en-US" dirty="0" smtClean="0">
                <a:latin typeface="+mj-lt"/>
              </a:rPr>
              <a:t>{ </a:t>
            </a:r>
            <a:br>
              <a:rPr lang="en-US" dirty="0" smtClean="0">
                <a:latin typeface="+mj-lt"/>
              </a:rPr>
            </a:br>
            <a:r>
              <a:rPr lang="zh-CN" altLang="en-US" dirty="0" smtClean="0">
                <a:latin typeface="+mj-lt"/>
              </a:rPr>
              <a:t>　　</a:t>
            </a:r>
            <a:r>
              <a:rPr lang="en-US" dirty="0" smtClean="0">
                <a:latin typeface="+mj-lt"/>
              </a:rPr>
              <a:t>2) } </a:t>
            </a:r>
            <a:br>
              <a:rPr lang="en-US" dirty="0" smtClean="0">
                <a:latin typeface="+mj-lt"/>
              </a:rPr>
            </a:br>
            <a:r>
              <a:rPr lang="zh-CN" altLang="en-US" dirty="0" smtClean="0">
                <a:latin typeface="+mj-lt"/>
              </a:rPr>
              <a:t>　　</a:t>
            </a:r>
            <a:r>
              <a:rPr lang="en-US" dirty="0" smtClean="0">
                <a:latin typeface="+mj-lt"/>
              </a:rPr>
              <a:t>3) class </a:t>
            </a:r>
            <a:r>
              <a:rPr lang="en-US" dirty="0" err="1" smtClean="0">
                <a:latin typeface="+mj-lt"/>
              </a:rPr>
              <a:t>BaseClass</a:t>
            </a:r>
            <a:r>
              <a:rPr lang="en-US" dirty="0" smtClean="0">
                <a:latin typeface="+mj-lt"/>
              </a:rPr>
              <a:t>(){ </a:t>
            </a:r>
            <a:br>
              <a:rPr lang="en-US" dirty="0" smtClean="0">
                <a:latin typeface="+mj-lt"/>
              </a:rPr>
            </a:br>
            <a:r>
              <a:rPr lang="zh-CN" altLang="en-US" dirty="0" smtClean="0">
                <a:latin typeface="+mj-lt"/>
              </a:rPr>
              <a:t>　　</a:t>
            </a:r>
            <a:r>
              <a:rPr lang="en-US" dirty="0" smtClean="0">
                <a:latin typeface="+mj-lt"/>
              </a:rPr>
              <a:t>4) String </a:t>
            </a:r>
            <a:r>
              <a:rPr lang="en-US" dirty="0" err="1" smtClean="0">
                <a:latin typeface="+mj-lt"/>
              </a:rPr>
              <a:t>str</a:t>
            </a:r>
            <a:r>
              <a:rPr lang="en-US" dirty="0" smtClean="0">
                <a:latin typeface="+mj-lt"/>
              </a:rPr>
              <a:t>; </a:t>
            </a:r>
            <a:br>
              <a:rPr lang="en-US" dirty="0" smtClean="0">
                <a:latin typeface="+mj-lt"/>
              </a:rPr>
            </a:br>
            <a:r>
              <a:rPr lang="zh-CN" altLang="en-US" dirty="0" smtClean="0">
                <a:latin typeface="+mj-lt"/>
              </a:rPr>
              <a:t>　　</a:t>
            </a:r>
            <a:r>
              <a:rPr lang="en-US" dirty="0" smtClean="0">
                <a:latin typeface="+mj-lt"/>
              </a:rPr>
              <a:t>5) public </a:t>
            </a:r>
            <a:r>
              <a:rPr lang="en-US" dirty="0" err="1" smtClean="0">
                <a:latin typeface="+mj-lt"/>
              </a:rPr>
              <a:t>BaseClass</a:t>
            </a:r>
            <a:r>
              <a:rPr lang="en-US" dirty="0" smtClean="0">
                <a:latin typeface="+mj-lt"/>
              </a:rPr>
              <a:t>(){ </a:t>
            </a:r>
            <a:br>
              <a:rPr lang="en-US" dirty="0" smtClean="0">
                <a:latin typeface="+mj-lt"/>
              </a:rPr>
            </a:br>
            <a:r>
              <a:rPr lang="zh-CN" altLang="en-US" dirty="0" smtClean="0">
                <a:latin typeface="+mj-lt"/>
              </a:rPr>
              <a:t>　　</a:t>
            </a:r>
            <a:r>
              <a:rPr lang="en-US" dirty="0" smtClean="0">
                <a:latin typeface="+mj-lt"/>
              </a:rPr>
              <a:t>6) </a:t>
            </a:r>
            <a:r>
              <a:rPr lang="en-US" dirty="0" err="1" smtClean="0">
                <a:latin typeface="+mj-lt"/>
              </a:rPr>
              <a:t>System.out.println</a:t>
            </a:r>
            <a:r>
              <a:rPr lang="en-US" dirty="0" smtClean="0">
                <a:latin typeface="+mj-lt"/>
              </a:rPr>
              <a:t>(“ok”);} </a:t>
            </a:r>
            <a:br>
              <a:rPr lang="en-US" dirty="0" smtClean="0">
                <a:latin typeface="+mj-lt"/>
              </a:rPr>
            </a:br>
            <a:r>
              <a:rPr lang="zh-CN" altLang="en-US" dirty="0" smtClean="0">
                <a:latin typeface="+mj-lt"/>
              </a:rPr>
              <a:t>　　</a:t>
            </a:r>
            <a:r>
              <a:rPr lang="en-US" dirty="0" smtClean="0">
                <a:latin typeface="+mj-lt"/>
              </a:rPr>
              <a:t>7) public </a:t>
            </a:r>
            <a:r>
              <a:rPr lang="en-US" dirty="0" err="1" smtClean="0">
                <a:latin typeface="+mj-lt"/>
              </a:rPr>
              <a:t>BaseClass</a:t>
            </a:r>
            <a:r>
              <a:rPr lang="en-US" dirty="0" smtClean="0">
                <a:latin typeface="+mj-lt"/>
              </a:rPr>
              <a:t>(String s){ </a:t>
            </a:r>
            <a:br>
              <a:rPr lang="en-US" dirty="0" smtClean="0">
                <a:latin typeface="+mj-lt"/>
              </a:rPr>
            </a:br>
            <a:r>
              <a:rPr lang="zh-CN" altLang="en-US" dirty="0" smtClean="0">
                <a:latin typeface="+mj-lt"/>
              </a:rPr>
              <a:t>　　</a:t>
            </a:r>
            <a:r>
              <a:rPr lang="en-US" dirty="0" smtClean="0">
                <a:latin typeface="+mj-lt"/>
              </a:rPr>
              <a:t>8) </a:t>
            </a:r>
            <a:r>
              <a:rPr lang="en-US" dirty="0" err="1" smtClean="0">
                <a:latin typeface="+mj-lt"/>
              </a:rPr>
              <a:t>str</a:t>
            </a:r>
            <a:r>
              <a:rPr lang="en-US" dirty="0" smtClean="0">
                <a:latin typeface="+mj-lt"/>
              </a:rPr>
              <a:t>=s;}} </a:t>
            </a:r>
            <a:br>
              <a:rPr lang="en-US" dirty="0" smtClean="0">
                <a:latin typeface="+mj-lt"/>
              </a:rPr>
            </a:br>
            <a:r>
              <a:rPr lang="zh-CN" altLang="en-US" dirty="0" smtClean="0">
                <a:latin typeface="+mj-lt"/>
              </a:rPr>
              <a:t>　　</a:t>
            </a:r>
            <a:r>
              <a:rPr lang="en-US" dirty="0" smtClean="0">
                <a:latin typeface="+mj-lt"/>
              </a:rPr>
              <a:t>9) public class Example{ </a:t>
            </a:r>
            <a:br>
              <a:rPr lang="en-US" dirty="0" smtClean="0">
                <a:latin typeface="+mj-lt"/>
              </a:rPr>
            </a:br>
            <a:r>
              <a:rPr lang="zh-CN" altLang="en-US" dirty="0" smtClean="0">
                <a:latin typeface="+mj-lt"/>
              </a:rPr>
              <a:t>　　</a:t>
            </a:r>
            <a:r>
              <a:rPr lang="en-US" dirty="0" smtClean="0">
                <a:latin typeface="+mj-lt"/>
              </a:rPr>
              <a:t>10) public void method(){ </a:t>
            </a:r>
            <a:br>
              <a:rPr lang="en-US" dirty="0" smtClean="0">
                <a:latin typeface="+mj-lt"/>
              </a:rPr>
            </a:br>
            <a:r>
              <a:rPr lang="zh-CN" altLang="en-US" dirty="0" smtClean="0">
                <a:latin typeface="+mj-lt"/>
              </a:rPr>
              <a:t>　　</a:t>
            </a:r>
            <a:r>
              <a:rPr lang="en-US" dirty="0" smtClean="0">
                <a:latin typeface="+mj-lt"/>
              </a:rPr>
              <a:t>11) </a:t>
            </a:r>
            <a:r>
              <a:rPr lang="en-US" dirty="0" err="1" smtClean="0">
                <a:latin typeface="+mj-lt"/>
              </a:rPr>
              <a:t>SubClass</a:t>
            </a:r>
            <a:r>
              <a:rPr lang="en-US" dirty="0" smtClean="0">
                <a:latin typeface="+mj-lt"/>
              </a:rPr>
              <a:t> s=new </a:t>
            </a:r>
            <a:r>
              <a:rPr lang="en-US" dirty="0" err="1" smtClean="0">
                <a:latin typeface="+mj-lt"/>
              </a:rPr>
              <a:t>SubClass</a:t>
            </a:r>
            <a:r>
              <a:rPr lang="en-US" dirty="0" smtClean="0">
                <a:latin typeface="+mj-lt"/>
              </a:rPr>
              <a:t>(“hello”); </a:t>
            </a:r>
            <a:br>
              <a:rPr lang="en-US" dirty="0" smtClean="0">
                <a:latin typeface="+mj-lt"/>
              </a:rPr>
            </a:br>
            <a:r>
              <a:rPr lang="zh-CN" altLang="en-US" dirty="0" smtClean="0">
                <a:latin typeface="+mj-lt"/>
              </a:rPr>
              <a:t>　　</a:t>
            </a:r>
            <a:r>
              <a:rPr lang="en-US" dirty="0" smtClean="0">
                <a:latin typeface="+mj-lt"/>
              </a:rPr>
              <a:t>12) </a:t>
            </a:r>
            <a:r>
              <a:rPr lang="en-US" dirty="0" err="1" smtClean="0">
                <a:latin typeface="+mj-lt"/>
              </a:rPr>
              <a:t>BaseClass</a:t>
            </a:r>
            <a:r>
              <a:rPr lang="en-US" dirty="0" smtClean="0">
                <a:latin typeface="+mj-lt"/>
              </a:rPr>
              <a:t> b=new </a:t>
            </a:r>
            <a:r>
              <a:rPr lang="en-US" dirty="0" err="1" smtClean="0">
                <a:latin typeface="+mj-lt"/>
              </a:rPr>
              <a:t>BaseClass</a:t>
            </a:r>
            <a:r>
              <a:rPr lang="en-US" dirty="0" smtClean="0">
                <a:latin typeface="+mj-lt"/>
              </a:rPr>
              <a:t>(“world”); </a:t>
            </a:r>
            <a:br>
              <a:rPr lang="en-US" dirty="0" smtClean="0">
                <a:latin typeface="+mj-lt"/>
              </a:rPr>
            </a:br>
            <a:r>
              <a:rPr lang="zh-CN" altLang="en-US" dirty="0" smtClean="0">
                <a:latin typeface="+mj-lt"/>
              </a:rPr>
              <a:t>　　</a:t>
            </a:r>
            <a:r>
              <a:rPr lang="en-US" dirty="0" smtClean="0">
                <a:latin typeface="+mj-lt"/>
              </a:rPr>
              <a:t>13) } </a:t>
            </a:r>
            <a:br>
              <a:rPr lang="en-US" dirty="0" smtClean="0">
                <a:latin typeface="+mj-lt"/>
              </a:rPr>
            </a:br>
            <a:r>
              <a:rPr lang="zh-CN" altLang="en-US" dirty="0" smtClean="0">
                <a:latin typeface="+mj-lt"/>
              </a:rPr>
              <a:t>　　</a:t>
            </a:r>
            <a:r>
              <a:rPr lang="en-US" dirty="0" smtClean="0">
                <a:latin typeface="+mj-lt"/>
              </a:rPr>
              <a:t>14) } </a:t>
            </a:r>
            <a:br>
              <a:rPr lang="en-US" dirty="0" smtClean="0">
                <a:latin typeface="+mj-lt"/>
              </a:rPr>
            </a:br>
            <a:r>
              <a:rPr lang="en-US" b="1" dirty="0" smtClean="0">
                <a:latin typeface="+mj-lt"/>
              </a:rPr>
              <a:t>Which line would be cause the error? </a:t>
            </a:r>
            <a:r>
              <a:rPr lang="en-US" dirty="0" smtClean="0">
                <a:latin typeface="+mj-lt"/>
              </a:rPr>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A.</a:t>
            </a:r>
            <a:r>
              <a:rPr lang="en-US" dirty="0" smtClean="0">
                <a:latin typeface="+mj-lt"/>
              </a:rPr>
              <a:t> 9 </a:t>
            </a:r>
            <a:r>
              <a:rPr lang="en-US" b="1" dirty="0" smtClean="0">
                <a:latin typeface="+mj-lt"/>
              </a:rPr>
              <a:t>B.</a:t>
            </a:r>
            <a:r>
              <a:rPr lang="en-US" dirty="0" smtClean="0">
                <a:latin typeface="+mj-lt"/>
              </a:rPr>
              <a:t> 10 </a:t>
            </a:r>
            <a:r>
              <a:rPr lang="en-US" b="1" dirty="0" smtClean="0">
                <a:latin typeface="+mj-lt"/>
              </a:rPr>
              <a:t>C.</a:t>
            </a:r>
            <a:r>
              <a:rPr lang="en-US" dirty="0" smtClean="0">
                <a:latin typeface="+mj-lt"/>
              </a:rPr>
              <a:t> 11 </a:t>
            </a:r>
            <a:r>
              <a:rPr lang="en-US" b="1" dirty="0" smtClean="0">
                <a:latin typeface="+mj-lt"/>
              </a:rPr>
              <a:t>D.</a:t>
            </a:r>
            <a:r>
              <a:rPr lang="en-US" dirty="0" smtClean="0">
                <a:latin typeface="+mj-lt"/>
              </a:rPr>
              <a:t>12 </a:t>
            </a:r>
          </a:p>
          <a:p>
            <a:r>
              <a:rPr lang="zh-CN" altLang="en-US" b="1" dirty="0" smtClean="0">
                <a:solidFill>
                  <a:srgbClr val="FF0000"/>
                </a:solidFill>
                <a:latin typeface="+mj-lt"/>
              </a:rPr>
              <a:t>解答：</a:t>
            </a:r>
            <a:r>
              <a:rPr lang="en-US" b="1" dirty="0" smtClean="0">
                <a:solidFill>
                  <a:srgbClr val="FF0000"/>
                </a:solidFill>
                <a:latin typeface="+mj-lt"/>
              </a:rPr>
              <a:t>C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85794"/>
            <a:ext cx="8229600" cy="1143000"/>
          </a:xfrm>
        </p:spPr>
        <p:txBody>
          <a:bodyPr/>
          <a:lstStyle/>
          <a:p>
            <a:r>
              <a:rPr lang="en-US" altLang="zh-CN" dirty="0" smtClean="0"/>
              <a:t>13.</a:t>
            </a:r>
            <a:r>
              <a:rPr lang="zh-CN" altLang="en-US" dirty="0" smtClean="0"/>
              <a:t>数组</a:t>
            </a:r>
            <a:endParaRPr lang="zh-CN" altLang="en-US" dirty="0"/>
          </a:p>
        </p:txBody>
      </p:sp>
      <p:sp>
        <p:nvSpPr>
          <p:cNvPr id="3" name="内容占位符 2"/>
          <p:cNvSpPr>
            <a:spLocks noGrp="1"/>
          </p:cNvSpPr>
          <p:nvPr>
            <p:ph idx="1"/>
          </p:nvPr>
        </p:nvSpPr>
        <p:spPr/>
        <p:txBody>
          <a:bodyPr>
            <a:normAutofit fontScale="92500" lnSpcReduction="20000"/>
          </a:bodyPr>
          <a:lstStyle/>
          <a:p>
            <a:r>
              <a:rPr lang="en-US" b="1" dirty="0" smtClean="0">
                <a:latin typeface="+mj-lt"/>
              </a:rPr>
              <a:t>Which statement is correctly declare a variable a which is suitable for </a:t>
            </a:r>
            <a:r>
              <a:rPr lang="en-US" b="1" dirty="0" err="1" smtClean="0">
                <a:latin typeface="+mj-lt"/>
              </a:rPr>
              <a:t>refering</a:t>
            </a:r>
            <a:r>
              <a:rPr lang="en-US" b="1" dirty="0" smtClean="0">
                <a:latin typeface="+mj-lt"/>
              </a:rPr>
              <a:t> to an array of 50 string empty object? </a:t>
            </a:r>
            <a:r>
              <a:rPr lang="en-US" dirty="0" smtClean="0">
                <a:latin typeface="+mj-lt"/>
              </a:rPr>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smtClean="0">
                <a:latin typeface="+mj-lt"/>
              </a:rPr>
              <a:t>String [] a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B. </a:t>
            </a:r>
            <a:r>
              <a:rPr lang="en-US" dirty="0" smtClean="0">
                <a:latin typeface="+mj-lt"/>
              </a:rPr>
              <a:t>String a[]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C.</a:t>
            </a:r>
            <a:r>
              <a:rPr lang="en-US" dirty="0" smtClean="0">
                <a:latin typeface="+mj-lt"/>
              </a:rPr>
              <a:t> char a[][]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D.</a:t>
            </a:r>
            <a:r>
              <a:rPr lang="en-US" dirty="0" smtClean="0">
                <a:latin typeface="+mj-lt"/>
              </a:rPr>
              <a:t> String a[50]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F. </a:t>
            </a:r>
            <a:r>
              <a:rPr lang="en-US" dirty="0" smtClean="0">
                <a:latin typeface="+mj-lt"/>
              </a:rPr>
              <a:t>Object a[50]</a:t>
            </a:r>
          </a:p>
          <a:p>
            <a:r>
              <a:rPr lang="en-US" b="1" dirty="0" smtClean="0">
                <a:solidFill>
                  <a:srgbClr val="FF0000"/>
                </a:solidFill>
                <a:latin typeface="+mj-lt"/>
              </a:rPr>
              <a:t> </a:t>
            </a:r>
            <a:r>
              <a:rPr lang="zh-CN" altLang="en-US" b="1" dirty="0" smtClean="0">
                <a:solidFill>
                  <a:srgbClr val="FF0000"/>
                </a:solidFill>
                <a:latin typeface="+mj-lt"/>
              </a:rPr>
              <a:t>解答：</a:t>
            </a:r>
            <a:r>
              <a:rPr lang="en-US" b="1" dirty="0" smtClean="0">
                <a:solidFill>
                  <a:srgbClr val="FF0000"/>
                </a:solidFill>
                <a:latin typeface="+mj-lt"/>
              </a:rPr>
              <a:t>A,B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r>
              <a:rPr lang="zh-CN" altLang="en-US" dirty="0" smtClean="0"/>
              <a:t>包、类</a:t>
            </a:r>
            <a:endParaRPr lang="zh-CN" altLang="en-US" dirty="0"/>
          </a:p>
        </p:txBody>
      </p:sp>
      <p:sp>
        <p:nvSpPr>
          <p:cNvPr id="3" name="内容占位符 2"/>
          <p:cNvSpPr>
            <a:spLocks noGrp="1"/>
          </p:cNvSpPr>
          <p:nvPr>
            <p:ph idx="1"/>
          </p:nvPr>
        </p:nvSpPr>
        <p:spPr/>
        <p:txBody>
          <a:bodyPr>
            <a:normAutofit fontScale="77500" lnSpcReduction="20000"/>
          </a:bodyPr>
          <a:lstStyle/>
          <a:p>
            <a:r>
              <a:rPr lang="en-US" b="1" dirty="0" smtClean="0">
                <a:latin typeface="+mj-lt"/>
              </a:rPr>
              <a:t>Give the following java source </a:t>
            </a:r>
            <a:r>
              <a:rPr lang="en-US" b="1" dirty="0" err="1" smtClean="0">
                <a:latin typeface="+mj-lt"/>
              </a:rPr>
              <a:t>fragement</a:t>
            </a:r>
            <a:r>
              <a:rPr lang="en-US" b="1" dirty="0" smtClean="0">
                <a:latin typeface="+mj-lt"/>
              </a:rPr>
              <a:t>: </a:t>
            </a:r>
            <a:r>
              <a:rPr lang="en-US" dirty="0" smtClean="0">
                <a:latin typeface="+mj-lt"/>
              </a:rPr>
              <a:t/>
            </a:r>
            <a:br>
              <a:rPr lang="en-US" dirty="0" smtClean="0">
                <a:latin typeface="+mj-lt"/>
              </a:rPr>
            </a:br>
            <a:r>
              <a:rPr lang="zh-CN" altLang="en-US" dirty="0" smtClean="0">
                <a:latin typeface="+mj-lt"/>
              </a:rPr>
              <a:t>　　</a:t>
            </a:r>
            <a:r>
              <a:rPr lang="en-US" dirty="0" smtClean="0">
                <a:latin typeface="+mj-lt"/>
              </a:rPr>
              <a:t>//point x </a:t>
            </a:r>
            <a:br>
              <a:rPr lang="en-US" dirty="0" smtClean="0">
                <a:latin typeface="+mj-lt"/>
              </a:rPr>
            </a:br>
            <a:r>
              <a:rPr lang="zh-CN" altLang="en-US" dirty="0" smtClean="0">
                <a:latin typeface="+mj-lt"/>
              </a:rPr>
              <a:t>　　</a:t>
            </a:r>
            <a:r>
              <a:rPr lang="en-US" dirty="0" smtClean="0">
                <a:latin typeface="+mj-lt"/>
              </a:rPr>
              <a:t>public class Interesting{ </a:t>
            </a:r>
            <a:br>
              <a:rPr lang="en-US" dirty="0" smtClean="0">
                <a:latin typeface="+mj-lt"/>
              </a:rPr>
            </a:br>
            <a:r>
              <a:rPr lang="zh-CN" altLang="en-US" dirty="0" smtClean="0">
                <a:latin typeface="+mj-lt"/>
              </a:rPr>
              <a:t>　　</a:t>
            </a:r>
            <a:r>
              <a:rPr lang="en-US" dirty="0" smtClean="0">
                <a:latin typeface="+mj-lt"/>
              </a:rPr>
              <a:t>//do something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en-US" b="1" dirty="0" smtClean="0">
                <a:latin typeface="+mj-lt"/>
              </a:rPr>
              <a:t>Which statement is correctly Java syntax at point x? </a:t>
            </a:r>
            <a:r>
              <a:rPr lang="en-US" dirty="0" smtClean="0">
                <a:latin typeface="+mj-lt"/>
              </a:rPr>
              <a:t/>
            </a:r>
            <a:br>
              <a:rPr lang="en-US" dirty="0" smtClean="0">
                <a:latin typeface="+mj-lt"/>
              </a:rPr>
            </a:b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smtClean="0">
                <a:latin typeface="+mj-lt"/>
              </a:rPr>
              <a:t>import java.awt.*; </a:t>
            </a:r>
          </a:p>
          <a:p>
            <a:pPr>
              <a:buNone/>
            </a:pPr>
            <a:r>
              <a:rPr lang="en-US" b="1" dirty="0" smtClean="0">
                <a:latin typeface="+mj-lt"/>
              </a:rPr>
              <a:t>             </a:t>
            </a:r>
            <a:r>
              <a:rPr lang="en-US" b="1" dirty="0" err="1" smtClean="0">
                <a:latin typeface="+mj-lt"/>
              </a:rPr>
              <a:t>B.</a:t>
            </a:r>
            <a:r>
              <a:rPr lang="en-US" dirty="0" err="1" smtClean="0">
                <a:latin typeface="+mj-lt"/>
              </a:rPr>
              <a:t>package</a:t>
            </a:r>
            <a:r>
              <a:rPr lang="en-US" dirty="0" smtClean="0">
                <a:latin typeface="+mj-lt"/>
              </a:rPr>
              <a:t> </a:t>
            </a:r>
            <a:r>
              <a:rPr lang="en-US" dirty="0" err="1" smtClean="0">
                <a:latin typeface="+mj-lt"/>
              </a:rPr>
              <a:t>mypackage</a:t>
            </a:r>
            <a:r>
              <a:rPr lang="en-US" dirty="0" smtClean="0">
                <a:latin typeface="+mj-lt"/>
              </a:rPr>
              <a:t> </a:t>
            </a:r>
            <a:br>
              <a:rPr lang="en-US" dirty="0" smtClean="0">
                <a:latin typeface="+mj-lt"/>
              </a:rPr>
            </a:br>
            <a:r>
              <a:rPr lang="en-US" dirty="0" smtClean="0">
                <a:latin typeface="+mj-lt"/>
              </a:rPr>
              <a:t>         </a:t>
            </a:r>
            <a:r>
              <a:rPr lang="en-US" b="1" dirty="0" smtClean="0">
                <a:latin typeface="+mj-lt"/>
              </a:rPr>
              <a:t>C.</a:t>
            </a:r>
            <a:r>
              <a:rPr lang="en-US" dirty="0" smtClean="0">
                <a:latin typeface="+mj-lt"/>
              </a:rPr>
              <a:t> static </a:t>
            </a:r>
            <a:r>
              <a:rPr lang="en-US" dirty="0" err="1" smtClean="0">
                <a:latin typeface="+mj-lt"/>
              </a:rPr>
              <a:t>int</a:t>
            </a:r>
            <a:r>
              <a:rPr lang="en-US" dirty="0" smtClean="0">
                <a:latin typeface="+mj-lt"/>
              </a:rPr>
              <a:t> PI=3.14 </a:t>
            </a:r>
            <a:br>
              <a:rPr lang="en-US" dirty="0" smtClean="0">
                <a:latin typeface="+mj-lt"/>
              </a:rPr>
            </a:br>
            <a:r>
              <a:rPr lang="zh-CN" altLang="en-US" dirty="0" smtClean="0">
                <a:latin typeface="+mj-lt"/>
              </a:rPr>
              <a:t>　　</a:t>
            </a:r>
            <a:r>
              <a:rPr lang="en-US" b="1" dirty="0" smtClean="0">
                <a:latin typeface="+mj-lt"/>
              </a:rPr>
              <a:t>D. </a:t>
            </a:r>
            <a:r>
              <a:rPr lang="en-US" dirty="0" smtClean="0">
                <a:latin typeface="+mj-lt"/>
              </a:rPr>
              <a:t>public class </a:t>
            </a:r>
            <a:r>
              <a:rPr lang="en-US" dirty="0" err="1" smtClean="0">
                <a:latin typeface="+mj-lt"/>
              </a:rPr>
              <a:t>MyClass</a:t>
            </a:r>
            <a:r>
              <a:rPr lang="en-US" dirty="0" smtClean="0">
                <a:latin typeface="+mj-lt"/>
              </a:rPr>
              <a:t>{//do other thing…} </a:t>
            </a:r>
            <a:r>
              <a:rPr lang="zh-CN" altLang="en-US" dirty="0" smtClean="0">
                <a:latin typeface="+mj-lt"/>
              </a:rPr>
              <a:t>一个文件中只能有一个</a:t>
            </a:r>
            <a:r>
              <a:rPr lang="en-US" altLang="zh-CN" dirty="0" smtClean="0">
                <a:latin typeface="+mj-lt"/>
              </a:rPr>
              <a:t>public</a:t>
            </a:r>
            <a:r>
              <a:rPr lang="zh-CN" altLang="en-US" dirty="0" smtClean="0">
                <a:latin typeface="+mj-lt"/>
              </a:rPr>
              <a:t>类</a:t>
            </a:r>
            <a:endParaRPr lang="en-US" dirty="0" smtClean="0">
              <a:latin typeface="+mj-lt"/>
            </a:endParaRPr>
          </a:p>
          <a:p>
            <a:pPr>
              <a:buNone/>
            </a:pPr>
            <a:r>
              <a:rPr lang="en-US" dirty="0" smtClean="0">
                <a:latin typeface="+mj-lt"/>
              </a:rPr>
              <a:t>             </a:t>
            </a:r>
            <a:r>
              <a:rPr lang="en-US" b="1" dirty="0" smtClean="0">
                <a:latin typeface="+mj-lt"/>
              </a:rPr>
              <a:t>E. </a:t>
            </a:r>
            <a:r>
              <a:rPr lang="en-US" dirty="0" smtClean="0">
                <a:latin typeface="+mj-lt"/>
              </a:rPr>
              <a:t>class </a:t>
            </a:r>
            <a:r>
              <a:rPr lang="en-US" dirty="0" err="1" smtClean="0">
                <a:latin typeface="+mj-lt"/>
              </a:rPr>
              <a:t>MyClass</a:t>
            </a:r>
            <a:r>
              <a:rPr lang="en-US" dirty="0" smtClean="0">
                <a:latin typeface="+mj-lt"/>
              </a:rPr>
              <a:t>{//do something…}</a:t>
            </a:r>
          </a:p>
          <a:p>
            <a:r>
              <a:rPr lang="zh-CN" altLang="en-US" b="1" dirty="0" smtClean="0">
                <a:solidFill>
                  <a:srgbClr val="FF0000"/>
                </a:solidFill>
                <a:latin typeface="+mj-lt"/>
              </a:rPr>
              <a:t>解答：</a:t>
            </a:r>
            <a:r>
              <a:rPr lang="en-US" b="1" dirty="0" smtClean="0">
                <a:solidFill>
                  <a:srgbClr val="FF0000"/>
                </a:solidFill>
                <a:latin typeface="+mj-lt"/>
              </a:rPr>
              <a:t>A,E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静态成员和方法</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latin typeface="+mj-lt"/>
              </a:rPr>
              <a:t>Give this class outline: </a:t>
            </a:r>
            <a:r>
              <a:rPr lang="en-US" dirty="0" smtClean="0">
                <a:latin typeface="+mj-lt"/>
              </a:rPr>
              <a:t/>
            </a:r>
            <a:br>
              <a:rPr lang="en-US" dirty="0" smtClean="0">
                <a:latin typeface="+mj-lt"/>
              </a:rPr>
            </a:br>
            <a:r>
              <a:rPr lang="zh-CN" altLang="en-US" dirty="0" smtClean="0">
                <a:latin typeface="+mj-lt"/>
              </a:rPr>
              <a:t>　　</a:t>
            </a:r>
            <a:r>
              <a:rPr lang="en-US" dirty="0" smtClean="0">
                <a:latin typeface="+mj-lt"/>
              </a:rPr>
              <a:t>class Example{ </a:t>
            </a:r>
            <a:br>
              <a:rPr lang="en-US" dirty="0" smtClean="0">
                <a:latin typeface="+mj-lt"/>
              </a:rPr>
            </a:br>
            <a:r>
              <a:rPr lang="zh-CN" altLang="en-US" dirty="0" smtClean="0">
                <a:latin typeface="+mj-lt"/>
              </a:rPr>
              <a:t>　　</a:t>
            </a:r>
            <a:r>
              <a:rPr lang="en-US" dirty="0" smtClean="0">
                <a:latin typeface="+mj-lt"/>
              </a:rPr>
              <a:t>private </a:t>
            </a:r>
            <a:r>
              <a:rPr lang="en-US" dirty="0" err="1" smtClean="0">
                <a:latin typeface="+mj-lt"/>
              </a:rPr>
              <a:t>int</a:t>
            </a:r>
            <a:r>
              <a:rPr lang="en-US" dirty="0" smtClean="0">
                <a:latin typeface="+mj-lt"/>
              </a:rPr>
              <a:t> x; </a:t>
            </a:r>
            <a:br>
              <a:rPr lang="en-US" dirty="0" smtClean="0">
                <a:latin typeface="+mj-lt"/>
              </a:rPr>
            </a:br>
            <a:r>
              <a:rPr lang="zh-CN" altLang="en-US" dirty="0" smtClean="0">
                <a:latin typeface="+mj-lt"/>
              </a:rPr>
              <a:t>　　</a:t>
            </a:r>
            <a:r>
              <a:rPr lang="en-US" dirty="0" smtClean="0">
                <a:latin typeface="+mj-lt"/>
              </a:rPr>
              <a:t>//rest of class body…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dirty="0" smtClean="0">
                <a:latin typeface="+mj-lt"/>
              </a:rPr>
              <a:t/>
            </a:r>
            <a:br>
              <a:rPr lang="en-US" dirty="0" smtClean="0">
                <a:latin typeface="+mj-lt"/>
              </a:rPr>
            </a:br>
            <a:r>
              <a:rPr lang="en-US" b="1" dirty="0" smtClean="0">
                <a:latin typeface="+mj-lt"/>
              </a:rPr>
              <a:t>Assuming that x invoked by the code java Example, which statement can made x be directly accessible in main() method of Example.java? </a:t>
            </a:r>
            <a:r>
              <a:rPr lang="en-US" dirty="0" smtClean="0">
                <a:latin typeface="+mj-lt"/>
              </a:rPr>
              <a:t/>
            </a:r>
            <a:br>
              <a:rPr lang="en-US" dirty="0" smtClean="0">
                <a:latin typeface="+mj-lt"/>
              </a:rPr>
            </a:br>
            <a:r>
              <a:rPr lang="en-US" dirty="0" smtClean="0">
                <a:latin typeface="+mj-lt"/>
              </a:rPr>
              <a:t/>
            </a:r>
            <a:br>
              <a:rPr lang="en-US" dirty="0" smtClean="0">
                <a:latin typeface="+mj-lt"/>
              </a:rPr>
            </a:br>
            <a:r>
              <a:rPr lang="en-US" b="1" dirty="0" smtClean="0">
                <a:latin typeface="+mj-lt"/>
              </a:rPr>
              <a:t>A. </a:t>
            </a:r>
            <a:r>
              <a:rPr lang="en-US" dirty="0" smtClean="0">
                <a:latin typeface="+mj-lt"/>
              </a:rPr>
              <a:t>Change private </a:t>
            </a:r>
            <a:r>
              <a:rPr lang="en-US" dirty="0" err="1" smtClean="0">
                <a:latin typeface="+mj-lt"/>
              </a:rPr>
              <a:t>int</a:t>
            </a:r>
            <a:r>
              <a:rPr lang="en-US" dirty="0" smtClean="0">
                <a:latin typeface="+mj-lt"/>
              </a:rPr>
              <a:t> x to public </a:t>
            </a:r>
            <a:r>
              <a:rPr lang="en-US" dirty="0" err="1" smtClean="0">
                <a:latin typeface="+mj-lt"/>
              </a:rPr>
              <a:t>int</a:t>
            </a:r>
            <a:r>
              <a:rPr lang="en-US" dirty="0" smtClean="0">
                <a:latin typeface="+mj-lt"/>
              </a:rPr>
              <a:t> x </a:t>
            </a:r>
            <a:br>
              <a:rPr lang="en-US" dirty="0" smtClean="0">
                <a:latin typeface="+mj-lt"/>
              </a:rPr>
            </a:br>
            <a:r>
              <a:rPr lang="en-US" dirty="0" smtClean="0">
                <a:latin typeface="+mj-lt"/>
              </a:rPr>
              <a:t/>
            </a:r>
            <a:br>
              <a:rPr lang="en-US" dirty="0" smtClean="0">
                <a:latin typeface="+mj-lt"/>
              </a:rPr>
            </a:br>
            <a:r>
              <a:rPr lang="en-US" b="1" dirty="0" smtClean="0">
                <a:latin typeface="+mj-lt"/>
              </a:rPr>
              <a:t>B. </a:t>
            </a:r>
            <a:r>
              <a:rPr lang="en-US" dirty="0" smtClean="0">
                <a:latin typeface="+mj-lt"/>
              </a:rPr>
              <a:t>change private </a:t>
            </a:r>
            <a:r>
              <a:rPr lang="en-US" dirty="0" err="1" smtClean="0">
                <a:latin typeface="+mj-lt"/>
              </a:rPr>
              <a:t>int</a:t>
            </a:r>
            <a:r>
              <a:rPr lang="en-US" dirty="0" smtClean="0">
                <a:latin typeface="+mj-lt"/>
              </a:rPr>
              <a:t> x to static </a:t>
            </a:r>
            <a:r>
              <a:rPr lang="en-US" dirty="0" err="1" smtClean="0">
                <a:latin typeface="+mj-lt"/>
              </a:rPr>
              <a:t>int</a:t>
            </a:r>
            <a:r>
              <a:rPr lang="en-US" dirty="0" smtClean="0">
                <a:latin typeface="+mj-lt"/>
              </a:rPr>
              <a:t> x </a:t>
            </a:r>
            <a:br>
              <a:rPr lang="en-US" dirty="0" smtClean="0">
                <a:latin typeface="+mj-lt"/>
              </a:rPr>
            </a:br>
            <a:r>
              <a:rPr lang="en-US" dirty="0" smtClean="0">
                <a:latin typeface="+mj-lt"/>
              </a:rPr>
              <a:t/>
            </a:r>
            <a:br>
              <a:rPr lang="en-US" dirty="0" smtClean="0">
                <a:latin typeface="+mj-lt"/>
              </a:rPr>
            </a:br>
            <a:r>
              <a:rPr lang="en-US" b="1" dirty="0" smtClean="0">
                <a:latin typeface="+mj-lt"/>
              </a:rPr>
              <a:t>C. </a:t>
            </a:r>
            <a:r>
              <a:rPr lang="en-US" dirty="0" smtClean="0">
                <a:latin typeface="+mj-lt"/>
              </a:rPr>
              <a:t>Change private </a:t>
            </a:r>
            <a:r>
              <a:rPr lang="en-US" dirty="0" err="1" smtClean="0">
                <a:latin typeface="+mj-lt"/>
              </a:rPr>
              <a:t>int</a:t>
            </a:r>
            <a:r>
              <a:rPr lang="en-US" dirty="0" smtClean="0">
                <a:latin typeface="+mj-lt"/>
              </a:rPr>
              <a:t> x to protected </a:t>
            </a:r>
            <a:r>
              <a:rPr lang="en-US" dirty="0" err="1" smtClean="0">
                <a:latin typeface="+mj-lt"/>
              </a:rPr>
              <a:t>int</a:t>
            </a:r>
            <a:r>
              <a:rPr lang="en-US" dirty="0" smtClean="0">
                <a:latin typeface="+mj-lt"/>
              </a:rPr>
              <a:t> x </a:t>
            </a:r>
            <a:br>
              <a:rPr lang="en-US" dirty="0" smtClean="0">
                <a:latin typeface="+mj-lt"/>
              </a:rPr>
            </a:br>
            <a:r>
              <a:rPr lang="en-US" dirty="0" smtClean="0">
                <a:latin typeface="+mj-lt"/>
              </a:rPr>
              <a:t/>
            </a:r>
            <a:br>
              <a:rPr lang="en-US" dirty="0" smtClean="0">
                <a:latin typeface="+mj-lt"/>
              </a:rPr>
            </a:br>
            <a:r>
              <a:rPr lang="en-US" b="1" dirty="0" smtClean="0">
                <a:latin typeface="+mj-lt"/>
              </a:rPr>
              <a:t>D. </a:t>
            </a:r>
            <a:r>
              <a:rPr lang="en-US" dirty="0" smtClean="0">
                <a:latin typeface="+mj-lt"/>
              </a:rPr>
              <a:t>change private </a:t>
            </a:r>
            <a:r>
              <a:rPr lang="en-US" dirty="0" err="1" smtClean="0">
                <a:latin typeface="+mj-lt"/>
              </a:rPr>
              <a:t>int</a:t>
            </a:r>
            <a:r>
              <a:rPr lang="en-US" dirty="0" smtClean="0">
                <a:latin typeface="+mj-lt"/>
              </a:rPr>
              <a:t> x to final </a:t>
            </a:r>
            <a:r>
              <a:rPr lang="en-US" dirty="0" err="1" smtClean="0">
                <a:latin typeface="+mj-lt"/>
              </a:rPr>
              <a:t>int</a:t>
            </a:r>
            <a:r>
              <a:rPr lang="en-US" dirty="0" smtClean="0">
                <a:latin typeface="+mj-lt"/>
              </a:rPr>
              <a:t> x </a:t>
            </a:r>
          </a:p>
          <a:p>
            <a:r>
              <a:rPr lang="zh-CN" altLang="en-US" b="1" dirty="0" smtClean="0">
                <a:solidFill>
                  <a:srgbClr val="FF0000"/>
                </a:solidFill>
                <a:latin typeface="+mj-lt"/>
              </a:rPr>
              <a:t>解答：</a:t>
            </a:r>
            <a:r>
              <a:rPr lang="en-US" b="1" dirty="0" smtClean="0">
                <a:solidFill>
                  <a:srgbClr val="FF0000"/>
                </a:solidFill>
                <a:latin typeface="+mj-lt"/>
              </a:rPr>
              <a:t>B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r>
              <a:rPr lang="zh-CN" altLang="en-US" dirty="0" smtClean="0"/>
              <a:t>操作符</a:t>
            </a:r>
            <a:endParaRPr lang="zh-CN" altLang="en-US" dirty="0"/>
          </a:p>
        </p:txBody>
      </p:sp>
      <p:sp>
        <p:nvSpPr>
          <p:cNvPr id="3" name="内容占位符 2"/>
          <p:cNvSpPr>
            <a:spLocks noGrp="1"/>
          </p:cNvSpPr>
          <p:nvPr>
            <p:ph idx="1"/>
          </p:nvPr>
        </p:nvSpPr>
        <p:spPr/>
        <p:txBody>
          <a:bodyPr>
            <a:normAutofit fontScale="77500" lnSpcReduction="20000"/>
          </a:bodyPr>
          <a:lstStyle/>
          <a:p>
            <a:r>
              <a:rPr lang="en-US" b="1" dirty="0" smtClean="0">
                <a:latin typeface="+mj-lt"/>
              </a:rPr>
              <a:t>Given the following code fragment:</a:t>
            </a:r>
            <a:r>
              <a:rPr lang="en-US" dirty="0" smtClean="0">
                <a:latin typeface="+mj-lt"/>
              </a:rPr>
              <a:t/>
            </a:r>
            <a:br>
              <a:rPr lang="en-US" dirty="0" smtClean="0">
                <a:latin typeface="+mj-lt"/>
              </a:rPr>
            </a:br>
            <a:r>
              <a:rPr lang="zh-CN" altLang="en-US" dirty="0" smtClean="0">
                <a:latin typeface="+mj-lt"/>
              </a:rPr>
              <a:t>　　</a:t>
            </a:r>
            <a:r>
              <a:rPr lang="en-US" dirty="0" smtClean="0">
                <a:latin typeface="+mj-lt"/>
              </a:rPr>
              <a:t>1) String </a:t>
            </a:r>
            <a:r>
              <a:rPr lang="en-US" dirty="0" err="1" smtClean="0">
                <a:latin typeface="+mj-lt"/>
              </a:rPr>
              <a:t>str</a:t>
            </a:r>
            <a:r>
              <a:rPr lang="en-US" dirty="0" smtClean="0">
                <a:latin typeface="+mj-lt"/>
              </a:rPr>
              <a:t> = null;</a:t>
            </a:r>
            <a:br>
              <a:rPr lang="en-US" dirty="0" smtClean="0">
                <a:latin typeface="+mj-lt"/>
              </a:rPr>
            </a:br>
            <a:r>
              <a:rPr lang="zh-CN" altLang="en-US" dirty="0" smtClean="0">
                <a:latin typeface="+mj-lt"/>
              </a:rPr>
              <a:t>　　</a:t>
            </a:r>
            <a:r>
              <a:rPr lang="en-US" dirty="0" smtClean="0">
                <a:latin typeface="+mj-lt"/>
              </a:rPr>
              <a:t>2) if ((</a:t>
            </a:r>
            <a:r>
              <a:rPr lang="en-US" dirty="0" err="1" smtClean="0">
                <a:latin typeface="+mj-lt"/>
              </a:rPr>
              <a:t>str</a:t>
            </a:r>
            <a:r>
              <a:rPr lang="en-US" dirty="0" smtClean="0">
                <a:latin typeface="+mj-lt"/>
              </a:rPr>
              <a:t> != null) &amp;&amp; (</a:t>
            </a:r>
            <a:r>
              <a:rPr lang="en-US" dirty="0" err="1" smtClean="0">
                <a:latin typeface="+mj-lt"/>
              </a:rPr>
              <a:t>str.length</a:t>
            </a:r>
            <a:r>
              <a:rPr lang="en-US" dirty="0" smtClean="0">
                <a:latin typeface="+mj-lt"/>
              </a:rPr>
              <a:t>() &gt; 10)) {</a:t>
            </a:r>
            <a:br>
              <a:rPr lang="en-US" dirty="0" smtClean="0">
                <a:latin typeface="+mj-lt"/>
              </a:rPr>
            </a:br>
            <a:r>
              <a:rPr lang="zh-CN" altLang="en-US" dirty="0" smtClean="0">
                <a:latin typeface="+mj-lt"/>
              </a:rPr>
              <a:t>　　</a:t>
            </a:r>
            <a:r>
              <a:rPr lang="en-US" dirty="0" smtClean="0">
                <a:latin typeface="+mj-lt"/>
              </a:rPr>
              <a:t>3) </a:t>
            </a:r>
            <a:r>
              <a:rPr lang="en-US" dirty="0" err="1" smtClean="0">
                <a:latin typeface="+mj-lt"/>
              </a:rPr>
              <a:t>System.out.println</a:t>
            </a:r>
            <a:r>
              <a:rPr lang="en-US" dirty="0" smtClean="0">
                <a:latin typeface="+mj-lt"/>
              </a:rPr>
              <a:t>("more than 10");</a:t>
            </a:r>
            <a:br>
              <a:rPr lang="en-US" dirty="0" smtClean="0">
                <a:latin typeface="+mj-lt"/>
              </a:rPr>
            </a:br>
            <a:r>
              <a:rPr lang="zh-CN" altLang="en-US" dirty="0" smtClean="0">
                <a:latin typeface="+mj-lt"/>
              </a:rPr>
              <a:t>　　</a:t>
            </a:r>
            <a:r>
              <a:rPr lang="en-US" dirty="0" smtClean="0">
                <a:latin typeface="+mj-lt"/>
              </a:rPr>
              <a:t>4) } </a:t>
            </a:r>
            <a:br>
              <a:rPr lang="en-US" dirty="0" smtClean="0">
                <a:latin typeface="+mj-lt"/>
              </a:rPr>
            </a:br>
            <a:r>
              <a:rPr lang="zh-CN" altLang="en-US" dirty="0" smtClean="0">
                <a:latin typeface="+mj-lt"/>
              </a:rPr>
              <a:t>　　</a:t>
            </a:r>
            <a:r>
              <a:rPr lang="en-US" dirty="0" smtClean="0">
                <a:latin typeface="+mj-lt"/>
              </a:rPr>
              <a:t>5) else if ((</a:t>
            </a:r>
            <a:r>
              <a:rPr lang="en-US" dirty="0" err="1" smtClean="0">
                <a:latin typeface="+mj-lt"/>
              </a:rPr>
              <a:t>str</a:t>
            </a:r>
            <a:r>
              <a:rPr lang="en-US" dirty="0" smtClean="0">
                <a:latin typeface="+mj-lt"/>
              </a:rPr>
              <a:t> != null) &amp; (</a:t>
            </a:r>
            <a:r>
              <a:rPr lang="en-US" dirty="0" err="1" smtClean="0">
                <a:latin typeface="+mj-lt"/>
              </a:rPr>
              <a:t>str.length</a:t>
            </a:r>
            <a:r>
              <a:rPr lang="en-US" dirty="0" smtClean="0">
                <a:latin typeface="+mj-lt"/>
              </a:rPr>
              <a:t>() &lt;  5)) {</a:t>
            </a:r>
            <a:br>
              <a:rPr lang="en-US" dirty="0" smtClean="0">
                <a:latin typeface="+mj-lt"/>
              </a:rPr>
            </a:br>
            <a:r>
              <a:rPr lang="zh-CN" altLang="en-US" dirty="0" smtClean="0">
                <a:latin typeface="+mj-lt"/>
              </a:rPr>
              <a:t>　　</a:t>
            </a:r>
            <a:r>
              <a:rPr lang="en-US" dirty="0" smtClean="0">
                <a:latin typeface="+mj-lt"/>
              </a:rPr>
              <a:t>6) </a:t>
            </a:r>
            <a:r>
              <a:rPr lang="en-US" dirty="0" err="1" smtClean="0">
                <a:latin typeface="+mj-lt"/>
              </a:rPr>
              <a:t>System.out.println</a:t>
            </a:r>
            <a:r>
              <a:rPr lang="en-US" dirty="0" smtClean="0">
                <a:latin typeface="+mj-lt"/>
              </a:rPr>
              <a:t>("less than 5");</a:t>
            </a:r>
            <a:br>
              <a:rPr lang="en-US" dirty="0" smtClean="0">
                <a:latin typeface="+mj-lt"/>
              </a:rPr>
            </a:br>
            <a:r>
              <a:rPr lang="zh-CN" altLang="en-US" dirty="0" smtClean="0">
                <a:latin typeface="+mj-lt"/>
              </a:rPr>
              <a:t>　　</a:t>
            </a:r>
            <a:r>
              <a:rPr lang="en-US" dirty="0" smtClean="0">
                <a:latin typeface="+mj-lt"/>
              </a:rPr>
              <a:t>7) }</a:t>
            </a:r>
            <a:br>
              <a:rPr lang="en-US" dirty="0" smtClean="0">
                <a:latin typeface="+mj-lt"/>
              </a:rPr>
            </a:br>
            <a:r>
              <a:rPr lang="zh-CN" altLang="en-US" dirty="0" smtClean="0">
                <a:latin typeface="+mj-lt"/>
              </a:rPr>
              <a:t>　　</a:t>
            </a:r>
            <a:r>
              <a:rPr lang="en-US" dirty="0" smtClean="0">
                <a:latin typeface="+mj-lt"/>
              </a:rPr>
              <a:t>8) else { </a:t>
            </a:r>
            <a:r>
              <a:rPr lang="en-US" dirty="0" err="1" smtClean="0">
                <a:latin typeface="+mj-lt"/>
              </a:rPr>
              <a:t>System.out.println</a:t>
            </a:r>
            <a:r>
              <a:rPr lang="en-US" dirty="0" smtClean="0">
                <a:latin typeface="+mj-lt"/>
              </a:rPr>
              <a:t>("end"); }</a:t>
            </a:r>
            <a:br>
              <a:rPr lang="en-US" dirty="0" smtClean="0">
                <a:latin typeface="+mj-lt"/>
              </a:rPr>
            </a:br>
            <a:r>
              <a:rPr lang="en-US" dirty="0" smtClean="0">
                <a:latin typeface="+mj-lt"/>
              </a:rPr>
              <a:t/>
            </a:r>
            <a:br>
              <a:rPr lang="en-US" dirty="0" smtClean="0">
                <a:latin typeface="+mj-lt"/>
              </a:rPr>
            </a:br>
            <a:r>
              <a:rPr lang="en-US" b="1" dirty="0" smtClean="0">
                <a:latin typeface="+mj-lt"/>
              </a:rPr>
              <a:t>Which line will cause error? </a:t>
            </a:r>
            <a:r>
              <a:rPr lang="en-US" dirty="0" smtClean="0">
                <a:latin typeface="+mj-lt"/>
              </a:rPr>
              <a:t/>
            </a:r>
            <a:br>
              <a:rPr lang="en-US" dirty="0" smtClean="0">
                <a:latin typeface="+mj-lt"/>
              </a:rPr>
            </a:br>
            <a:r>
              <a:rPr lang="en-US" b="1" dirty="0" smtClean="0">
                <a:latin typeface="+mj-lt"/>
              </a:rPr>
              <a:t>A. </a:t>
            </a:r>
            <a:r>
              <a:rPr lang="en-US" dirty="0" smtClean="0">
                <a:latin typeface="+mj-lt"/>
              </a:rPr>
              <a:t>line 1</a:t>
            </a:r>
            <a:br>
              <a:rPr lang="en-US" dirty="0" smtClean="0">
                <a:latin typeface="+mj-lt"/>
              </a:rPr>
            </a:br>
            <a:r>
              <a:rPr lang="en-US" b="1" dirty="0" smtClean="0">
                <a:latin typeface="+mj-lt"/>
              </a:rPr>
              <a:t>B. </a:t>
            </a:r>
            <a:r>
              <a:rPr lang="en-US" dirty="0" smtClean="0">
                <a:latin typeface="+mj-lt"/>
              </a:rPr>
              <a:t>line 2</a:t>
            </a:r>
            <a:br>
              <a:rPr lang="en-US" dirty="0" smtClean="0">
                <a:latin typeface="+mj-lt"/>
              </a:rPr>
            </a:br>
            <a:r>
              <a:rPr lang="en-US" b="1" dirty="0" smtClean="0">
                <a:latin typeface="+mj-lt"/>
              </a:rPr>
              <a:t>C. </a:t>
            </a:r>
            <a:r>
              <a:rPr lang="en-US" dirty="0" smtClean="0">
                <a:latin typeface="+mj-lt"/>
              </a:rPr>
              <a:t>line 5</a:t>
            </a:r>
            <a:br>
              <a:rPr lang="en-US" dirty="0" smtClean="0">
                <a:latin typeface="+mj-lt"/>
              </a:rPr>
            </a:br>
            <a:r>
              <a:rPr lang="en-US" b="1" dirty="0" smtClean="0">
                <a:latin typeface="+mj-lt"/>
              </a:rPr>
              <a:t>D. </a:t>
            </a:r>
            <a:r>
              <a:rPr lang="en-US" dirty="0" smtClean="0">
                <a:latin typeface="+mj-lt"/>
              </a:rPr>
              <a:t>line 8</a:t>
            </a:r>
          </a:p>
          <a:p>
            <a:r>
              <a:rPr lang="zh-CN" altLang="en-US" b="1" dirty="0" smtClean="0">
                <a:solidFill>
                  <a:srgbClr val="FF0000"/>
                </a:solidFill>
                <a:latin typeface="+mj-lt"/>
              </a:rPr>
              <a:t>答案：</a:t>
            </a:r>
            <a:r>
              <a:rPr lang="en-US" b="1" dirty="0" smtClean="0">
                <a:solidFill>
                  <a:srgbClr val="FF0000"/>
                </a:solidFill>
                <a:latin typeface="+mj-lt"/>
              </a:rPr>
              <a:t>C</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17.</a:t>
            </a:r>
            <a:r>
              <a:rPr lang="zh-CN" altLang="en-US" dirty="0" smtClean="0"/>
              <a:t>数组初始化</a:t>
            </a:r>
            <a:endParaRPr lang="zh-CN" altLang="en-US" dirty="0"/>
          </a:p>
        </p:txBody>
      </p:sp>
      <p:sp>
        <p:nvSpPr>
          <p:cNvPr id="3" name="内容占位符 2"/>
          <p:cNvSpPr>
            <a:spLocks noGrp="1"/>
          </p:cNvSpPr>
          <p:nvPr>
            <p:ph idx="1"/>
          </p:nvPr>
        </p:nvSpPr>
        <p:spPr/>
        <p:txBody>
          <a:bodyPr>
            <a:normAutofit fontScale="77500" lnSpcReduction="20000"/>
          </a:bodyPr>
          <a:lstStyle/>
          <a:p>
            <a:r>
              <a:rPr lang="en-US" b="1" dirty="0" smtClean="0"/>
              <a:t>Given the following code:</a:t>
            </a:r>
            <a:r>
              <a:rPr lang="en-US" dirty="0" smtClean="0"/>
              <a:t/>
            </a:r>
            <a:br>
              <a:rPr lang="en-US" dirty="0" smtClean="0"/>
            </a:br>
            <a:r>
              <a:rPr lang="zh-CN" altLang="en-US" dirty="0" smtClean="0"/>
              <a:t>　　</a:t>
            </a:r>
            <a:r>
              <a:rPr lang="en-US" dirty="0" smtClean="0"/>
              <a:t>public class Person{</a:t>
            </a:r>
            <a:br>
              <a:rPr lang="en-US" dirty="0" smtClean="0"/>
            </a:br>
            <a:r>
              <a:rPr lang="zh-CN" altLang="en-US" dirty="0" smtClean="0"/>
              <a:t>　　</a:t>
            </a:r>
            <a:r>
              <a:rPr lang="en-US" dirty="0" smtClean="0"/>
              <a:t>static </a:t>
            </a:r>
            <a:r>
              <a:rPr lang="en-US" dirty="0" err="1" smtClean="0"/>
              <a:t>int</a:t>
            </a:r>
            <a:r>
              <a:rPr lang="en-US" dirty="0" smtClean="0"/>
              <a:t> </a:t>
            </a:r>
            <a:r>
              <a:rPr lang="en-US" dirty="0" err="1" smtClean="0"/>
              <a:t>arr</a:t>
            </a:r>
            <a:r>
              <a:rPr lang="en-US" dirty="0" smtClean="0"/>
              <a:t>[] = new </a:t>
            </a:r>
            <a:r>
              <a:rPr lang="en-US" dirty="0" err="1" smtClean="0"/>
              <a:t>int</a:t>
            </a:r>
            <a:r>
              <a:rPr lang="en-US" dirty="0" smtClean="0"/>
              <a:t>[10];</a:t>
            </a:r>
            <a:br>
              <a:rPr lang="en-US" dirty="0" smtClean="0"/>
            </a:br>
            <a:r>
              <a:rPr lang="zh-CN" altLang="en-US" dirty="0" smtClean="0"/>
              <a:t>　　</a:t>
            </a:r>
            <a:r>
              <a:rPr lang="en-US" dirty="0" smtClean="0"/>
              <a:t>public static void main(String a[]) {</a:t>
            </a:r>
            <a:br>
              <a:rPr lang="en-US" dirty="0" smtClean="0"/>
            </a:br>
            <a:r>
              <a:rPr lang="zh-CN" altLang="en-US" dirty="0" smtClean="0"/>
              <a:t>　　</a:t>
            </a:r>
            <a:r>
              <a:rPr lang="en-US" dirty="0" err="1" smtClean="0"/>
              <a:t>System.out.println</a:t>
            </a:r>
            <a:r>
              <a:rPr lang="en-US" dirty="0" smtClean="0"/>
              <a:t>(</a:t>
            </a:r>
            <a:r>
              <a:rPr lang="en-US" dirty="0" err="1" smtClean="0"/>
              <a:t>arr</a:t>
            </a:r>
            <a:r>
              <a:rPr lang="en-US" dirty="0" smtClean="0"/>
              <a:t>[1];)</a:t>
            </a:r>
            <a:br>
              <a:rPr lang="en-US" dirty="0" smtClean="0"/>
            </a:br>
            <a:r>
              <a:rPr lang="zh-CN" altLang="en-US" dirty="0" smtClean="0"/>
              <a:t>　　</a:t>
            </a:r>
            <a:r>
              <a:rPr lang="en-US" dirty="0" smtClean="0"/>
              <a:t>}</a:t>
            </a:r>
            <a:br>
              <a:rPr lang="en-US" dirty="0" smtClean="0"/>
            </a:br>
            <a:r>
              <a:rPr lang="zh-CN" altLang="en-US" dirty="0" smtClean="0"/>
              <a:t>　　</a:t>
            </a:r>
            <a:r>
              <a:rPr lang="en-US" dirty="0" smtClean="0"/>
              <a:t>}</a:t>
            </a:r>
            <a:br>
              <a:rPr lang="en-US" dirty="0" smtClean="0"/>
            </a:br>
            <a:r>
              <a:rPr lang="en-US" dirty="0" smtClean="0"/>
              <a:t/>
            </a:r>
            <a:br>
              <a:rPr lang="en-US" dirty="0" smtClean="0"/>
            </a:br>
            <a:r>
              <a:rPr lang="en-US" b="1" dirty="0" smtClean="0"/>
              <a:t>Which statement is correct?</a:t>
            </a:r>
            <a:r>
              <a:rPr lang="en-US" dirty="0" smtClean="0"/>
              <a:t/>
            </a:r>
            <a:br>
              <a:rPr lang="en-US" dirty="0" smtClean="0"/>
            </a:br>
            <a:r>
              <a:rPr lang="en-US" dirty="0" smtClean="0"/>
              <a:t/>
            </a:r>
            <a:br>
              <a:rPr lang="en-US" dirty="0" smtClean="0"/>
            </a:br>
            <a:r>
              <a:rPr lang="en-US" b="1" dirty="0" smtClean="0"/>
              <a:t>A. </a:t>
            </a:r>
            <a:r>
              <a:rPr lang="en-US" dirty="0" smtClean="0"/>
              <a:t>When compilation some error will occur.</a:t>
            </a:r>
            <a:br>
              <a:rPr lang="en-US" dirty="0" smtClean="0"/>
            </a:br>
            <a:r>
              <a:rPr lang="en-US" b="1" dirty="0" smtClean="0"/>
              <a:t>B. </a:t>
            </a:r>
            <a:r>
              <a:rPr lang="en-US" dirty="0" smtClean="0"/>
              <a:t>It is correct when compilation but will cause error when running.</a:t>
            </a:r>
            <a:br>
              <a:rPr lang="en-US" dirty="0" smtClean="0"/>
            </a:br>
            <a:r>
              <a:rPr lang="en-US" b="1" dirty="0" smtClean="0"/>
              <a:t>C. </a:t>
            </a:r>
            <a:r>
              <a:rPr lang="en-US" dirty="0" smtClean="0"/>
              <a:t>The output is zero.</a:t>
            </a:r>
            <a:br>
              <a:rPr lang="en-US" dirty="0" smtClean="0"/>
            </a:br>
            <a:r>
              <a:rPr lang="en-US" b="1" dirty="0" smtClean="0"/>
              <a:t>D. </a:t>
            </a:r>
            <a:r>
              <a:rPr lang="en-US" dirty="0" smtClean="0"/>
              <a:t>The output is null.</a:t>
            </a:r>
          </a:p>
          <a:p>
            <a:r>
              <a:rPr lang="zh-CN" altLang="en-US" b="1" dirty="0" smtClean="0">
                <a:solidFill>
                  <a:srgbClr val="FF0000"/>
                </a:solidFill>
              </a:rPr>
              <a:t>答案：</a:t>
            </a:r>
            <a:r>
              <a:rPr lang="en-US" b="1" dirty="0" smtClean="0">
                <a:solidFill>
                  <a:srgbClr val="FF0000"/>
                </a:solidFill>
              </a:rPr>
              <a:t>C</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r>
              <a:rPr lang="zh-CN" altLang="en-US" dirty="0" smtClean="0"/>
              <a:t>数组初始化</a:t>
            </a:r>
            <a:endParaRPr lang="zh-CN" altLang="en-US" dirty="0"/>
          </a:p>
        </p:txBody>
      </p:sp>
      <p:sp>
        <p:nvSpPr>
          <p:cNvPr id="3" name="内容占位符 2"/>
          <p:cNvSpPr>
            <a:spLocks noGrp="1"/>
          </p:cNvSpPr>
          <p:nvPr>
            <p:ph idx="1"/>
          </p:nvPr>
        </p:nvSpPr>
        <p:spPr/>
        <p:txBody>
          <a:bodyPr>
            <a:normAutofit fontScale="85000" lnSpcReduction="20000"/>
          </a:bodyPr>
          <a:lstStyle/>
          <a:p>
            <a:r>
              <a:rPr lang="en-US" b="1" dirty="0" smtClean="0"/>
              <a:t>Given the following code:</a:t>
            </a:r>
            <a:r>
              <a:rPr lang="en-US" dirty="0" smtClean="0"/>
              <a:t/>
            </a:r>
            <a:br>
              <a:rPr lang="en-US" dirty="0" smtClean="0"/>
            </a:br>
            <a:r>
              <a:rPr lang="zh-CN" altLang="en-US" dirty="0" smtClean="0"/>
              <a:t>　　</a:t>
            </a:r>
            <a:r>
              <a:rPr lang="en-US" dirty="0" smtClean="0"/>
              <a:t>public class Person{</a:t>
            </a:r>
            <a:br>
              <a:rPr lang="en-US" dirty="0" smtClean="0"/>
            </a:br>
            <a:r>
              <a:rPr lang="zh-CN" altLang="en-US" dirty="0" smtClean="0"/>
              <a:t>　　　</a:t>
            </a:r>
            <a:r>
              <a:rPr lang="en-US" dirty="0" err="1" smtClean="0"/>
              <a:t>int</a:t>
            </a:r>
            <a:r>
              <a:rPr lang="en-US" dirty="0" smtClean="0"/>
              <a:t> </a:t>
            </a:r>
            <a:r>
              <a:rPr lang="en-US" dirty="0" err="1" smtClean="0"/>
              <a:t>arr</a:t>
            </a:r>
            <a:r>
              <a:rPr lang="en-US" dirty="0" smtClean="0"/>
              <a:t>[] = new </a:t>
            </a:r>
            <a:r>
              <a:rPr lang="en-US" dirty="0" err="1" smtClean="0"/>
              <a:t>int</a:t>
            </a:r>
            <a:r>
              <a:rPr lang="en-US" dirty="0" smtClean="0"/>
              <a:t>[10</a:t>
            </a:r>
            <a:r>
              <a:rPr lang="en-US" dirty="0" smtClean="0"/>
              <a:t>];</a:t>
            </a:r>
            <a:r>
              <a:rPr lang="zh-CN" altLang="en-US" dirty="0" smtClean="0"/>
              <a:t>（</a:t>
            </a:r>
            <a:r>
              <a:rPr lang="zh-CN" altLang="en-US" dirty="0"/>
              <a:t>非静态</a:t>
            </a:r>
            <a:r>
              <a:rPr lang="zh-CN" altLang="en-US" dirty="0" smtClean="0"/>
              <a:t>）</a:t>
            </a:r>
            <a:r>
              <a:rPr lang="en-US" dirty="0" smtClean="0"/>
              <a:t/>
            </a:r>
            <a:br>
              <a:rPr lang="en-US" dirty="0" smtClean="0"/>
            </a:br>
            <a:r>
              <a:rPr lang="zh-CN" altLang="en-US" dirty="0" smtClean="0"/>
              <a:t>　　　</a:t>
            </a:r>
            <a:r>
              <a:rPr lang="en-US" dirty="0" smtClean="0"/>
              <a:t>public static void main(String a[]) {</a:t>
            </a:r>
            <a:br>
              <a:rPr lang="en-US" dirty="0" smtClean="0"/>
            </a:br>
            <a:r>
              <a:rPr lang="zh-CN" altLang="en-US" dirty="0" smtClean="0"/>
              <a:t>　　　　</a:t>
            </a:r>
            <a:r>
              <a:rPr lang="en-US" dirty="0" err="1" smtClean="0"/>
              <a:t>System.out.println</a:t>
            </a:r>
            <a:r>
              <a:rPr lang="en-US" dirty="0" smtClean="0"/>
              <a:t>(</a:t>
            </a:r>
            <a:r>
              <a:rPr lang="en-US" dirty="0" err="1" smtClean="0"/>
              <a:t>arr</a:t>
            </a:r>
            <a:r>
              <a:rPr lang="en-US" dirty="0" smtClean="0"/>
              <a:t>[1]);</a:t>
            </a:r>
            <a:br>
              <a:rPr lang="en-US" dirty="0" smtClean="0"/>
            </a:br>
            <a:r>
              <a:rPr lang="zh-CN" altLang="en-US" dirty="0" smtClean="0"/>
              <a:t>　　　</a:t>
            </a:r>
            <a:r>
              <a:rPr lang="en-US" dirty="0" smtClean="0"/>
              <a:t>}</a:t>
            </a:r>
            <a:br>
              <a:rPr lang="en-US" dirty="0" smtClean="0"/>
            </a:br>
            <a:r>
              <a:rPr lang="zh-CN" altLang="en-US" dirty="0" smtClean="0"/>
              <a:t>　　</a:t>
            </a:r>
            <a:r>
              <a:rPr lang="en-US" dirty="0" smtClean="0"/>
              <a:t>}</a:t>
            </a:r>
            <a:br>
              <a:rPr lang="en-US" dirty="0" smtClean="0"/>
            </a:br>
            <a:r>
              <a:rPr lang="en-US" b="1" dirty="0" smtClean="0"/>
              <a:t>Which statement is correct?</a:t>
            </a:r>
            <a:r>
              <a:rPr lang="en-US" dirty="0" smtClean="0"/>
              <a:t/>
            </a:r>
            <a:br>
              <a:rPr lang="en-US" dirty="0" smtClean="0"/>
            </a:br>
            <a:r>
              <a:rPr lang="en-US" dirty="0" smtClean="0"/>
              <a:t>A. When compilation some error will occur.</a:t>
            </a:r>
            <a:br>
              <a:rPr lang="en-US" dirty="0" smtClean="0"/>
            </a:br>
            <a:r>
              <a:rPr lang="en-US" dirty="0" smtClean="0"/>
              <a:t>B. It is correct when compilation but will cause error when running.</a:t>
            </a:r>
            <a:br>
              <a:rPr lang="en-US" dirty="0" smtClean="0"/>
            </a:br>
            <a:r>
              <a:rPr lang="en-US" dirty="0" smtClean="0"/>
              <a:t>C. The output is zero.</a:t>
            </a:r>
            <a:br>
              <a:rPr lang="en-US" dirty="0" smtClean="0"/>
            </a:br>
            <a:r>
              <a:rPr lang="en-US" dirty="0" smtClean="0"/>
              <a:t>D. The output is null.</a:t>
            </a:r>
          </a:p>
          <a:p>
            <a:r>
              <a:rPr lang="zh-CN" altLang="en-US" b="1" dirty="0" smtClean="0">
                <a:solidFill>
                  <a:srgbClr val="FF0000"/>
                </a:solidFill>
              </a:rPr>
              <a:t>答案：</a:t>
            </a:r>
            <a:r>
              <a:rPr lang="en-US" altLang="zh-CN" b="1" dirty="0" smtClean="0">
                <a:solidFill>
                  <a:srgbClr val="FF0000"/>
                </a:solidFill>
              </a:rPr>
              <a:t>A</a:t>
            </a:r>
            <a:r>
              <a:rPr lang="en-US" dirty="0" smtClean="0"/>
              <a:t/>
            </a:r>
            <a:br>
              <a:rPr lang="en-US" dirty="0" smtClean="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标识符</a:t>
            </a:r>
          </a:p>
        </p:txBody>
      </p:sp>
      <p:sp>
        <p:nvSpPr>
          <p:cNvPr id="3" name="内容占位符 2"/>
          <p:cNvSpPr>
            <a:spLocks noGrp="1"/>
          </p:cNvSpPr>
          <p:nvPr>
            <p:ph idx="1"/>
          </p:nvPr>
        </p:nvSpPr>
        <p:spPr/>
        <p:txBody>
          <a:bodyPr/>
          <a:lstStyle/>
          <a:p>
            <a:r>
              <a:rPr lang="en-US" altLang="en-US" b="1" dirty="0" smtClean="0">
                <a:latin typeface="+mj-lt"/>
              </a:rPr>
              <a:t>1</a:t>
            </a:r>
            <a:r>
              <a:rPr lang="en-US" altLang="zh-CN" b="1" dirty="0" smtClean="0">
                <a:latin typeface="+mj-lt"/>
              </a:rPr>
              <a:t>.</a:t>
            </a:r>
            <a:r>
              <a:rPr lang="en-US" altLang="en-US" b="1" dirty="0" smtClean="0">
                <a:latin typeface="+mj-lt"/>
              </a:rPr>
              <a:t>Choose the three valid identifiers from those listed below. </a:t>
            </a:r>
          </a:p>
          <a:p>
            <a:pPr>
              <a:buNone/>
            </a:pPr>
            <a:r>
              <a:rPr lang="en-US" altLang="en-US" dirty="0" smtClean="0">
                <a:latin typeface="+mj-lt"/>
              </a:rPr>
              <a:t>    </a:t>
            </a:r>
            <a:r>
              <a:rPr lang="en-US" altLang="en-US" b="1" dirty="0" err="1" smtClean="0">
                <a:latin typeface="+mj-lt"/>
              </a:rPr>
              <a:t>A.</a:t>
            </a:r>
            <a:r>
              <a:rPr lang="en-US" altLang="en-US" dirty="0" err="1" smtClean="0">
                <a:latin typeface="+mj-lt"/>
              </a:rPr>
              <a:t>IDoLikeTheLongNameClass</a:t>
            </a:r>
            <a:r>
              <a:rPr lang="en-US" altLang="en-US" dirty="0" smtClean="0">
                <a:latin typeface="+mj-lt"/>
              </a:rPr>
              <a:t/>
            </a:r>
            <a:br>
              <a:rPr lang="en-US" altLang="en-US" dirty="0" smtClean="0">
                <a:latin typeface="+mj-lt"/>
              </a:rPr>
            </a:br>
            <a:r>
              <a:rPr lang="en-US" altLang="en-US" b="1" dirty="0" smtClean="0">
                <a:latin typeface="+mj-lt"/>
              </a:rPr>
              <a:t>B.</a:t>
            </a:r>
            <a:r>
              <a:rPr lang="en-US" altLang="en-US" dirty="0" smtClean="0">
                <a:latin typeface="+mj-lt"/>
              </a:rPr>
              <a:t> $byte </a:t>
            </a:r>
            <a:br>
              <a:rPr lang="en-US" altLang="en-US" dirty="0" smtClean="0">
                <a:latin typeface="+mj-lt"/>
              </a:rPr>
            </a:br>
            <a:r>
              <a:rPr lang="en-US" altLang="en-US" b="1" dirty="0" smtClean="0">
                <a:latin typeface="+mj-lt"/>
              </a:rPr>
              <a:t>C.</a:t>
            </a:r>
            <a:r>
              <a:rPr lang="en-US" altLang="en-US" dirty="0" smtClean="0">
                <a:latin typeface="+mj-lt"/>
              </a:rPr>
              <a:t> const </a:t>
            </a:r>
            <a:r>
              <a:rPr lang="en-US" dirty="0" smtClean="0">
                <a:latin typeface="+mj-lt"/>
              </a:rPr>
              <a:t/>
            </a:r>
            <a:br>
              <a:rPr lang="en-US" dirty="0" smtClean="0">
                <a:latin typeface="+mj-lt"/>
              </a:rPr>
            </a:br>
            <a:r>
              <a:rPr lang="en-US" b="1" dirty="0" smtClean="0">
                <a:latin typeface="+mj-lt"/>
              </a:rPr>
              <a:t>D. </a:t>
            </a:r>
            <a:r>
              <a:rPr lang="en-US" dirty="0" smtClean="0">
                <a:latin typeface="+mj-lt"/>
              </a:rPr>
              <a:t>_ok </a:t>
            </a:r>
            <a:br>
              <a:rPr lang="en-US" dirty="0" smtClean="0">
                <a:latin typeface="+mj-lt"/>
              </a:rPr>
            </a:br>
            <a:r>
              <a:rPr lang="en-US" b="1" dirty="0" smtClean="0">
                <a:latin typeface="+mj-lt"/>
              </a:rPr>
              <a:t>E. </a:t>
            </a:r>
            <a:r>
              <a:rPr lang="en-US" dirty="0" smtClean="0">
                <a:latin typeface="+mj-lt"/>
              </a:rPr>
              <a:t>3_case </a:t>
            </a:r>
          </a:p>
          <a:p>
            <a:r>
              <a:rPr lang="zh-CN" altLang="en-US" dirty="0" smtClean="0">
                <a:solidFill>
                  <a:srgbClr val="FF0000"/>
                </a:solidFill>
                <a:latin typeface="+mj-lt"/>
              </a:rPr>
              <a:t>解答：</a:t>
            </a:r>
            <a:r>
              <a:rPr lang="en-US" dirty="0" smtClean="0">
                <a:solidFill>
                  <a:srgbClr val="FF0000"/>
                </a:solidFill>
                <a:latin typeface="+mj-lt"/>
              </a:rPr>
              <a:t>A, B, D </a:t>
            </a:r>
            <a:endParaRPr lang="zh-CN" altLang="en-US"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19.</a:t>
            </a:r>
            <a:r>
              <a:rPr lang="zh-CN" altLang="en-US" dirty="0" smtClean="0"/>
              <a:t>重载</a:t>
            </a:r>
            <a:r>
              <a:rPr lang="en-US" altLang="zh-CN" dirty="0" smtClean="0"/>
              <a:t>(overload)</a:t>
            </a:r>
            <a:r>
              <a:rPr lang="zh-CN" altLang="en-US" dirty="0" smtClean="0"/>
              <a:t>和重写</a:t>
            </a:r>
            <a:r>
              <a:rPr lang="en-US" altLang="zh-CN" dirty="0" smtClean="0"/>
              <a:t>(override)</a:t>
            </a:r>
            <a:endParaRPr lang="zh-CN" altLang="en-US" dirty="0"/>
          </a:p>
        </p:txBody>
      </p:sp>
      <p:sp>
        <p:nvSpPr>
          <p:cNvPr id="3" name="内容占位符 2"/>
          <p:cNvSpPr>
            <a:spLocks noGrp="1"/>
          </p:cNvSpPr>
          <p:nvPr>
            <p:ph idx="1"/>
          </p:nvPr>
        </p:nvSpPr>
        <p:spPr/>
        <p:txBody>
          <a:bodyPr>
            <a:normAutofit fontScale="70000" lnSpcReduction="20000"/>
          </a:bodyPr>
          <a:lstStyle/>
          <a:p>
            <a:r>
              <a:rPr lang="en-US" dirty="0" smtClean="0"/>
              <a:t>public class Parent {</a:t>
            </a:r>
            <a:br>
              <a:rPr lang="en-US" dirty="0" smtClean="0"/>
            </a:br>
            <a:r>
              <a:rPr lang="zh-CN" altLang="en-US" dirty="0" smtClean="0"/>
              <a:t>　　　</a:t>
            </a:r>
            <a:r>
              <a:rPr lang="en-US" dirty="0" smtClean="0"/>
              <a:t>public </a:t>
            </a:r>
            <a:r>
              <a:rPr lang="en-US" dirty="0" err="1" smtClean="0"/>
              <a:t>int</a:t>
            </a:r>
            <a:r>
              <a:rPr lang="en-US" dirty="0" smtClean="0"/>
              <a:t> </a:t>
            </a:r>
            <a:r>
              <a:rPr lang="en-US" dirty="0" err="1" smtClean="0"/>
              <a:t>addValue</a:t>
            </a:r>
            <a:r>
              <a:rPr lang="en-US" dirty="0" smtClean="0"/>
              <a:t>( </a:t>
            </a:r>
            <a:r>
              <a:rPr lang="en-US" dirty="0" err="1" smtClean="0"/>
              <a:t>int</a:t>
            </a:r>
            <a:r>
              <a:rPr lang="en-US" dirty="0" smtClean="0"/>
              <a:t> a, </a:t>
            </a:r>
            <a:r>
              <a:rPr lang="en-US" dirty="0" err="1" smtClean="0"/>
              <a:t>int</a:t>
            </a:r>
            <a:r>
              <a:rPr lang="en-US" dirty="0" smtClean="0"/>
              <a:t> b) {</a:t>
            </a:r>
            <a:br>
              <a:rPr lang="en-US" dirty="0" smtClean="0"/>
            </a:br>
            <a:r>
              <a:rPr lang="zh-CN" altLang="en-US" dirty="0" smtClean="0"/>
              <a:t>　　　　</a:t>
            </a:r>
            <a:r>
              <a:rPr lang="en-US" dirty="0" err="1" smtClean="0"/>
              <a:t>int</a:t>
            </a:r>
            <a:r>
              <a:rPr lang="en-US" dirty="0" smtClean="0"/>
              <a:t> s;</a:t>
            </a:r>
            <a:br>
              <a:rPr lang="en-US" dirty="0" smtClean="0"/>
            </a:br>
            <a:r>
              <a:rPr lang="zh-CN" altLang="en-US" dirty="0" smtClean="0"/>
              <a:t>　　　　</a:t>
            </a:r>
            <a:r>
              <a:rPr lang="en-US" dirty="0" smtClean="0"/>
              <a:t>s = </a:t>
            </a:r>
            <a:r>
              <a:rPr lang="en-US" dirty="0" err="1" smtClean="0"/>
              <a:t>a+b</a:t>
            </a:r>
            <a:r>
              <a:rPr lang="en-US" dirty="0" smtClean="0"/>
              <a:t>;</a:t>
            </a:r>
            <a:br>
              <a:rPr lang="en-US" dirty="0" smtClean="0"/>
            </a:br>
            <a:r>
              <a:rPr lang="zh-CN" altLang="en-US" dirty="0" smtClean="0"/>
              <a:t>　　　　</a:t>
            </a:r>
            <a:r>
              <a:rPr lang="en-US" dirty="0" smtClean="0"/>
              <a:t>return s;</a:t>
            </a:r>
            <a:br>
              <a:rPr lang="en-US" dirty="0" smtClean="0"/>
            </a:br>
            <a:r>
              <a:rPr lang="zh-CN" altLang="en-US" dirty="0" smtClean="0"/>
              <a:t>　　　</a:t>
            </a:r>
            <a:r>
              <a:rPr lang="en-US" dirty="0" smtClean="0"/>
              <a:t>}</a:t>
            </a:r>
            <a:br>
              <a:rPr lang="en-US" dirty="0" smtClean="0"/>
            </a:br>
            <a:r>
              <a:rPr lang="zh-CN" altLang="en-US" dirty="0" smtClean="0"/>
              <a:t>　　</a:t>
            </a:r>
            <a:r>
              <a:rPr lang="en-US" dirty="0" smtClean="0"/>
              <a:t>}</a:t>
            </a:r>
            <a:br>
              <a:rPr lang="en-US" dirty="0" smtClean="0"/>
            </a:br>
            <a:r>
              <a:rPr lang="en-US" dirty="0" smtClean="0"/>
              <a:t>class Child extends Parent {</a:t>
            </a:r>
            <a:br>
              <a:rPr lang="en-US" dirty="0" smtClean="0"/>
            </a:br>
            <a:r>
              <a:rPr lang="zh-CN" altLang="en-US" dirty="0" smtClean="0"/>
              <a:t>　　</a:t>
            </a:r>
            <a:r>
              <a:rPr lang="en-US" dirty="0" smtClean="0"/>
              <a:t>}</a:t>
            </a:r>
            <a:br>
              <a:rPr lang="en-US" dirty="0" smtClean="0"/>
            </a:br>
            <a:r>
              <a:rPr lang="en-US" dirty="0" smtClean="0"/>
              <a:t/>
            </a:r>
            <a:br>
              <a:rPr lang="en-US" dirty="0" smtClean="0"/>
            </a:br>
            <a:r>
              <a:rPr lang="en-US" b="1" dirty="0" smtClean="0"/>
              <a:t>Which methods can be added into class Child?</a:t>
            </a:r>
            <a:r>
              <a:rPr lang="en-US" dirty="0" smtClean="0"/>
              <a:t/>
            </a:r>
            <a:br>
              <a:rPr lang="en-US" dirty="0" smtClean="0"/>
            </a:br>
            <a:r>
              <a:rPr lang="en-US" dirty="0" smtClean="0"/>
              <a:t/>
            </a:r>
            <a:br>
              <a:rPr lang="en-US" dirty="0" smtClean="0"/>
            </a:br>
            <a:r>
              <a:rPr lang="en-US" b="1" dirty="0" smtClean="0"/>
              <a:t>A. </a:t>
            </a:r>
            <a:r>
              <a:rPr lang="en-US" dirty="0" err="1" smtClean="0"/>
              <a:t>int</a:t>
            </a:r>
            <a:r>
              <a:rPr lang="en-US" dirty="0" smtClean="0"/>
              <a:t> </a:t>
            </a:r>
            <a:r>
              <a:rPr lang="en-US" dirty="0" err="1" smtClean="0"/>
              <a:t>addValue</a:t>
            </a:r>
            <a:r>
              <a:rPr lang="en-US" dirty="0" smtClean="0"/>
              <a:t>( </a:t>
            </a:r>
            <a:r>
              <a:rPr lang="en-US" dirty="0" err="1" smtClean="0"/>
              <a:t>int</a:t>
            </a:r>
            <a:r>
              <a:rPr lang="en-US" dirty="0" smtClean="0"/>
              <a:t> a, </a:t>
            </a:r>
            <a:r>
              <a:rPr lang="en-US" dirty="0" err="1" smtClean="0"/>
              <a:t>int</a:t>
            </a:r>
            <a:r>
              <a:rPr lang="en-US" dirty="0" smtClean="0"/>
              <a:t> b ){// do something</a:t>
            </a:r>
            <a:r>
              <a:rPr lang="en-US" dirty="0" smtClean="0"/>
              <a:t>...}</a:t>
            </a:r>
            <a:r>
              <a:rPr lang="zh-CN" altLang="en-US" dirty="0" smtClean="0"/>
              <a:t>（访问权限更低）</a:t>
            </a:r>
            <a:r>
              <a:rPr lang="en-US" dirty="0" smtClean="0"/>
              <a:t/>
            </a:r>
            <a:br>
              <a:rPr lang="en-US" dirty="0" smtClean="0"/>
            </a:br>
            <a:r>
              <a:rPr lang="en-US" b="1" dirty="0" smtClean="0"/>
              <a:t>B. </a:t>
            </a:r>
            <a:r>
              <a:rPr lang="en-US" dirty="0" smtClean="0"/>
              <a:t>public void </a:t>
            </a:r>
            <a:r>
              <a:rPr lang="en-US" dirty="0" err="1" smtClean="0"/>
              <a:t>addValue</a:t>
            </a:r>
            <a:r>
              <a:rPr lang="en-US" dirty="0" smtClean="0"/>
              <a:t> (){// do something</a:t>
            </a:r>
            <a:r>
              <a:rPr lang="en-US" dirty="0" smtClean="0"/>
              <a:t>...}</a:t>
            </a:r>
            <a:r>
              <a:rPr lang="zh-CN" altLang="en-US" dirty="0" smtClean="0"/>
              <a:t>（重载）</a:t>
            </a:r>
            <a:r>
              <a:rPr lang="en-US" dirty="0" smtClean="0"/>
              <a:t/>
            </a:r>
            <a:br>
              <a:rPr lang="en-US" dirty="0" smtClean="0"/>
            </a:br>
            <a:r>
              <a:rPr lang="en-US" b="1" dirty="0" smtClean="0"/>
              <a:t>C. </a:t>
            </a:r>
            <a:r>
              <a:rPr lang="en-US" dirty="0" smtClean="0"/>
              <a:t>public </a:t>
            </a:r>
            <a:r>
              <a:rPr lang="en-US" dirty="0" err="1" smtClean="0"/>
              <a:t>int</a:t>
            </a:r>
            <a:r>
              <a:rPr lang="en-US" dirty="0" smtClean="0"/>
              <a:t> </a:t>
            </a:r>
            <a:r>
              <a:rPr lang="en-US" dirty="0" err="1" smtClean="0"/>
              <a:t>addValue</a:t>
            </a:r>
            <a:r>
              <a:rPr lang="en-US" dirty="0" smtClean="0"/>
              <a:t>( </a:t>
            </a:r>
            <a:r>
              <a:rPr lang="en-US" dirty="0" err="1" smtClean="0"/>
              <a:t>int</a:t>
            </a:r>
            <a:r>
              <a:rPr lang="en-US" dirty="0" smtClean="0"/>
              <a:t> a ){// do something</a:t>
            </a:r>
            <a:r>
              <a:rPr lang="en-US" dirty="0" smtClean="0"/>
              <a:t>...}</a:t>
            </a:r>
            <a:r>
              <a:rPr lang="zh-CN" altLang="en-US" dirty="0" smtClean="0"/>
              <a:t>（重载）</a:t>
            </a:r>
            <a:r>
              <a:rPr lang="en-US" dirty="0" smtClean="0"/>
              <a:t/>
            </a:r>
            <a:br>
              <a:rPr lang="en-US" dirty="0" smtClean="0"/>
            </a:br>
            <a:r>
              <a:rPr lang="en-US" b="1" dirty="0" smtClean="0"/>
              <a:t>D. </a:t>
            </a:r>
            <a:r>
              <a:rPr lang="en-US" dirty="0" smtClean="0"/>
              <a:t>public </a:t>
            </a:r>
            <a:r>
              <a:rPr lang="en-US" dirty="0" err="1" smtClean="0"/>
              <a:t>int</a:t>
            </a:r>
            <a:r>
              <a:rPr lang="en-US" dirty="0" smtClean="0"/>
              <a:t> </a:t>
            </a:r>
            <a:r>
              <a:rPr lang="en-US" dirty="0" err="1" smtClean="0"/>
              <a:t>addValue</a:t>
            </a:r>
            <a:r>
              <a:rPr lang="en-US" dirty="0" smtClean="0"/>
              <a:t>( </a:t>
            </a:r>
            <a:r>
              <a:rPr lang="en-US" dirty="0" err="1" smtClean="0"/>
              <a:t>int</a:t>
            </a:r>
            <a:r>
              <a:rPr lang="en-US" dirty="0" smtClean="0"/>
              <a:t> a, </a:t>
            </a:r>
            <a:r>
              <a:rPr lang="en-US" dirty="0" err="1" smtClean="0"/>
              <a:t>int</a:t>
            </a:r>
            <a:r>
              <a:rPr lang="en-US" dirty="0" smtClean="0"/>
              <a:t> b )throws </a:t>
            </a:r>
            <a:r>
              <a:rPr lang="en-US" dirty="0" err="1" smtClean="0"/>
              <a:t>MyException</a:t>
            </a:r>
            <a:r>
              <a:rPr lang="en-US" dirty="0" smtClean="0"/>
              <a:t> {//do something</a:t>
            </a:r>
            <a:r>
              <a:rPr lang="en-US" dirty="0" smtClean="0"/>
              <a:t>...}</a:t>
            </a:r>
            <a:r>
              <a:rPr lang="zh-CN" altLang="en-US" dirty="0" smtClean="0"/>
              <a:t>（不能比父类抛出更多的异常）</a:t>
            </a:r>
            <a:endParaRPr lang="en-US" dirty="0" smtClean="0"/>
          </a:p>
          <a:p>
            <a:r>
              <a:rPr lang="zh-CN" altLang="en-US" b="1" dirty="0" smtClean="0">
                <a:solidFill>
                  <a:srgbClr val="FF0000"/>
                </a:solidFill>
              </a:rPr>
              <a:t>答案</a:t>
            </a:r>
            <a:r>
              <a:rPr lang="zh-CN" altLang="en-US" b="1" dirty="0" smtClean="0">
                <a:solidFill>
                  <a:srgbClr val="FF0000"/>
                </a:solidFill>
              </a:rPr>
              <a:t>：</a:t>
            </a:r>
            <a:r>
              <a:rPr lang="en-US" altLang="zh-CN" b="1" dirty="0" smtClean="0">
                <a:solidFill>
                  <a:srgbClr val="FF0000"/>
                </a:solidFill>
              </a:rPr>
              <a:t>BC</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a:t>
            </a:r>
            <a:r>
              <a:rPr lang="zh-CN" altLang="en-US" dirty="0" smtClean="0"/>
              <a:t>修饰符</a:t>
            </a:r>
            <a:endParaRPr lang="zh-CN" altLang="en-US" dirty="0"/>
          </a:p>
        </p:txBody>
      </p:sp>
      <p:sp>
        <p:nvSpPr>
          <p:cNvPr id="3" name="内容占位符 2"/>
          <p:cNvSpPr>
            <a:spLocks noGrp="1"/>
          </p:cNvSpPr>
          <p:nvPr>
            <p:ph idx="1"/>
          </p:nvPr>
        </p:nvSpPr>
        <p:spPr/>
        <p:txBody>
          <a:bodyPr/>
          <a:lstStyle/>
          <a:p>
            <a:r>
              <a:rPr lang="en-US" b="1" dirty="0" smtClean="0">
                <a:latin typeface="+mj-lt"/>
              </a:rPr>
              <a:t>A member variable defined in a class can be accessed only by the classes in the same package. Which modifier should be used to obtain the access control?</a:t>
            </a:r>
            <a:r>
              <a:rPr lang="en-US" dirty="0" smtClean="0">
                <a:latin typeface="+mj-lt"/>
              </a:rPr>
              <a:t/>
            </a:r>
            <a:br>
              <a:rPr lang="en-US" dirty="0" smtClean="0">
                <a:latin typeface="+mj-lt"/>
              </a:rPr>
            </a:br>
            <a:r>
              <a:rPr lang="en-US" b="1" dirty="0" smtClean="0">
                <a:latin typeface="+mj-lt"/>
              </a:rPr>
              <a:t>A. </a:t>
            </a:r>
            <a:r>
              <a:rPr lang="en-US" dirty="0" smtClean="0">
                <a:latin typeface="+mj-lt"/>
              </a:rPr>
              <a:t>private</a:t>
            </a:r>
            <a:br>
              <a:rPr lang="en-US" dirty="0" smtClean="0">
                <a:latin typeface="+mj-lt"/>
              </a:rPr>
            </a:br>
            <a:r>
              <a:rPr lang="en-US" b="1" dirty="0" smtClean="0">
                <a:latin typeface="+mj-lt"/>
              </a:rPr>
              <a:t>B. </a:t>
            </a:r>
            <a:r>
              <a:rPr lang="en-US" dirty="0" smtClean="0">
                <a:latin typeface="+mj-lt"/>
              </a:rPr>
              <a:t>no </a:t>
            </a:r>
            <a:r>
              <a:rPr lang="en-US" dirty="0" smtClean="0">
                <a:latin typeface="+mj-lt"/>
              </a:rPr>
              <a:t>modifier</a:t>
            </a:r>
            <a:r>
              <a:rPr lang="zh-CN" altLang="en-US" dirty="0" smtClean="0">
                <a:latin typeface="+mj-lt"/>
              </a:rPr>
              <a:t>（缺省情况下）</a:t>
            </a:r>
            <a:r>
              <a:rPr lang="en-US" dirty="0" smtClean="0">
                <a:latin typeface="+mj-lt"/>
              </a:rPr>
              <a:t/>
            </a:r>
            <a:br>
              <a:rPr lang="en-US" dirty="0" smtClean="0">
                <a:latin typeface="+mj-lt"/>
              </a:rPr>
            </a:br>
            <a:r>
              <a:rPr lang="en-US" b="1" dirty="0" smtClean="0">
                <a:latin typeface="+mj-lt"/>
              </a:rPr>
              <a:t>C. </a:t>
            </a:r>
            <a:r>
              <a:rPr lang="en-US" dirty="0" smtClean="0">
                <a:latin typeface="+mj-lt"/>
              </a:rPr>
              <a:t>public</a:t>
            </a:r>
            <a:br>
              <a:rPr lang="en-US" dirty="0" smtClean="0">
                <a:latin typeface="+mj-lt"/>
              </a:rPr>
            </a:br>
            <a:r>
              <a:rPr lang="en-US" b="1" dirty="0" smtClean="0">
                <a:latin typeface="+mj-lt"/>
              </a:rPr>
              <a:t>D. </a:t>
            </a:r>
            <a:r>
              <a:rPr lang="en-US" dirty="0" smtClean="0">
                <a:latin typeface="+mj-lt"/>
              </a:rPr>
              <a:t>protected</a:t>
            </a:r>
            <a:r>
              <a:rPr lang="zh-CN" altLang="en-US" dirty="0" smtClean="0">
                <a:latin typeface="+mj-lt"/>
              </a:rPr>
              <a:t>（其他包中的子类也可以访问）</a:t>
            </a:r>
            <a:endParaRPr lang="en-US" dirty="0" smtClean="0">
              <a:latin typeface="+mj-lt"/>
            </a:endParaRPr>
          </a:p>
          <a:p>
            <a:r>
              <a:rPr lang="zh-CN" altLang="en-US" b="1" dirty="0" smtClean="0">
                <a:solidFill>
                  <a:srgbClr val="FF0000"/>
                </a:solidFill>
                <a:latin typeface="+mj-lt"/>
              </a:rPr>
              <a:t>答案：</a:t>
            </a:r>
            <a:r>
              <a:rPr lang="en-US" b="1" dirty="0" smtClean="0">
                <a:solidFill>
                  <a:srgbClr val="FF0000"/>
                </a:solidFill>
                <a:latin typeface="+mj-lt"/>
              </a:rPr>
              <a:t>B</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修饰符</a:t>
            </a:r>
            <a:endParaRPr lang="zh-CN" altLang="en-US" dirty="0"/>
          </a:p>
        </p:txBody>
      </p:sp>
      <p:sp>
        <p:nvSpPr>
          <p:cNvPr id="3" name="内容占位符 2"/>
          <p:cNvSpPr>
            <a:spLocks noGrp="1"/>
          </p:cNvSpPr>
          <p:nvPr>
            <p:ph idx="1"/>
          </p:nvPr>
        </p:nvSpPr>
        <p:spPr/>
        <p:txBody>
          <a:bodyPr/>
          <a:lstStyle/>
          <a:p>
            <a:r>
              <a:rPr lang="en-US" b="1" dirty="0" smtClean="0">
                <a:latin typeface="+mj-lt"/>
              </a:rPr>
              <a:t>A </a:t>
            </a:r>
            <a:r>
              <a:rPr lang="en-US" b="1" dirty="0" smtClean="0">
                <a:solidFill>
                  <a:srgbClr val="FF0000"/>
                </a:solidFill>
                <a:latin typeface="+mj-lt"/>
              </a:rPr>
              <a:t>public member </a:t>
            </a:r>
            <a:r>
              <a:rPr lang="en-US" b="1" dirty="0" err="1" smtClean="0">
                <a:latin typeface="+mj-lt"/>
              </a:rPr>
              <a:t>vairable</a:t>
            </a:r>
            <a:r>
              <a:rPr lang="en-US" b="1" dirty="0" smtClean="0">
                <a:latin typeface="+mj-lt"/>
              </a:rPr>
              <a:t> called MAX_LENGTH which is </a:t>
            </a:r>
            <a:r>
              <a:rPr lang="en-US" b="1" dirty="0" err="1" smtClean="0">
                <a:solidFill>
                  <a:srgbClr val="FF0000"/>
                </a:solidFill>
                <a:latin typeface="+mj-lt"/>
              </a:rPr>
              <a:t>int</a:t>
            </a:r>
            <a:r>
              <a:rPr lang="en-US" b="1" dirty="0" smtClean="0">
                <a:latin typeface="+mj-lt"/>
              </a:rPr>
              <a:t> type, the value of the variable </a:t>
            </a:r>
            <a:r>
              <a:rPr lang="en-US" b="1" dirty="0" smtClean="0">
                <a:solidFill>
                  <a:srgbClr val="FF0000"/>
                </a:solidFill>
                <a:latin typeface="+mj-lt"/>
              </a:rPr>
              <a:t>remains constant </a:t>
            </a:r>
            <a:r>
              <a:rPr lang="en-US" b="1" dirty="0" smtClean="0">
                <a:latin typeface="+mj-lt"/>
              </a:rPr>
              <a:t>value 100. Use a short statement to define the variable.</a:t>
            </a:r>
            <a:r>
              <a:rPr lang="en-US" dirty="0" smtClean="0">
                <a:latin typeface="+mj-lt"/>
              </a:rPr>
              <a:t/>
            </a:r>
            <a:br>
              <a:rPr lang="en-US" dirty="0" smtClean="0">
                <a:latin typeface="+mj-lt"/>
              </a:rPr>
            </a:br>
            <a:r>
              <a:rPr lang="en-US" b="1" dirty="0" smtClean="0">
                <a:latin typeface="+mj-lt"/>
              </a:rPr>
              <a:t>A. </a:t>
            </a:r>
            <a:r>
              <a:rPr lang="en-US" dirty="0" smtClean="0">
                <a:latin typeface="+mj-lt"/>
              </a:rPr>
              <a:t>public </a:t>
            </a:r>
            <a:r>
              <a:rPr lang="en-US" dirty="0" err="1" smtClean="0">
                <a:latin typeface="+mj-lt"/>
              </a:rPr>
              <a:t>int</a:t>
            </a:r>
            <a:r>
              <a:rPr lang="en-US" dirty="0" smtClean="0">
                <a:latin typeface="+mj-lt"/>
              </a:rPr>
              <a:t> MAX_LENGTH=100;</a:t>
            </a:r>
            <a:br>
              <a:rPr lang="en-US" dirty="0" smtClean="0">
                <a:latin typeface="+mj-lt"/>
              </a:rPr>
            </a:br>
            <a:r>
              <a:rPr lang="en-US" b="1" dirty="0" smtClean="0">
                <a:latin typeface="+mj-lt"/>
              </a:rPr>
              <a:t>B. </a:t>
            </a:r>
            <a:r>
              <a:rPr lang="en-US" dirty="0" smtClean="0">
                <a:latin typeface="+mj-lt"/>
              </a:rPr>
              <a:t>final </a:t>
            </a:r>
            <a:r>
              <a:rPr lang="en-US" dirty="0" err="1" smtClean="0">
                <a:latin typeface="+mj-lt"/>
              </a:rPr>
              <a:t>int</a:t>
            </a:r>
            <a:r>
              <a:rPr lang="en-US" dirty="0" smtClean="0">
                <a:latin typeface="+mj-lt"/>
              </a:rPr>
              <a:t> MAX_LENGTH=100;</a:t>
            </a:r>
            <a:br>
              <a:rPr lang="en-US" dirty="0" smtClean="0">
                <a:latin typeface="+mj-lt"/>
              </a:rPr>
            </a:br>
            <a:r>
              <a:rPr lang="en-US" b="1" dirty="0" smtClean="0">
                <a:latin typeface="+mj-lt"/>
              </a:rPr>
              <a:t>C. </a:t>
            </a:r>
            <a:r>
              <a:rPr lang="en-US" dirty="0" smtClean="0">
                <a:latin typeface="+mj-lt"/>
              </a:rPr>
              <a:t>final public </a:t>
            </a:r>
            <a:r>
              <a:rPr lang="en-US" dirty="0" err="1" smtClean="0">
                <a:latin typeface="+mj-lt"/>
              </a:rPr>
              <a:t>int</a:t>
            </a:r>
            <a:r>
              <a:rPr lang="en-US" dirty="0" smtClean="0">
                <a:latin typeface="+mj-lt"/>
              </a:rPr>
              <a:t> MAX_LENGTH=100;</a:t>
            </a:r>
            <a:br>
              <a:rPr lang="en-US" dirty="0" smtClean="0">
                <a:latin typeface="+mj-lt"/>
              </a:rPr>
            </a:br>
            <a:r>
              <a:rPr lang="en-US" b="1" dirty="0" smtClean="0">
                <a:latin typeface="+mj-lt"/>
              </a:rPr>
              <a:t>D. </a:t>
            </a:r>
            <a:r>
              <a:rPr lang="en-US" dirty="0" smtClean="0">
                <a:latin typeface="+mj-lt"/>
              </a:rPr>
              <a:t>public final </a:t>
            </a:r>
            <a:r>
              <a:rPr lang="en-US" dirty="0" err="1" smtClean="0">
                <a:latin typeface="+mj-lt"/>
              </a:rPr>
              <a:t>int</a:t>
            </a:r>
            <a:r>
              <a:rPr lang="en-US" dirty="0" smtClean="0">
                <a:latin typeface="+mj-lt"/>
              </a:rPr>
              <a:t> MAX_LENGTH=100.</a:t>
            </a:r>
          </a:p>
          <a:p>
            <a:r>
              <a:rPr lang="zh-CN" altLang="en-US" b="1" dirty="0" smtClean="0">
                <a:solidFill>
                  <a:srgbClr val="FF0000"/>
                </a:solidFill>
                <a:latin typeface="+mj-lt"/>
              </a:rPr>
              <a:t>答案：</a:t>
            </a:r>
            <a:r>
              <a:rPr lang="en-US" altLang="zh-CN" b="1" dirty="0" smtClean="0">
                <a:solidFill>
                  <a:srgbClr val="FF0000"/>
                </a:solidFill>
                <a:latin typeface="+mj-lt"/>
              </a:rPr>
              <a:t>D</a:t>
            </a:r>
          </a:p>
          <a:p>
            <a:pPr marL="0" indent="0">
              <a:buNone/>
            </a:pPr>
            <a:r>
              <a:rPr lang="en-US" altLang="zh-CN" b="1" dirty="0" smtClean="0">
                <a:solidFill>
                  <a:srgbClr val="FF0000"/>
                </a:solidFill>
                <a:latin typeface="+mj-lt"/>
              </a:rPr>
              <a:t>public final </a:t>
            </a:r>
            <a:r>
              <a:rPr lang="en-US" altLang="zh-CN" b="1" dirty="0" err="1" smtClean="0">
                <a:solidFill>
                  <a:srgbClr val="FF0000"/>
                </a:solidFill>
                <a:latin typeface="+mj-lt"/>
              </a:rPr>
              <a:t>int</a:t>
            </a:r>
            <a:r>
              <a:rPr lang="en-US" altLang="zh-CN" b="1" dirty="0" smtClean="0">
                <a:solidFill>
                  <a:srgbClr val="FF0000"/>
                </a:solidFill>
                <a:latin typeface="+mj-lt"/>
              </a:rPr>
              <a:t> MAX_LENGTH = 100;</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r>
              <a:rPr lang="zh-CN" altLang="en-US" dirty="0" smtClean="0"/>
              <a:t>包和类</a:t>
            </a:r>
            <a:endParaRPr lang="zh-CN" altLang="en-US" dirty="0"/>
          </a:p>
        </p:txBody>
      </p:sp>
      <p:sp>
        <p:nvSpPr>
          <p:cNvPr id="3" name="内容占位符 2"/>
          <p:cNvSpPr>
            <a:spLocks noGrp="1"/>
          </p:cNvSpPr>
          <p:nvPr>
            <p:ph idx="1"/>
          </p:nvPr>
        </p:nvSpPr>
        <p:spPr/>
        <p:txBody>
          <a:bodyPr>
            <a:normAutofit fontScale="92500" lnSpcReduction="20000"/>
          </a:bodyPr>
          <a:lstStyle/>
          <a:p>
            <a:r>
              <a:rPr lang="en-US" b="1" dirty="0" smtClean="0"/>
              <a:t>Which fragments are correct in Java source file?</a:t>
            </a:r>
            <a:r>
              <a:rPr lang="en-US" dirty="0" smtClean="0"/>
              <a:t/>
            </a:r>
            <a:br>
              <a:rPr lang="en-US" dirty="0" smtClean="0"/>
            </a:br>
            <a:r>
              <a:rPr lang="en-US" b="1" dirty="0" smtClean="0"/>
              <a:t>A. </a:t>
            </a:r>
            <a:r>
              <a:rPr lang="en-US" dirty="0" smtClean="0"/>
              <a:t>package </a:t>
            </a:r>
            <a:r>
              <a:rPr lang="en-US" dirty="0" err="1" smtClean="0"/>
              <a:t>testpackage</a:t>
            </a:r>
            <a:r>
              <a:rPr lang="en-US" dirty="0" smtClean="0"/>
              <a:t>;</a:t>
            </a:r>
            <a:br>
              <a:rPr lang="en-US" dirty="0" smtClean="0"/>
            </a:br>
            <a:r>
              <a:rPr lang="zh-CN" altLang="en-US" dirty="0" smtClean="0"/>
              <a:t>　</a:t>
            </a:r>
            <a:r>
              <a:rPr lang="en-US" dirty="0" smtClean="0"/>
              <a:t>public class Test{//do something...}</a:t>
            </a:r>
            <a:br>
              <a:rPr lang="en-US" dirty="0" smtClean="0"/>
            </a:br>
            <a:r>
              <a:rPr lang="en-US" b="1" dirty="0" smtClean="0"/>
              <a:t>B. </a:t>
            </a:r>
            <a:r>
              <a:rPr lang="en-US" dirty="0" smtClean="0">
                <a:solidFill>
                  <a:srgbClr val="FF0000"/>
                </a:solidFill>
              </a:rPr>
              <a:t>import java.io.*;</a:t>
            </a:r>
            <a:br>
              <a:rPr lang="en-US" dirty="0" smtClean="0">
                <a:solidFill>
                  <a:srgbClr val="FF0000"/>
                </a:solidFill>
              </a:rPr>
            </a:br>
            <a:r>
              <a:rPr lang="zh-CN" altLang="en-US" dirty="0" smtClean="0">
                <a:solidFill>
                  <a:srgbClr val="FF0000"/>
                </a:solidFill>
              </a:rPr>
              <a:t>　</a:t>
            </a:r>
            <a:r>
              <a:rPr lang="en-US" dirty="0" smtClean="0">
                <a:solidFill>
                  <a:srgbClr val="FF0000"/>
                </a:solidFill>
              </a:rPr>
              <a:t>package </a:t>
            </a:r>
            <a:r>
              <a:rPr lang="en-US" dirty="0" err="1" smtClean="0">
                <a:solidFill>
                  <a:srgbClr val="FF0000"/>
                </a:solidFill>
              </a:rPr>
              <a:t>testpackage</a:t>
            </a:r>
            <a:r>
              <a:rPr lang="en-US" dirty="0" smtClean="0">
                <a:solidFill>
                  <a:srgbClr val="FF0000"/>
                </a:solidFill>
              </a:rPr>
              <a:t>;</a:t>
            </a:r>
            <a:br>
              <a:rPr lang="en-US" dirty="0" smtClean="0">
                <a:solidFill>
                  <a:srgbClr val="FF0000"/>
                </a:solidFill>
              </a:rPr>
            </a:br>
            <a:r>
              <a:rPr lang="zh-CN" altLang="en-US" dirty="0" smtClean="0"/>
              <a:t>　</a:t>
            </a:r>
            <a:r>
              <a:rPr lang="en-US" dirty="0" smtClean="0"/>
              <a:t>public class Test{// do something...}</a:t>
            </a:r>
            <a:br>
              <a:rPr lang="en-US" dirty="0" smtClean="0"/>
            </a:br>
            <a:r>
              <a:rPr lang="en-US" b="1" dirty="0" smtClean="0"/>
              <a:t>C. </a:t>
            </a:r>
            <a:r>
              <a:rPr lang="en-US" dirty="0" smtClean="0"/>
              <a:t>import java.io.*;</a:t>
            </a:r>
            <a:br>
              <a:rPr lang="en-US" dirty="0" smtClean="0"/>
            </a:br>
            <a:r>
              <a:rPr lang="zh-CN" altLang="en-US" dirty="0" smtClean="0"/>
              <a:t>　</a:t>
            </a:r>
            <a:r>
              <a:rPr lang="en-US" dirty="0" smtClean="0"/>
              <a:t>class Person{// do something...}</a:t>
            </a:r>
            <a:br>
              <a:rPr lang="en-US" dirty="0" smtClean="0"/>
            </a:br>
            <a:r>
              <a:rPr lang="zh-CN" altLang="en-US" dirty="0" smtClean="0"/>
              <a:t>　</a:t>
            </a:r>
            <a:r>
              <a:rPr lang="en-US" dirty="0" smtClean="0"/>
              <a:t>public class Test{// do something...}</a:t>
            </a:r>
            <a:br>
              <a:rPr lang="en-US" dirty="0" smtClean="0"/>
            </a:br>
            <a:r>
              <a:rPr lang="en-US" b="1" dirty="0" smtClean="0"/>
              <a:t>D. </a:t>
            </a:r>
            <a:r>
              <a:rPr lang="en-US" dirty="0" smtClean="0"/>
              <a:t>import java.io.*; </a:t>
            </a:r>
            <a:br>
              <a:rPr lang="en-US" dirty="0" smtClean="0"/>
            </a:br>
            <a:r>
              <a:rPr lang="en-US" dirty="0" smtClean="0"/>
              <a:t> </a:t>
            </a:r>
            <a:r>
              <a:rPr lang="zh-CN" altLang="en-US" dirty="0" smtClean="0"/>
              <a:t>　</a:t>
            </a:r>
            <a:r>
              <a:rPr lang="en-US" dirty="0" smtClean="0"/>
              <a:t>import java.awt.*;</a:t>
            </a:r>
            <a:br>
              <a:rPr lang="en-US" dirty="0" smtClean="0"/>
            </a:br>
            <a:r>
              <a:rPr lang="en-US" dirty="0" smtClean="0"/>
              <a:t> </a:t>
            </a:r>
            <a:r>
              <a:rPr lang="zh-CN" altLang="en-US" dirty="0" smtClean="0"/>
              <a:t>　</a:t>
            </a:r>
            <a:r>
              <a:rPr lang="en-US" dirty="0" smtClean="0"/>
              <a:t>public class Test{// do something...}</a:t>
            </a:r>
          </a:p>
          <a:p>
            <a:r>
              <a:rPr lang="zh-CN" altLang="en-US" b="1" dirty="0" smtClean="0">
                <a:solidFill>
                  <a:srgbClr val="FF0000"/>
                </a:solidFill>
              </a:rPr>
              <a:t>答案：</a:t>
            </a:r>
            <a:r>
              <a:rPr lang="en-US" b="1" dirty="0" smtClean="0">
                <a:solidFill>
                  <a:srgbClr val="FF0000"/>
                </a:solidFill>
              </a:rPr>
              <a:t>ACD</a:t>
            </a:r>
            <a:r>
              <a:rPr lang="en-US" dirty="0" smtClean="0"/>
              <a:t/>
            </a:r>
            <a:br>
              <a:rPr lang="en-US" dirty="0" smtClean="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23.String </a:t>
            </a:r>
            <a:r>
              <a:rPr lang="zh-CN" altLang="en-US" dirty="0" smtClean="0"/>
              <a:t>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latin typeface="+mj-lt"/>
              </a:rPr>
              <a:t>　</a:t>
            </a:r>
            <a:r>
              <a:rPr lang="en-US" dirty="0" smtClean="0">
                <a:latin typeface="+mj-lt"/>
              </a:rPr>
              <a:t>String s= "hello";</a:t>
            </a:r>
            <a:br>
              <a:rPr lang="en-US" dirty="0" smtClean="0">
                <a:latin typeface="+mj-lt"/>
              </a:rPr>
            </a:br>
            <a:r>
              <a:rPr lang="zh-CN" altLang="en-US" dirty="0" smtClean="0">
                <a:latin typeface="+mj-lt"/>
              </a:rPr>
              <a:t>　</a:t>
            </a:r>
            <a:r>
              <a:rPr lang="en-US" dirty="0" smtClean="0">
                <a:latin typeface="+mj-lt"/>
              </a:rPr>
              <a:t>String t = "hello";</a:t>
            </a:r>
            <a:br>
              <a:rPr lang="en-US" dirty="0" smtClean="0">
                <a:latin typeface="+mj-lt"/>
              </a:rPr>
            </a:br>
            <a:r>
              <a:rPr lang="zh-CN" altLang="en-US" dirty="0" smtClean="0">
                <a:latin typeface="+mj-lt"/>
              </a:rPr>
              <a:t>　</a:t>
            </a:r>
            <a:r>
              <a:rPr lang="en-US" dirty="0" smtClean="0">
                <a:latin typeface="+mj-lt"/>
              </a:rPr>
              <a:t>char c[] = {'</a:t>
            </a:r>
            <a:r>
              <a:rPr lang="en-US" dirty="0" err="1" smtClean="0">
                <a:latin typeface="+mj-lt"/>
              </a:rPr>
              <a:t>h','e','l','l','o</a:t>
            </a:r>
            <a:r>
              <a:rPr lang="en-US" dirty="0" smtClean="0">
                <a:latin typeface="+mj-lt"/>
              </a:rPr>
              <a:t>'} ;</a:t>
            </a:r>
          </a:p>
          <a:p>
            <a:pPr>
              <a:buNone/>
            </a:pPr>
            <a:r>
              <a:rPr lang="en-US" b="1" dirty="0" smtClean="0">
                <a:latin typeface="+mj-lt"/>
              </a:rPr>
              <a:t/>
            </a:r>
            <a:br>
              <a:rPr lang="en-US" b="1" dirty="0" smtClean="0">
                <a:latin typeface="+mj-lt"/>
              </a:rPr>
            </a:br>
            <a:r>
              <a:rPr lang="zh-CN" altLang="en-US" b="1" dirty="0" smtClean="0">
                <a:latin typeface="+mj-lt"/>
              </a:rPr>
              <a:t>　</a:t>
            </a:r>
            <a:r>
              <a:rPr lang="en-US" b="1" dirty="0" smtClean="0">
                <a:latin typeface="+mj-lt"/>
              </a:rPr>
              <a:t>Which return true?</a:t>
            </a: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err="1" smtClean="0">
                <a:latin typeface="+mj-lt"/>
              </a:rPr>
              <a:t>s.equals</a:t>
            </a:r>
            <a:r>
              <a:rPr lang="en-US" dirty="0" smtClean="0">
                <a:latin typeface="+mj-lt"/>
              </a:rPr>
              <a:t>(t);</a:t>
            </a:r>
            <a:br>
              <a:rPr lang="en-US" dirty="0" smtClean="0">
                <a:latin typeface="+mj-lt"/>
              </a:rPr>
            </a:br>
            <a:r>
              <a:rPr lang="zh-CN" altLang="en-US" dirty="0" smtClean="0">
                <a:latin typeface="+mj-lt"/>
              </a:rPr>
              <a:t>　</a:t>
            </a:r>
            <a:r>
              <a:rPr lang="en-US" b="1" dirty="0" smtClean="0">
                <a:latin typeface="+mj-lt"/>
              </a:rPr>
              <a:t>B.</a:t>
            </a:r>
            <a:r>
              <a:rPr lang="en-US" dirty="0" smtClean="0">
                <a:latin typeface="+mj-lt"/>
              </a:rPr>
              <a:t> </a:t>
            </a:r>
            <a:r>
              <a:rPr lang="en-US" dirty="0" err="1" smtClean="0">
                <a:latin typeface="+mj-lt"/>
              </a:rPr>
              <a:t>t.equals</a:t>
            </a:r>
            <a:r>
              <a:rPr lang="en-US" dirty="0" smtClean="0">
                <a:latin typeface="+mj-lt"/>
              </a:rPr>
              <a:t>(c);</a:t>
            </a:r>
            <a:br>
              <a:rPr lang="en-US" dirty="0" smtClean="0">
                <a:latin typeface="+mj-lt"/>
              </a:rPr>
            </a:br>
            <a:r>
              <a:rPr lang="zh-CN" altLang="en-US" dirty="0" smtClean="0">
                <a:latin typeface="+mj-lt"/>
              </a:rPr>
              <a:t>　</a:t>
            </a:r>
            <a:r>
              <a:rPr lang="en-US" b="1" dirty="0" smtClean="0">
                <a:latin typeface="+mj-lt"/>
              </a:rPr>
              <a:t>C.</a:t>
            </a:r>
            <a:r>
              <a:rPr lang="en-US" dirty="0" smtClean="0">
                <a:latin typeface="+mj-lt"/>
              </a:rPr>
              <a:t> s==t;</a:t>
            </a:r>
            <a:br>
              <a:rPr lang="en-US" dirty="0" smtClean="0">
                <a:latin typeface="+mj-lt"/>
              </a:rPr>
            </a:br>
            <a:r>
              <a:rPr lang="zh-CN" altLang="en-US" dirty="0" smtClean="0">
                <a:latin typeface="+mj-lt"/>
              </a:rPr>
              <a:t>　</a:t>
            </a:r>
            <a:r>
              <a:rPr lang="en-US" b="1" dirty="0" smtClean="0">
                <a:latin typeface="+mj-lt"/>
              </a:rPr>
              <a:t>D. </a:t>
            </a:r>
            <a:r>
              <a:rPr lang="en-US" dirty="0" err="1" smtClean="0">
                <a:latin typeface="+mj-lt"/>
              </a:rPr>
              <a:t>t.equals</a:t>
            </a:r>
            <a:r>
              <a:rPr lang="en-US" dirty="0" smtClean="0">
                <a:latin typeface="+mj-lt"/>
              </a:rPr>
              <a:t>(new String(“hello”));</a:t>
            </a:r>
            <a:br>
              <a:rPr lang="en-US" dirty="0" smtClean="0">
                <a:latin typeface="+mj-lt"/>
              </a:rPr>
            </a:br>
            <a:r>
              <a:rPr lang="zh-CN" altLang="en-US" dirty="0" smtClean="0">
                <a:latin typeface="+mj-lt"/>
              </a:rPr>
              <a:t>　</a:t>
            </a:r>
            <a:r>
              <a:rPr lang="en-US" b="1" dirty="0" smtClean="0">
                <a:latin typeface="+mj-lt"/>
              </a:rPr>
              <a:t>E.</a:t>
            </a:r>
            <a:r>
              <a:rPr lang="en-US" dirty="0" smtClean="0">
                <a:latin typeface="+mj-lt"/>
              </a:rPr>
              <a:t> t==c;</a:t>
            </a:r>
          </a:p>
          <a:p>
            <a:r>
              <a:rPr lang="zh-CN" altLang="en-US" b="1" dirty="0" smtClean="0">
                <a:solidFill>
                  <a:srgbClr val="FF0000"/>
                </a:solidFill>
                <a:latin typeface="+mj-lt"/>
              </a:rPr>
              <a:t>答案：</a:t>
            </a:r>
            <a:r>
              <a:rPr lang="en-US" altLang="zh-CN" b="1" dirty="0" smtClean="0">
                <a:solidFill>
                  <a:srgbClr val="FF0000"/>
                </a:solidFill>
                <a:latin typeface="+mj-lt"/>
              </a:rPr>
              <a:t>ACD</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基本数据类型</a:t>
            </a:r>
            <a:endParaRPr lang="zh-CN" altLang="en-US" dirty="0"/>
          </a:p>
        </p:txBody>
      </p:sp>
      <p:sp>
        <p:nvSpPr>
          <p:cNvPr id="3" name="内容占位符 2"/>
          <p:cNvSpPr>
            <a:spLocks noGrp="1"/>
          </p:cNvSpPr>
          <p:nvPr>
            <p:ph idx="1"/>
          </p:nvPr>
        </p:nvSpPr>
        <p:spPr/>
        <p:txBody>
          <a:bodyPr/>
          <a:lstStyle/>
          <a:p>
            <a:r>
              <a:rPr lang="en-US" b="1" dirty="0" smtClean="0">
                <a:latin typeface="+mj-lt"/>
              </a:rPr>
              <a:t>Which of the following statements are legal?</a:t>
            </a:r>
            <a:r>
              <a:rPr lang="en-US" dirty="0" smtClean="0">
                <a:latin typeface="+mj-lt"/>
              </a:rPr>
              <a:t/>
            </a:r>
            <a:br>
              <a:rPr lang="en-US" dirty="0" smtClean="0">
                <a:latin typeface="+mj-lt"/>
              </a:rPr>
            </a:br>
            <a:r>
              <a:rPr lang="en-US" dirty="0" smtClean="0">
                <a:latin typeface="+mj-lt"/>
              </a:rPr>
              <a:t>A. long l = 4990;</a:t>
            </a:r>
            <a:br>
              <a:rPr lang="en-US" dirty="0" smtClean="0">
                <a:latin typeface="+mj-lt"/>
              </a:rPr>
            </a:br>
            <a:r>
              <a:rPr lang="en-US" dirty="0" smtClean="0">
                <a:latin typeface="+mj-lt"/>
              </a:rPr>
              <a:t>B. </a:t>
            </a:r>
            <a:r>
              <a:rPr lang="en-US" dirty="0" err="1" smtClean="0">
                <a:latin typeface="+mj-lt"/>
              </a:rPr>
              <a:t>int</a:t>
            </a:r>
            <a:r>
              <a:rPr lang="en-US" dirty="0" smtClean="0">
                <a:latin typeface="+mj-lt"/>
              </a:rPr>
              <a:t> </a:t>
            </a:r>
            <a:r>
              <a:rPr lang="en-US" dirty="0" err="1" smtClean="0">
                <a:latin typeface="+mj-lt"/>
              </a:rPr>
              <a:t>i</a:t>
            </a:r>
            <a:r>
              <a:rPr lang="en-US" dirty="0" smtClean="0">
                <a:latin typeface="+mj-lt"/>
              </a:rPr>
              <a:t> = 4L;</a:t>
            </a:r>
            <a:br>
              <a:rPr lang="en-US" dirty="0" smtClean="0">
                <a:latin typeface="+mj-lt"/>
              </a:rPr>
            </a:br>
            <a:r>
              <a:rPr lang="en-US" dirty="0" smtClean="0">
                <a:latin typeface="+mj-lt"/>
              </a:rPr>
              <a:t>C. float f = 1.1</a:t>
            </a:r>
            <a:r>
              <a:rPr lang="en-US" dirty="0" smtClean="0">
                <a:latin typeface="+mj-lt"/>
              </a:rPr>
              <a:t>;</a:t>
            </a:r>
            <a:r>
              <a:rPr lang="en-US" altLang="zh-CN" dirty="0" smtClean="0">
                <a:latin typeface="+mj-lt"/>
              </a:rPr>
              <a:t>(</a:t>
            </a:r>
            <a:r>
              <a:rPr lang="zh-CN" altLang="en-US" dirty="0" smtClean="0">
                <a:latin typeface="+mj-lt"/>
              </a:rPr>
              <a:t>默认为</a:t>
            </a:r>
            <a:r>
              <a:rPr lang="en-US" altLang="zh-CN" dirty="0" smtClean="0">
                <a:latin typeface="+mj-lt"/>
              </a:rPr>
              <a:t>double</a:t>
            </a:r>
            <a:r>
              <a:rPr lang="zh-CN" altLang="en-US" dirty="0" smtClean="0">
                <a:latin typeface="+mj-lt"/>
              </a:rPr>
              <a:t>型的</a:t>
            </a:r>
            <a:r>
              <a:rPr lang="en-US" altLang="zh-CN" dirty="0" smtClean="0">
                <a:latin typeface="+mj-lt"/>
              </a:rPr>
              <a:t>)</a:t>
            </a:r>
            <a:r>
              <a:rPr lang="en-US" dirty="0" smtClean="0">
                <a:latin typeface="+mj-lt"/>
              </a:rPr>
              <a:t/>
            </a:r>
            <a:br>
              <a:rPr lang="en-US" dirty="0" smtClean="0">
                <a:latin typeface="+mj-lt"/>
              </a:rPr>
            </a:br>
            <a:r>
              <a:rPr lang="en-US" dirty="0" smtClean="0">
                <a:latin typeface="+mj-lt"/>
              </a:rPr>
              <a:t>D. double d = 34.4;</a:t>
            </a:r>
            <a:br>
              <a:rPr lang="en-US" dirty="0" smtClean="0">
                <a:latin typeface="+mj-lt"/>
              </a:rPr>
            </a:br>
            <a:r>
              <a:rPr lang="en-US" dirty="0" smtClean="0">
                <a:latin typeface="+mj-lt"/>
              </a:rPr>
              <a:t>E. double t = 0.9F.</a:t>
            </a:r>
          </a:p>
          <a:p>
            <a:r>
              <a:rPr lang="zh-CN" altLang="en-US" b="1" dirty="0" smtClean="0">
                <a:solidFill>
                  <a:srgbClr val="FF0000"/>
                </a:solidFill>
                <a:latin typeface="+mj-lt"/>
              </a:rPr>
              <a:t>答案</a:t>
            </a:r>
            <a:r>
              <a:rPr lang="en-US" altLang="zh-CN" b="1" dirty="0" smtClean="0">
                <a:solidFill>
                  <a:srgbClr val="FF0000"/>
                </a:solidFill>
                <a:latin typeface="+mj-lt"/>
              </a:rPr>
              <a:t>:ADE</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a:t>
            </a:r>
            <a:r>
              <a:rPr lang="zh-CN" altLang="en-US" dirty="0" smtClean="0"/>
              <a:t>继承</a:t>
            </a:r>
            <a:r>
              <a:rPr lang="en-US" altLang="zh-CN" dirty="0" smtClean="0"/>
              <a:t>-</a:t>
            </a:r>
            <a:r>
              <a:rPr lang="zh-CN" altLang="en-US" dirty="0" smtClean="0"/>
              <a:t>重载和重写</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public class Parent {</a:t>
            </a:r>
            <a:br>
              <a:rPr lang="en-US" dirty="0" smtClean="0"/>
            </a:br>
            <a:r>
              <a:rPr lang="zh-CN" altLang="en-US" dirty="0" smtClean="0"/>
              <a:t>　　　</a:t>
            </a:r>
            <a:r>
              <a:rPr lang="en-US" dirty="0" err="1" smtClean="0"/>
              <a:t>int</a:t>
            </a:r>
            <a:r>
              <a:rPr lang="en-US" dirty="0" smtClean="0"/>
              <a:t> change() {…}</a:t>
            </a:r>
            <a:br>
              <a:rPr lang="en-US" dirty="0" smtClean="0"/>
            </a:br>
            <a:r>
              <a:rPr lang="zh-CN" altLang="en-US" dirty="0" smtClean="0"/>
              <a:t>　　</a:t>
            </a:r>
            <a:r>
              <a:rPr lang="en-US" dirty="0" smtClean="0"/>
              <a:t>}</a:t>
            </a:r>
            <a:br>
              <a:rPr lang="en-US" dirty="0" smtClean="0"/>
            </a:br>
            <a:r>
              <a:rPr lang="zh-CN" altLang="en-US" dirty="0" smtClean="0"/>
              <a:t>　　</a:t>
            </a:r>
            <a:r>
              <a:rPr lang="en-US" dirty="0" smtClean="0"/>
              <a:t>class Child extends Parent {</a:t>
            </a:r>
            <a:br>
              <a:rPr lang="en-US" dirty="0" smtClean="0"/>
            </a:br>
            <a:r>
              <a:rPr lang="zh-CN" altLang="en-US" dirty="0" smtClean="0"/>
              <a:t>　　</a:t>
            </a:r>
            <a:r>
              <a:rPr lang="en-US" dirty="0" smtClean="0"/>
              <a:t>}</a:t>
            </a:r>
            <a:br>
              <a:rPr lang="en-US" dirty="0" smtClean="0"/>
            </a:br>
            <a:r>
              <a:rPr lang="en-US" b="1" dirty="0" smtClean="0"/>
              <a:t>Which methods can be added into class Child?</a:t>
            </a:r>
            <a:r>
              <a:rPr lang="en-US" dirty="0" smtClean="0"/>
              <a:t/>
            </a:r>
            <a:br>
              <a:rPr lang="en-US" dirty="0" smtClean="0"/>
            </a:br>
            <a:r>
              <a:rPr lang="en-US" b="1" dirty="0" smtClean="0"/>
              <a:t>A. </a:t>
            </a:r>
            <a:r>
              <a:rPr lang="en-US" dirty="0" smtClean="0"/>
              <a:t>public </a:t>
            </a:r>
            <a:r>
              <a:rPr lang="en-US" dirty="0" err="1" smtClean="0"/>
              <a:t>int</a:t>
            </a:r>
            <a:r>
              <a:rPr lang="en-US" dirty="0" smtClean="0"/>
              <a:t> change(){}</a:t>
            </a:r>
            <a:br>
              <a:rPr lang="en-US" dirty="0" smtClean="0"/>
            </a:br>
            <a:r>
              <a:rPr lang="en-US" b="1" dirty="0" smtClean="0"/>
              <a:t>B. </a:t>
            </a:r>
            <a:r>
              <a:rPr lang="en-US" dirty="0" err="1" smtClean="0"/>
              <a:t>int</a:t>
            </a:r>
            <a:r>
              <a:rPr lang="en-US" dirty="0" smtClean="0"/>
              <a:t> </a:t>
            </a:r>
            <a:r>
              <a:rPr lang="en-US" dirty="0" err="1" smtClean="0"/>
              <a:t>chang</a:t>
            </a:r>
            <a:r>
              <a:rPr lang="en-US" dirty="0" smtClean="0"/>
              <a:t>(</a:t>
            </a:r>
            <a:r>
              <a:rPr lang="en-US" dirty="0" err="1" smtClean="0"/>
              <a:t>int</a:t>
            </a:r>
            <a:r>
              <a:rPr lang="en-US" dirty="0" smtClean="0"/>
              <a:t> </a:t>
            </a:r>
            <a:r>
              <a:rPr lang="en-US" dirty="0" err="1" smtClean="0"/>
              <a:t>i</a:t>
            </a:r>
            <a:r>
              <a:rPr lang="en-US" dirty="0" smtClean="0"/>
              <a:t>){}</a:t>
            </a:r>
            <a:br>
              <a:rPr lang="en-US" dirty="0" smtClean="0"/>
            </a:br>
            <a:r>
              <a:rPr lang="en-US" b="1" dirty="0" smtClean="0"/>
              <a:t>C. </a:t>
            </a:r>
            <a:r>
              <a:rPr lang="en-US" dirty="0" smtClean="0"/>
              <a:t>private </a:t>
            </a:r>
            <a:r>
              <a:rPr lang="en-US" dirty="0" err="1" smtClean="0"/>
              <a:t>int</a:t>
            </a:r>
            <a:r>
              <a:rPr lang="en-US" dirty="0" smtClean="0"/>
              <a:t> change(){}</a:t>
            </a:r>
            <a:br>
              <a:rPr lang="en-US" dirty="0" smtClean="0"/>
            </a:br>
            <a:r>
              <a:rPr lang="en-US" b="1" dirty="0" smtClean="0"/>
              <a:t>D. </a:t>
            </a:r>
            <a:r>
              <a:rPr lang="en-US" dirty="0" smtClean="0"/>
              <a:t>abstract </a:t>
            </a:r>
            <a:r>
              <a:rPr lang="en-US" dirty="0" err="1" smtClean="0"/>
              <a:t>int</a:t>
            </a:r>
            <a:r>
              <a:rPr lang="en-US" dirty="0" smtClean="0"/>
              <a:t> </a:t>
            </a:r>
            <a:r>
              <a:rPr lang="en-US" dirty="0" err="1" smtClean="0"/>
              <a:t>chang</a:t>
            </a:r>
            <a:r>
              <a:rPr lang="en-US" dirty="0" smtClean="0"/>
              <a:t>(){}</a:t>
            </a:r>
          </a:p>
          <a:p>
            <a:r>
              <a:rPr lang="zh-CN" altLang="en-US" b="1" dirty="0" smtClean="0">
                <a:solidFill>
                  <a:srgbClr val="FF0000"/>
                </a:solidFill>
              </a:rPr>
              <a:t>答案：</a:t>
            </a:r>
            <a:r>
              <a:rPr lang="en-US" b="1" dirty="0" smtClean="0">
                <a:solidFill>
                  <a:srgbClr val="FF0000"/>
                </a:solidFill>
              </a:rPr>
              <a:t>AB</a:t>
            </a:r>
            <a:r>
              <a:rPr lang="en-US" dirty="0" smtClean="0"/>
              <a:t/>
            </a:r>
            <a:br>
              <a:rPr lang="en-US" dirty="0" smtClean="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a:t>
            </a:r>
            <a:r>
              <a:rPr lang="zh-CN" altLang="en-US" dirty="0" smtClean="0"/>
              <a:t>多态</a:t>
            </a:r>
            <a:endParaRPr lang="zh-CN" altLang="en-US" dirty="0"/>
          </a:p>
        </p:txBody>
      </p:sp>
      <p:sp>
        <p:nvSpPr>
          <p:cNvPr id="3" name="内容占位符 2"/>
          <p:cNvSpPr>
            <a:spLocks noGrp="1"/>
          </p:cNvSpPr>
          <p:nvPr>
            <p:ph idx="1"/>
          </p:nvPr>
        </p:nvSpPr>
        <p:spPr>
          <a:xfrm>
            <a:off x="2123728" y="3148"/>
            <a:ext cx="8229600" cy="4389120"/>
          </a:xfrm>
        </p:spPr>
        <p:txBody>
          <a:bodyPr>
            <a:noAutofit/>
          </a:bodyPr>
          <a:lstStyle/>
          <a:p>
            <a:r>
              <a:rPr lang="en-US" sz="1400" dirty="0" smtClean="0">
                <a:latin typeface="+mj-lt"/>
              </a:rPr>
              <a:t>class Parent {</a:t>
            </a:r>
            <a:br>
              <a:rPr lang="en-US" sz="1400" dirty="0" smtClean="0">
                <a:latin typeface="+mj-lt"/>
              </a:rPr>
            </a:br>
            <a:r>
              <a:rPr lang="zh-CN" altLang="en-US" sz="1400" dirty="0" smtClean="0">
                <a:latin typeface="+mj-lt"/>
              </a:rPr>
              <a:t>　　　</a:t>
            </a:r>
            <a:r>
              <a:rPr lang="en-US" sz="1400" dirty="0" smtClean="0">
                <a:latin typeface="+mj-lt"/>
              </a:rPr>
              <a:t>String one, two;</a:t>
            </a:r>
            <a:br>
              <a:rPr lang="en-US" sz="1400" dirty="0" smtClean="0">
                <a:latin typeface="+mj-lt"/>
              </a:rPr>
            </a:br>
            <a:r>
              <a:rPr lang="zh-CN" altLang="en-US" sz="1400" dirty="0" smtClean="0">
                <a:latin typeface="+mj-lt"/>
              </a:rPr>
              <a:t>　　　</a:t>
            </a:r>
            <a:r>
              <a:rPr lang="en-US" sz="1400" dirty="0" smtClean="0">
                <a:latin typeface="+mj-lt"/>
              </a:rPr>
              <a:t>public Parent(String a, String b){</a:t>
            </a:r>
            <a:br>
              <a:rPr lang="en-US" sz="1400" dirty="0" smtClean="0">
                <a:latin typeface="+mj-lt"/>
              </a:rPr>
            </a:br>
            <a:r>
              <a:rPr lang="zh-CN" altLang="en-US" sz="1400" dirty="0" smtClean="0">
                <a:latin typeface="+mj-lt"/>
              </a:rPr>
              <a:t>　　　　</a:t>
            </a:r>
            <a:r>
              <a:rPr lang="en-US" sz="1400" dirty="0" smtClean="0">
                <a:latin typeface="+mj-lt"/>
              </a:rPr>
              <a:t>one = a;</a:t>
            </a:r>
            <a:br>
              <a:rPr lang="en-US" sz="1400" dirty="0" smtClean="0">
                <a:latin typeface="+mj-lt"/>
              </a:rPr>
            </a:br>
            <a:r>
              <a:rPr lang="zh-CN" altLang="en-US" sz="1400" dirty="0" smtClean="0">
                <a:latin typeface="+mj-lt"/>
              </a:rPr>
              <a:t>　　　　</a:t>
            </a:r>
            <a:r>
              <a:rPr lang="en-US" sz="1400" dirty="0" smtClean="0">
                <a:latin typeface="+mj-lt"/>
              </a:rPr>
              <a:t>two = b;</a:t>
            </a:r>
            <a:br>
              <a:rPr lang="en-US" sz="1400" dirty="0" smtClean="0">
                <a:latin typeface="+mj-lt"/>
              </a:rPr>
            </a:br>
            <a:r>
              <a:rPr lang="zh-CN" altLang="en-US" sz="1400" dirty="0" smtClean="0">
                <a:latin typeface="+mj-lt"/>
              </a:rPr>
              <a:t>　　　</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public void print(){ </a:t>
            </a:r>
            <a:r>
              <a:rPr lang="en-US" sz="1400" dirty="0" err="1" smtClean="0">
                <a:latin typeface="+mj-lt"/>
              </a:rPr>
              <a:t>System.out.println</a:t>
            </a:r>
            <a:r>
              <a:rPr lang="en-US" sz="1400" dirty="0" smtClean="0">
                <a:latin typeface="+mj-lt"/>
              </a:rPr>
              <a:t>(one); }</a:t>
            </a:r>
            <a:br>
              <a:rPr lang="en-US" sz="1400" dirty="0" smtClean="0">
                <a:latin typeface="+mj-lt"/>
              </a:rPr>
            </a:br>
            <a:r>
              <a:rPr lang="zh-CN" altLang="en-US" sz="1400" dirty="0" smtClean="0">
                <a:latin typeface="+mj-lt"/>
              </a:rPr>
              <a:t>　　</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public class Child extends Parent {</a:t>
            </a:r>
            <a:br>
              <a:rPr lang="en-US" sz="1400" dirty="0" smtClean="0">
                <a:latin typeface="+mj-lt"/>
              </a:rPr>
            </a:br>
            <a:r>
              <a:rPr lang="zh-CN" altLang="en-US" sz="1400" dirty="0" smtClean="0">
                <a:latin typeface="+mj-lt"/>
              </a:rPr>
              <a:t>　　　</a:t>
            </a:r>
            <a:r>
              <a:rPr lang="en-US" sz="1400" dirty="0" smtClean="0">
                <a:latin typeface="+mj-lt"/>
              </a:rPr>
              <a:t>public Child(String a, String b){</a:t>
            </a:r>
            <a:br>
              <a:rPr lang="en-US" sz="1400" dirty="0" smtClean="0">
                <a:latin typeface="+mj-lt"/>
              </a:rPr>
            </a:br>
            <a:r>
              <a:rPr lang="zh-CN" altLang="en-US" sz="1400" dirty="0" smtClean="0">
                <a:latin typeface="+mj-lt"/>
              </a:rPr>
              <a:t>　　　　</a:t>
            </a:r>
            <a:r>
              <a:rPr lang="en-US" sz="1400" dirty="0" smtClean="0">
                <a:latin typeface="+mj-lt"/>
              </a:rPr>
              <a:t>super(</a:t>
            </a:r>
            <a:r>
              <a:rPr lang="en-US" sz="1400" dirty="0" err="1" smtClean="0">
                <a:latin typeface="+mj-lt"/>
              </a:rPr>
              <a:t>a,b</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public void print(){ </a:t>
            </a:r>
            <a:br>
              <a:rPr lang="en-US" sz="1400" dirty="0" smtClean="0">
                <a:latin typeface="+mj-lt"/>
              </a:rPr>
            </a:br>
            <a:r>
              <a:rPr lang="zh-CN" altLang="en-US" sz="1400" dirty="0" smtClean="0">
                <a:latin typeface="+mj-lt"/>
              </a:rPr>
              <a:t>　　　　</a:t>
            </a:r>
            <a:r>
              <a:rPr lang="en-US" sz="1400" dirty="0" err="1" smtClean="0">
                <a:latin typeface="+mj-lt"/>
              </a:rPr>
              <a:t>System.out.println</a:t>
            </a:r>
            <a:r>
              <a:rPr lang="en-US" sz="1400" dirty="0" smtClean="0">
                <a:latin typeface="+mj-lt"/>
              </a:rPr>
              <a:t>(one + “ to ” + two);</a:t>
            </a:r>
            <a:br>
              <a:rPr lang="en-US" sz="1400" dirty="0" smtClean="0">
                <a:latin typeface="+mj-lt"/>
              </a:rPr>
            </a:br>
            <a:r>
              <a:rPr lang="zh-CN" altLang="en-US" sz="1400" dirty="0" smtClean="0">
                <a:latin typeface="+mj-lt"/>
              </a:rPr>
              <a:t>　　　</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public static void main(String </a:t>
            </a:r>
            <a:r>
              <a:rPr lang="en-US" sz="1400" dirty="0" err="1" smtClean="0">
                <a:latin typeface="+mj-lt"/>
              </a:rPr>
              <a:t>arg</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Parent p = new Parent(“south”, “north”); </a:t>
            </a:r>
            <a:br>
              <a:rPr lang="en-US" sz="1400" dirty="0" smtClean="0">
                <a:latin typeface="+mj-lt"/>
              </a:rPr>
            </a:br>
            <a:r>
              <a:rPr lang="zh-CN" altLang="en-US" sz="1400" dirty="0" smtClean="0">
                <a:latin typeface="+mj-lt"/>
              </a:rPr>
              <a:t>　　　　</a:t>
            </a:r>
            <a:r>
              <a:rPr lang="en-US" sz="1400" dirty="0" smtClean="0">
                <a:latin typeface="+mj-lt"/>
              </a:rPr>
              <a:t>Parent t = new Child(“east”, “west”);</a:t>
            </a:r>
            <a:br>
              <a:rPr lang="en-US" sz="1400" dirty="0" smtClean="0">
                <a:latin typeface="+mj-lt"/>
              </a:rPr>
            </a:br>
            <a:r>
              <a:rPr lang="zh-CN" altLang="en-US" sz="1400" dirty="0" smtClean="0">
                <a:latin typeface="+mj-lt"/>
              </a:rPr>
              <a:t>　　　　</a:t>
            </a:r>
            <a:r>
              <a:rPr lang="en-US" sz="1400" dirty="0" err="1" smtClean="0">
                <a:latin typeface="+mj-lt"/>
              </a:rPr>
              <a:t>p.print</a:t>
            </a:r>
            <a:r>
              <a:rPr lang="en-US" sz="1400" dirty="0" smtClean="0">
                <a:latin typeface="+mj-lt"/>
              </a:rPr>
              <a:t>();</a:t>
            </a:r>
            <a:br>
              <a:rPr lang="en-US" sz="1400" dirty="0" smtClean="0">
                <a:latin typeface="+mj-lt"/>
              </a:rPr>
            </a:br>
            <a:r>
              <a:rPr lang="zh-CN" altLang="en-US" sz="1400" dirty="0" smtClean="0">
                <a:latin typeface="+mj-lt"/>
              </a:rPr>
              <a:t>　　　　</a:t>
            </a:r>
            <a:r>
              <a:rPr lang="en-US" sz="1400" dirty="0" err="1" smtClean="0">
                <a:latin typeface="+mj-lt"/>
              </a:rPr>
              <a:t>t.print</a:t>
            </a:r>
            <a:r>
              <a:rPr lang="en-US" sz="1400" dirty="0" smtClean="0">
                <a:latin typeface="+mj-lt"/>
              </a:rPr>
              <a:t>();</a:t>
            </a:r>
            <a:br>
              <a:rPr lang="en-US" sz="1400" dirty="0" smtClean="0">
                <a:latin typeface="+mj-lt"/>
              </a:rPr>
            </a:br>
            <a:r>
              <a:rPr lang="zh-CN" altLang="en-US" sz="1400" dirty="0" smtClean="0">
                <a:latin typeface="+mj-lt"/>
              </a:rPr>
              <a:t>　　　</a:t>
            </a:r>
            <a:r>
              <a:rPr lang="en-US" sz="1400" dirty="0" smtClean="0">
                <a:latin typeface="+mj-lt"/>
              </a:rPr>
              <a:t>} </a:t>
            </a:r>
            <a:br>
              <a:rPr lang="en-US" sz="1400" dirty="0" smtClean="0">
                <a:latin typeface="+mj-lt"/>
              </a:rPr>
            </a:br>
            <a:r>
              <a:rPr lang="zh-CN" altLang="en-US" sz="1400" dirty="0" smtClean="0">
                <a:latin typeface="+mj-lt"/>
              </a:rPr>
              <a:t>　　</a:t>
            </a:r>
            <a:r>
              <a:rPr lang="en-US" sz="1400" dirty="0" smtClean="0">
                <a:latin typeface="+mj-lt"/>
              </a:rPr>
              <a:t>}</a:t>
            </a:r>
            <a:br>
              <a:rPr lang="en-US" sz="1400" dirty="0" smtClean="0">
                <a:latin typeface="+mj-lt"/>
              </a:rPr>
            </a:br>
            <a:r>
              <a:rPr lang="en-US" sz="1400" b="1" dirty="0" smtClean="0">
                <a:latin typeface="+mj-lt"/>
              </a:rPr>
              <a:t>Which of the following is correct?</a:t>
            </a:r>
            <a:r>
              <a:rPr lang="en-US" sz="1400" dirty="0" smtClean="0">
                <a:latin typeface="+mj-lt"/>
              </a:rPr>
              <a:t/>
            </a:r>
            <a:br>
              <a:rPr lang="en-US" sz="1400" dirty="0" smtClean="0">
                <a:latin typeface="+mj-lt"/>
              </a:rPr>
            </a:br>
            <a:r>
              <a:rPr lang="zh-CN" altLang="en-US" sz="1400" dirty="0" smtClean="0">
                <a:latin typeface="+mj-lt"/>
              </a:rPr>
              <a:t>　　　</a:t>
            </a:r>
            <a:r>
              <a:rPr lang="en-US" sz="1400" b="1" dirty="0" smtClean="0">
                <a:latin typeface="+mj-lt"/>
              </a:rPr>
              <a:t>A. </a:t>
            </a:r>
            <a:r>
              <a:rPr lang="en-US" sz="1400" dirty="0" smtClean="0">
                <a:latin typeface="+mj-lt"/>
              </a:rPr>
              <a:t>Cause error during compilation.</a:t>
            </a:r>
            <a:br>
              <a:rPr lang="en-US" sz="1400" dirty="0" smtClean="0">
                <a:latin typeface="+mj-lt"/>
              </a:rPr>
            </a:br>
            <a:r>
              <a:rPr lang="zh-CN" altLang="en-US" sz="1400" dirty="0" smtClean="0">
                <a:latin typeface="+mj-lt"/>
              </a:rPr>
              <a:t>　　　</a:t>
            </a:r>
            <a:r>
              <a:rPr lang="en-US" sz="1400" b="1" dirty="0" smtClean="0">
                <a:latin typeface="+mj-lt"/>
              </a:rPr>
              <a:t>B</a:t>
            </a:r>
            <a:r>
              <a:rPr lang="en-US" sz="1400" dirty="0" smtClean="0">
                <a:latin typeface="+mj-lt"/>
              </a:rPr>
              <a:t>. south</a:t>
            </a:r>
            <a:r>
              <a:rPr lang="zh-CN" altLang="en-US" sz="1400" dirty="0" smtClean="0">
                <a:latin typeface="+mj-lt"/>
              </a:rPr>
              <a:t>　</a:t>
            </a:r>
            <a:r>
              <a:rPr lang="en-US" sz="1400" dirty="0" smtClean="0">
                <a:latin typeface="+mj-lt"/>
              </a:rPr>
              <a:t>east</a:t>
            </a:r>
            <a:br>
              <a:rPr lang="en-US" sz="1400" dirty="0" smtClean="0">
                <a:latin typeface="+mj-lt"/>
              </a:rPr>
            </a:br>
            <a:r>
              <a:rPr lang="zh-CN" altLang="en-US" sz="1400" dirty="0" smtClean="0">
                <a:latin typeface="+mj-lt"/>
              </a:rPr>
              <a:t>　　　</a:t>
            </a:r>
            <a:r>
              <a:rPr lang="en-US" sz="1400" b="1" dirty="0" smtClean="0">
                <a:latin typeface="+mj-lt"/>
              </a:rPr>
              <a:t>C.</a:t>
            </a:r>
            <a:r>
              <a:rPr lang="en-US" sz="1400" dirty="0" smtClean="0">
                <a:latin typeface="+mj-lt"/>
              </a:rPr>
              <a:t> south to north</a:t>
            </a:r>
            <a:r>
              <a:rPr lang="zh-CN" altLang="en-US" sz="1400" dirty="0" smtClean="0">
                <a:latin typeface="+mj-lt"/>
              </a:rPr>
              <a:t> </a:t>
            </a:r>
            <a:r>
              <a:rPr lang="en-US" sz="1400" dirty="0" smtClean="0">
                <a:latin typeface="+mj-lt"/>
              </a:rPr>
              <a:t>east to west</a:t>
            </a:r>
            <a:br>
              <a:rPr lang="en-US" sz="1400" dirty="0" smtClean="0">
                <a:latin typeface="+mj-lt"/>
              </a:rPr>
            </a:br>
            <a:r>
              <a:rPr lang="zh-CN" altLang="en-US" sz="1400" dirty="0" smtClean="0">
                <a:latin typeface="+mj-lt"/>
              </a:rPr>
              <a:t>　　　</a:t>
            </a:r>
            <a:r>
              <a:rPr lang="en-US" sz="1400" b="1" dirty="0" smtClean="0">
                <a:latin typeface="+mj-lt"/>
              </a:rPr>
              <a:t>D.</a:t>
            </a:r>
            <a:r>
              <a:rPr lang="en-US" sz="1400" dirty="0" smtClean="0">
                <a:latin typeface="+mj-lt"/>
              </a:rPr>
              <a:t> south to north</a:t>
            </a:r>
            <a:r>
              <a:rPr lang="zh-CN" altLang="en-US" sz="1400" dirty="0" smtClean="0">
                <a:latin typeface="+mj-lt"/>
              </a:rPr>
              <a:t> </a:t>
            </a:r>
            <a:r>
              <a:rPr lang="en-US" sz="1400" dirty="0" smtClean="0">
                <a:latin typeface="+mj-lt"/>
              </a:rPr>
              <a:t>east</a:t>
            </a:r>
            <a:br>
              <a:rPr lang="en-US" sz="1400" dirty="0" smtClean="0">
                <a:latin typeface="+mj-lt"/>
              </a:rPr>
            </a:br>
            <a:r>
              <a:rPr lang="zh-CN" altLang="en-US" sz="1400" dirty="0" smtClean="0">
                <a:latin typeface="+mj-lt"/>
              </a:rPr>
              <a:t>　　</a:t>
            </a:r>
            <a:r>
              <a:rPr lang="zh-CN" altLang="en-US" sz="1400" b="1" dirty="0" smtClean="0">
                <a:latin typeface="+mj-lt"/>
              </a:rPr>
              <a:t>　</a:t>
            </a:r>
            <a:r>
              <a:rPr lang="en-US" sz="1400" b="1" dirty="0" smtClean="0">
                <a:latin typeface="+mj-lt"/>
              </a:rPr>
              <a:t>E.</a:t>
            </a:r>
            <a:r>
              <a:rPr lang="en-US" sz="1400" dirty="0" smtClean="0">
                <a:latin typeface="+mj-lt"/>
              </a:rPr>
              <a:t> south east to west</a:t>
            </a:r>
          </a:p>
          <a:p>
            <a:r>
              <a:rPr lang="zh-CN" altLang="en-US" sz="1000" b="1" dirty="0" smtClean="0">
                <a:solidFill>
                  <a:srgbClr val="FF0000"/>
                </a:solidFill>
                <a:latin typeface="+mj-lt"/>
              </a:rPr>
              <a:t>答案：</a:t>
            </a:r>
            <a:r>
              <a:rPr lang="en-US" altLang="zh-CN" sz="1000" b="1" dirty="0" smtClean="0">
                <a:solidFill>
                  <a:srgbClr val="FF0000"/>
                </a:solidFill>
                <a:latin typeface="+mj-lt"/>
              </a:rPr>
              <a:t>E</a:t>
            </a:r>
            <a:r>
              <a:rPr lang="en-US" sz="1000" dirty="0" smtClean="0">
                <a:latin typeface="+mj-lt"/>
              </a:rPr>
              <a:t/>
            </a:r>
            <a:br>
              <a:rPr lang="en-US" sz="1000" dirty="0" smtClean="0">
                <a:latin typeface="+mj-lt"/>
              </a:rPr>
            </a:br>
            <a:endParaRPr lang="zh-CN" altLang="en-US" sz="1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a:t>
            </a:r>
            <a:r>
              <a:rPr lang="zh-CN" altLang="en-US" dirty="0" smtClean="0"/>
              <a:t>基本类型</a:t>
            </a:r>
            <a:r>
              <a:rPr lang="en-US" altLang="zh-CN" dirty="0" smtClean="0"/>
              <a:t>-</a:t>
            </a:r>
            <a:r>
              <a:rPr lang="zh-CN" altLang="en-US" dirty="0" smtClean="0"/>
              <a:t>布尔值</a:t>
            </a:r>
            <a:endParaRPr lang="zh-CN" altLang="en-US" dirty="0"/>
          </a:p>
        </p:txBody>
      </p:sp>
      <p:sp>
        <p:nvSpPr>
          <p:cNvPr id="3" name="内容占位符 2"/>
          <p:cNvSpPr>
            <a:spLocks noGrp="1"/>
          </p:cNvSpPr>
          <p:nvPr>
            <p:ph idx="1"/>
          </p:nvPr>
        </p:nvSpPr>
        <p:spPr/>
        <p:txBody>
          <a:bodyPr/>
          <a:lstStyle/>
          <a:p>
            <a:r>
              <a:rPr lang="en-US" b="1" dirty="0" smtClean="0">
                <a:latin typeface="+mj-lt"/>
              </a:rPr>
              <a:t>The variable "result" is </a:t>
            </a:r>
            <a:r>
              <a:rPr lang="en-US" b="1" dirty="0" err="1" smtClean="0">
                <a:latin typeface="+mj-lt"/>
              </a:rPr>
              <a:t>boolean</a:t>
            </a:r>
            <a:r>
              <a:rPr lang="en-US" b="1" dirty="0" smtClean="0">
                <a:latin typeface="+mj-lt"/>
              </a:rPr>
              <a:t>. Which expressions are legal?</a:t>
            </a:r>
            <a:r>
              <a:rPr lang="en-US" dirty="0" smtClean="0">
                <a:latin typeface="+mj-lt"/>
              </a:rPr>
              <a:t/>
            </a:r>
            <a:br>
              <a:rPr lang="en-US" dirty="0" smtClean="0">
                <a:latin typeface="+mj-lt"/>
              </a:rPr>
            </a:br>
            <a:r>
              <a:rPr lang="en-US" dirty="0" smtClean="0">
                <a:latin typeface="+mj-lt"/>
              </a:rPr>
              <a:t>A. result = true;</a:t>
            </a:r>
            <a:br>
              <a:rPr lang="en-US" dirty="0" smtClean="0">
                <a:latin typeface="+mj-lt"/>
              </a:rPr>
            </a:br>
            <a:r>
              <a:rPr lang="en-US" dirty="0" smtClean="0">
                <a:latin typeface="+mj-lt"/>
              </a:rPr>
              <a:t>B. if ( result ) { // do something... }</a:t>
            </a:r>
            <a:br>
              <a:rPr lang="en-US" dirty="0" smtClean="0">
                <a:latin typeface="+mj-lt"/>
              </a:rPr>
            </a:br>
            <a:r>
              <a:rPr lang="en-US" dirty="0" smtClean="0">
                <a:latin typeface="+mj-lt"/>
              </a:rPr>
              <a:t>C. if ( result!= 0 ) { // so something... }</a:t>
            </a:r>
            <a:br>
              <a:rPr lang="en-US" dirty="0" smtClean="0">
                <a:latin typeface="+mj-lt"/>
              </a:rPr>
            </a:br>
            <a:r>
              <a:rPr lang="en-US" dirty="0" smtClean="0">
                <a:latin typeface="+mj-lt"/>
              </a:rPr>
              <a:t>D. result = 1</a:t>
            </a:r>
          </a:p>
          <a:p>
            <a:r>
              <a:rPr lang="zh-CN" altLang="en-US" b="1" dirty="0" smtClean="0">
                <a:solidFill>
                  <a:srgbClr val="FF0000"/>
                </a:solidFill>
                <a:latin typeface="+mj-lt"/>
              </a:rPr>
              <a:t>答案：</a:t>
            </a:r>
            <a:r>
              <a:rPr lang="en-US" b="1" dirty="0" smtClean="0">
                <a:solidFill>
                  <a:srgbClr val="FF0000"/>
                </a:solidFill>
                <a:latin typeface="+mj-lt"/>
              </a:rPr>
              <a:t>AB</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a:t>
            </a:r>
            <a:r>
              <a:rPr lang="zh-CN" altLang="en-US" dirty="0" smtClean="0"/>
              <a:t>继承</a:t>
            </a:r>
            <a:r>
              <a:rPr lang="en-US" altLang="zh-CN" dirty="0" smtClean="0"/>
              <a:t>-</a:t>
            </a:r>
            <a:r>
              <a:rPr lang="zh-CN" altLang="en-US" dirty="0" smtClean="0"/>
              <a:t>子类父类类型转换</a:t>
            </a:r>
            <a:endParaRPr lang="zh-CN" altLang="en-US" dirty="0"/>
          </a:p>
        </p:txBody>
      </p:sp>
      <p:sp>
        <p:nvSpPr>
          <p:cNvPr id="3" name="内容占位符 2"/>
          <p:cNvSpPr>
            <a:spLocks noGrp="1"/>
          </p:cNvSpPr>
          <p:nvPr>
            <p:ph idx="1"/>
          </p:nvPr>
        </p:nvSpPr>
        <p:spPr/>
        <p:txBody>
          <a:bodyPr>
            <a:normAutofit fontScale="92500" lnSpcReduction="10000"/>
          </a:bodyPr>
          <a:lstStyle/>
          <a:p>
            <a:r>
              <a:rPr lang="en-US" b="1" dirty="0" smtClean="0">
                <a:latin typeface="+mj-lt"/>
              </a:rPr>
              <a:t>Class Teacher and Student are subclass of class Person.</a:t>
            </a:r>
            <a:r>
              <a:rPr lang="en-US" dirty="0" smtClean="0">
                <a:latin typeface="+mj-lt"/>
              </a:rPr>
              <a:t/>
            </a:r>
            <a:br>
              <a:rPr lang="en-US" dirty="0" smtClean="0">
                <a:latin typeface="+mj-lt"/>
              </a:rPr>
            </a:br>
            <a:r>
              <a:rPr lang="zh-CN" altLang="en-US" dirty="0" smtClean="0">
                <a:latin typeface="+mj-lt"/>
              </a:rPr>
              <a:t>　　</a:t>
            </a:r>
            <a:r>
              <a:rPr lang="en-US" dirty="0" smtClean="0">
                <a:latin typeface="+mj-lt"/>
              </a:rPr>
              <a:t>Person p;</a:t>
            </a:r>
            <a:br>
              <a:rPr lang="en-US" dirty="0" smtClean="0">
                <a:latin typeface="+mj-lt"/>
              </a:rPr>
            </a:br>
            <a:r>
              <a:rPr lang="zh-CN" altLang="en-US" dirty="0" smtClean="0">
                <a:latin typeface="+mj-lt"/>
              </a:rPr>
              <a:t>　　</a:t>
            </a:r>
            <a:r>
              <a:rPr lang="en-US" dirty="0" smtClean="0">
                <a:latin typeface="+mj-lt"/>
              </a:rPr>
              <a:t>Teacher t;</a:t>
            </a:r>
            <a:br>
              <a:rPr lang="en-US" dirty="0" smtClean="0">
                <a:latin typeface="+mj-lt"/>
              </a:rPr>
            </a:br>
            <a:r>
              <a:rPr lang="zh-CN" altLang="en-US" dirty="0" smtClean="0">
                <a:latin typeface="+mj-lt"/>
              </a:rPr>
              <a:t>　　</a:t>
            </a:r>
            <a:r>
              <a:rPr lang="en-US" dirty="0" smtClean="0">
                <a:latin typeface="+mj-lt"/>
              </a:rPr>
              <a:t>Student s;</a:t>
            </a:r>
            <a:br>
              <a:rPr lang="en-US" dirty="0" smtClean="0">
                <a:latin typeface="+mj-lt"/>
              </a:rPr>
            </a:br>
            <a:r>
              <a:rPr lang="zh-CN" altLang="en-US" dirty="0" smtClean="0">
                <a:latin typeface="+mj-lt"/>
              </a:rPr>
              <a:t>　　</a:t>
            </a:r>
            <a:r>
              <a:rPr lang="en-US" dirty="0" smtClean="0">
                <a:latin typeface="+mj-lt"/>
              </a:rPr>
              <a:t>p, t and s are all non-null.</a:t>
            </a:r>
            <a:br>
              <a:rPr lang="en-US" dirty="0" smtClean="0">
                <a:latin typeface="+mj-lt"/>
              </a:rPr>
            </a:br>
            <a:r>
              <a:rPr lang="zh-CN" altLang="en-US" dirty="0" smtClean="0">
                <a:latin typeface="+mj-lt"/>
              </a:rPr>
              <a:t>　　</a:t>
            </a:r>
            <a:r>
              <a:rPr lang="en-US" dirty="0" smtClean="0">
                <a:latin typeface="+mj-lt"/>
              </a:rPr>
              <a:t>if(t </a:t>
            </a:r>
            <a:r>
              <a:rPr lang="en-US" dirty="0" err="1" smtClean="0">
                <a:latin typeface="+mj-lt"/>
              </a:rPr>
              <a:t>instanceof</a:t>
            </a:r>
            <a:r>
              <a:rPr lang="en-US" dirty="0" smtClean="0">
                <a:latin typeface="+mj-lt"/>
              </a:rPr>
              <a:t> Person) { s = (Student)t; }</a:t>
            </a:r>
            <a:br>
              <a:rPr lang="en-US" dirty="0" smtClean="0">
                <a:latin typeface="+mj-lt"/>
              </a:rPr>
            </a:br>
            <a:r>
              <a:rPr lang="en-US" b="1" dirty="0" smtClean="0">
                <a:latin typeface="+mj-lt"/>
              </a:rPr>
              <a:t>What is the result of this sentence?</a:t>
            </a:r>
            <a:r>
              <a:rPr lang="en-US" dirty="0" smtClean="0">
                <a:latin typeface="+mj-lt"/>
              </a:rPr>
              <a:t/>
            </a:r>
            <a:br>
              <a:rPr lang="en-US" dirty="0" smtClean="0">
                <a:latin typeface="+mj-lt"/>
              </a:rPr>
            </a:br>
            <a:r>
              <a:rPr lang="en-US" b="1" dirty="0" smtClean="0">
                <a:latin typeface="+mj-lt"/>
              </a:rPr>
              <a:t>A. </a:t>
            </a:r>
            <a:r>
              <a:rPr lang="en-US" dirty="0" smtClean="0">
                <a:latin typeface="+mj-lt"/>
              </a:rPr>
              <a:t>It will construct a Student object.</a:t>
            </a:r>
            <a:br>
              <a:rPr lang="en-US" dirty="0" smtClean="0">
                <a:latin typeface="+mj-lt"/>
              </a:rPr>
            </a:br>
            <a:r>
              <a:rPr lang="en-US" b="1" dirty="0" smtClean="0">
                <a:latin typeface="+mj-lt"/>
              </a:rPr>
              <a:t>B. </a:t>
            </a:r>
            <a:r>
              <a:rPr lang="en-US" dirty="0" smtClean="0">
                <a:latin typeface="+mj-lt"/>
              </a:rPr>
              <a:t>The expression is legal.</a:t>
            </a:r>
            <a:br>
              <a:rPr lang="en-US" dirty="0" smtClean="0">
                <a:latin typeface="+mj-lt"/>
              </a:rPr>
            </a:br>
            <a:r>
              <a:rPr lang="en-US" b="1" dirty="0" smtClean="0">
                <a:latin typeface="+mj-lt"/>
              </a:rPr>
              <a:t>C. </a:t>
            </a:r>
            <a:r>
              <a:rPr lang="en-US" dirty="0" smtClean="0">
                <a:latin typeface="+mj-lt"/>
              </a:rPr>
              <a:t>It is illegal at compilation.</a:t>
            </a:r>
            <a:br>
              <a:rPr lang="en-US" dirty="0" smtClean="0">
                <a:latin typeface="+mj-lt"/>
              </a:rPr>
            </a:br>
            <a:r>
              <a:rPr lang="en-US" b="1" dirty="0" smtClean="0">
                <a:latin typeface="+mj-lt"/>
              </a:rPr>
              <a:t>D. </a:t>
            </a:r>
            <a:r>
              <a:rPr lang="en-US" dirty="0" smtClean="0">
                <a:latin typeface="+mj-lt"/>
              </a:rPr>
              <a:t>It is legal at compilation but possible illegal at runtime.</a:t>
            </a:r>
          </a:p>
          <a:p>
            <a:r>
              <a:rPr lang="zh-CN" altLang="en-US" b="1" dirty="0" smtClean="0">
                <a:solidFill>
                  <a:srgbClr val="FF0000"/>
                </a:solidFill>
                <a:latin typeface="+mj-lt"/>
              </a:rPr>
              <a:t>答案：</a:t>
            </a:r>
            <a:r>
              <a:rPr lang="en-US" altLang="zh-CN" b="1" dirty="0" smtClean="0">
                <a:solidFill>
                  <a:srgbClr val="FF0000"/>
                </a:solidFill>
                <a:latin typeface="+mj-lt"/>
              </a:rPr>
              <a:t>C</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垃圾收集</a:t>
            </a:r>
            <a:endParaRPr lang="zh-CN" altLang="en-US" dirty="0"/>
          </a:p>
        </p:txBody>
      </p:sp>
      <p:sp>
        <p:nvSpPr>
          <p:cNvPr id="3" name="内容占位符 2"/>
          <p:cNvSpPr>
            <a:spLocks noGrp="1"/>
          </p:cNvSpPr>
          <p:nvPr>
            <p:ph idx="1"/>
          </p:nvPr>
        </p:nvSpPr>
        <p:spPr/>
        <p:txBody>
          <a:bodyPr>
            <a:normAutofit/>
          </a:bodyPr>
          <a:lstStyle/>
          <a:p>
            <a:r>
              <a:rPr lang="en-US" altLang="zh-CN" b="1" dirty="0" smtClean="0">
                <a:latin typeface="+mj-lt"/>
              </a:rPr>
              <a:t>2.</a:t>
            </a:r>
            <a:r>
              <a:rPr lang="en-US" b="1" dirty="0" smtClean="0">
                <a:latin typeface="+mj-lt"/>
              </a:rPr>
              <a:t>How can you force garbage collection of an object? </a:t>
            </a:r>
          </a:p>
          <a:p>
            <a:pPr marL="514350" indent="-514350">
              <a:buNone/>
            </a:pPr>
            <a:r>
              <a:rPr lang="en-US" b="1" dirty="0" err="1" smtClean="0">
                <a:latin typeface="+mj-lt"/>
              </a:rPr>
              <a:t>A.</a:t>
            </a:r>
            <a:r>
              <a:rPr lang="en-US" dirty="0" err="1" smtClean="0">
                <a:latin typeface="+mj-lt"/>
              </a:rPr>
              <a:t>Garbage</a:t>
            </a:r>
            <a:r>
              <a:rPr lang="en-US" dirty="0" smtClean="0">
                <a:latin typeface="+mj-lt"/>
              </a:rPr>
              <a:t> collection cannot be forced </a:t>
            </a:r>
          </a:p>
          <a:p>
            <a:pPr marL="514350" indent="-514350">
              <a:buNone/>
            </a:pPr>
            <a:r>
              <a:rPr lang="en-US" b="1" dirty="0" smtClean="0">
                <a:latin typeface="+mj-lt"/>
              </a:rPr>
              <a:t>B. </a:t>
            </a:r>
            <a:r>
              <a:rPr lang="en-US" dirty="0" smtClean="0">
                <a:latin typeface="+mj-lt"/>
              </a:rPr>
              <a:t>Call </a:t>
            </a:r>
            <a:r>
              <a:rPr lang="en-US" dirty="0" err="1" smtClean="0">
                <a:latin typeface="+mj-lt"/>
              </a:rPr>
              <a:t>System.gc</a:t>
            </a:r>
            <a:r>
              <a:rPr lang="en-US" dirty="0" smtClean="0">
                <a:latin typeface="+mj-lt"/>
              </a:rPr>
              <a:t>(). </a:t>
            </a:r>
          </a:p>
          <a:p>
            <a:pPr marL="514350" indent="-514350">
              <a:buNone/>
            </a:pPr>
            <a:r>
              <a:rPr lang="en-US" b="1" dirty="0" smtClean="0">
                <a:latin typeface="+mj-lt"/>
              </a:rPr>
              <a:t>C. </a:t>
            </a:r>
            <a:r>
              <a:rPr lang="en-US" dirty="0" smtClean="0">
                <a:latin typeface="+mj-lt"/>
              </a:rPr>
              <a:t>Call </a:t>
            </a:r>
            <a:r>
              <a:rPr lang="en-US" dirty="0" err="1" smtClean="0">
                <a:latin typeface="+mj-lt"/>
              </a:rPr>
              <a:t>System.gc</a:t>
            </a:r>
            <a:r>
              <a:rPr lang="en-US" dirty="0" smtClean="0">
                <a:latin typeface="+mj-lt"/>
              </a:rPr>
              <a:t>(), passing in a reference to the object to be garbage collected. </a:t>
            </a:r>
          </a:p>
          <a:p>
            <a:pPr marL="514350" indent="-514350">
              <a:buNone/>
            </a:pPr>
            <a:r>
              <a:rPr lang="en-US" b="1" dirty="0" smtClean="0">
                <a:latin typeface="+mj-lt"/>
              </a:rPr>
              <a:t>D. </a:t>
            </a:r>
            <a:r>
              <a:rPr lang="en-US" dirty="0" smtClean="0">
                <a:latin typeface="+mj-lt"/>
              </a:rPr>
              <a:t>Call </a:t>
            </a:r>
            <a:r>
              <a:rPr lang="en-US" dirty="0" err="1" smtClean="0">
                <a:latin typeface="+mj-lt"/>
              </a:rPr>
              <a:t>Runtime.gc</a:t>
            </a:r>
            <a:r>
              <a:rPr lang="en-US" dirty="0" smtClean="0">
                <a:latin typeface="+mj-lt"/>
              </a:rPr>
              <a:t>(). </a:t>
            </a:r>
          </a:p>
          <a:p>
            <a:pPr marL="514350" indent="-514350">
              <a:buNone/>
            </a:pPr>
            <a:r>
              <a:rPr lang="en-US" b="1" dirty="0" smtClean="0">
                <a:latin typeface="+mj-lt"/>
              </a:rPr>
              <a:t>E. </a:t>
            </a:r>
            <a:r>
              <a:rPr lang="en-US" dirty="0" smtClean="0">
                <a:latin typeface="+mj-lt"/>
              </a:rPr>
              <a:t>Set all references to the object to new values</a:t>
            </a:r>
            <a:r>
              <a:rPr lang="zh-CN" altLang="en-US" dirty="0" smtClean="0">
                <a:latin typeface="+mj-lt"/>
              </a:rPr>
              <a:t>（</a:t>
            </a:r>
            <a:r>
              <a:rPr lang="en-US" dirty="0" smtClean="0">
                <a:latin typeface="+mj-lt"/>
              </a:rPr>
              <a:t>null, for example</a:t>
            </a:r>
            <a:r>
              <a:rPr lang="zh-CN" altLang="en-US" dirty="0" smtClean="0">
                <a:latin typeface="+mj-lt"/>
              </a:rPr>
              <a:t>）</a:t>
            </a:r>
            <a:r>
              <a:rPr lang="en-US" dirty="0" smtClean="0">
                <a:latin typeface="+mj-lt"/>
              </a:rPr>
              <a:t>. </a:t>
            </a:r>
          </a:p>
          <a:p>
            <a:r>
              <a:rPr lang="zh-CN" altLang="en-US" dirty="0" smtClean="0">
                <a:solidFill>
                  <a:srgbClr val="FF0000"/>
                </a:solidFill>
                <a:latin typeface="+mj-lt"/>
              </a:rPr>
              <a:t>解答：</a:t>
            </a:r>
            <a:r>
              <a:rPr lang="en-US" dirty="0" smtClean="0">
                <a:solidFill>
                  <a:srgbClr val="FF0000"/>
                </a:solidFill>
                <a:latin typeface="+mj-lt"/>
              </a:rPr>
              <a:t>A </a:t>
            </a:r>
            <a:endParaRPr lang="zh-CN" altLang="en-US"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29.</a:t>
            </a:r>
            <a:r>
              <a:rPr lang="zh-CN" altLang="en-US" dirty="0" smtClean="0"/>
              <a:t>对象的比较</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latin typeface="+mj-lt"/>
              </a:rPr>
              <a:t>Given the following class:</a:t>
            </a:r>
            <a:r>
              <a:rPr lang="en-US" dirty="0" smtClean="0">
                <a:latin typeface="+mj-lt"/>
              </a:rPr>
              <a:t/>
            </a:r>
            <a:br>
              <a:rPr lang="en-US" dirty="0" smtClean="0">
                <a:latin typeface="+mj-lt"/>
              </a:rPr>
            </a:br>
            <a:r>
              <a:rPr lang="zh-CN" altLang="en-US" dirty="0" smtClean="0">
                <a:latin typeface="+mj-lt"/>
              </a:rPr>
              <a:t>　　</a:t>
            </a:r>
            <a:r>
              <a:rPr lang="en-US" dirty="0" smtClean="0">
                <a:latin typeface="+mj-lt"/>
              </a:rPr>
              <a:t>public class Sample{</a:t>
            </a:r>
            <a:br>
              <a:rPr lang="en-US" dirty="0" smtClean="0">
                <a:latin typeface="+mj-lt"/>
              </a:rPr>
            </a:br>
            <a:r>
              <a:rPr lang="zh-CN" altLang="en-US" dirty="0" smtClean="0">
                <a:latin typeface="+mj-lt"/>
              </a:rPr>
              <a:t>　　　</a:t>
            </a:r>
            <a:r>
              <a:rPr lang="en-US" dirty="0" smtClean="0">
                <a:latin typeface="+mj-lt"/>
              </a:rPr>
              <a:t>long length;</a:t>
            </a:r>
            <a:br>
              <a:rPr lang="en-US" dirty="0" smtClean="0">
                <a:latin typeface="+mj-lt"/>
              </a:rPr>
            </a:br>
            <a:r>
              <a:rPr lang="zh-CN" altLang="en-US" dirty="0" smtClean="0">
                <a:latin typeface="+mj-lt"/>
              </a:rPr>
              <a:t>　　　</a:t>
            </a:r>
            <a:r>
              <a:rPr lang="en-US" dirty="0" smtClean="0">
                <a:latin typeface="+mj-lt"/>
              </a:rPr>
              <a:t>public Sample(long l){ length = l; }</a:t>
            </a:r>
            <a:br>
              <a:rPr lang="en-US" dirty="0" smtClean="0">
                <a:latin typeface="+mj-lt"/>
              </a:rPr>
            </a:br>
            <a:r>
              <a:rPr lang="zh-CN" altLang="en-US" dirty="0" smtClean="0">
                <a:latin typeface="+mj-lt"/>
              </a:rPr>
              <a:t>　　　</a:t>
            </a:r>
            <a:r>
              <a:rPr lang="en-US" dirty="0" smtClean="0">
                <a:latin typeface="+mj-lt"/>
              </a:rPr>
              <a:t>public static void main(String </a:t>
            </a:r>
            <a:r>
              <a:rPr lang="en-US" dirty="0" err="1" smtClean="0">
                <a:latin typeface="+mj-lt"/>
              </a:rPr>
              <a:t>arg</a:t>
            </a:r>
            <a:r>
              <a:rPr lang="en-US" dirty="0" smtClean="0">
                <a:latin typeface="+mj-lt"/>
              </a:rPr>
              <a:t>[]){</a:t>
            </a:r>
            <a:br>
              <a:rPr lang="en-US" dirty="0" smtClean="0">
                <a:latin typeface="+mj-lt"/>
              </a:rPr>
            </a:br>
            <a:r>
              <a:rPr lang="zh-CN" altLang="en-US" dirty="0" smtClean="0">
                <a:latin typeface="+mj-lt"/>
              </a:rPr>
              <a:t>　　　　</a:t>
            </a:r>
            <a:r>
              <a:rPr lang="en-US" dirty="0" smtClean="0">
                <a:latin typeface="+mj-lt"/>
              </a:rPr>
              <a:t>Sample s1, s2, s3;</a:t>
            </a:r>
            <a:br>
              <a:rPr lang="en-US" dirty="0" smtClean="0">
                <a:latin typeface="+mj-lt"/>
              </a:rPr>
            </a:br>
            <a:r>
              <a:rPr lang="zh-CN" altLang="en-US" dirty="0" smtClean="0">
                <a:latin typeface="+mj-lt"/>
              </a:rPr>
              <a:t>　　　　</a:t>
            </a:r>
            <a:r>
              <a:rPr lang="en-US" dirty="0" smtClean="0">
                <a:latin typeface="+mj-lt"/>
              </a:rPr>
              <a:t>s1 = new Sample(21L);</a:t>
            </a:r>
            <a:br>
              <a:rPr lang="en-US" dirty="0" smtClean="0">
                <a:latin typeface="+mj-lt"/>
              </a:rPr>
            </a:br>
            <a:r>
              <a:rPr lang="zh-CN" altLang="en-US" dirty="0" smtClean="0">
                <a:latin typeface="+mj-lt"/>
              </a:rPr>
              <a:t>　　　　</a:t>
            </a:r>
            <a:r>
              <a:rPr lang="en-US" dirty="0" smtClean="0">
                <a:latin typeface="+mj-lt"/>
              </a:rPr>
              <a:t>s2 = new Sample(21L); </a:t>
            </a:r>
            <a:br>
              <a:rPr lang="en-US" dirty="0" smtClean="0">
                <a:latin typeface="+mj-lt"/>
              </a:rPr>
            </a:br>
            <a:r>
              <a:rPr lang="zh-CN" altLang="en-US" dirty="0" smtClean="0">
                <a:latin typeface="+mj-lt"/>
              </a:rPr>
              <a:t>　　　　</a:t>
            </a:r>
            <a:r>
              <a:rPr lang="en-US" dirty="0" smtClean="0">
                <a:latin typeface="+mj-lt"/>
              </a:rPr>
              <a:t>s3 = s2;</a:t>
            </a:r>
            <a:br>
              <a:rPr lang="en-US" dirty="0" smtClean="0">
                <a:latin typeface="+mj-lt"/>
              </a:rPr>
            </a:br>
            <a:r>
              <a:rPr lang="zh-CN" altLang="en-US" dirty="0" smtClean="0">
                <a:latin typeface="+mj-lt"/>
              </a:rPr>
              <a:t>　　　　</a:t>
            </a:r>
            <a:r>
              <a:rPr lang="en-US" dirty="0" smtClean="0">
                <a:latin typeface="+mj-lt"/>
              </a:rPr>
              <a:t>long m = 21L;</a:t>
            </a:r>
            <a:br>
              <a:rPr lang="en-US" dirty="0" smtClean="0">
                <a:latin typeface="+mj-lt"/>
              </a:rPr>
            </a:br>
            <a:r>
              <a:rPr lang="zh-CN" altLang="en-US" dirty="0" smtClean="0">
                <a:latin typeface="+mj-lt"/>
              </a:rPr>
              <a:t>　　　</a:t>
            </a:r>
            <a:r>
              <a:rPr lang="en-US" dirty="0" smtClean="0">
                <a:latin typeface="+mj-lt"/>
              </a:rPr>
              <a:t>}</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en-US" b="1" dirty="0" smtClean="0">
                <a:latin typeface="+mj-lt"/>
              </a:rPr>
              <a:t>Which expression returns true?</a:t>
            </a:r>
            <a:r>
              <a:rPr lang="en-US" dirty="0" smtClean="0">
                <a:latin typeface="+mj-lt"/>
              </a:rPr>
              <a:t/>
            </a:r>
            <a:br>
              <a:rPr lang="en-US" dirty="0" smtClean="0">
                <a:latin typeface="+mj-lt"/>
              </a:rPr>
            </a:br>
            <a:r>
              <a:rPr lang="zh-CN" altLang="en-US" b="1" dirty="0" smtClean="0">
                <a:latin typeface="+mj-lt"/>
              </a:rPr>
              <a:t>　</a:t>
            </a:r>
            <a:r>
              <a:rPr lang="en-US" b="1" dirty="0" smtClean="0">
                <a:latin typeface="+mj-lt"/>
              </a:rPr>
              <a:t>A</a:t>
            </a:r>
            <a:r>
              <a:rPr lang="en-US" dirty="0" smtClean="0">
                <a:latin typeface="+mj-lt"/>
              </a:rPr>
              <a:t>. s1 == s2;</a:t>
            </a:r>
            <a:br>
              <a:rPr lang="en-US" dirty="0" smtClean="0">
                <a:latin typeface="+mj-lt"/>
              </a:rPr>
            </a:br>
            <a:r>
              <a:rPr lang="zh-CN" altLang="en-US" dirty="0" smtClean="0">
                <a:latin typeface="+mj-lt"/>
              </a:rPr>
              <a:t>　</a:t>
            </a:r>
            <a:r>
              <a:rPr lang="en-US" b="1" dirty="0" smtClean="0">
                <a:latin typeface="+mj-lt"/>
              </a:rPr>
              <a:t>B. </a:t>
            </a:r>
            <a:r>
              <a:rPr lang="en-US" dirty="0" smtClean="0">
                <a:latin typeface="+mj-lt"/>
              </a:rPr>
              <a:t>s2 == s3;</a:t>
            </a:r>
            <a:br>
              <a:rPr lang="en-US" dirty="0" smtClean="0">
                <a:latin typeface="+mj-lt"/>
              </a:rPr>
            </a:br>
            <a:r>
              <a:rPr lang="zh-CN" altLang="en-US" b="1" dirty="0" smtClean="0">
                <a:latin typeface="+mj-lt"/>
              </a:rPr>
              <a:t>　</a:t>
            </a:r>
            <a:r>
              <a:rPr lang="en-US" b="1" dirty="0" smtClean="0">
                <a:latin typeface="+mj-lt"/>
              </a:rPr>
              <a:t>C. </a:t>
            </a:r>
            <a:r>
              <a:rPr lang="en-US" dirty="0" smtClean="0">
                <a:latin typeface="+mj-lt"/>
              </a:rPr>
              <a:t>m == s1;</a:t>
            </a:r>
            <a:br>
              <a:rPr lang="en-US" dirty="0" smtClean="0">
                <a:latin typeface="+mj-lt"/>
              </a:rPr>
            </a:br>
            <a:r>
              <a:rPr lang="zh-CN" altLang="en-US" b="1" dirty="0" smtClean="0">
                <a:latin typeface="+mj-lt"/>
              </a:rPr>
              <a:t>　</a:t>
            </a:r>
            <a:r>
              <a:rPr lang="en-US" b="1" dirty="0" smtClean="0">
                <a:latin typeface="+mj-lt"/>
              </a:rPr>
              <a:t>D. </a:t>
            </a:r>
            <a:r>
              <a:rPr lang="en-US" dirty="0" smtClean="0">
                <a:latin typeface="+mj-lt"/>
              </a:rPr>
              <a:t>s1.equals</a:t>
            </a:r>
          </a:p>
          <a:p>
            <a:r>
              <a:rPr lang="zh-CN" altLang="en-US" b="1" dirty="0" smtClean="0">
                <a:solidFill>
                  <a:srgbClr val="FF0000"/>
                </a:solidFill>
                <a:latin typeface="+mj-lt"/>
              </a:rPr>
              <a:t>答案：</a:t>
            </a:r>
            <a:r>
              <a:rPr lang="en-US" altLang="zh-CN" b="1" dirty="0" smtClean="0">
                <a:solidFill>
                  <a:srgbClr val="FF0000"/>
                </a:solidFill>
                <a:latin typeface="+mj-lt"/>
              </a:rPr>
              <a:t>B</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0186"/>
            <a:ext cx="8229600" cy="1143000"/>
          </a:xfrm>
        </p:spPr>
        <p:txBody>
          <a:bodyPr/>
          <a:lstStyle/>
          <a:p>
            <a:r>
              <a:rPr lang="en-US" altLang="zh-CN" dirty="0" smtClean="0"/>
              <a:t>30.</a:t>
            </a:r>
            <a:r>
              <a:rPr lang="zh-CN" altLang="en-US" dirty="0" smtClean="0"/>
              <a:t>继承</a:t>
            </a:r>
            <a:r>
              <a:rPr lang="en-US" altLang="zh-CN" dirty="0" smtClean="0"/>
              <a:t>-</a:t>
            </a:r>
            <a:r>
              <a:rPr lang="zh-CN" altLang="en-US" dirty="0" smtClean="0"/>
              <a:t>方法的重写</a:t>
            </a:r>
            <a:endParaRPr lang="zh-CN" altLang="en-US" dirty="0"/>
          </a:p>
        </p:txBody>
      </p:sp>
      <p:sp>
        <p:nvSpPr>
          <p:cNvPr id="3" name="内容占位符 2"/>
          <p:cNvSpPr>
            <a:spLocks noGrp="1"/>
          </p:cNvSpPr>
          <p:nvPr>
            <p:ph idx="1"/>
          </p:nvPr>
        </p:nvSpPr>
        <p:spPr>
          <a:xfrm>
            <a:off x="395536" y="1124744"/>
            <a:ext cx="8229600" cy="4389120"/>
          </a:xfrm>
        </p:spPr>
        <p:txBody>
          <a:bodyPr>
            <a:noAutofit/>
          </a:bodyPr>
          <a:lstStyle/>
          <a:p>
            <a:r>
              <a:rPr lang="en-US" sz="1600" b="1" dirty="0" smtClean="0">
                <a:latin typeface="+mj-lt"/>
              </a:rPr>
              <a:t>Given the following code:</a:t>
            </a:r>
            <a:r>
              <a:rPr lang="en-US" sz="1600" dirty="0" smtClean="0">
                <a:latin typeface="+mj-lt"/>
              </a:rPr>
              <a:t/>
            </a:r>
            <a:br>
              <a:rPr lang="en-US" sz="1600" dirty="0" smtClean="0">
                <a:latin typeface="+mj-lt"/>
              </a:rPr>
            </a:br>
            <a:r>
              <a:rPr lang="zh-CN" altLang="en-US" sz="1600" dirty="0" smtClean="0">
                <a:latin typeface="+mj-lt"/>
              </a:rPr>
              <a:t>　　</a:t>
            </a:r>
            <a:r>
              <a:rPr lang="en-US" sz="1600" dirty="0" smtClean="0">
                <a:latin typeface="+mj-lt"/>
              </a:rPr>
              <a:t>class Person {</a:t>
            </a:r>
            <a:br>
              <a:rPr lang="en-US" sz="1600" dirty="0" smtClean="0">
                <a:latin typeface="+mj-lt"/>
              </a:rPr>
            </a:br>
            <a:r>
              <a:rPr lang="zh-CN" altLang="en-US" sz="1600" dirty="0" smtClean="0">
                <a:latin typeface="+mj-lt"/>
              </a:rPr>
              <a:t>　　　</a:t>
            </a:r>
            <a:r>
              <a:rPr lang="en-US" sz="1600" dirty="0" smtClean="0">
                <a:latin typeface="+mj-lt"/>
              </a:rPr>
              <a:t>String </a:t>
            </a:r>
            <a:r>
              <a:rPr lang="en-US" sz="1600" dirty="0" err="1" smtClean="0">
                <a:latin typeface="+mj-lt"/>
              </a:rPr>
              <a:t>name,department</a:t>
            </a:r>
            <a:r>
              <a:rPr lang="en-US" sz="1600" dirty="0" smtClean="0">
                <a:latin typeface="+mj-lt"/>
              </a:rPr>
              <a:t>;</a:t>
            </a:r>
            <a:br>
              <a:rPr lang="en-US" sz="1600" dirty="0" smtClean="0">
                <a:latin typeface="+mj-lt"/>
              </a:rPr>
            </a:br>
            <a:r>
              <a:rPr lang="zh-CN" altLang="en-US" sz="1600" dirty="0" smtClean="0">
                <a:latin typeface="+mj-lt"/>
              </a:rPr>
              <a:t>　　　</a:t>
            </a:r>
            <a:r>
              <a:rPr lang="en-US" sz="1600" dirty="0" smtClean="0">
                <a:latin typeface="+mj-lt"/>
              </a:rPr>
              <a:t>public void </a:t>
            </a:r>
            <a:r>
              <a:rPr lang="en-US" sz="1600" dirty="0" err="1" smtClean="0">
                <a:latin typeface="+mj-lt"/>
              </a:rPr>
              <a:t>printValue</a:t>
            </a:r>
            <a:r>
              <a:rPr lang="en-US" sz="1600" dirty="0" smtClean="0">
                <a:latin typeface="+mj-lt"/>
              </a:rPr>
              <a:t>(){ </a:t>
            </a:r>
            <a:br>
              <a:rPr lang="en-US" sz="1600" dirty="0" smtClean="0">
                <a:latin typeface="+mj-lt"/>
              </a:rPr>
            </a:br>
            <a:r>
              <a:rPr lang="zh-CN" altLang="en-US" sz="1600" dirty="0" smtClean="0">
                <a:latin typeface="+mj-lt"/>
              </a:rPr>
              <a:t>　　　　</a:t>
            </a:r>
            <a:r>
              <a:rPr lang="en-US" sz="1600" dirty="0" err="1" smtClean="0">
                <a:latin typeface="+mj-lt"/>
              </a:rPr>
              <a:t>System.out.println</a:t>
            </a:r>
            <a:r>
              <a:rPr lang="en-US" sz="1600" dirty="0" smtClean="0">
                <a:latin typeface="+mj-lt"/>
              </a:rPr>
              <a:t>("name is "+name);</a:t>
            </a:r>
            <a:br>
              <a:rPr lang="en-US" sz="1600" dirty="0" smtClean="0">
                <a:latin typeface="+mj-lt"/>
              </a:rPr>
            </a:br>
            <a:r>
              <a:rPr lang="zh-CN" altLang="en-US" sz="1600" dirty="0" smtClean="0">
                <a:latin typeface="+mj-lt"/>
              </a:rPr>
              <a:t>　　　　</a:t>
            </a:r>
            <a:r>
              <a:rPr lang="en-US" sz="1600" dirty="0" err="1" smtClean="0">
                <a:latin typeface="+mj-lt"/>
              </a:rPr>
              <a:t>System.out.println</a:t>
            </a:r>
            <a:r>
              <a:rPr lang="en-US" sz="1600" dirty="0" smtClean="0">
                <a:latin typeface="+mj-lt"/>
              </a:rPr>
              <a:t>("department is "+department);</a:t>
            </a:r>
            <a:br>
              <a:rPr lang="en-US" sz="1600" dirty="0" smtClean="0">
                <a:latin typeface="+mj-lt"/>
              </a:rPr>
            </a:br>
            <a:r>
              <a:rPr lang="zh-CN" altLang="en-US" sz="1600" dirty="0" smtClean="0">
                <a:latin typeface="+mj-lt"/>
              </a:rPr>
              <a:t>　　　</a:t>
            </a:r>
            <a:r>
              <a:rPr lang="en-US" sz="1600" dirty="0" smtClean="0">
                <a:latin typeface="+mj-lt"/>
              </a:rPr>
              <a:t>}</a:t>
            </a:r>
            <a:br>
              <a:rPr lang="en-US" sz="1600" dirty="0" smtClean="0">
                <a:latin typeface="+mj-lt"/>
              </a:rPr>
            </a:br>
            <a:r>
              <a:rPr lang="zh-CN" altLang="en-US" sz="1600" dirty="0" smtClean="0">
                <a:latin typeface="+mj-lt"/>
              </a:rPr>
              <a:t>　　</a:t>
            </a:r>
            <a:r>
              <a:rPr lang="en-US" sz="1600" dirty="0" smtClean="0">
                <a:latin typeface="+mj-lt"/>
              </a:rPr>
              <a:t>}</a:t>
            </a:r>
            <a:br>
              <a:rPr lang="en-US" sz="1600" dirty="0" smtClean="0">
                <a:latin typeface="+mj-lt"/>
              </a:rPr>
            </a:br>
            <a:r>
              <a:rPr lang="zh-CN" altLang="en-US" sz="1600" dirty="0" smtClean="0">
                <a:latin typeface="+mj-lt"/>
              </a:rPr>
              <a:t>　　</a:t>
            </a:r>
            <a:r>
              <a:rPr lang="en-US" sz="1600" dirty="0" smtClean="0">
                <a:latin typeface="+mj-lt"/>
              </a:rPr>
              <a:t>public class Teacher extends Person {</a:t>
            </a:r>
            <a:br>
              <a:rPr lang="en-US" sz="1600" dirty="0" smtClean="0">
                <a:latin typeface="+mj-lt"/>
              </a:rPr>
            </a:br>
            <a:r>
              <a:rPr lang="zh-CN" altLang="en-US" sz="1600" dirty="0" smtClean="0">
                <a:latin typeface="+mj-lt"/>
              </a:rPr>
              <a:t>　　　</a:t>
            </a:r>
            <a:r>
              <a:rPr lang="en-US" sz="1600" dirty="0" err="1" smtClean="0">
                <a:latin typeface="+mj-lt"/>
              </a:rPr>
              <a:t>int</a:t>
            </a:r>
            <a:r>
              <a:rPr lang="en-US" sz="1600" dirty="0" smtClean="0">
                <a:latin typeface="+mj-lt"/>
              </a:rPr>
              <a:t> salary;</a:t>
            </a:r>
            <a:br>
              <a:rPr lang="en-US" sz="1600" dirty="0" smtClean="0">
                <a:latin typeface="+mj-lt"/>
              </a:rPr>
            </a:br>
            <a:r>
              <a:rPr lang="zh-CN" altLang="en-US" sz="1600" dirty="0" smtClean="0">
                <a:latin typeface="+mj-lt"/>
              </a:rPr>
              <a:t>　　　</a:t>
            </a:r>
            <a:r>
              <a:rPr lang="en-US" sz="1600" dirty="0" smtClean="0">
                <a:latin typeface="+mj-lt"/>
              </a:rPr>
              <a:t>public void </a:t>
            </a:r>
            <a:r>
              <a:rPr lang="en-US" sz="1600" dirty="0" err="1" smtClean="0">
                <a:latin typeface="+mj-lt"/>
              </a:rPr>
              <a:t>printValue</a:t>
            </a:r>
            <a:r>
              <a:rPr lang="en-US" sz="1600" dirty="0" smtClean="0">
                <a:latin typeface="+mj-lt"/>
              </a:rPr>
              <a:t>(){</a:t>
            </a:r>
            <a:br>
              <a:rPr lang="en-US" sz="1600" dirty="0" smtClean="0">
                <a:latin typeface="+mj-lt"/>
              </a:rPr>
            </a:br>
            <a:r>
              <a:rPr lang="zh-CN" altLang="en-US" sz="1600" dirty="0" smtClean="0">
                <a:latin typeface="+mj-lt"/>
              </a:rPr>
              <a:t>　　　　</a:t>
            </a:r>
            <a:r>
              <a:rPr lang="en-US" sz="1600" dirty="0" smtClean="0">
                <a:latin typeface="+mj-lt"/>
              </a:rPr>
              <a:t>// doing the same as in the parent method </a:t>
            </a:r>
            <a:r>
              <a:rPr lang="en-US" sz="1600" dirty="0" err="1" smtClean="0">
                <a:latin typeface="+mj-lt"/>
              </a:rPr>
              <a:t>printValue</a:t>
            </a:r>
            <a:r>
              <a:rPr lang="en-US" sz="1600" dirty="0" smtClean="0">
                <a:latin typeface="+mj-lt"/>
              </a:rPr>
              <a:t>()</a:t>
            </a:r>
            <a:br>
              <a:rPr lang="en-US" sz="1600" dirty="0" smtClean="0">
                <a:latin typeface="+mj-lt"/>
              </a:rPr>
            </a:br>
            <a:r>
              <a:rPr lang="zh-CN" altLang="en-US" sz="1600" dirty="0" smtClean="0">
                <a:latin typeface="+mj-lt"/>
              </a:rPr>
              <a:t>　　　　</a:t>
            </a:r>
            <a:r>
              <a:rPr lang="en-US" sz="1600" dirty="0" smtClean="0">
                <a:latin typeface="+mj-lt"/>
              </a:rPr>
              <a:t>// including print the value of name and department.</a:t>
            </a:r>
            <a:br>
              <a:rPr lang="en-US" sz="1600" dirty="0" smtClean="0">
                <a:latin typeface="+mj-lt"/>
              </a:rPr>
            </a:br>
            <a:r>
              <a:rPr lang="zh-CN" altLang="en-US" sz="1600" dirty="0" smtClean="0">
                <a:latin typeface="+mj-lt"/>
              </a:rPr>
              <a:t>　　　　</a:t>
            </a:r>
            <a:r>
              <a:rPr lang="en-US" sz="1600" dirty="0" err="1" smtClean="0">
                <a:latin typeface="+mj-lt"/>
              </a:rPr>
              <a:t>System.out.println</a:t>
            </a:r>
            <a:r>
              <a:rPr lang="en-US" sz="1600" dirty="0" smtClean="0">
                <a:latin typeface="+mj-lt"/>
              </a:rPr>
              <a:t>("salary is "+salary);</a:t>
            </a:r>
            <a:br>
              <a:rPr lang="en-US" sz="1600" dirty="0" smtClean="0">
                <a:latin typeface="+mj-lt"/>
              </a:rPr>
            </a:br>
            <a:r>
              <a:rPr lang="zh-CN" altLang="en-US" sz="1600" dirty="0" smtClean="0">
                <a:latin typeface="+mj-lt"/>
              </a:rPr>
              <a:t>　　　</a:t>
            </a:r>
            <a:r>
              <a:rPr lang="en-US" sz="1600" dirty="0" smtClean="0">
                <a:latin typeface="+mj-lt"/>
              </a:rPr>
              <a:t>}</a:t>
            </a:r>
            <a:br>
              <a:rPr lang="en-US" sz="1600" dirty="0" smtClean="0">
                <a:latin typeface="+mj-lt"/>
              </a:rPr>
            </a:br>
            <a:r>
              <a:rPr lang="zh-CN" altLang="en-US" sz="1600" dirty="0" smtClean="0">
                <a:latin typeface="+mj-lt"/>
              </a:rPr>
              <a:t>　　</a:t>
            </a:r>
            <a:r>
              <a:rPr lang="en-US" sz="1600" dirty="0" smtClean="0">
                <a:latin typeface="+mj-lt"/>
              </a:rPr>
              <a:t>}</a:t>
            </a:r>
            <a:br>
              <a:rPr lang="en-US" sz="1600" dirty="0" smtClean="0">
                <a:latin typeface="+mj-lt"/>
              </a:rPr>
            </a:br>
            <a:r>
              <a:rPr lang="en-US" sz="1600" b="1" dirty="0" smtClean="0">
                <a:latin typeface="+mj-lt"/>
              </a:rPr>
              <a:t>Which expression can be added at the "doing the same as..." part of the method </a:t>
            </a:r>
            <a:r>
              <a:rPr lang="en-US" sz="1600" b="1" dirty="0" err="1" smtClean="0">
                <a:latin typeface="+mj-lt"/>
              </a:rPr>
              <a:t>printValue</a:t>
            </a:r>
            <a:r>
              <a:rPr lang="en-US" sz="1600" b="1" dirty="0" smtClean="0">
                <a:latin typeface="+mj-lt"/>
              </a:rPr>
              <a:t>()?</a:t>
            </a:r>
            <a:br>
              <a:rPr lang="en-US" sz="1600" b="1" dirty="0" smtClean="0">
                <a:latin typeface="+mj-lt"/>
              </a:rPr>
            </a:br>
            <a:r>
              <a:rPr lang="en-US" sz="1600" dirty="0" smtClean="0">
                <a:latin typeface="+mj-lt"/>
              </a:rPr>
              <a:t>A.</a:t>
            </a:r>
            <a:r>
              <a:rPr lang="en-US" sz="1600" b="1" dirty="0" smtClean="0">
                <a:latin typeface="+mj-lt"/>
              </a:rPr>
              <a:t> </a:t>
            </a:r>
            <a:r>
              <a:rPr lang="en-US" sz="1600" dirty="0" err="1" smtClean="0">
                <a:latin typeface="+mj-lt"/>
              </a:rPr>
              <a:t>printValue</a:t>
            </a:r>
            <a:r>
              <a:rPr lang="en-US" sz="1600" dirty="0" smtClean="0">
                <a:latin typeface="+mj-lt"/>
              </a:rPr>
              <a:t>();</a:t>
            </a:r>
            <a:br>
              <a:rPr lang="en-US" sz="1600" dirty="0" smtClean="0">
                <a:latin typeface="+mj-lt"/>
              </a:rPr>
            </a:br>
            <a:r>
              <a:rPr lang="en-US" sz="1600" b="1" dirty="0" smtClean="0">
                <a:latin typeface="+mj-lt"/>
              </a:rPr>
              <a:t>B.</a:t>
            </a:r>
            <a:r>
              <a:rPr lang="en-US" sz="1600" dirty="0" smtClean="0">
                <a:latin typeface="+mj-lt"/>
              </a:rPr>
              <a:t> </a:t>
            </a:r>
            <a:r>
              <a:rPr lang="en-US" sz="1600" dirty="0" err="1" smtClean="0">
                <a:latin typeface="+mj-lt"/>
              </a:rPr>
              <a:t>this.printValue</a:t>
            </a:r>
            <a:r>
              <a:rPr lang="en-US" sz="1600" dirty="0" smtClean="0">
                <a:latin typeface="+mj-lt"/>
              </a:rPr>
              <a:t>();</a:t>
            </a:r>
            <a:br>
              <a:rPr lang="en-US" sz="1600" dirty="0" smtClean="0">
                <a:latin typeface="+mj-lt"/>
              </a:rPr>
            </a:br>
            <a:r>
              <a:rPr lang="en-US" sz="1600" b="1" dirty="0" smtClean="0">
                <a:latin typeface="+mj-lt"/>
              </a:rPr>
              <a:t>C. </a:t>
            </a:r>
            <a:r>
              <a:rPr lang="en-US" sz="1600" dirty="0" err="1" smtClean="0">
                <a:latin typeface="+mj-lt"/>
              </a:rPr>
              <a:t>person.printValue</a:t>
            </a:r>
            <a:r>
              <a:rPr lang="en-US" sz="1600" dirty="0" smtClean="0">
                <a:latin typeface="+mj-lt"/>
              </a:rPr>
              <a:t>();</a:t>
            </a:r>
            <a:br>
              <a:rPr lang="en-US" sz="1600" dirty="0" smtClean="0">
                <a:latin typeface="+mj-lt"/>
              </a:rPr>
            </a:br>
            <a:r>
              <a:rPr lang="en-US" sz="1600" b="1" dirty="0" smtClean="0">
                <a:latin typeface="+mj-lt"/>
              </a:rPr>
              <a:t>D</a:t>
            </a:r>
            <a:r>
              <a:rPr lang="en-US" sz="1600" dirty="0" smtClean="0">
                <a:latin typeface="+mj-lt"/>
              </a:rPr>
              <a:t>. </a:t>
            </a:r>
            <a:r>
              <a:rPr lang="en-US" sz="1600" dirty="0" err="1" smtClean="0">
                <a:latin typeface="+mj-lt"/>
              </a:rPr>
              <a:t>super.printValue</a:t>
            </a:r>
            <a:r>
              <a:rPr lang="en-US" sz="1600" dirty="0" smtClean="0">
                <a:latin typeface="+mj-lt"/>
              </a:rPr>
              <a:t>().</a:t>
            </a:r>
          </a:p>
          <a:p>
            <a:r>
              <a:rPr lang="zh-CN" altLang="en-US" sz="1600" b="1" dirty="0" smtClean="0">
                <a:solidFill>
                  <a:srgbClr val="FF0000"/>
                </a:solidFill>
                <a:latin typeface="+mj-lt"/>
              </a:rPr>
              <a:t>答案：</a:t>
            </a:r>
            <a:r>
              <a:rPr lang="en-US" altLang="zh-CN" sz="1600" b="1" dirty="0" smtClean="0">
                <a:solidFill>
                  <a:srgbClr val="FF0000"/>
                </a:solidFill>
                <a:latin typeface="+mj-lt"/>
              </a:rPr>
              <a:t>D</a:t>
            </a:r>
            <a:r>
              <a:rPr lang="en-US" sz="1600" dirty="0" smtClean="0">
                <a:latin typeface="+mj-lt"/>
              </a:rPr>
              <a:t/>
            </a:r>
            <a:br>
              <a:rPr lang="en-US" sz="1600" dirty="0" smtClean="0">
                <a:latin typeface="+mj-lt"/>
              </a:rPr>
            </a:br>
            <a:endParaRPr lang="zh-CN" altLang="en-US"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流程控制</a:t>
            </a:r>
            <a:r>
              <a:rPr lang="en-US" altLang="zh-CN" dirty="0" smtClean="0"/>
              <a:t>-switch</a:t>
            </a:r>
            <a:endParaRPr lang="zh-CN" altLang="en-US" dirty="0"/>
          </a:p>
        </p:txBody>
      </p:sp>
      <p:sp>
        <p:nvSpPr>
          <p:cNvPr id="3" name="内容占位符 2"/>
          <p:cNvSpPr>
            <a:spLocks noGrp="1"/>
          </p:cNvSpPr>
          <p:nvPr>
            <p:ph idx="1"/>
          </p:nvPr>
        </p:nvSpPr>
        <p:spPr/>
        <p:txBody>
          <a:bodyPr>
            <a:normAutofit fontScale="92500" lnSpcReduction="20000"/>
          </a:bodyPr>
          <a:lstStyle/>
          <a:p>
            <a:r>
              <a:rPr lang="en-US" b="1" dirty="0" smtClean="0">
                <a:latin typeface="+mj-lt"/>
              </a:rPr>
              <a:t>Given the following code fragment:</a:t>
            </a:r>
            <a:r>
              <a:rPr lang="en-US" dirty="0" smtClean="0">
                <a:latin typeface="+mj-lt"/>
              </a:rPr>
              <a:t/>
            </a:r>
            <a:br>
              <a:rPr lang="en-US" dirty="0" smtClean="0">
                <a:latin typeface="+mj-lt"/>
              </a:rPr>
            </a:br>
            <a:r>
              <a:rPr lang="zh-CN" altLang="en-US" dirty="0" smtClean="0">
                <a:latin typeface="+mj-lt"/>
              </a:rPr>
              <a:t>　　</a:t>
            </a:r>
            <a:r>
              <a:rPr lang="en-US" dirty="0" smtClean="0">
                <a:latin typeface="+mj-lt"/>
              </a:rPr>
              <a:t>1) switch</a:t>
            </a:r>
            <a:br>
              <a:rPr lang="en-US" dirty="0" smtClean="0">
                <a:latin typeface="+mj-lt"/>
              </a:rPr>
            </a:br>
            <a:r>
              <a:rPr lang="zh-CN" altLang="en-US" dirty="0" smtClean="0">
                <a:latin typeface="+mj-lt"/>
              </a:rPr>
              <a:t>　　</a:t>
            </a:r>
            <a:r>
              <a:rPr lang="en-US" dirty="0" smtClean="0">
                <a:latin typeface="+mj-lt"/>
              </a:rPr>
              <a:t>2) { case 0: </a:t>
            </a:r>
            <a:r>
              <a:rPr lang="en-US" dirty="0" err="1" smtClean="0">
                <a:latin typeface="+mj-lt"/>
              </a:rPr>
              <a:t>System.out.println</a:t>
            </a:r>
            <a:r>
              <a:rPr lang="en-US" dirty="0" smtClean="0">
                <a:latin typeface="+mj-lt"/>
              </a:rPr>
              <a:t>("case 0");</a:t>
            </a:r>
            <a:br>
              <a:rPr lang="en-US" dirty="0" smtClean="0">
                <a:latin typeface="+mj-lt"/>
              </a:rPr>
            </a:br>
            <a:r>
              <a:rPr lang="zh-CN" altLang="en-US" dirty="0" smtClean="0">
                <a:latin typeface="+mj-lt"/>
              </a:rPr>
              <a:t>　　</a:t>
            </a:r>
            <a:r>
              <a:rPr lang="en-US" dirty="0" smtClean="0">
                <a:latin typeface="+mj-lt"/>
              </a:rPr>
              <a:t>3) case 1: </a:t>
            </a:r>
            <a:r>
              <a:rPr lang="en-US" dirty="0" err="1" smtClean="0">
                <a:latin typeface="+mj-lt"/>
              </a:rPr>
              <a:t>System.out.println</a:t>
            </a:r>
            <a:r>
              <a:rPr lang="en-US" dirty="0" smtClean="0">
                <a:latin typeface="+mj-lt"/>
              </a:rPr>
              <a:t>("case 1"); break;</a:t>
            </a:r>
            <a:br>
              <a:rPr lang="en-US" dirty="0" smtClean="0">
                <a:latin typeface="+mj-lt"/>
              </a:rPr>
            </a:br>
            <a:r>
              <a:rPr lang="zh-CN" altLang="en-US" dirty="0" smtClean="0">
                <a:latin typeface="+mj-lt"/>
              </a:rPr>
              <a:t>　　</a:t>
            </a:r>
            <a:r>
              <a:rPr lang="en-US" dirty="0" smtClean="0">
                <a:latin typeface="+mj-lt"/>
              </a:rPr>
              <a:t>4) case 2:</a:t>
            </a:r>
            <a:br>
              <a:rPr lang="en-US" dirty="0" smtClean="0">
                <a:latin typeface="+mj-lt"/>
              </a:rPr>
            </a:br>
            <a:r>
              <a:rPr lang="zh-CN" altLang="en-US" dirty="0" smtClean="0">
                <a:latin typeface="+mj-lt"/>
              </a:rPr>
              <a:t>　　</a:t>
            </a:r>
            <a:r>
              <a:rPr lang="en-US" dirty="0" smtClean="0">
                <a:latin typeface="+mj-lt"/>
              </a:rPr>
              <a:t>5) default: </a:t>
            </a:r>
            <a:r>
              <a:rPr lang="en-US" dirty="0" err="1" smtClean="0">
                <a:latin typeface="+mj-lt"/>
              </a:rPr>
              <a:t>System.out.println</a:t>
            </a:r>
            <a:r>
              <a:rPr lang="en-US" dirty="0" smtClean="0">
                <a:latin typeface="+mj-lt"/>
              </a:rPr>
              <a:t>("default");</a:t>
            </a:r>
            <a:br>
              <a:rPr lang="en-US" dirty="0" smtClean="0">
                <a:latin typeface="+mj-lt"/>
              </a:rPr>
            </a:br>
            <a:r>
              <a:rPr lang="zh-CN" altLang="en-US" dirty="0" smtClean="0">
                <a:latin typeface="+mj-lt"/>
              </a:rPr>
              <a:t>　　</a:t>
            </a:r>
            <a:r>
              <a:rPr lang="en-US" dirty="0" smtClean="0">
                <a:latin typeface="+mj-lt"/>
              </a:rPr>
              <a:t>6) }</a:t>
            </a:r>
            <a:br>
              <a:rPr lang="en-US" dirty="0" smtClean="0">
                <a:latin typeface="+mj-lt"/>
              </a:rPr>
            </a:br>
            <a:r>
              <a:rPr lang="en-US" b="1" dirty="0" smtClean="0">
                <a:latin typeface="+mj-lt"/>
              </a:rPr>
              <a:t>Which value of m would cause "default" to be the output?</a:t>
            </a:r>
            <a:r>
              <a:rPr lang="en-US" dirty="0" smtClean="0">
                <a:latin typeface="+mj-lt"/>
              </a:rPr>
              <a:t/>
            </a:r>
            <a:br>
              <a:rPr lang="en-US" dirty="0" smtClean="0">
                <a:latin typeface="+mj-lt"/>
              </a:rPr>
            </a:br>
            <a:r>
              <a:rPr lang="zh-CN" altLang="en-US" b="1" dirty="0" smtClean="0">
                <a:latin typeface="+mj-lt"/>
              </a:rPr>
              <a:t>　</a:t>
            </a:r>
            <a:r>
              <a:rPr lang="en-US" b="1" dirty="0" smtClean="0">
                <a:latin typeface="+mj-lt"/>
              </a:rPr>
              <a:t>A. </a:t>
            </a:r>
            <a:r>
              <a:rPr lang="en-US" dirty="0" smtClean="0">
                <a:latin typeface="+mj-lt"/>
              </a:rPr>
              <a:t>0</a:t>
            </a:r>
            <a:br>
              <a:rPr lang="en-US" dirty="0" smtClean="0">
                <a:latin typeface="+mj-lt"/>
              </a:rPr>
            </a:br>
            <a:r>
              <a:rPr lang="zh-CN" altLang="en-US" b="1" dirty="0" smtClean="0">
                <a:latin typeface="+mj-lt"/>
              </a:rPr>
              <a:t>　</a:t>
            </a:r>
            <a:r>
              <a:rPr lang="en-US" b="1" dirty="0" smtClean="0">
                <a:latin typeface="+mj-lt"/>
              </a:rPr>
              <a:t>B. </a:t>
            </a:r>
            <a:r>
              <a:rPr lang="en-US" dirty="0" smtClean="0">
                <a:latin typeface="+mj-lt"/>
              </a:rPr>
              <a:t>1</a:t>
            </a:r>
            <a:br>
              <a:rPr lang="en-US" dirty="0" smtClean="0">
                <a:latin typeface="+mj-lt"/>
              </a:rPr>
            </a:br>
            <a:r>
              <a:rPr lang="zh-CN" altLang="en-US" b="1" dirty="0" smtClean="0">
                <a:latin typeface="+mj-lt"/>
              </a:rPr>
              <a:t>　</a:t>
            </a:r>
            <a:r>
              <a:rPr lang="en-US" b="1" dirty="0" smtClean="0">
                <a:latin typeface="+mj-lt"/>
              </a:rPr>
              <a:t>C. </a:t>
            </a:r>
            <a:r>
              <a:rPr lang="en-US" dirty="0" smtClean="0">
                <a:latin typeface="+mj-lt"/>
              </a:rPr>
              <a:t>2</a:t>
            </a:r>
            <a:br>
              <a:rPr lang="en-US" dirty="0" smtClean="0">
                <a:latin typeface="+mj-lt"/>
              </a:rPr>
            </a:br>
            <a:r>
              <a:rPr lang="zh-CN" altLang="en-US" b="1" dirty="0" smtClean="0">
                <a:latin typeface="+mj-lt"/>
              </a:rPr>
              <a:t>　</a:t>
            </a:r>
            <a:r>
              <a:rPr lang="en-US" b="1" dirty="0" smtClean="0">
                <a:latin typeface="+mj-lt"/>
              </a:rPr>
              <a:t>D. </a:t>
            </a:r>
            <a:r>
              <a:rPr lang="en-US" dirty="0" smtClean="0">
                <a:latin typeface="+mj-lt"/>
              </a:rPr>
              <a:t>3</a:t>
            </a:r>
          </a:p>
          <a:p>
            <a:r>
              <a:rPr lang="zh-CN" altLang="en-US" b="1" dirty="0" smtClean="0">
                <a:solidFill>
                  <a:srgbClr val="FF0000"/>
                </a:solidFill>
                <a:latin typeface="+mj-lt"/>
              </a:rPr>
              <a:t>答案：</a:t>
            </a:r>
            <a:r>
              <a:rPr lang="en-US" altLang="zh-CN" b="1" dirty="0" smtClean="0">
                <a:solidFill>
                  <a:srgbClr val="FF0000"/>
                </a:solidFill>
                <a:latin typeface="+mj-lt"/>
              </a:rPr>
              <a:t>CD</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异常</a:t>
            </a:r>
            <a:endParaRPr lang="zh-CN" altLang="en-US" dirty="0"/>
          </a:p>
        </p:txBody>
      </p:sp>
      <p:sp>
        <p:nvSpPr>
          <p:cNvPr id="3" name="内容占位符 2"/>
          <p:cNvSpPr>
            <a:spLocks noGrp="1"/>
          </p:cNvSpPr>
          <p:nvPr>
            <p:ph idx="1"/>
          </p:nvPr>
        </p:nvSpPr>
        <p:spPr/>
        <p:txBody>
          <a:bodyPr>
            <a:normAutofit fontScale="85000" lnSpcReduction="20000"/>
          </a:bodyPr>
          <a:lstStyle/>
          <a:p>
            <a:r>
              <a:rPr lang="en-US" b="1" dirty="0" smtClean="0">
                <a:latin typeface="+mj-lt"/>
              </a:rPr>
              <a:t>Given the uncompleted method:</a:t>
            </a:r>
            <a:r>
              <a:rPr lang="en-US" dirty="0" smtClean="0">
                <a:latin typeface="+mj-lt"/>
              </a:rPr>
              <a:t/>
            </a:r>
            <a:br>
              <a:rPr lang="en-US" dirty="0" smtClean="0">
                <a:latin typeface="+mj-lt"/>
              </a:rPr>
            </a:br>
            <a:r>
              <a:rPr lang="zh-CN" altLang="en-US" dirty="0" smtClean="0">
                <a:latin typeface="+mj-lt"/>
              </a:rPr>
              <a:t>　　</a:t>
            </a:r>
            <a:r>
              <a:rPr lang="en-US" dirty="0" smtClean="0">
                <a:latin typeface="+mj-lt"/>
              </a:rPr>
              <a:t>1)</a:t>
            </a:r>
            <a:br>
              <a:rPr lang="en-US" dirty="0" smtClean="0">
                <a:latin typeface="+mj-lt"/>
              </a:rPr>
            </a:br>
            <a:r>
              <a:rPr lang="zh-CN" altLang="en-US" dirty="0" smtClean="0">
                <a:latin typeface="+mj-lt"/>
              </a:rPr>
              <a:t>　　</a:t>
            </a:r>
            <a:r>
              <a:rPr lang="en-US" dirty="0" smtClean="0">
                <a:latin typeface="+mj-lt"/>
              </a:rPr>
              <a:t>2) { success = connect();</a:t>
            </a:r>
            <a:br>
              <a:rPr lang="en-US" dirty="0" smtClean="0">
                <a:latin typeface="+mj-lt"/>
              </a:rPr>
            </a:br>
            <a:r>
              <a:rPr lang="zh-CN" altLang="en-US" dirty="0" smtClean="0">
                <a:latin typeface="+mj-lt"/>
              </a:rPr>
              <a:t>　　</a:t>
            </a:r>
            <a:r>
              <a:rPr lang="en-US" dirty="0" smtClean="0">
                <a:latin typeface="+mj-lt"/>
              </a:rPr>
              <a:t>3) if (success==-1) {</a:t>
            </a:r>
            <a:r>
              <a:rPr lang="zh-CN" altLang="en-US" dirty="0" smtClean="0">
                <a:latin typeface="+mj-lt"/>
              </a:rPr>
              <a:t>　　</a:t>
            </a:r>
            <a:r>
              <a:rPr lang="en-US" dirty="0" smtClean="0">
                <a:latin typeface="+mj-lt"/>
              </a:rPr>
              <a:t/>
            </a:r>
            <a:br>
              <a:rPr lang="en-US" dirty="0" smtClean="0">
                <a:latin typeface="+mj-lt"/>
              </a:rPr>
            </a:br>
            <a:r>
              <a:rPr lang="zh-CN" altLang="en-US" dirty="0" smtClean="0">
                <a:latin typeface="+mj-lt"/>
              </a:rPr>
              <a:t>　　</a:t>
            </a:r>
            <a:r>
              <a:rPr lang="en-US" dirty="0" smtClean="0">
                <a:latin typeface="+mj-lt"/>
              </a:rPr>
              <a:t>4) throw new </a:t>
            </a:r>
            <a:r>
              <a:rPr lang="en-US" dirty="0" err="1" smtClean="0">
                <a:latin typeface="+mj-lt"/>
              </a:rPr>
              <a:t>TimedOutException</a:t>
            </a:r>
            <a:r>
              <a:rPr lang="en-US" dirty="0" smtClean="0">
                <a:latin typeface="+mj-lt"/>
              </a:rPr>
              <a:t>();</a:t>
            </a:r>
            <a:br>
              <a:rPr lang="en-US" dirty="0" smtClean="0">
                <a:latin typeface="+mj-lt"/>
              </a:rPr>
            </a:br>
            <a:r>
              <a:rPr lang="zh-CN" altLang="en-US" dirty="0" smtClean="0">
                <a:latin typeface="+mj-lt"/>
              </a:rPr>
              <a:t>　　</a:t>
            </a:r>
            <a:r>
              <a:rPr lang="en-US" dirty="0" smtClean="0">
                <a:latin typeface="+mj-lt"/>
              </a:rPr>
              <a:t>5) }</a:t>
            </a:r>
            <a:br>
              <a:rPr lang="en-US" dirty="0" smtClean="0">
                <a:latin typeface="+mj-lt"/>
              </a:rPr>
            </a:br>
            <a:r>
              <a:rPr lang="zh-CN" altLang="en-US" dirty="0" smtClean="0">
                <a:latin typeface="+mj-lt"/>
              </a:rPr>
              <a:t>　　</a:t>
            </a:r>
            <a:r>
              <a:rPr lang="en-US" dirty="0" smtClean="0">
                <a:latin typeface="+mj-lt"/>
              </a:rPr>
              <a:t>6)}</a:t>
            </a:r>
            <a:br>
              <a:rPr lang="en-US" dirty="0" smtClean="0">
                <a:latin typeface="+mj-lt"/>
              </a:rPr>
            </a:br>
            <a:r>
              <a:rPr lang="en-US" b="1" dirty="0" err="1" smtClean="0">
                <a:latin typeface="+mj-lt"/>
              </a:rPr>
              <a:t>TimedOutException</a:t>
            </a:r>
            <a:r>
              <a:rPr lang="en-US" b="1" dirty="0" smtClean="0">
                <a:latin typeface="+mj-lt"/>
              </a:rPr>
              <a:t> is not a </a:t>
            </a:r>
            <a:r>
              <a:rPr lang="en-US" b="1" dirty="0" err="1" smtClean="0">
                <a:latin typeface="+mj-lt"/>
              </a:rPr>
              <a:t>RuntimeException</a:t>
            </a:r>
            <a:r>
              <a:rPr lang="en-US" b="1" dirty="0" smtClean="0">
                <a:latin typeface="+mj-lt"/>
              </a:rPr>
              <a:t>. Which can complete the method of declaration when added at line 1?</a:t>
            </a:r>
            <a:r>
              <a:rPr lang="en-US" dirty="0" smtClean="0">
                <a:latin typeface="+mj-lt"/>
              </a:rPr>
              <a:t/>
            </a:r>
            <a:br>
              <a:rPr lang="en-US" dirty="0" smtClean="0">
                <a:latin typeface="+mj-lt"/>
              </a:rPr>
            </a:br>
            <a:r>
              <a:rPr lang="en-US" b="1" dirty="0" smtClean="0">
                <a:latin typeface="+mj-lt"/>
              </a:rPr>
              <a:t>A. </a:t>
            </a:r>
            <a:r>
              <a:rPr lang="en-US" dirty="0" smtClean="0">
                <a:latin typeface="+mj-lt"/>
              </a:rPr>
              <a:t>public void method()</a:t>
            </a:r>
            <a:br>
              <a:rPr lang="en-US" dirty="0" smtClean="0">
                <a:latin typeface="+mj-lt"/>
              </a:rPr>
            </a:br>
            <a:r>
              <a:rPr lang="en-US" b="1" dirty="0" smtClean="0">
                <a:latin typeface="+mj-lt"/>
              </a:rPr>
              <a:t>B. </a:t>
            </a:r>
            <a:r>
              <a:rPr lang="en-US" dirty="0" smtClean="0">
                <a:latin typeface="+mj-lt"/>
              </a:rPr>
              <a:t>public void method() throws Exception</a:t>
            </a:r>
            <a:br>
              <a:rPr lang="en-US" dirty="0" smtClean="0">
                <a:latin typeface="+mj-lt"/>
              </a:rPr>
            </a:br>
            <a:r>
              <a:rPr lang="en-US" b="1" dirty="0" smtClean="0">
                <a:latin typeface="+mj-lt"/>
              </a:rPr>
              <a:t>C. </a:t>
            </a:r>
            <a:r>
              <a:rPr lang="en-US" dirty="0" smtClean="0">
                <a:latin typeface="+mj-lt"/>
              </a:rPr>
              <a:t>public void method() throws </a:t>
            </a:r>
            <a:r>
              <a:rPr lang="en-US" dirty="0" err="1" smtClean="0">
                <a:latin typeface="+mj-lt"/>
              </a:rPr>
              <a:t>TimedOutException</a:t>
            </a:r>
            <a:r>
              <a:rPr lang="en-US" dirty="0" smtClean="0">
                <a:latin typeface="+mj-lt"/>
              </a:rPr>
              <a:t/>
            </a:r>
            <a:br>
              <a:rPr lang="en-US" dirty="0" smtClean="0">
                <a:latin typeface="+mj-lt"/>
              </a:rPr>
            </a:br>
            <a:r>
              <a:rPr lang="en-US" b="1" dirty="0" smtClean="0">
                <a:latin typeface="+mj-lt"/>
              </a:rPr>
              <a:t>D. </a:t>
            </a:r>
            <a:r>
              <a:rPr lang="en-US" dirty="0" smtClean="0">
                <a:latin typeface="+mj-lt"/>
              </a:rPr>
              <a:t>public void method() throw </a:t>
            </a:r>
            <a:r>
              <a:rPr lang="en-US" dirty="0" err="1" smtClean="0">
                <a:latin typeface="+mj-lt"/>
              </a:rPr>
              <a:t>TimedOutException</a:t>
            </a:r>
            <a:r>
              <a:rPr lang="en-US" dirty="0" smtClean="0">
                <a:latin typeface="+mj-lt"/>
              </a:rPr>
              <a:t/>
            </a:r>
            <a:br>
              <a:rPr lang="en-US" dirty="0" smtClean="0">
                <a:latin typeface="+mj-lt"/>
              </a:rPr>
            </a:br>
            <a:r>
              <a:rPr lang="en-US" b="1" dirty="0" smtClean="0">
                <a:latin typeface="+mj-lt"/>
              </a:rPr>
              <a:t>E. </a:t>
            </a:r>
            <a:r>
              <a:rPr lang="en-US" dirty="0" smtClean="0">
                <a:latin typeface="+mj-lt"/>
              </a:rPr>
              <a:t>public throw </a:t>
            </a:r>
            <a:r>
              <a:rPr lang="en-US" dirty="0" err="1" smtClean="0">
                <a:latin typeface="+mj-lt"/>
              </a:rPr>
              <a:t>TimedOutException</a:t>
            </a:r>
            <a:r>
              <a:rPr lang="en-US" dirty="0" smtClean="0">
                <a:latin typeface="+mj-lt"/>
              </a:rPr>
              <a:t> void method()</a:t>
            </a:r>
          </a:p>
          <a:p>
            <a:r>
              <a:rPr lang="zh-CN" altLang="en-US" b="1" dirty="0" smtClean="0">
                <a:solidFill>
                  <a:srgbClr val="FF0000"/>
                </a:solidFill>
                <a:latin typeface="+mj-lt"/>
              </a:rPr>
              <a:t>答案</a:t>
            </a:r>
            <a:r>
              <a:rPr lang="en-US" altLang="zh-CN" b="1" dirty="0" smtClean="0">
                <a:solidFill>
                  <a:srgbClr val="FF0000"/>
                </a:solidFill>
                <a:latin typeface="+mj-lt"/>
              </a:rPr>
              <a:t>:BC</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十六进制</a:t>
            </a:r>
            <a:endParaRPr lang="zh-CN" altLang="en-US" dirty="0"/>
          </a:p>
        </p:txBody>
      </p:sp>
      <p:sp>
        <p:nvSpPr>
          <p:cNvPr id="3" name="内容占位符 2"/>
          <p:cNvSpPr>
            <a:spLocks noGrp="1"/>
          </p:cNvSpPr>
          <p:nvPr>
            <p:ph idx="1"/>
          </p:nvPr>
        </p:nvSpPr>
        <p:spPr/>
        <p:txBody>
          <a:bodyPr/>
          <a:lstStyle/>
          <a:p>
            <a:r>
              <a:rPr lang="en-US" b="1" dirty="0" smtClean="0">
                <a:latin typeface="+mj-lt"/>
              </a:rPr>
              <a:t>Which of the following answer is correct to express the value 10 in hexadecimal number?</a:t>
            </a:r>
            <a:r>
              <a:rPr lang="en-US" dirty="0" smtClean="0">
                <a:latin typeface="+mj-lt"/>
              </a:rPr>
              <a:t/>
            </a:r>
            <a:br>
              <a:rPr lang="en-US" dirty="0" smtClean="0">
                <a:latin typeface="+mj-lt"/>
              </a:rPr>
            </a:br>
            <a:r>
              <a:rPr lang="en-US" b="1" dirty="0" smtClean="0">
                <a:latin typeface="+mj-lt"/>
              </a:rPr>
              <a:t>A</a:t>
            </a:r>
            <a:r>
              <a:rPr lang="en-US" b="1" dirty="0" smtClean="0">
                <a:solidFill>
                  <a:srgbClr val="FF0000"/>
                </a:solidFill>
                <a:latin typeface="+mj-lt"/>
              </a:rPr>
              <a:t>. </a:t>
            </a:r>
            <a:r>
              <a:rPr lang="en-US" dirty="0" smtClean="0">
                <a:solidFill>
                  <a:srgbClr val="FF0000"/>
                </a:solidFill>
                <a:latin typeface="+mj-lt"/>
              </a:rPr>
              <a:t>0xA</a:t>
            </a:r>
            <a:r>
              <a:rPr lang="zh-CN" altLang="en-US" dirty="0" smtClean="0">
                <a:solidFill>
                  <a:srgbClr val="FF0000"/>
                </a:solidFill>
                <a:latin typeface="+mj-lt"/>
              </a:rPr>
              <a:t>（</a:t>
            </a:r>
            <a:r>
              <a:rPr lang="en-US" altLang="zh-CN" dirty="0" smtClean="0">
                <a:solidFill>
                  <a:srgbClr val="FF0000"/>
                </a:solidFill>
                <a:latin typeface="+mj-lt"/>
              </a:rPr>
              <a:t>0x</a:t>
            </a:r>
            <a:r>
              <a:rPr lang="zh-CN" altLang="en-US" dirty="0" smtClean="0">
                <a:solidFill>
                  <a:srgbClr val="FF0000"/>
                </a:solidFill>
                <a:latin typeface="+mj-lt"/>
              </a:rPr>
              <a:t>开头为</a:t>
            </a:r>
            <a:r>
              <a:rPr lang="en-US" altLang="zh-CN" dirty="0" smtClean="0">
                <a:solidFill>
                  <a:srgbClr val="FF0000"/>
                </a:solidFill>
                <a:latin typeface="+mj-lt"/>
              </a:rPr>
              <a:t>16</a:t>
            </a:r>
            <a:r>
              <a:rPr lang="zh-CN" altLang="en-US" dirty="0" smtClean="0">
                <a:solidFill>
                  <a:srgbClr val="FF0000"/>
                </a:solidFill>
                <a:latin typeface="+mj-lt"/>
              </a:rPr>
              <a:t>进制</a:t>
            </a:r>
            <a:r>
              <a:rPr lang="zh-CN" altLang="en-US" dirty="0" smtClean="0">
                <a:solidFill>
                  <a:srgbClr val="FF0000"/>
                </a:solidFill>
                <a:latin typeface="+mj-lt"/>
              </a:rPr>
              <a:t>）</a:t>
            </a:r>
            <a:r>
              <a:rPr lang="en-US" dirty="0" smtClean="0">
                <a:latin typeface="+mj-lt"/>
              </a:rPr>
              <a:t/>
            </a:r>
            <a:br>
              <a:rPr lang="en-US" dirty="0" smtClean="0">
                <a:latin typeface="+mj-lt"/>
              </a:rPr>
            </a:br>
            <a:r>
              <a:rPr lang="en-US" b="1" dirty="0" smtClean="0">
                <a:latin typeface="+mj-lt"/>
              </a:rPr>
              <a:t>B. </a:t>
            </a:r>
            <a:r>
              <a:rPr lang="en-US" dirty="0" smtClean="0">
                <a:latin typeface="+mj-lt"/>
              </a:rPr>
              <a:t>0x16</a:t>
            </a:r>
            <a:br>
              <a:rPr lang="en-US" dirty="0" smtClean="0">
                <a:latin typeface="+mj-lt"/>
              </a:rPr>
            </a:br>
            <a:r>
              <a:rPr lang="en-US" b="1" dirty="0" smtClean="0">
                <a:latin typeface="+mj-lt"/>
              </a:rPr>
              <a:t>C. </a:t>
            </a:r>
            <a:r>
              <a:rPr lang="en-US" dirty="0" smtClean="0">
                <a:latin typeface="+mj-lt"/>
              </a:rPr>
              <a:t>0A</a:t>
            </a:r>
            <a:br>
              <a:rPr lang="en-US" dirty="0" smtClean="0">
                <a:latin typeface="+mj-lt"/>
              </a:rPr>
            </a:br>
            <a:r>
              <a:rPr lang="en-US" b="1" dirty="0" smtClean="0">
                <a:latin typeface="+mj-lt"/>
              </a:rPr>
              <a:t>D. </a:t>
            </a:r>
            <a:r>
              <a:rPr lang="en-US" dirty="0" smtClean="0">
                <a:latin typeface="+mj-lt"/>
              </a:rPr>
              <a:t>016</a:t>
            </a:r>
          </a:p>
          <a:p>
            <a:r>
              <a:rPr lang="zh-CN" altLang="en-US" b="1" dirty="0" smtClean="0">
                <a:solidFill>
                  <a:srgbClr val="FF0000"/>
                </a:solidFill>
                <a:latin typeface="+mj-lt"/>
              </a:rPr>
              <a:t>答案：</a:t>
            </a:r>
            <a:r>
              <a:rPr lang="en-US" altLang="zh-CN" b="1" dirty="0" smtClean="0">
                <a:solidFill>
                  <a:srgbClr val="FF0000"/>
                </a:solidFill>
                <a:latin typeface="+mj-lt"/>
              </a:rPr>
              <a:t>A</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smtClean="0"/>
              <a:t>构造</a:t>
            </a:r>
            <a:r>
              <a:rPr lang="zh-CN" altLang="en-US" smtClean="0"/>
              <a:t>方法</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latin typeface="+mj-lt"/>
              </a:rPr>
              <a:t>Given the following </a:t>
            </a:r>
            <a:r>
              <a:rPr lang="en-US" b="1" dirty="0" smtClean="0">
                <a:latin typeface="+mj-lt"/>
              </a:rPr>
              <a:t>code:</a:t>
            </a:r>
            <a:r>
              <a:rPr lang="zh-CN" altLang="en-US" b="1" dirty="0" smtClean="0">
                <a:latin typeface="+mj-lt"/>
              </a:rPr>
              <a:t>（</a:t>
            </a:r>
            <a:r>
              <a:rPr lang="en-US" dirty="0" smtClean="0">
                <a:latin typeface="+mj-lt"/>
              </a:rPr>
              <a:t/>
            </a:r>
            <a:br>
              <a:rPr lang="en-US" dirty="0" smtClean="0">
                <a:latin typeface="+mj-lt"/>
              </a:rPr>
            </a:br>
            <a:r>
              <a:rPr lang="zh-CN" altLang="en-US" dirty="0" smtClean="0">
                <a:latin typeface="+mj-lt"/>
              </a:rPr>
              <a:t>　　</a:t>
            </a:r>
            <a:r>
              <a:rPr lang="en-US" dirty="0" smtClean="0">
                <a:latin typeface="+mj-lt"/>
              </a:rPr>
              <a:t>1) public class Test {</a:t>
            </a:r>
            <a:br>
              <a:rPr lang="en-US" dirty="0" smtClean="0">
                <a:latin typeface="+mj-lt"/>
              </a:rPr>
            </a:br>
            <a:r>
              <a:rPr lang="zh-CN" altLang="en-US" dirty="0" smtClean="0">
                <a:latin typeface="+mj-lt"/>
              </a:rPr>
              <a:t>　　</a:t>
            </a:r>
            <a:r>
              <a:rPr lang="en-US" dirty="0" smtClean="0">
                <a:latin typeface="+mj-lt"/>
              </a:rPr>
              <a:t>2} </a:t>
            </a:r>
            <a:r>
              <a:rPr lang="en-US" dirty="0" err="1" smtClean="0">
                <a:latin typeface="+mj-lt"/>
              </a:rPr>
              <a:t>int</a:t>
            </a:r>
            <a:r>
              <a:rPr lang="en-US" dirty="0" smtClean="0">
                <a:latin typeface="+mj-lt"/>
              </a:rPr>
              <a:t> m, n;</a:t>
            </a:r>
            <a:br>
              <a:rPr lang="en-US" dirty="0" smtClean="0">
                <a:latin typeface="+mj-lt"/>
              </a:rPr>
            </a:br>
            <a:r>
              <a:rPr lang="zh-CN" altLang="en-US" dirty="0" smtClean="0">
                <a:latin typeface="+mj-lt"/>
              </a:rPr>
              <a:t>　　</a:t>
            </a:r>
            <a:r>
              <a:rPr lang="en-US" dirty="0" smtClean="0">
                <a:latin typeface="+mj-lt"/>
              </a:rPr>
              <a:t>3} public Test() {}</a:t>
            </a:r>
            <a:br>
              <a:rPr lang="en-US" dirty="0" smtClean="0">
                <a:latin typeface="+mj-lt"/>
              </a:rPr>
            </a:br>
            <a:r>
              <a:rPr lang="zh-CN" altLang="en-US" dirty="0" smtClean="0">
                <a:latin typeface="+mj-lt"/>
              </a:rPr>
              <a:t>　　</a:t>
            </a:r>
            <a:r>
              <a:rPr lang="en-US" dirty="0" smtClean="0">
                <a:latin typeface="+mj-lt"/>
              </a:rPr>
              <a:t>4} public Test(</a:t>
            </a:r>
            <a:r>
              <a:rPr lang="en-US" dirty="0" err="1" smtClean="0">
                <a:latin typeface="+mj-lt"/>
              </a:rPr>
              <a:t>int</a:t>
            </a:r>
            <a:r>
              <a:rPr lang="en-US" dirty="0" smtClean="0">
                <a:latin typeface="+mj-lt"/>
              </a:rPr>
              <a:t> a) { m=a; }</a:t>
            </a:r>
            <a:br>
              <a:rPr lang="en-US" dirty="0" smtClean="0">
                <a:latin typeface="+mj-lt"/>
              </a:rPr>
            </a:br>
            <a:r>
              <a:rPr lang="zh-CN" altLang="en-US" dirty="0" smtClean="0">
                <a:latin typeface="+mj-lt"/>
              </a:rPr>
              <a:t>　　</a:t>
            </a:r>
            <a:r>
              <a:rPr lang="en-US" dirty="0" smtClean="0">
                <a:latin typeface="+mj-lt"/>
              </a:rPr>
              <a:t>5} public static void main(String </a:t>
            </a:r>
            <a:r>
              <a:rPr lang="en-US" dirty="0" err="1" smtClean="0">
                <a:latin typeface="+mj-lt"/>
              </a:rPr>
              <a:t>arg</a:t>
            </a:r>
            <a:r>
              <a:rPr lang="en-US" dirty="0" smtClean="0">
                <a:latin typeface="+mj-lt"/>
              </a:rPr>
              <a:t>[]) {</a:t>
            </a:r>
            <a:br>
              <a:rPr lang="en-US" dirty="0" smtClean="0">
                <a:latin typeface="+mj-lt"/>
              </a:rPr>
            </a:br>
            <a:r>
              <a:rPr lang="zh-CN" altLang="en-US" dirty="0" smtClean="0">
                <a:latin typeface="+mj-lt"/>
              </a:rPr>
              <a:t>　　</a:t>
            </a:r>
            <a:r>
              <a:rPr lang="en-US" dirty="0" smtClean="0">
                <a:latin typeface="+mj-lt"/>
              </a:rPr>
              <a:t>6} Test t1,t2;</a:t>
            </a:r>
            <a:br>
              <a:rPr lang="en-US" dirty="0" smtClean="0">
                <a:latin typeface="+mj-lt"/>
              </a:rPr>
            </a:br>
            <a:r>
              <a:rPr lang="zh-CN" altLang="en-US" dirty="0" smtClean="0">
                <a:latin typeface="+mj-lt"/>
              </a:rPr>
              <a:t>　　</a:t>
            </a:r>
            <a:r>
              <a:rPr lang="en-US" dirty="0" smtClean="0">
                <a:latin typeface="+mj-lt"/>
              </a:rPr>
              <a:t>7} </a:t>
            </a:r>
            <a:r>
              <a:rPr lang="en-US" dirty="0" err="1" smtClean="0">
                <a:latin typeface="+mj-lt"/>
              </a:rPr>
              <a:t>int</a:t>
            </a:r>
            <a:r>
              <a:rPr lang="en-US" dirty="0" smtClean="0">
                <a:latin typeface="+mj-lt"/>
              </a:rPr>
              <a:t> </a:t>
            </a:r>
            <a:r>
              <a:rPr lang="en-US" dirty="0" err="1" smtClean="0">
                <a:latin typeface="+mj-lt"/>
              </a:rPr>
              <a:t>j,k</a:t>
            </a:r>
            <a:r>
              <a:rPr lang="en-US" dirty="0" smtClean="0">
                <a:latin typeface="+mj-lt"/>
              </a:rPr>
              <a:t>;</a:t>
            </a:r>
            <a:br>
              <a:rPr lang="en-US" dirty="0" smtClean="0">
                <a:latin typeface="+mj-lt"/>
              </a:rPr>
            </a:br>
            <a:r>
              <a:rPr lang="zh-CN" altLang="en-US" dirty="0" smtClean="0">
                <a:latin typeface="+mj-lt"/>
              </a:rPr>
              <a:t>　　</a:t>
            </a:r>
            <a:r>
              <a:rPr lang="en-US" dirty="0" smtClean="0">
                <a:latin typeface="+mj-lt"/>
              </a:rPr>
              <a:t>8} j=0; k=0;</a:t>
            </a:r>
            <a:br>
              <a:rPr lang="en-US" dirty="0" smtClean="0">
                <a:latin typeface="+mj-lt"/>
              </a:rPr>
            </a:br>
            <a:r>
              <a:rPr lang="zh-CN" altLang="en-US" dirty="0" smtClean="0">
                <a:latin typeface="+mj-lt"/>
              </a:rPr>
              <a:t>　　</a:t>
            </a:r>
            <a:r>
              <a:rPr lang="en-US" dirty="0" smtClean="0">
                <a:latin typeface="+mj-lt"/>
              </a:rPr>
              <a:t>9} t1=new Test();</a:t>
            </a:r>
            <a:br>
              <a:rPr lang="en-US" dirty="0" smtClean="0">
                <a:latin typeface="+mj-lt"/>
              </a:rPr>
            </a:br>
            <a:r>
              <a:rPr lang="zh-CN" altLang="en-US" dirty="0" smtClean="0">
                <a:latin typeface="+mj-lt"/>
              </a:rPr>
              <a:t>　　</a:t>
            </a:r>
            <a:r>
              <a:rPr lang="en-US" dirty="0" smtClean="0">
                <a:latin typeface="+mj-lt"/>
              </a:rPr>
              <a:t>10} t2=new Test(</a:t>
            </a:r>
            <a:r>
              <a:rPr lang="en-US" dirty="0" err="1" smtClean="0">
                <a:latin typeface="+mj-lt"/>
              </a:rPr>
              <a:t>j,k</a:t>
            </a:r>
            <a:r>
              <a:rPr lang="en-US" dirty="0" smtClean="0">
                <a:latin typeface="+mj-lt"/>
              </a:rPr>
              <a:t>);</a:t>
            </a:r>
            <a:br>
              <a:rPr lang="en-US" dirty="0" smtClean="0">
                <a:latin typeface="+mj-lt"/>
              </a:rPr>
            </a:br>
            <a:r>
              <a:rPr lang="zh-CN" altLang="en-US" dirty="0" smtClean="0">
                <a:latin typeface="+mj-lt"/>
              </a:rPr>
              <a:t>　　</a:t>
            </a:r>
            <a:r>
              <a:rPr lang="en-US" dirty="0" smtClean="0">
                <a:latin typeface="+mj-lt"/>
              </a:rPr>
              <a:t>11} }</a:t>
            </a:r>
            <a:br>
              <a:rPr lang="en-US" dirty="0" smtClean="0">
                <a:latin typeface="+mj-lt"/>
              </a:rPr>
            </a:br>
            <a:r>
              <a:rPr lang="zh-CN" altLang="en-US" dirty="0" smtClean="0">
                <a:latin typeface="+mj-lt"/>
              </a:rPr>
              <a:t>　　</a:t>
            </a:r>
            <a:r>
              <a:rPr lang="en-US" dirty="0" smtClean="0">
                <a:latin typeface="+mj-lt"/>
              </a:rPr>
              <a:t>12} }</a:t>
            </a:r>
            <a:br>
              <a:rPr lang="en-US" dirty="0" smtClean="0">
                <a:latin typeface="+mj-lt"/>
              </a:rPr>
            </a:br>
            <a:r>
              <a:rPr lang="en-US" b="1" dirty="0" smtClean="0">
                <a:latin typeface="+mj-lt"/>
              </a:rPr>
              <a:t>Which line would cause one error during compilation?</a:t>
            </a:r>
            <a:r>
              <a:rPr lang="en-US" dirty="0" smtClean="0">
                <a:latin typeface="+mj-lt"/>
              </a:rPr>
              <a:t/>
            </a:r>
            <a:br>
              <a:rPr lang="en-US" dirty="0" smtClean="0">
                <a:latin typeface="+mj-lt"/>
              </a:rPr>
            </a:br>
            <a:r>
              <a:rPr lang="en-US" b="1" dirty="0" smtClean="0">
                <a:latin typeface="+mj-lt"/>
              </a:rPr>
              <a:t>A. </a:t>
            </a:r>
            <a:r>
              <a:rPr lang="en-US" dirty="0" smtClean="0">
                <a:latin typeface="+mj-lt"/>
              </a:rPr>
              <a:t>line 3</a:t>
            </a:r>
            <a:br>
              <a:rPr lang="en-US" dirty="0" smtClean="0">
                <a:latin typeface="+mj-lt"/>
              </a:rPr>
            </a:br>
            <a:r>
              <a:rPr lang="en-US" b="1" dirty="0" smtClean="0">
                <a:latin typeface="+mj-lt"/>
              </a:rPr>
              <a:t>B. </a:t>
            </a:r>
            <a:r>
              <a:rPr lang="en-US" dirty="0" smtClean="0">
                <a:latin typeface="+mj-lt"/>
              </a:rPr>
              <a:t>line 5</a:t>
            </a:r>
            <a:br>
              <a:rPr lang="en-US" dirty="0" smtClean="0">
                <a:latin typeface="+mj-lt"/>
              </a:rPr>
            </a:br>
            <a:r>
              <a:rPr lang="en-US" b="1" dirty="0" smtClean="0">
                <a:latin typeface="+mj-lt"/>
              </a:rPr>
              <a:t>C. </a:t>
            </a:r>
            <a:r>
              <a:rPr lang="en-US" dirty="0" smtClean="0">
                <a:latin typeface="+mj-lt"/>
              </a:rPr>
              <a:t>line 6</a:t>
            </a:r>
            <a:br>
              <a:rPr lang="en-US" dirty="0" smtClean="0">
                <a:latin typeface="+mj-lt"/>
              </a:rPr>
            </a:br>
            <a:r>
              <a:rPr lang="en-US" b="1" dirty="0" smtClean="0">
                <a:latin typeface="+mj-lt"/>
              </a:rPr>
              <a:t>D. </a:t>
            </a:r>
            <a:r>
              <a:rPr lang="en-US" dirty="0" smtClean="0">
                <a:latin typeface="+mj-lt"/>
              </a:rPr>
              <a:t>line 10</a:t>
            </a:r>
          </a:p>
          <a:p>
            <a:r>
              <a:rPr lang="zh-CN" altLang="en-US" b="1" dirty="0" smtClean="0">
                <a:solidFill>
                  <a:srgbClr val="FF0000"/>
                </a:solidFill>
                <a:latin typeface="+mj-lt"/>
              </a:rPr>
              <a:t>答案：</a:t>
            </a:r>
            <a:r>
              <a:rPr lang="en-US" altLang="zh-CN" b="1" dirty="0" smtClean="0">
                <a:solidFill>
                  <a:srgbClr val="FF0000"/>
                </a:solidFill>
                <a:latin typeface="+mj-lt"/>
              </a:rPr>
              <a:t>D</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a:buNone/>
            </a:pPr>
            <a:r>
              <a:rPr lang="en-US" altLang="zh-CN" sz="7200" dirty="0" smtClean="0"/>
              <a:t>        </a:t>
            </a:r>
            <a:r>
              <a:rPr lang="en-US" altLang="zh-CN" sz="6000" dirty="0" smtClean="0"/>
              <a:t>The End</a:t>
            </a:r>
          </a:p>
          <a:p>
            <a:pPr>
              <a:buNone/>
            </a:pPr>
            <a:r>
              <a:rPr lang="en-US" altLang="zh-CN" sz="7200" dirty="0" smtClean="0"/>
              <a:t>     </a:t>
            </a:r>
            <a:r>
              <a:rPr lang="en-US" altLang="zh-CN" sz="7200" dirty="0" smtClean="0">
                <a:solidFill>
                  <a:schemeClr val="bg2">
                    <a:lumMod val="50000"/>
                  </a:schemeClr>
                </a:solidFill>
              </a:rPr>
              <a:t>Thank</a:t>
            </a:r>
            <a:r>
              <a:rPr lang="zh-CN" altLang="en-US" sz="7200" dirty="0" smtClean="0">
                <a:solidFill>
                  <a:schemeClr val="bg2">
                    <a:lumMod val="50000"/>
                  </a:schemeClr>
                </a:solidFill>
              </a:rPr>
              <a:t> </a:t>
            </a:r>
            <a:r>
              <a:rPr lang="en-US" altLang="zh-CN" sz="7200" dirty="0" smtClean="0">
                <a:solidFill>
                  <a:schemeClr val="bg2">
                    <a:lumMod val="50000"/>
                  </a:schemeClr>
                </a:solidFill>
              </a:rPr>
              <a:t>you</a:t>
            </a:r>
            <a:r>
              <a:rPr lang="zh-CN" altLang="en-US" sz="7200" dirty="0" smtClean="0">
                <a:solidFill>
                  <a:schemeClr val="bg2">
                    <a:lumMod val="50000"/>
                  </a:schemeClr>
                </a:solidFill>
              </a:rPr>
              <a:t>！</a:t>
            </a:r>
            <a:endParaRPr lang="zh-CN" altLang="en-US" sz="7200" dirty="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垃圾收集</a:t>
            </a:r>
            <a:endParaRPr lang="zh-CN" altLang="en-US" dirty="0"/>
          </a:p>
        </p:txBody>
      </p:sp>
      <p:sp>
        <p:nvSpPr>
          <p:cNvPr id="3" name="内容占位符 2"/>
          <p:cNvSpPr>
            <a:spLocks noGrp="1"/>
          </p:cNvSpPr>
          <p:nvPr>
            <p:ph idx="1"/>
          </p:nvPr>
        </p:nvSpPr>
        <p:spPr/>
        <p:txBody>
          <a:bodyPr>
            <a:normAutofit fontScale="85000" lnSpcReduction="10000"/>
          </a:bodyPr>
          <a:lstStyle/>
          <a:p>
            <a:r>
              <a:rPr lang="en-US" b="1" dirty="0" smtClean="0"/>
              <a:t>Which statement about the garbage collection mechanism are true? </a:t>
            </a:r>
            <a:r>
              <a:rPr lang="en-US" dirty="0" smtClean="0"/>
              <a:t/>
            </a:r>
            <a:br>
              <a:rPr lang="en-US" dirty="0" smtClean="0"/>
            </a:br>
            <a:r>
              <a:rPr lang="en-US" b="1" dirty="0" smtClean="0"/>
              <a:t>A. </a:t>
            </a:r>
            <a:r>
              <a:rPr lang="en-US" dirty="0" smtClean="0"/>
              <a:t>Garbage collection require additional </a:t>
            </a:r>
            <a:r>
              <a:rPr lang="en-US" dirty="0" err="1" smtClean="0"/>
              <a:t>programe</a:t>
            </a:r>
            <a:r>
              <a:rPr lang="en-US" dirty="0" smtClean="0"/>
              <a:t> code in cases where multiple </a:t>
            </a:r>
            <a:r>
              <a:rPr lang="zh-CN" altLang="en-US" dirty="0" smtClean="0"/>
              <a:t>　</a:t>
            </a:r>
            <a:r>
              <a:rPr lang="en-US" dirty="0" smtClean="0"/>
              <a:t>threads are running. </a:t>
            </a:r>
            <a:r>
              <a:rPr lang="zh-CN" altLang="en-US" dirty="0" smtClean="0"/>
              <a:t>不需要另外的代码</a:t>
            </a:r>
            <a:r>
              <a:rPr lang="en-US" dirty="0" smtClean="0"/>
              <a:t/>
            </a:r>
            <a:br>
              <a:rPr lang="en-US" dirty="0" smtClean="0"/>
            </a:br>
            <a:r>
              <a:rPr lang="en-US" b="1" dirty="0" smtClean="0"/>
              <a:t>B. </a:t>
            </a:r>
            <a:r>
              <a:rPr lang="en-US" dirty="0" smtClean="0"/>
              <a:t>The programmer can indicate that a reference through a local variable is no longer of interest. </a:t>
            </a:r>
            <a:br>
              <a:rPr lang="en-US" dirty="0" smtClean="0"/>
            </a:br>
            <a:r>
              <a:rPr lang="en-US" b="1" dirty="0" smtClean="0"/>
              <a:t>C. </a:t>
            </a:r>
            <a:r>
              <a:rPr lang="en-US" dirty="0" smtClean="0"/>
              <a:t>The programmer has a mechanism that </a:t>
            </a:r>
            <a:r>
              <a:rPr lang="en-US" dirty="0" err="1" smtClean="0"/>
              <a:t>explicity</a:t>
            </a:r>
            <a:r>
              <a:rPr lang="en-US" dirty="0" smtClean="0"/>
              <a:t> and immediately frees the memory used by Java objects. </a:t>
            </a:r>
            <a:br>
              <a:rPr lang="en-US" dirty="0" smtClean="0"/>
            </a:br>
            <a:r>
              <a:rPr lang="en-US" b="1" dirty="0" smtClean="0"/>
              <a:t>D. </a:t>
            </a:r>
            <a:r>
              <a:rPr lang="en-US" dirty="0" smtClean="0"/>
              <a:t>The garbage collection mechanism can free the memory used by Java Object at </a:t>
            </a:r>
            <a:r>
              <a:rPr lang="en-US" dirty="0" err="1" smtClean="0"/>
              <a:t>explection</a:t>
            </a:r>
            <a:r>
              <a:rPr lang="zh-CN" altLang="en-US" dirty="0"/>
              <a:t>　</a:t>
            </a:r>
            <a:r>
              <a:rPr lang="en-US" dirty="0" smtClean="0"/>
              <a:t>time. </a:t>
            </a:r>
            <a:br>
              <a:rPr lang="en-US" dirty="0" smtClean="0"/>
            </a:br>
            <a:r>
              <a:rPr lang="en-US" b="1" dirty="0" smtClean="0"/>
              <a:t>E. </a:t>
            </a:r>
            <a:r>
              <a:rPr lang="en-US" dirty="0" smtClean="0"/>
              <a:t>The garbage collection system never reclaims memory from objects while are still accessible to running user threads. </a:t>
            </a:r>
          </a:p>
          <a:p>
            <a:r>
              <a:rPr lang="zh-CN" altLang="en-US" b="1" dirty="0" smtClean="0">
                <a:solidFill>
                  <a:srgbClr val="FF0000"/>
                </a:solidFill>
              </a:rPr>
              <a:t>解答：</a:t>
            </a:r>
            <a:r>
              <a:rPr lang="en-US" b="1" dirty="0" smtClean="0">
                <a:solidFill>
                  <a:srgbClr val="FF0000"/>
                </a:solidFill>
              </a:rPr>
              <a:t>B,E </a:t>
            </a:r>
            <a:r>
              <a:rPr lang="en-US" dirty="0" smtClean="0"/>
              <a:t/>
            </a:r>
            <a:br>
              <a:rPr lang="en-US" dirty="0" smtClean="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类型转换</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smtClean="0">
                <a:latin typeface="+mj-lt"/>
                <a:ea typeface="Arial Unicode MS" pitchFamily="34" charset="-122"/>
                <a:cs typeface="Arial Unicode MS" pitchFamily="34" charset="-122"/>
              </a:rPr>
              <a:t>3.</a:t>
            </a:r>
            <a:r>
              <a:rPr lang="en-US" b="1" dirty="0" smtClean="0">
                <a:latin typeface="+mj-lt"/>
                <a:ea typeface="Arial Unicode MS" pitchFamily="34" charset="-122"/>
                <a:cs typeface="Arial Unicode MS" pitchFamily="34" charset="-122"/>
              </a:rPr>
              <a:t>Consider the following class: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1. class Test(</a:t>
            </a:r>
            <a:r>
              <a:rPr lang="en-US" b="1" dirty="0" err="1" smtClean="0">
                <a:latin typeface="+mj-lt"/>
                <a:ea typeface="Arial Unicode MS" pitchFamily="34" charset="-122"/>
                <a:cs typeface="Arial Unicode MS" pitchFamily="34" charset="-122"/>
              </a:rPr>
              <a:t>int</a:t>
            </a:r>
            <a:r>
              <a:rPr lang="en-US" b="1" dirty="0" smtClean="0">
                <a:latin typeface="+mj-lt"/>
                <a:ea typeface="Arial Unicode MS" pitchFamily="34" charset="-122"/>
                <a:cs typeface="Arial Unicode MS" pitchFamily="34" charset="-122"/>
              </a:rPr>
              <a:t> </a:t>
            </a:r>
            <a:r>
              <a:rPr lang="en-US" b="1" dirty="0" err="1" smtClean="0">
                <a:latin typeface="+mj-lt"/>
                <a:ea typeface="Arial Unicode MS" pitchFamily="34" charset="-122"/>
                <a:cs typeface="Arial Unicode MS" pitchFamily="34" charset="-122"/>
              </a:rPr>
              <a:t>i</a:t>
            </a:r>
            <a:r>
              <a:rPr lang="en-US" b="1" dirty="0" smtClean="0">
                <a:latin typeface="+mj-lt"/>
                <a:ea typeface="Arial Unicode MS" pitchFamily="34" charset="-122"/>
                <a:cs typeface="Arial Unicode MS" pitchFamily="34" charset="-122"/>
              </a:rPr>
              <a:t>) {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2. void test(</a:t>
            </a:r>
            <a:r>
              <a:rPr lang="en-US" b="1" dirty="0" err="1" smtClean="0">
                <a:latin typeface="+mj-lt"/>
                <a:ea typeface="Arial Unicode MS" pitchFamily="34" charset="-122"/>
                <a:cs typeface="Arial Unicode MS" pitchFamily="34" charset="-122"/>
              </a:rPr>
              <a:t>int</a:t>
            </a:r>
            <a:r>
              <a:rPr lang="en-US" b="1" dirty="0" smtClean="0">
                <a:latin typeface="+mj-lt"/>
                <a:ea typeface="Arial Unicode MS" pitchFamily="34" charset="-122"/>
                <a:cs typeface="Arial Unicode MS" pitchFamily="34" charset="-122"/>
              </a:rPr>
              <a:t> </a:t>
            </a:r>
            <a:r>
              <a:rPr lang="en-US" b="1" dirty="0" err="1" smtClean="0">
                <a:latin typeface="+mj-lt"/>
                <a:ea typeface="Arial Unicode MS" pitchFamily="34" charset="-122"/>
                <a:cs typeface="Arial Unicode MS" pitchFamily="34" charset="-122"/>
              </a:rPr>
              <a:t>i</a:t>
            </a:r>
            <a:r>
              <a:rPr lang="en-US" b="1" dirty="0" smtClean="0">
                <a:latin typeface="+mj-lt"/>
                <a:ea typeface="Arial Unicode MS" pitchFamily="34" charset="-122"/>
                <a:cs typeface="Arial Unicode MS" pitchFamily="34" charset="-122"/>
              </a:rPr>
              <a:t>) {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3. </a:t>
            </a:r>
            <a:r>
              <a:rPr lang="en-US" b="1" dirty="0" err="1" smtClean="0">
                <a:latin typeface="+mj-lt"/>
                <a:ea typeface="Arial Unicode MS" pitchFamily="34" charset="-122"/>
                <a:cs typeface="Arial Unicode MS" pitchFamily="34" charset="-122"/>
              </a:rPr>
              <a:t>System.out.println</a:t>
            </a:r>
            <a:r>
              <a:rPr lang="en-US" b="1" dirty="0" smtClean="0">
                <a:latin typeface="+mj-lt"/>
                <a:ea typeface="Arial Unicode MS" pitchFamily="34" charset="-122"/>
                <a:cs typeface="Arial Unicode MS" pitchFamily="34" charset="-122"/>
              </a:rPr>
              <a:t>(“I am an int.”);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4. }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5. void test(String s) {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6. </a:t>
            </a:r>
            <a:r>
              <a:rPr lang="en-US" b="1" dirty="0" err="1" smtClean="0">
                <a:latin typeface="+mj-lt"/>
                <a:ea typeface="Arial Unicode MS" pitchFamily="34" charset="-122"/>
                <a:cs typeface="Arial Unicode MS" pitchFamily="34" charset="-122"/>
              </a:rPr>
              <a:t>System.out.println</a:t>
            </a:r>
            <a:r>
              <a:rPr lang="en-US" b="1" dirty="0" smtClean="0">
                <a:latin typeface="+mj-lt"/>
                <a:ea typeface="Arial Unicode MS" pitchFamily="34" charset="-122"/>
                <a:cs typeface="Arial Unicode MS" pitchFamily="34" charset="-122"/>
              </a:rPr>
              <a:t>(“I am a string.”);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7. } </a:t>
            </a: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8.</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9. public static void main(String </a:t>
            </a:r>
            <a:r>
              <a:rPr lang="en-US" b="1" dirty="0" err="1" smtClean="0">
                <a:latin typeface="+mj-lt"/>
                <a:ea typeface="Arial Unicode MS" pitchFamily="34" charset="-122"/>
                <a:cs typeface="Arial Unicode MS" pitchFamily="34" charset="-122"/>
              </a:rPr>
              <a:t>args</a:t>
            </a:r>
            <a:r>
              <a:rPr lang="en-US" b="1" dirty="0" smtClean="0">
                <a:latin typeface="+mj-lt"/>
                <a:ea typeface="Arial Unicode MS" pitchFamily="34" charset="-122"/>
                <a:cs typeface="Arial Unicode MS" pitchFamily="34" charset="-122"/>
              </a:rPr>
              <a:t>[]) {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10. Test t=new Test();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11. char </a:t>
            </a:r>
            <a:r>
              <a:rPr lang="en-US" b="1" dirty="0" err="1" smtClean="0">
                <a:latin typeface="+mj-lt"/>
                <a:ea typeface="Arial Unicode MS" pitchFamily="34" charset="-122"/>
                <a:cs typeface="Arial Unicode MS" pitchFamily="34" charset="-122"/>
              </a:rPr>
              <a:t>ch</a:t>
            </a:r>
            <a:r>
              <a:rPr lang="en-US" b="1" dirty="0" smtClean="0">
                <a:latin typeface="+mj-lt"/>
                <a:ea typeface="Arial Unicode MS" pitchFamily="34" charset="-122"/>
                <a:cs typeface="Arial Unicode MS" pitchFamily="34" charset="-122"/>
              </a:rPr>
              <a:t>=‘y’;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12. </a:t>
            </a:r>
            <a:r>
              <a:rPr lang="en-US" b="1" dirty="0" err="1" smtClean="0">
                <a:latin typeface="+mj-lt"/>
                <a:ea typeface="Arial Unicode MS" pitchFamily="34" charset="-122"/>
                <a:cs typeface="Arial Unicode MS" pitchFamily="34" charset="-122"/>
              </a:rPr>
              <a:t>t.test</a:t>
            </a:r>
            <a:r>
              <a:rPr lang="en-US" b="1" dirty="0" smtClean="0">
                <a:latin typeface="+mj-lt"/>
                <a:ea typeface="Arial Unicode MS" pitchFamily="34" charset="-122"/>
                <a:cs typeface="Arial Unicode MS" pitchFamily="34" charset="-122"/>
              </a:rPr>
              <a:t>(</a:t>
            </a:r>
            <a:r>
              <a:rPr lang="en-US" b="1" dirty="0" err="1" smtClean="0">
                <a:latin typeface="+mj-lt"/>
                <a:ea typeface="Arial Unicode MS" pitchFamily="34" charset="-122"/>
                <a:cs typeface="Arial Unicode MS" pitchFamily="34" charset="-122"/>
              </a:rPr>
              <a:t>ch</a:t>
            </a:r>
            <a:r>
              <a:rPr lang="en-US" b="1" dirty="0" smtClean="0">
                <a:latin typeface="+mj-lt"/>
                <a:ea typeface="Arial Unicode MS" pitchFamily="34" charset="-122"/>
                <a:cs typeface="Arial Unicode MS" pitchFamily="34" charset="-122"/>
              </a:rPr>
              <a:t>);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13. } </a:t>
            </a:r>
            <a:br>
              <a:rPr lang="en-US" b="1" dirty="0" smtClean="0">
                <a:latin typeface="+mj-lt"/>
                <a:ea typeface="Arial Unicode MS" pitchFamily="34" charset="-122"/>
                <a:cs typeface="Arial Unicode MS" pitchFamily="34" charset="-122"/>
              </a:rPr>
            </a:br>
            <a:r>
              <a:rPr lang="zh-CN" altLang="en-US" b="1" dirty="0" smtClean="0">
                <a:latin typeface="+mj-lt"/>
                <a:ea typeface="Arial Unicode MS" pitchFamily="34" charset="-122"/>
                <a:cs typeface="Arial Unicode MS" pitchFamily="34" charset="-122"/>
              </a:rPr>
              <a:t>　　</a:t>
            </a:r>
            <a:r>
              <a:rPr lang="en-US" b="1" dirty="0" smtClean="0">
                <a:latin typeface="+mj-lt"/>
                <a:ea typeface="Arial Unicode MS" pitchFamily="34" charset="-122"/>
                <a:cs typeface="Arial Unicode MS" pitchFamily="34" charset="-122"/>
              </a:rPr>
              <a:t>14. } </a:t>
            </a:r>
            <a:br>
              <a:rPr lang="en-US" b="1" dirty="0" smtClean="0">
                <a:latin typeface="+mj-lt"/>
                <a:ea typeface="Arial Unicode MS" pitchFamily="34" charset="-122"/>
                <a:cs typeface="Arial Unicode MS" pitchFamily="34" charset="-122"/>
              </a:rPr>
            </a:br>
            <a:r>
              <a:rPr lang="en-US" b="1" dirty="0" smtClean="0">
                <a:latin typeface="+mj-lt"/>
                <a:ea typeface="Arial Unicode MS" pitchFamily="34" charset="-122"/>
                <a:cs typeface="Arial Unicode MS" pitchFamily="34" charset="-122"/>
              </a:rPr>
              <a:t>Which of the statements below is true?(Choose one.) </a:t>
            </a:r>
            <a:r>
              <a:rPr lang="en-US" dirty="0" smtClean="0">
                <a:latin typeface="+mj-lt"/>
                <a:ea typeface="Arial Unicode MS" pitchFamily="34" charset="-122"/>
                <a:cs typeface="Arial Unicode MS" pitchFamily="34" charset="-122"/>
              </a:rPr>
              <a:t/>
            </a:r>
            <a:br>
              <a:rPr lang="en-US" dirty="0" smtClean="0">
                <a:latin typeface="+mj-lt"/>
                <a:ea typeface="Arial Unicode MS" pitchFamily="34" charset="-122"/>
                <a:cs typeface="Arial Unicode MS" pitchFamily="34" charset="-122"/>
              </a:rPr>
            </a:br>
            <a:r>
              <a:rPr lang="en-US" b="1" dirty="0" smtClean="0">
                <a:latin typeface="+mj-lt"/>
                <a:ea typeface="Arial Unicode MS" pitchFamily="34" charset="-122"/>
                <a:cs typeface="Arial Unicode MS" pitchFamily="34" charset="-122"/>
              </a:rPr>
              <a:t>A. </a:t>
            </a:r>
            <a:r>
              <a:rPr lang="en-US" dirty="0" smtClean="0">
                <a:latin typeface="+mj-lt"/>
                <a:ea typeface="Arial Unicode MS" pitchFamily="34" charset="-122"/>
                <a:cs typeface="Arial Unicode MS" pitchFamily="34" charset="-122"/>
              </a:rPr>
              <a:t>Line 5 will not compile, because void methods cannot be overridden. </a:t>
            </a:r>
            <a:br>
              <a:rPr lang="en-US" dirty="0" smtClean="0">
                <a:latin typeface="+mj-lt"/>
                <a:ea typeface="Arial Unicode MS" pitchFamily="34" charset="-122"/>
                <a:cs typeface="Arial Unicode MS" pitchFamily="34" charset="-122"/>
              </a:rPr>
            </a:br>
            <a:r>
              <a:rPr lang="en-US" b="1" dirty="0" smtClean="0">
                <a:latin typeface="+mj-lt"/>
                <a:ea typeface="Arial Unicode MS" pitchFamily="34" charset="-122"/>
                <a:cs typeface="Arial Unicode MS" pitchFamily="34" charset="-122"/>
              </a:rPr>
              <a:t>B. </a:t>
            </a:r>
            <a:r>
              <a:rPr lang="en-US" dirty="0" smtClean="0">
                <a:latin typeface="+mj-lt"/>
                <a:ea typeface="Arial Unicode MS" pitchFamily="34" charset="-122"/>
                <a:cs typeface="Arial Unicode MS" pitchFamily="34" charset="-122"/>
              </a:rPr>
              <a:t>Line 12 will not compile, because there is no version of test() that rakes a char argument. </a:t>
            </a:r>
            <a:br>
              <a:rPr lang="en-US" dirty="0" smtClean="0">
                <a:latin typeface="+mj-lt"/>
                <a:ea typeface="Arial Unicode MS" pitchFamily="34" charset="-122"/>
                <a:cs typeface="Arial Unicode MS" pitchFamily="34" charset="-122"/>
              </a:rPr>
            </a:br>
            <a:r>
              <a:rPr lang="en-US" b="1" dirty="0" smtClean="0">
                <a:latin typeface="+mj-lt"/>
                <a:ea typeface="Arial Unicode MS" pitchFamily="34" charset="-122"/>
                <a:cs typeface="Arial Unicode MS" pitchFamily="34" charset="-122"/>
              </a:rPr>
              <a:t>C. </a:t>
            </a:r>
            <a:r>
              <a:rPr lang="en-US" dirty="0" smtClean="0">
                <a:latin typeface="+mj-lt"/>
                <a:ea typeface="Arial Unicode MS" pitchFamily="34" charset="-122"/>
                <a:cs typeface="Arial Unicode MS" pitchFamily="34" charset="-122"/>
              </a:rPr>
              <a:t>The code will compile but will throw an exception at line 12. </a:t>
            </a:r>
            <a:br>
              <a:rPr lang="en-US" dirty="0" smtClean="0">
                <a:latin typeface="+mj-lt"/>
                <a:ea typeface="Arial Unicode MS" pitchFamily="34" charset="-122"/>
                <a:cs typeface="Arial Unicode MS" pitchFamily="34" charset="-122"/>
              </a:rPr>
            </a:br>
            <a:r>
              <a:rPr lang="en-US" b="1" dirty="0" smtClean="0">
                <a:latin typeface="+mj-lt"/>
                <a:ea typeface="Arial Unicode MS" pitchFamily="34" charset="-122"/>
                <a:cs typeface="Arial Unicode MS" pitchFamily="34" charset="-122"/>
              </a:rPr>
              <a:t>D. </a:t>
            </a:r>
            <a:r>
              <a:rPr lang="en-US" dirty="0" smtClean="0">
                <a:latin typeface="+mj-lt"/>
                <a:ea typeface="Arial Unicode MS" pitchFamily="34" charset="-122"/>
                <a:cs typeface="Arial Unicode MS" pitchFamily="34" charset="-122"/>
              </a:rPr>
              <a:t>The code will compile and produce the following output: I am an int. </a:t>
            </a:r>
            <a:br>
              <a:rPr lang="en-US" dirty="0" smtClean="0">
                <a:latin typeface="+mj-lt"/>
                <a:ea typeface="Arial Unicode MS" pitchFamily="34" charset="-122"/>
                <a:cs typeface="Arial Unicode MS" pitchFamily="34" charset="-122"/>
              </a:rPr>
            </a:br>
            <a:r>
              <a:rPr lang="en-US" b="1" dirty="0" smtClean="0">
                <a:latin typeface="+mj-lt"/>
                <a:ea typeface="Arial Unicode MS" pitchFamily="34" charset="-122"/>
                <a:cs typeface="Arial Unicode MS" pitchFamily="34" charset="-122"/>
              </a:rPr>
              <a:t>E.</a:t>
            </a:r>
            <a:r>
              <a:rPr lang="en-US" dirty="0" smtClean="0">
                <a:latin typeface="+mj-lt"/>
                <a:ea typeface="Arial Unicode MS" pitchFamily="34" charset="-122"/>
                <a:cs typeface="Arial Unicode MS" pitchFamily="34" charset="-122"/>
              </a:rPr>
              <a:t> The code will compile and produce the following output: I am a String.</a:t>
            </a:r>
          </a:p>
          <a:p>
            <a:r>
              <a:rPr lang="zh-CN" altLang="en-US" b="1" dirty="0" smtClean="0">
                <a:solidFill>
                  <a:srgbClr val="FF0000"/>
                </a:solidFill>
              </a:rPr>
              <a:t>解答：</a:t>
            </a:r>
            <a:r>
              <a:rPr lang="en-US" b="1" dirty="0" smtClean="0">
                <a:solidFill>
                  <a:srgbClr val="FF0000"/>
                </a:solidFill>
              </a:rPr>
              <a:t>D</a:t>
            </a:r>
            <a:endParaRPr lang="zh-CN" altLang="en-US" b="1" dirty="0">
              <a:solidFill>
                <a:srgbClr val="FF0000"/>
              </a:solidFill>
              <a:latin typeface="+mj-lt"/>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操作符</a:t>
            </a:r>
            <a:endParaRPr lang="zh-CN" altLang="en-US" dirty="0"/>
          </a:p>
        </p:txBody>
      </p:sp>
      <p:sp>
        <p:nvSpPr>
          <p:cNvPr id="3" name="内容占位符 2"/>
          <p:cNvSpPr>
            <a:spLocks noGrp="1"/>
          </p:cNvSpPr>
          <p:nvPr>
            <p:ph idx="1"/>
          </p:nvPr>
        </p:nvSpPr>
        <p:spPr/>
        <p:txBody>
          <a:bodyPr>
            <a:normAutofit fontScale="55000" lnSpcReduction="20000"/>
          </a:bodyPr>
          <a:lstStyle/>
          <a:p>
            <a:r>
              <a:rPr lang="en-US" b="1" dirty="0" smtClean="0">
                <a:latin typeface="+mj-lt"/>
              </a:rPr>
              <a:t>4</a:t>
            </a:r>
            <a:r>
              <a:rPr lang="en-US" altLang="zh-CN" b="1" dirty="0" smtClean="0">
                <a:latin typeface="+mj-lt"/>
              </a:rPr>
              <a:t>. </a:t>
            </a:r>
            <a:r>
              <a:rPr lang="en-US" b="1" dirty="0" smtClean="0">
                <a:latin typeface="+mj-lt"/>
              </a:rPr>
              <a:t>Which of the following lines of code will compile without error</a:t>
            </a:r>
            <a:r>
              <a:rPr lang="zh-CN" altLang="en-US" b="1" dirty="0" smtClean="0">
                <a:latin typeface="+mj-lt"/>
              </a:rPr>
              <a:t>？</a:t>
            </a:r>
            <a:r>
              <a:rPr lang="en-US" b="1" dirty="0" smtClean="0">
                <a:latin typeface="+mj-lt"/>
              </a:rPr>
              <a:t> </a:t>
            </a:r>
            <a:r>
              <a:rPr lang="en-US" dirty="0" smtClean="0">
                <a:latin typeface="+mj-lt"/>
              </a:rPr>
              <a:t/>
            </a:r>
            <a:br>
              <a:rPr lang="en-US" dirty="0" smtClean="0">
                <a:latin typeface="+mj-lt"/>
              </a:rPr>
            </a:br>
            <a:r>
              <a:rPr lang="zh-CN" altLang="en-US" dirty="0" smtClean="0">
                <a:latin typeface="+mj-lt"/>
              </a:rPr>
              <a:t>　　</a:t>
            </a:r>
            <a:r>
              <a:rPr lang="en-US" b="1" dirty="0" smtClean="0">
                <a:latin typeface="+mj-lt"/>
              </a:rPr>
              <a:t>A. </a:t>
            </a:r>
            <a:r>
              <a:rPr lang="en-US" dirty="0" smtClean="0">
                <a:latin typeface="+mj-lt"/>
              </a:rPr>
              <a:t/>
            </a:r>
            <a:br>
              <a:rPr lang="en-US" dirty="0" smtClean="0">
                <a:latin typeface="+mj-lt"/>
              </a:rPr>
            </a:br>
            <a:r>
              <a:rPr lang="zh-CN" altLang="en-US" dirty="0" smtClean="0">
                <a:latin typeface="+mj-lt"/>
              </a:rPr>
              <a:t>　　</a:t>
            </a:r>
            <a:r>
              <a:rPr lang="en-US" dirty="0" err="1" smtClean="0">
                <a:latin typeface="+mj-lt"/>
              </a:rPr>
              <a:t>int</a:t>
            </a:r>
            <a:r>
              <a:rPr lang="en-US" dirty="0" smtClean="0">
                <a:latin typeface="+mj-lt"/>
              </a:rPr>
              <a:t> </a:t>
            </a:r>
            <a:r>
              <a:rPr lang="en-US" dirty="0" err="1" smtClean="0">
                <a:latin typeface="+mj-lt"/>
              </a:rPr>
              <a:t>i</a:t>
            </a:r>
            <a:r>
              <a:rPr lang="en-US" dirty="0" smtClean="0">
                <a:latin typeface="+mj-lt"/>
              </a:rPr>
              <a:t>=0; </a:t>
            </a:r>
            <a:br>
              <a:rPr lang="en-US" dirty="0" smtClean="0">
                <a:latin typeface="+mj-lt"/>
              </a:rPr>
            </a:br>
            <a:r>
              <a:rPr lang="zh-CN" altLang="en-US" dirty="0" smtClean="0">
                <a:latin typeface="+mj-lt"/>
              </a:rPr>
              <a:t>　　</a:t>
            </a:r>
            <a:r>
              <a:rPr lang="en-US" dirty="0" smtClean="0">
                <a:latin typeface="+mj-lt"/>
              </a:rPr>
              <a:t>if (</a:t>
            </a:r>
            <a:r>
              <a:rPr lang="en-US" dirty="0" err="1" smtClean="0">
                <a:latin typeface="+mj-lt"/>
              </a:rPr>
              <a:t>i</a:t>
            </a:r>
            <a:r>
              <a:rPr lang="en-US" dirty="0" smtClean="0">
                <a:latin typeface="+mj-lt"/>
              </a:rPr>
              <a:t>) {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(“Hi”);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zh-CN" altLang="en-US" dirty="0" smtClean="0">
                <a:latin typeface="+mj-lt"/>
              </a:rPr>
              <a:t>　</a:t>
            </a:r>
            <a:r>
              <a:rPr lang="zh-CN" altLang="en-US" b="1" dirty="0" smtClean="0">
                <a:latin typeface="+mj-lt"/>
              </a:rPr>
              <a:t>　</a:t>
            </a:r>
            <a:r>
              <a:rPr lang="en-US" b="1" dirty="0" smtClean="0">
                <a:latin typeface="+mj-lt"/>
              </a:rPr>
              <a:t>B. </a:t>
            </a:r>
            <a:r>
              <a:rPr lang="en-US" dirty="0" smtClean="0">
                <a:latin typeface="+mj-lt"/>
              </a:rPr>
              <a:t/>
            </a:r>
            <a:br>
              <a:rPr lang="en-US" dirty="0" smtClean="0">
                <a:latin typeface="+mj-lt"/>
              </a:rPr>
            </a:br>
            <a:r>
              <a:rPr lang="zh-CN" altLang="en-US" dirty="0" smtClean="0">
                <a:latin typeface="+mj-lt"/>
              </a:rPr>
              <a:t>　　</a:t>
            </a:r>
            <a:r>
              <a:rPr lang="en-US" dirty="0" err="1" smtClean="0">
                <a:latin typeface="+mj-lt"/>
              </a:rPr>
              <a:t>boolean</a:t>
            </a:r>
            <a:r>
              <a:rPr lang="en-US" dirty="0" smtClean="0">
                <a:latin typeface="+mj-lt"/>
              </a:rPr>
              <a:t> b=true; </a:t>
            </a:r>
            <a:br>
              <a:rPr lang="en-US" dirty="0" smtClean="0">
                <a:latin typeface="+mj-lt"/>
              </a:rPr>
            </a:br>
            <a:r>
              <a:rPr lang="zh-CN" altLang="en-US" dirty="0" smtClean="0">
                <a:latin typeface="+mj-lt"/>
              </a:rPr>
              <a:t>　　</a:t>
            </a:r>
            <a:r>
              <a:rPr lang="en-US" dirty="0" err="1" smtClean="0">
                <a:latin typeface="+mj-lt"/>
              </a:rPr>
              <a:t>boolean</a:t>
            </a:r>
            <a:r>
              <a:rPr lang="en-US" dirty="0" smtClean="0">
                <a:latin typeface="+mj-lt"/>
              </a:rPr>
              <a:t> b2=true; </a:t>
            </a:r>
            <a:br>
              <a:rPr lang="en-US" dirty="0" smtClean="0">
                <a:latin typeface="+mj-lt"/>
              </a:rPr>
            </a:br>
            <a:r>
              <a:rPr lang="zh-CN" altLang="en-US" dirty="0" smtClean="0">
                <a:latin typeface="+mj-lt"/>
              </a:rPr>
              <a:t>　　</a:t>
            </a:r>
            <a:r>
              <a:rPr lang="en-US" dirty="0" smtClean="0">
                <a:latin typeface="+mj-lt"/>
              </a:rPr>
              <a:t>if(b==b2) {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(“So true”); </a:t>
            </a:r>
            <a:br>
              <a:rPr lang="en-US" dirty="0" smtClean="0">
                <a:latin typeface="+mj-lt"/>
              </a:rPr>
            </a:br>
            <a:r>
              <a:rPr lang="zh-CN" altLang="en-US" dirty="0" smtClean="0">
                <a:latin typeface="+mj-lt"/>
              </a:rPr>
              <a:t>　　</a:t>
            </a:r>
            <a:r>
              <a:rPr lang="en-US" dirty="0" smtClean="0">
                <a:latin typeface="+mj-lt"/>
              </a:rPr>
              <a:t>} </a:t>
            </a:r>
            <a:br>
              <a:rPr lang="en-US" dirty="0" smtClean="0">
                <a:latin typeface="+mj-lt"/>
              </a:rPr>
            </a:br>
            <a:r>
              <a:rPr lang="zh-CN" altLang="en-US" dirty="0" smtClean="0">
                <a:latin typeface="+mj-lt"/>
              </a:rPr>
              <a:t>　</a:t>
            </a:r>
            <a:r>
              <a:rPr lang="zh-CN" altLang="en-US" b="1" dirty="0" smtClean="0">
                <a:latin typeface="+mj-lt"/>
              </a:rPr>
              <a:t>　</a:t>
            </a:r>
            <a:r>
              <a:rPr lang="en-US" b="1" dirty="0" smtClean="0">
                <a:latin typeface="+mj-lt"/>
              </a:rPr>
              <a:t>C. </a:t>
            </a:r>
            <a:r>
              <a:rPr lang="en-US" dirty="0" smtClean="0">
                <a:latin typeface="+mj-lt"/>
              </a:rPr>
              <a:t/>
            </a:r>
            <a:br>
              <a:rPr lang="en-US" dirty="0" smtClean="0">
                <a:latin typeface="+mj-lt"/>
              </a:rPr>
            </a:br>
            <a:r>
              <a:rPr lang="zh-CN" altLang="en-US" dirty="0" smtClean="0">
                <a:latin typeface="+mj-lt"/>
              </a:rPr>
              <a:t>　　</a:t>
            </a:r>
            <a:r>
              <a:rPr lang="en-US" dirty="0" err="1" smtClean="0">
                <a:latin typeface="+mj-lt"/>
              </a:rPr>
              <a:t>int</a:t>
            </a:r>
            <a:r>
              <a:rPr lang="en-US" dirty="0" smtClean="0">
                <a:latin typeface="+mj-lt"/>
              </a:rPr>
              <a:t> </a:t>
            </a:r>
            <a:r>
              <a:rPr lang="en-US" dirty="0" err="1" smtClean="0">
                <a:latin typeface="+mj-lt"/>
              </a:rPr>
              <a:t>i</a:t>
            </a:r>
            <a:r>
              <a:rPr lang="en-US" dirty="0" smtClean="0">
                <a:latin typeface="+mj-lt"/>
              </a:rPr>
              <a:t>=1; </a:t>
            </a:r>
            <a:br>
              <a:rPr lang="en-US" dirty="0" smtClean="0">
                <a:latin typeface="+mj-lt"/>
              </a:rPr>
            </a:br>
            <a:r>
              <a:rPr lang="zh-CN" altLang="en-US" dirty="0" smtClean="0">
                <a:latin typeface="+mj-lt"/>
              </a:rPr>
              <a:t>　　</a:t>
            </a:r>
            <a:r>
              <a:rPr lang="en-US" dirty="0" err="1" smtClean="0">
                <a:latin typeface="+mj-lt"/>
              </a:rPr>
              <a:t>int</a:t>
            </a:r>
            <a:r>
              <a:rPr lang="en-US" dirty="0" smtClean="0">
                <a:latin typeface="+mj-lt"/>
              </a:rPr>
              <a:t> j=2; </a:t>
            </a:r>
            <a:br>
              <a:rPr lang="en-US" dirty="0" smtClean="0">
                <a:latin typeface="+mj-lt"/>
              </a:rPr>
            </a:br>
            <a:r>
              <a:rPr lang="zh-CN" altLang="en-US" dirty="0" smtClean="0">
                <a:latin typeface="+mj-lt"/>
              </a:rPr>
              <a:t>　　</a:t>
            </a:r>
            <a:r>
              <a:rPr lang="en-US" dirty="0" smtClean="0">
                <a:latin typeface="+mj-lt"/>
              </a:rPr>
              <a:t>if(</a:t>
            </a:r>
            <a:r>
              <a:rPr lang="en-US" dirty="0" err="1" smtClean="0">
                <a:latin typeface="+mj-lt"/>
              </a:rPr>
              <a:t>i</a:t>
            </a:r>
            <a:r>
              <a:rPr lang="en-US" dirty="0" smtClean="0">
                <a:latin typeface="+mj-lt"/>
              </a:rPr>
              <a:t>==1|| j==2)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(“OK”); </a:t>
            </a:r>
            <a:br>
              <a:rPr lang="en-US" dirty="0" smtClean="0">
                <a:latin typeface="+mj-lt"/>
              </a:rPr>
            </a:br>
            <a:r>
              <a:rPr lang="zh-CN" altLang="en-US" dirty="0" smtClean="0">
                <a:latin typeface="+mj-lt"/>
              </a:rPr>
              <a:t>　　</a:t>
            </a:r>
            <a:r>
              <a:rPr lang="en-US" b="1" dirty="0" smtClean="0">
                <a:latin typeface="+mj-lt"/>
              </a:rPr>
              <a:t>D. </a:t>
            </a:r>
            <a:r>
              <a:rPr lang="en-US" dirty="0" smtClean="0">
                <a:latin typeface="+mj-lt"/>
              </a:rPr>
              <a:t/>
            </a:r>
            <a:br>
              <a:rPr lang="en-US" dirty="0" smtClean="0">
                <a:latin typeface="+mj-lt"/>
              </a:rPr>
            </a:br>
            <a:r>
              <a:rPr lang="zh-CN" altLang="en-US" dirty="0" smtClean="0">
                <a:latin typeface="+mj-lt"/>
              </a:rPr>
              <a:t>　　</a:t>
            </a:r>
            <a:r>
              <a:rPr lang="en-US" dirty="0" err="1" smtClean="0">
                <a:latin typeface="+mj-lt"/>
              </a:rPr>
              <a:t>int</a:t>
            </a:r>
            <a:r>
              <a:rPr lang="en-US" dirty="0" smtClean="0">
                <a:latin typeface="+mj-lt"/>
              </a:rPr>
              <a:t> </a:t>
            </a:r>
            <a:r>
              <a:rPr lang="en-US" dirty="0" err="1" smtClean="0">
                <a:latin typeface="+mj-lt"/>
              </a:rPr>
              <a:t>i</a:t>
            </a:r>
            <a:r>
              <a:rPr lang="en-US" dirty="0" smtClean="0">
                <a:latin typeface="+mj-lt"/>
              </a:rPr>
              <a:t>=1; </a:t>
            </a:r>
            <a:br>
              <a:rPr lang="en-US" dirty="0" smtClean="0">
                <a:latin typeface="+mj-lt"/>
              </a:rPr>
            </a:br>
            <a:r>
              <a:rPr lang="zh-CN" altLang="en-US" dirty="0" smtClean="0">
                <a:latin typeface="+mj-lt"/>
              </a:rPr>
              <a:t>　　</a:t>
            </a:r>
            <a:r>
              <a:rPr lang="en-US" dirty="0" err="1" smtClean="0">
                <a:latin typeface="+mj-lt"/>
              </a:rPr>
              <a:t>int</a:t>
            </a:r>
            <a:r>
              <a:rPr lang="en-US" dirty="0" smtClean="0">
                <a:latin typeface="+mj-lt"/>
              </a:rPr>
              <a:t> j=2; </a:t>
            </a:r>
            <a:br>
              <a:rPr lang="en-US" dirty="0" smtClean="0">
                <a:latin typeface="+mj-lt"/>
              </a:rPr>
            </a:br>
            <a:r>
              <a:rPr lang="zh-CN" altLang="en-US" dirty="0" smtClean="0">
                <a:latin typeface="+mj-lt"/>
              </a:rPr>
              <a:t>　　</a:t>
            </a:r>
            <a:r>
              <a:rPr lang="en-US" dirty="0" smtClean="0">
                <a:latin typeface="+mj-lt"/>
              </a:rPr>
              <a:t>if (</a:t>
            </a:r>
            <a:r>
              <a:rPr lang="en-US" dirty="0" err="1" smtClean="0">
                <a:latin typeface="+mj-lt"/>
              </a:rPr>
              <a:t>i</a:t>
            </a:r>
            <a:r>
              <a:rPr lang="en-US" dirty="0" smtClean="0">
                <a:latin typeface="+mj-lt"/>
              </a:rPr>
              <a:t>==1 &amp;| j==2) </a:t>
            </a:r>
            <a:br>
              <a:rPr lang="en-US" dirty="0" smtClean="0">
                <a:latin typeface="+mj-lt"/>
              </a:rPr>
            </a:br>
            <a:r>
              <a:rPr lang="zh-CN" altLang="en-US" dirty="0" smtClean="0">
                <a:latin typeface="+mj-lt"/>
              </a:rPr>
              <a:t>　　</a:t>
            </a:r>
            <a:r>
              <a:rPr lang="en-US" dirty="0" err="1" smtClean="0">
                <a:latin typeface="+mj-lt"/>
              </a:rPr>
              <a:t>System.out.println</a:t>
            </a:r>
            <a:r>
              <a:rPr lang="en-US" dirty="0" smtClean="0">
                <a:latin typeface="+mj-lt"/>
              </a:rPr>
              <a:t>(“OK”);</a:t>
            </a:r>
          </a:p>
          <a:p>
            <a:r>
              <a:rPr lang="zh-CN" altLang="en-US" b="1" dirty="0" smtClean="0">
                <a:solidFill>
                  <a:srgbClr val="FF0000"/>
                </a:solidFill>
                <a:latin typeface="+mj-lt"/>
              </a:rPr>
              <a:t>解答：</a:t>
            </a:r>
            <a:r>
              <a:rPr lang="en-US" b="1" dirty="0" smtClean="0">
                <a:solidFill>
                  <a:srgbClr val="FF0000"/>
                </a:solidFill>
                <a:latin typeface="+mj-lt"/>
              </a:rPr>
              <a:t>B, C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对象关系</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smtClean="0">
                <a:latin typeface="+mj-lt"/>
              </a:rPr>
              <a:t>5.</a:t>
            </a:r>
            <a:r>
              <a:rPr lang="en-US" b="1" dirty="0" smtClean="0">
                <a:latin typeface="+mj-lt"/>
              </a:rPr>
              <a:t>Which two demonstrate a “has a” relationship? (Choose two) </a:t>
            </a:r>
            <a:r>
              <a:rPr lang="en-US" dirty="0" smtClean="0">
                <a:latin typeface="+mj-lt"/>
              </a:rPr>
              <a:t/>
            </a:r>
            <a:br>
              <a:rPr lang="en-US" dirty="0" smtClean="0">
                <a:latin typeface="+mj-lt"/>
              </a:rPr>
            </a:br>
            <a:r>
              <a:rPr lang="en-US" b="1" dirty="0" smtClean="0">
                <a:latin typeface="+mj-lt"/>
              </a:rPr>
              <a:t>A. </a:t>
            </a:r>
            <a:r>
              <a:rPr lang="en-US" dirty="0" smtClean="0">
                <a:latin typeface="+mj-lt"/>
              </a:rPr>
              <a:t>public interface Person { } </a:t>
            </a:r>
            <a:br>
              <a:rPr lang="en-US" dirty="0" smtClean="0">
                <a:latin typeface="+mj-lt"/>
              </a:rPr>
            </a:br>
            <a:r>
              <a:rPr lang="zh-CN" altLang="en-US" dirty="0" smtClean="0">
                <a:latin typeface="+mj-lt"/>
              </a:rPr>
              <a:t>　 </a:t>
            </a:r>
            <a:r>
              <a:rPr lang="en-US" dirty="0" smtClean="0">
                <a:latin typeface="+mj-lt"/>
              </a:rPr>
              <a:t>public class Employee extends Person{ } </a:t>
            </a:r>
            <a:br>
              <a:rPr lang="en-US" dirty="0" smtClean="0">
                <a:latin typeface="+mj-lt"/>
              </a:rPr>
            </a:br>
            <a:r>
              <a:rPr lang="en-US" b="1" dirty="0" smtClean="0">
                <a:latin typeface="+mj-lt"/>
              </a:rPr>
              <a:t>B. </a:t>
            </a:r>
            <a:r>
              <a:rPr lang="en-US" dirty="0" smtClean="0">
                <a:latin typeface="+mj-lt"/>
              </a:rPr>
              <a:t>public interface Shape { } </a:t>
            </a:r>
            <a:br>
              <a:rPr lang="en-US" dirty="0" smtClean="0">
                <a:latin typeface="+mj-lt"/>
              </a:rPr>
            </a:br>
            <a:r>
              <a:rPr lang="zh-CN" altLang="en-US" dirty="0" smtClean="0">
                <a:latin typeface="+mj-lt"/>
              </a:rPr>
              <a:t>　</a:t>
            </a:r>
            <a:r>
              <a:rPr lang="en-US" dirty="0" smtClean="0">
                <a:latin typeface="+mj-lt"/>
              </a:rPr>
              <a:t>public interface </a:t>
            </a:r>
            <a:r>
              <a:rPr lang="en-US" dirty="0" err="1" smtClean="0">
                <a:latin typeface="+mj-lt"/>
              </a:rPr>
              <a:t>Rectandle</a:t>
            </a:r>
            <a:r>
              <a:rPr lang="en-US" dirty="0" smtClean="0">
                <a:latin typeface="+mj-lt"/>
              </a:rPr>
              <a:t> extends Shape { } </a:t>
            </a:r>
            <a:br>
              <a:rPr lang="en-US" dirty="0" smtClean="0">
                <a:latin typeface="+mj-lt"/>
              </a:rPr>
            </a:br>
            <a:r>
              <a:rPr lang="en-US" b="1" dirty="0" smtClean="0">
                <a:latin typeface="+mj-lt"/>
              </a:rPr>
              <a:t>C. </a:t>
            </a:r>
            <a:r>
              <a:rPr lang="en-US" dirty="0" smtClean="0">
                <a:latin typeface="+mj-lt"/>
              </a:rPr>
              <a:t>public interface Colorable { } </a:t>
            </a:r>
            <a:br>
              <a:rPr lang="en-US" dirty="0" smtClean="0">
                <a:latin typeface="+mj-lt"/>
              </a:rPr>
            </a:br>
            <a:r>
              <a:rPr lang="zh-CN" altLang="en-US" dirty="0" smtClean="0">
                <a:latin typeface="+mj-lt"/>
              </a:rPr>
              <a:t>　</a:t>
            </a:r>
            <a:r>
              <a:rPr lang="en-US" dirty="0" smtClean="0">
                <a:latin typeface="+mj-lt"/>
              </a:rPr>
              <a:t>public class Shape implements Colorable </a:t>
            </a:r>
            <a:r>
              <a:rPr lang="zh-CN" altLang="en-US" dirty="0" smtClean="0">
                <a:latin typeface="+mj-lt"/>
              </a:rPr>
              <a:t> </a:t>
            </a:r>
            <a:r>
              <a:rPr lang="en-US" dirty="0" smtClean="0">
                <a:latin typeface="+mj-lt"/>
              </a:rPr>
              <a:t>{ } </a:t>
            </a:r>
            <a:br>
              <a:rPr lang="en-US" dirty="0" smtClean="0">
                <a:latin typeface="+mj-lt"/>
              </a:rPr>
            </a:br>
            <a:r>
              <a:rPr lang="en-US" b="1" dirty="0" smtClean="0">
                <a:latin typeface="+mj-lt"/>
              </a:rPr>
              <a:t>D. </a:t>
            </a:r>
            <a:r>
              <a:rPr lang="en-US" dirty="0" smtClean="0">
                <a:latin typeface="+mj-lt"/>
              </a:rPr>
              <a:t>public class Species{ } </a:t>
            </a:r>
            <a:br>
              <a:rPr lang="en-US" dirty="0" smtClean="0">
                <a:latin typeface="+mj-lt"/>
              </a:rPr>
            </a:br>
            <a:r>
              <a:rPr lang="zh-CN" altLang="en-US" dirty="0" smtClean="0">
                <a:latin typeface="+mj-lt"/>
              </a:rPr>
              <a:t>　</a:t>
            </a:r>
            <a:r>
              <a:rPr lang="en-US" dirty="0" smtClean="0">
                <a:latin typeface="+mj-lt"/>
              </a:rPr>
              <a:t>public class Animal{private Species </a:t>
            </a:r>
            <a:r>
              <a:rPr lang="en-US" dirty="0" err="1" smtClean="0">
                <a:latin typeface="+mj-lt"/>
              </a:rPr>
              <a:t>species</a:t>
            </a:r>
            <a:r>
              <a:rPr lang="en-US" dirty="0" smtClean="0">
                <a:latin typeface="+mj-lt"/>
              </a:rPr>
              <a:t>;} </a:t>
            </a:r>
            <a:br>
              <a:rPr lang="en-US" dirty="0" smtClean="0">
                <a:latin typeface="+mj-lt"/>
              </a:rPr>
            </a:br>
            <a:r>
              <a:rPr lang="en-US" b="1" dirty="0" smtClean="0">
                <a:latin typeface="+mj-lt"/>
              </a:rPr>
              <a:t>E. </a:t>
            </a:r>
            <a:r>
              <a:rPr lang="en-US" dirty="0" smtClean="0">
                <a:latin typeface="+mj-lt"/>
              </a:rPr>
              <a:t>interface Component{ } </a:t>
            </a:r>
            <a:br>
              <a:rPr lang="en-US" dirty="0" smtClean="0">
                <a:latin typeface="+mj-lt"/>
              </a:rPr>
            </a:br>
            <a:r>
              <a:rPr lang="zh-CN" altLang="en-US" dirty="0" smtClean="0">
                <a:latin typeface="+mj-lt"/>
              </a:rPr>
              <a:t>　</a:t>
            </a:r>
            <a:r>
              <a:rPr lang="en-US" dirty="0" smtClean="0">
                <a:latin typeface="+mj-lt"/>
              </a:rPr>
              <a:t>class Container implements Component{ </a:t>
            </a:r>
            <a:br>
              <a:rPr lang="en-US" dirty="0" smtClean="0">
                <a:latin typeface="+mj-lt"/>
              </a:rPr>
            </a:br>
            <a:r>
              <a:rPr lang="zh-CN" altLang="en-US" dirty="0" smtClean="0">
                <a:latin typeface="+mj-lt"/>
              </a:rPr>
              <a:t>　</a:t>
            </a:r>
            <a:r>
              <a:rPr lang="en-US" dirty="0" smtClean="0">
                <a:latin typeface="+mj-lt"/>
              </a:rPr>
              <a:t>private Component[] children; </a:t>
            </a:r>
            <a:br>
              <a:rPr lang="en-US" dirty="0" smtClean="0">
                <a:latin typeface="+mj-lt"/>
              </a:rPr>
            </a:br>
            <a:r>
              <a:rPr lang="zh-CN" altLang="en-US" dirty="0" smtClean="0">
                <a:latin typeface="+mj-lt"/>
              </a:rPr>
              <a:t>　　</a:t>
            </a:r>
            <a:r>
              <a:rPr lang="en-US" dirty="0" smtClean="0">
                <a:latin typeface="+mj-lt"/>
              </a:rPr>
              <a:t>} </a:t>
            </a:r>
          </a:p>
          <a:p>
            <a:r>
              <a:rPr lang="zh-CN" altLang="en-US" b="1" dirty="0" smtClean="0">
                <a:solidFill>
                  <a:srgbClr val="FF0000"/>
                </a:solidFill>
                <a:latin typeface="+mj-lt"/>
              </a:rPr>
              <a:t>解答：</a:t>
            </a:r>
            <a:r>
              <a:rPr lang="en-US" b="1" dirty="0" smtClean="0">
                <a:solidFill>
                  <a:srgbClr val="FF0000"/>
                </a:solidFill>
                <a:latin typeface="+mj-lt"/>
              </a:rPr>
              <a:t>D, E</a:t>
            </a:r>
            <a:endParaRPr lang="zh-CN" altLang="en-US"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垃圾收集</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latin typeface="+mj-lt"/>
              </a:rPr>
              <a:t>Give the following method: </a:t>
            </a:r>
            <a:br>
              <a:rPr lang="en-US" b="1" dirty="0" smtClean="0">
                <a:latin typeface="+mj-lt"/>
              </a:rPr>
            </a:br>
            <a:r>
              <a:rPr lang="zh-CN" altLang="en-US" dirty="0" smtClean="0">
                <a:latin typeface="+mj-lt"/>
              </a:rPr>
              <a:t>　　</a:t>
            </a:r>
            <a:r>
              <a:rPr lang="en-US" dirty="0" smtClean="0">
                <a:latin typeface="+mj-lt"/>
              </a:rPr>
              <a:t>1) public void method( ){ </a:t>
            </a:r>
            <a:br>
              <a:rPr lang="en-US" dirty="0" smtClean="0">
                <a:latin typeface="+mj-lt"/>
              </a:rPr>
            </a:br>
            <a:r>
              <a:rPr lang="zh-CN" altLang="en-US" dirty="0" smtClean="0">
                <a:latin typeface="+mj-lt"/>
              </a:rPr>
              <a:t>　　</a:t>
            </a:r>
            <a:r>
              <a:rPr lang="en-US" dirty="0" smtClean="0">
                <a:latin typeface="+mj-lt"/>
              </a:rPr>
              <a:t>2) String </a:t>
            </a:r>
            <a:r>
              <a:rPr lang="en-US" dirty="0" err="1" smtClean="0">
                <a:latin typeface="+mj-lt"/>
              </a:rPr>
              <a:t>a,b</a:t>
            </a:r>
            <a:r>
              <a:rPr lang="en-US" dirty="0" smtClean="0">
                <a:latin typeface="+mj-lt"/>
              </a:rPr>
              <a:t>; </a:t>
            </a:r>
            <a:br>
              <a:rPr lang="en-US" dirty="0" smtClean="0">
                <a:latin typeface="+mj-lt"/>
              </a:rPr>
            </a:br>
            <a:r>
              <a:rPr lang="zh-CN" altLang="en-US" dirty="0" smtClean="0">
                <a:latin typeface="+mj-lt"/>
              </a:rPr>
              <a:t>　　</a:t>
            </a:r>
            <a:r>
              <a:rPr lang="en-US" dirty="0" smtClean="0">
                <a:latin typeface="+mj-lt"/>
              </a:rPr>
              <a:t>3) a=new String(“hello world”); </a:t>
            </a:r>
            <a:br>
              <a:rPr lang="en-US" dirty="0" smtClean="0">
                <a:latin typeface="+mj-lt"/>
              </a:rPr>
            </a:br>
            <a:r>
              <a:rPr lang="zh-CN" altLang="en-US" dirty="0" smtClean="0">
                <a:latin typeface="+mj-lt"/>
              </a:rPr>
              <a:t>　　</a:t>
            </a:r>
            <a:r>
              <a:rPr lang="en-US" dirty="0" smtClean="0">
                <a:latin typeface="+mj-lt"/>
              </a:rPr>
              <a:t>4) b=new String(“game over”); </a:t>
            </a:r>
            <a:br>
              <a:rPr lang="en-US" dirty="0" smtClean="0">
                <a:latin typeface="+mj-lt"/>
              </a:rPr>
            </a:br>
            <a:r>
              <a:rPr lang="zh-CN" altLang="en-US" dirty="0" smtClean="0">
                <a:latin typeface="+mj-lt"/>
              </a:rPr>
              <a:t>　　</a:t>
            </a:r>
            <a:r>
              <a:rPr lang="en-US" dirty="0" smtClean="0">
                <a:latin typeface="+mj-lt"/>
              </a:rPr>
              <a:t>5) </a:t>
            </a:r>
            <a:r>
              <a:rPr lang="en-US" dirty="0" err="1" smtClean="0">
                <a:latin typeface="+mj-lt"/>
              </a:rPr>
              <a:t>System.out.println</a:t>
            </a:r>
            <a:r>
              <a:rPr lang="en-US" dirty="0" smtClean="0">
                <a:latin typeface="+mj-lt"/>
              </a:rPr>
              <a:t>(</a:t>
            </a:r>
            <a:r>
              <a:rPr lang="en-US" dirty="0" err="1" smtClean="0">
                <a:latin typeface="+mj-lt"/>
              </a:rPr>
              <a:t>a+b</a:t>
            </a:r>
            <a:r>
              <a:rPr lang="en-US" dirty="0" smtClean="0">
                <a:latin typeface="+mj-lt"/>
              </a:rPr>
              <a:t>+”ok”); </a:t>
            </a:r>
            <a:br>
              <a:rPr lang="en-US" dirty="0" smtClean="0">
                <a:latin typeface="+mj-lt"/>
              </a:rPr>
            </a:br>
            <a:r>
              <a:rPr lang="zh-CN" altLang="en-US" dirty="0" smtClean="0">
                <a:latin typeface="+mj-lt"/>
              </a:rPr>
              <a:t>　　</a:t>
            </a:r>
            <a:r>
              <a:rPr lang="en-US" dirty="0" smtClean="0">
                <a:latin typeface="+mj-lt"/>
              </a:rPr>
              <a:t>6) a=null; </a:t>
            </a:r>
            <a:br>
              <a:rPr lang="en-US" dirty="0" smtClean="0">
                <a:latin typeface="+mj-lt"/>
              </a:rPr>
            </a:br>
            <a:r>
              <a:rPr lang="zh-CN" altLang="en-US" dirty="0" smtClean="0">
                <a:latin typeface="+mj-lt"/>
              </a:rPr>
              <a:t>　　</a:t>
            </a:r>
            <a:r>
              <a:rPr lang="en-US" dirty="0" smtClean="0">
                <a:latin typeface="+mj-lt"/>
              </a:rPr>
              <a:t>7) a=b; </a:t>
            </a:r>
            <a:br>
              <a:rPr lang="en-US" dirty="0" smtClean="0">
                <a:latin typeface="+mj-lt"/>
              </a:rPr>
            </a:br>
            <a:r>
              <a:rPr lang="zh-CN" altLang="en-US" dirty="0" smtClean="0">
                <a:latin typeface="+mj-lt"/>
              </a:rPr>
              <a:t>　　</a:t>
            </a:r>
            <a:r>
              <a:rPr lang="en-US" dirty="0" smtClean="0">
                <a:latin typeface="+mj-lt"/>
              </a:rPr>
              <a:t>8) </a:t>
            </a:r>
            <a:r>
              <a:rPr lang="en-US" dirty="0" err="1" smtClean="0">
                <a:latin typeface="+mj-lt"/>
              </a:rPr>
              <a:t>System.out.println</a:t>
            </a:r>
            <a:r>
              <a:rPr lang="en-US" dirty="0" smtClean="0">
                <a:latin typeface="+mj-lt"/>
              </a:rPr>
              <a:t>(a); </a:t>
            </a:r>
            <a:br>
              <a:rPr lang="en-US" dirty="0" smtClean="0">
                <a:latin typeface="+mj-lt"/>
              </a:rPr>
            </a:br>
            <a:r>
              <a:rPr lang="zh-CN" altLang="en-US" dirty="0" smtClean="0">
                <a:latin typeface="+mj-lt"/>
              </a:rPr>
              <a:t>　　</a:t>
            </a:r>
            <a:r>
              <a:rPr lang="en-US" dirty="0" smtClean="0">
                <a:latin typeface="+mj-lt"/>
              </a:rPr>
              <a:t>9) } </a:t>
            </a:r>
            <a:r>
              <a:rPr lang="en-US" b="1" dirty="0" smtClean="0">
                <a:latin typeface="+mj-lt"/>
              </a:rPr>
              <a:t/>
            </a:r>
            <a:br>
              <a:rPr lang="en-US" b="1" dirty="0" smtClean="0">
                <a:latin typeface="+mj-lt"/>
              </a:rPr>
            </a:br>
            <a:r>
              <a:rPr lang="en-US" b="1" dirty="0" smtClean="0">
                <a:latin typeface="+mj-lt"/>
              </a:rPr>
              <a:t>In the absence of compiler optimization, which is the earliest point the object </a:t>
            </a:r>
            <a:r>
              <a:rPr lang="zh-CN" altLang="en-US" b="1" dirty="0" smtClean="0">
                <a:latin typeface="+mj-lt"/>
              </a:rPr>
              <a:t> </a:t>
            </a:r>
            <a:r>
              <a:rPr lang="en-US" b="1" dirty="0" smtClean="0">
                <a:latin typeface="+mj-lt"/>
              </a:rPr>
              <a:t>a </a:t>
            </a:r>
            <a:r>
              <a:rPr lang="en-US" b="1" dirty="0" err="1" smtClean="0">
                <a:latin typeface="+mj-lt"/>
              </a:rPr>
              <a:t>refered</a:t>
            </a:r>
            <a:r>
              <a:rPr lang="en-US" b="1" dirty="0" smtClean="0">
                <a:latin typeface="+mj-lt"/>
              </a:rPr>
              <a:t> is definitely </a:t>
            </a:r>
            <a:r>
              <a:rPr lang="en-US" b="1" dirty="0" err="1" smtClean="0">
                <a:latin typeface="+mj-lt"/>
              </a:rPr>
              <a:t>elibile</a:t>
            </a:r>
            <a:r>
              <a:rPr lang="en-US" b="1" dirty="0" smtClean="0">
                <a:latin typeface="+mj-lt"/>
              </a:rPr>
              <a:t> to be garbage collection. </a:t>
            </a:r>
            <a:r>
              <a:rPr lang="en-US" dirty="0" smtClean="0">
                <a:latin typeface="+mj-lt"/>
              </a:rPr>
              <a:t/>
            </a:r>
            <a:br>
              <a:rPr lang="en-US" dirty="0" smtClean="0">
                <a:latin typeface="+mj-lt"/>
              </a:rPr>
            </a:br>
            <a:r>
              <a:rPr lang="en-US" b="1" dirty="0" smtClean="0">
                <a:latin typeface="+mj-lt"/>
              </a:rPr>
              <a:t>A. </a:t>
            </a:r>
            <a:r>
              <a:rPr lang="en-US" dirty="0" smtClean="0">
                <a:latin typeface="+mj-lt"/>
              </a:rPr>
              <a:t>before line 3 </a:t>
            </a:r>
          </a:p>
          <a:p>
            <a:pPr>
              <a:buNone/>
            </a:pPr>
            <a:r>
              <a:rPr lang="en-US" dirty="0" smtClean="0">
                <a:latin typeface="+mj-lt"/>
              </a:rPr>
              <a:t>     </a:t>
            </a:r>
            <a:r>
              <a:rPr lang="en-US" b="1" dirty="0" smtClean="0">
                <a:latin typeface="+mj-lt"/>
              </a:rPr>
              <a:t>B .</a:t>
            </a:r>
            <a:r>
              <a:rPr lang="en-US" dirty="0" smtClean="0">
                <a:latin typeface="+mj-lt"/>
              </a:rPr>
              <a:t>before line 5 </a:t>
            </a:r>
            <a:br>
              <a:rPr lang="en-US" dirty="0" smtClean="0">
                <a:latin typeface="+mj-lt"/>
              </a:rPr>
            </a:br>
            <a:r>
              <a:rPr lang="en-US" b="1" dirty="0" smtClean="0">
                <a:latin typeface="+mj-lt"/>
              </a:rPr>
              <a:t>C. </a:t>
            </a:r>
            <a:r>
              <a:rPr lang="en-US" dirty="0" smtClean="0">
                <a:latin typeface="+mj-lt"/>
              </a:rPr>
              <a:t>before line 6 </a:t>
            </a:r>
            <a:br>
              <a:rPr lang="en-US" dirty="0" smtClean="0">
                <a:latin typeface="+mj-lt"/>
              </a:rPr>
            </a:br>
            <a:r>
              <a:rPr lang="en-US" b="1" dirty="0" smtClean="0">
                <a:latin typeface="+mj-lt"/>
              </a:rPr>
              <a:t>D .</a:t>
            </a:r>
            <a:r>
              <a:rPr lang="en-US" dirty="0" smtClean="0">
                <a:latin typeface="+mj-lt"/>
              </a:rPr>
              <a:t>before line 7 </a:t>
            </a:r>
            <a:br>
              <a:rPr lang="en-US" dirty="0" smtClean="0">
                <a:latin typeface="+mj-lt"/>
              </a:rPr>
            </a:br>
            <a:r>
              <a:rPr lang="en-US" b="1" dirty="0" smtClean="0">
                <a:latin typeface="+mj-lt"/>
              </a:rPr>
              <a:t>E. </a:t>
            </a:r>
            <a:r>
              <a:rPr lang="en-US" dirty="0" smtClean="0">
                <a:latin typeface="+mj-lt"/>
              </a:rPr>
              <a:t>Before line 9 </a:t>
            </a:r>
          </a:p>
          <a:p>
            <a:r>
              <a:rPr lang="zh-CN" altLang="en-US" b="1" dirty="0" smtClean="0">
                <a:solidFill>
                  <a:srgbClr val="FF0000"/>
                </a:solidFill>
                <a:latin typeface="+mj-lt"/>
              </a:rPr>
              <a:t>解答：</a:t>
            </a:r>
            <a:r>
              <a:rPr lang="en-US" b="1" dirty="0" smtClean="0">
                <a:solidFill>
                  <a:srgbClr val="FF0000"/>
                </a:solidFill>
                <a:latin typeface="+mj-lt"/>
              </a:rPr>
              <a:t>D </a:t>
            </a:r>
            <a:r>
              <a:rPr lang="en-US" dirty="0" smtClean="0">
                <a:latin typeface="+mj-lt"/>
              </a:rPr>
              <a:t/>
            </a:r>
            <a:br>
              <a:rPr lang="en-US" dirty="0" smtClean="0">
                <a:latin typeface="+mj-lt"/>
              </a:rPr>
            </a:b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流程控制</a:t>
            </a:r>
            <a:r>
              <a:rPr lang="en-US" altLang="zh-CN" dirty="0" smtClean="0"/>
              <a:t>-</a:t>
            </a:r>
            <a:r>
              <a:rPr lang="zh-CN" altLang="en-US" dirty="0" smtClean="0"/>
              <a:t>循环</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t>Give the following code: </a:t>
            </a:r>
            <a:br>
              <a:rPr lang="en-US" b="1" dirty="0" smtClean="0"/>
            </a:br>
            <a:r>
              <a:rPr lang="zh-CN" altLang="en-US" b="1" dirty="0" smtClean="0"/>
              <a:t>　　</a:t>
            </a:r>
            <a:r>
              <a:rPr lang="en-US" b="1" dirty="0" smtClean="0"/>
              <a:t>public class Example{ </a:t>
            </a:r>
            <a:br>
              <a:rPr lang="en-US" b="1" dirty="0" smtClean="0"/>
            </a:br>
            <a:r>
              <a:rPr lang="zh-CN" altLang="en-US" b="1" dirty="0" smtClean="0"/>
              <a:t>　　</a:t>
            </a:r>
            <a:r>
              <a:rPr lang="en-US" b="1" dirty="0" smtClean="0"/>
              <a:t>public static void main(String </a:t>
            </a:r>
            <a:r>
              <a:rPr lang="en-US" b="1" dirty="0" err="1" smtClean="0"/>
              <a:t>args</a:t>
            </a:r>
            <a:r>
              <a:rPr lang="en-US" b="1" dirty="0" smtClean="0"/>
              <a:t>[] ){ </a:t>
            </a:r>
            <a:br>
              <a:rPr lang="en-US" b="1" dirty="0" smtClean="0"/>
            </a:br>
            <a:r>
              <a:rPr lang="zh-CN" altLang="en-US" b="1" dirty="0" smtClean="0"/>
              <a:t>　　</a:t>
            </a:r>
            <a:r>
              <a:rPr lang="en-US" b="1" dirty="0" err="1" smtClean="0"/>
              <a:t>int</a:t>
            </a:r>
            <a:r>
              <a:rPr lang="en-US" b="1" dirty="0" smtClean="0"/>
              <a:t> l=0; </a:t>
            </a:r>
            <a:br>
              <a:rPr lang="en-US" b="1" dirty="0" smtClean="0"/>
            </a:br>
            <a:r>
              <a:rPr lang="zh-CN" altLang="en-US" b="1" dirty="0" smtClean="0"/>
              <a:t>　　</a:t>
            </a:r>
            <a:r>
              <a:rPr lang="en-US" b="1" dirty="0" smtClean="0"/>
              <a:t>do{ </a:t>
            </a:r>
            <a:br>
              <a:rPr lang="en-US" b="1" dirty="0" smtClean="0"/>
            </a:br>
            <a:r>
              <a:rPr lang="zh-CN" altLang="en-US" b="1" dirty="0" smtClean="0"/>
              <a:t>　　</a:t>
            </a:r>
            <a:r>
              <a:rPr lang="en-US" b="1" dirty="0" err="1" smtClean="0"/>
              <a:t>System.out.println</a:t>
            </a:r>
            <a:r>
              <a:rPr lang="en-US" b="1" dirty="0" smtClean="0"/>
              <a:t>(“Doing it for l is:”+l); </a:t>
            </a:r>
            <a:br>
              <a:rPr lang="en-US" b="1" dirty="0" smtClean="0"/>
            </a:br>
            <a:r>
              <a:rPr lang="zh-CN" altLang="en-US" b="1" dirty="0" smtClean="0"/>
              <a:t>　　</a:t>
            </a:r>
            <a:r>
              <a:rPr lang="en-US" b="1" dirty="0" smtClean="0"/>
              <a:t>}while(--l&gt;0) </a:t>
            </a:r>
            <a:br>
              <a:rPr lang="en-US" b="1" dirty="0" smtClean="0"/>
            </a:br>
            <a:r>
              <a:rPr lang="zh-CN" altLang="en-US" b="1" dirty="0" smtClean="0"/>
              <a:t>　　</a:t>
            </a:r>
            <a:r>
              <a:rPr lang="en-US" b="1" dirty="0" err="1" smtClean="0"/>
              <a:t>System.out.println</a:t>
            </a:r>
            <a:r>
              <a:rPr lang="en-US" b="1" dirty="0" smtClean="0"/>
              <a:t>(“Finish”); </a:t>
            </a:r>
            <a:br>
              <a:rPr lang="en-US" b="1" dirty="0" smtClean="0"/>
            </a:br>
            <a:r>
              <a:rPr lang="zh-CN" altLang="en-US" b="1" dirty="0" smtClean="0"/>
              <a:t>　　</a:t>
            </a:r>
            <a:r>
              <a:rPr lang="en-US" b="1" dirty="0" smtClean="0"/>
              <a:t>} </a:t>
            </a:r>
            <a:br>
              <a:rPr lang="en-US" b="1" dirty="0" smtClean="0"/>
            </a:br>
            <a:r>
              <a:rPr lang="zh-CN" altLang="en-US" b="1" dirty="0" smtClean="0"/>
              <a:t>　　</a:t>
            </a:r>
            <a:r>
              <a:rPr lang="en-US" b="1" dirty="0" smtClean="0"/>
              <a:t>} </a:t>
            </a:r>
            <a:br>
              <a:rPr lang="en-US" b="1" dirty="0" smtClean="0"/>
            </a:br>
            <a:r>
              <a:rPr lang="en-US" b="1" dirty="0" smtClean="0"/>
              <a:t>Which w</a:t>
            </a:r>
            <a:r>
              <a:rPr lang="en-US" altLang="zh-CN" b="1" dirty="0" smtClean="0"/>
              <a:t>il</a:t>
            </a:r>
            <a:r>
              <a:rPr lang="en-US" b="1" dirty="0" smtClean="0"/>
              <a:t>l be output: </a:t>
            </a:r>
            <a:r>
              <a:rPr lang="en-US" dirty="0" smtClean="0"/>
              <a:t/>
            </a:r>
            <a:br>
              <a:rPr lang="en-US" dirty="0" smtClean="0"/>
            </a:br>
            <a:r>
              <a:rPr lang="en-US" b="1" dirty="0" smtClean="0"/>
              <a:t>A. </a:t>
            </a:r>
            <a:r>
              <a:rPr lang="en-US" dirty="0" smtClean="0"/>
              <a:t>Doing it for l is 3 </a:t>
            </a:r>
            <a:br>
              <a:rPr lang="en-US" dirty="0" smtClean="0"/>
            </a:br>
            <a:r>
              <a:rPr lang="en-US" b="1" dirty="0" smtClean="0"/>
              <a:t>B. </a:t>
            </a:r>
            <a:r>
              <a:rPr lang="en-US" dirty="0" smtClean="0"/>
              <a:t>Doing it for l is 1 </a:t>
            </a:r>
            <a:br>
              <a:rPr lang="en-US" dirty="0" smtClean="0"/>
            </a:br>
            <a:r>
              <a:rPr lang="en-US" b="1" dirty="0" smtClean="0"/>
              <a:t>C. </a:t>
            </a:r>
            <a:r>
              <a:rPr lang="en-US" dirty="0" smtClean="0"/>
              <a:t>Doing it for l is 2 </a:t>
            </a:r>
            <a:br>
              <a:rPr lang="en-US" dirty="0" smtClean="0"/>
            </a:br>
            <a:r>
              <a:rPr lang="en-US" b="1" dirty="0" smtClean="0"/>
              <a:t>D. </a:t>
            </a:r>
            <a:r>
              <a:rPr lang="en-US" dirty="0" smtClean="0"/>
              <a:t>Doing it for l is 0 </a:t>
            </a:r>
            <a:br>
              <a:rPr lang="en-US" dirty="0" smtClean="0"/>
            </a:br>
            <a:r>
              <a:rPr lang="en-US" b="1" dirty="0" smtClean="0"/>
              <a:t>E.</a:t>
            </a:r>
            <a:r>
              <a:rPr lang="en-US" dirty="0" smtClean="0"/>
              <a:t> Doing it for l is ?C1 </a:t>
            </a:r>
            <a:br>
              <a:rPr lang="en-US" dirty="0" smtClean="0"/>
            </a:br>
            <a:r>
              <a:rPr lang="en-US" b="1" dirty="0" smtClean="0"/>
              <a:t>F. </a:t>
            </a:r>
            <a:r>
              <a:rPr lang="en-US" dirty="0" smtClean="0"/>
              <a:t>Finish </a:t>
            </a:r>
          </a:p>
          <a:p>
            <a:r>
              <a:rPr lang="zh-CN" altLang="en-US" b="1" dirty="0" smtClean="0">
                <a:solidFill>
                  <a:srgbClr val="FF0000"/>
                </a:solidFill>
              </a:rPr>
              <a:t>解答：</a:t>
            </a:r>
            <a:r>
              <a:rPr lang="en-US" b="1" dirty="0" smtClean="0">
                <a:solidFill>
                  <a:srgbClr val="FF0000"/>
                </a:solidFill>
              </a:rPr>
              <a:t>D,F</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662</TotalTime>
  <Words>3141</Words>
  <Application>Microsoft Office PowerPoint</Application>
  <PresentationFormat>全屏显示(4:3)</PresentationFormat>
  <Paragraphs>220</Paragraphs>
  <Slides>36</Slides>
  <Notes>35</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流畅</vt:lpstr>
      <vt:lpstr>JAVA 习题</vt:lpstr>
      <vt:lpstr>1.标识符</vt:lpstr>
      <vt:lpstr>2.垃圾收集</vt:lpstr>
      <vt:lpstr>3.垃圾收集</vt:lpstr>
      <vt:lpstr>4.类型转换</vt:lpstr>
      <vt:lpstr>5.操作符</vt:lpstr>
      <vt:lpstr>6.对象关系</vt:lpstr>
      <vt:lpstr>7.垃圾收集</vt:lpstr>
      <vt:lpstr>8.流程控制-循环</vt:lpstr>
      <vt:lpstr>9.流程控制-break语句</vt:lpstr>
      <vt:lpstr>10.流程控制-if语句</vt:lpstr>
      <vt:lpstr>11.继承-内部类和关键字</vt:lpstr>
      <vt:lpstr>12.继承-构造函数</vt:lpstr>
      <vt:lpstr>13.数组</vt:lpstr>
      <vt:lpstr>14.包、类</vt:lpstr>
      <vt:lpstr>15.静态成员和方法</vt:lpstr>
      <vt:lpstr>16.操作符</vt:lpstr>
      <vt:lpstr>17.数组初始化</vt:lpstr>
      <vt:lpstr>18.数组初始化</vt:lpstr>
      <vt:lpstr>19.重载(overload)和重写(override)</vt:lpstr>
      <vt:lpstr>20.修饰符</vt:lpstr>
      <vt:lpstr>21.修饰符</vt:lpstr>
      <vt:lpstr>22.包和类</vt:lpstr>
      <vt:lpstr>23.String 库</vt:lpstr>
      <vt:lpstr>24.基本数据类型</vt:lpstr>
      <vt:lpstr>25.继承-重载和重写</vt:lpstr>
      <vt:lpstr>26.多态</vt:lpstr>
      <vt:lpstr>27.基本类型-布尔值</vt:lpstr>
      <vt:lpstr>28.继承-子类父类类型转换</vt:lpstr>
      <vt:lpstr>29.对象的比较</vt:lpstr>
      <vt:lpstr>30.继承-方法的重写</vt:lpstr>
      <vt:lpstr>31.流程控制-switch</vt:lpstr>
      <vt:lpstr>32.异常</vt:lpstr>
      <vt:lpstr>33.十六进制</vt:lpstr>
      <vt:lpstr>34.构造方法</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习题</dc:title>
  <dc:creator>DADI</dc:creator>
  <cp:lastModifiedBy>ME</cp:lastModifiedBy>
  <cp:revision>233</cp:revision>
  <dcterms:created xsi:type="dcterms:W3CDTF">2011-05-20T10:05:57Z</dcterms:created>
  <dcterms:modified xsi:type="dcterms:W3CDTF">2012-06-26T02:16:18Z</dcterms:modified>
</cp:coreProperties>
</file>