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867" r:id="rId2"/>
    <p:sldId id="868" r:id="rId3"/>
    <p:sldId id="869" r:id="rId4"/>
    <p:sldId id="882" r:id="rId5"/>
    <p:sldId id="871" r:id="rId6"/>
    <p:sldId id="879" r:id="rId7"/>
    <p:sldId id="880" r:id="rId8"/>
    <p:sldId id="881" r:id="rId9"/>
  </p:sldIdLst>
  <p:sldSz cx="9144000" cy="6858000" type="screen4x3"/>
  <p:notesSz cx="6797675" cy="9874250"/>
  <p:embeddedFontLs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EF1E6"/>
    <a:srgbClr val="FEF4EC"/>
    <a:srgbClr val="0202BE"/>
    <a:srgbClr val="A6A6A6"/>
    <a:srgbClr val="FFFFCC"/>
    <a:srgbClr val="876DA7"/>
    <a:srgbClr val="00B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3871" autoAdjust="0"/>
  </p:normalViewPr>
  <p:slideViewPr>
    <p:cSldViewPr>
      <p:cViewPr varScale="1">
        <p:scale>
          <a:sx n="60" d="100"/>
          <a:sy n="60" d="100"/>
        </p:scale>
        <p:origin x="1884" y="60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200" d="100"/>
        <a:sy n="200" d="100"/>
      </p:scale>
      <p:origin x="0" y="14304"/>
    </p:cViewPr>
  </p:sorterViewPr>
  <p:notesViewPr>
    <p:cSldViewPr>
      <p:cViewPr varScale="1">
        <p:scale>
          <a:sx n="96" d="100"/>
          <a:sy n="96" d="100"/>
        </p:scale>
        <p:origin x="-3552" y="-96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1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9948A-A78D-45C7-B12B-9C4E96D9052F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378825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8ACA-D27A-41F2-85E2-A6D0D41B1A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7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BD239-9F14-4048-94BD-44BDB9AFB005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2"/>
            <a:ext cx="5438140" cy="44434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378825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F8776-E7A6-4D5C-9752-81CC00568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5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3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8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5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6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6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4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AE50-9040-4AC3-A1BB-531908D10F48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9C5-9072-4F92-AF46-D7FE8E2404C7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1248-7339-456A-A855-6E4E8E887030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C68C-4446-41AB-8408-3BB533C69FAA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25-E801-4A6B-93CE-1F6982BFA2ED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DFFC-579D-49A8-8BE0-95D2CA8D4384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291F-E55F-4294-8C77-DE840997163C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CFC4-3656-4CA3-A667-E920AA40F190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26D5-7B34-4D31-BAC4-13EEF121EC81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8871-7063-4E95-A6C4-5130BE14B249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90AF-0286-476A-86CD-FC964D8A02C1}" type="datetime1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AE50-9040-4AC3-A1BB-531908D10F48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928670"/>
            <a:ext cx="9161463" cy="230140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a typeface="ＭＳ Ｐゴシック" pitchFamily="-109" charset="-128"/>
              </a:rPr>
              <a:t>GAN (Generative Adversarial Network)</a:t>
            </a:r>
            <a:endParaRPr lang="nb-NO" sz="3200" b="1" dirty="0">
              <a:solidFill>
                <a:schemeClr val="bg1"/>
              </a:solidFill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6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GAN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-468560" y="725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id="{9ABD6C42-158A-05D3-98EF-F414084A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09" y="1520946"/>
            <a:ext cx="7359224" cy="272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872AB5-19F4-CAAF-1B02-137BA64A0229}"/>
              </a:ext>
            </a:extLst>
          </p:cNvPr>
          <p:cNvSpPr txBox="1"/>
          <p:nvPr/>
        </p:nvSpPr>
        <p:spPr>
          <a:xfrm>
            <a:off x="505828" y="450912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800" dirty="0">
                <a:effectLst/>
                <a:latin typeface="굴림체" panose="020B0609000101010101" pitchFamily="49" charset="-127"/>
                <a:cs typeface="Times New Roman" panose="02020603050405020304" pitchFamily="18" charset="0"/>
              </a:rPr>
              <a:t>Ian Goodfellow </a:t>
            </a:r>
            <a:r>
              <a:rPr lang="ko-KR" altLang="en-US" sz="1800" dirty="0">
                <a:effectLst/>
                <a:latin typeface="굴림체" panose="020B0609000101010101" pitchFamily="49" charset="-127"/>
                <a:cs typeface="Times New Roman" panose="02020603050405020304" pitchFamily="18" charset="0"/>
              </a:rPr>
              <a:t>제안 </a:t>
            </a:r>
            <a:r>
              <a:rPr lang="en-US" altLang="ko-KR" sz="1800" dirty="0">
                <a:effectLst/>
                <a:latin typeface="굴림체" panose="020B0609000101010101" pitchFamily="49" charset="-127"/>
                <a:cs typeface="Times New Roman" panose="02020603050405020304" pitchFamily="18" charset="0"/>
              </a:rPr>
              <a:t>(NIPS 2014)</a:t>
            </a:r>
          </a:p>
          <a:p>
            <a:pPr marL="285750" indent="-285750">
              <a:buFontTx/>
              <a:buChar char="-"/>
            </a:pPr>
            <a:r>
              <a:rPr lang="ko-KR" altLang="ko-KR" sz="1800" dirty="0" err="1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생성망</a:t>
            </a:r>
            <a:r>
              <a:rPr lang="en-US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G,Generator</a:t>
            </a:r>
            <a:r>
              <a:rPr lang="en-US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과 </a:t>
            </a:r>
            <a:r>
              <a:rPr lang="ko-KR" altLang="ko-KR" sz="1800" dirty="0" err="1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판별망</a:t>
            </a:r>
            <a:r>
              <a:rPr lang="en-US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D,Discriminator</a:t>
            </a:r>
            <a:r>
              <a:rPr lang="en-US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을 경쟁적으로 학습을 시켜 진짜인지 혹은 가짜인지 구별하기 힘든 수준까지 발전시키는 것</a:t>
            </a:r>
            <a:endParaRPr lang="en-US" altLang="ko-KR" sz="1800" dirty="0">
              <a:effectLst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위조지폐범</a:t>
            </a:r>
            <a:r>
              <a:rPr lang="en-US" altLang="ko-KR" dirty="0"/>
              <a:t>(Generator)</a:t>
            </a:r>
            <a:r>
              <a:rPr lang="ko-KR" altLang="en-US" dirty="0"/>
              <a:t>와 </a:t>
            </a:r>
            <a:r>
              <a:rPr lang="ko-KR" altLang="en-US" dirty="0" err="1"/>
              <a:t>위조지폐감별사</a:t>
            </a:r>
            <a:r>
              <a:rPr lang="en-US" altLang="ko-KR" dirty="0"/>
              <a:t>(Discriminator)</a:t>
            </a:r>
            <a:r>
              <a:rPr lang="ko-KR" altLang="en-US" dirty="0"/>
              <a:t>의 관계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목적은 성능 좋은 </a:t>
            </a:r>
            <a:r>
              <a:rPr lang="en-US" altLang="ko-KR" dirty="0"/>
              <a:t>?????? </a:t>
            </a:r>
            <a:r>
              <a:rPr lang="ko-KR" altLang="en-US" dirty="0"/>
              <a:t>개발임</a:t>
            </a:r>
          </a:p>
        </p:txBody>
      </p:sp>
    </p:spTree>
    <p:extLst>
      <p:ext uri="{BB962C8B-B14F-4D97-AF65-F5344CB8AC3E}">
        <p14:creationId xmlns:p14="http://schemas.microsoft.com/office/powerpoint/2010/main" val="16700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Training GAN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-468560" y="725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그림 1">
            <a:extLst>
              <a:ext uri="{FF2B5EF4-FFF2-40B4-BE49-F238E27FC236}">
                <a16:creationId xmlns:a16="http://schemas.microsoft.com/office/drawing/2014/main" id="{29A344D2-DAE3-5CC5-DB50-EE5364404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4006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421852-68E8-4366-61A1-8E2B01B769BC}"/>
              </a:ext>
            </a:extLst>
          </p:cNvPr>
          <p:cNvSpPr txBox="1"/>
          <p:nvPr/>
        </p:nvSpPr>
        <p:spPr>
          <a:xfrm>
            <a:off x="6228184" y="178559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</a:t>
            </a:r>
            <a:r>
              <a:rPr lang="ko-KR" altLang="en-US" dirty="0"/>
              <a:t>는 고정을 시키고 </a:t>
            </a:r>
            <a:r>
              <a:rPr lang="en-US" altLang="ko-KR" dirty="0"/>
              <a:t>Discriminator</a:t>
            </a:r>
            <a:r>
              <a:rPr lang="ko-KR" altLang="en-US" dirty="0"/>
              <a:t>를 학습시킨다</a:t>
            </a:r>
          </a:p>
        </p:txBody>
      </p:sp>
      <p:pic>
        <p:nvPicPr>
          <p:cNvPr id="4099" name="그림 1">
            <a:extLst>
              <a:ext uri="{FF2B5EF4-FFF2-40B4-BE49-F238E27FC236}">
                <a16:creationId xmlns:a16="http://schemas.microsoft.com/office/drawing/2014/main" id="{1E4DFF6F-B0D7-5354-FEEB-64DFC722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9" y="4184104"/>
            <a:ext cx="54006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B4DA41-6C34-343E-BF60-653472EC69EB}"/>
              </a:ext>
            </a:extLst>
          </p:cNvPr>
          <p:cNvSpPr txBox="1"/>
          <p:nvPr/>
        </p:nvSpPr>
        <p:spPr>
          <a:xfrm>
            <a:off x="6372200" y="480797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</a:t>
            </a:r>
            <a:r>
              <a:rPr lang="ko-KR" altLang="en-US" dirty="0"/>
              <a:t>는 고정을 시키고 </a:t>
            </a:r>
            <a:r>
              <a:rPr lang="en-US" altLang="ko-KR" dirty="0"/>
              <a:t>Generator</a:t>
            </a:r>
            <a:r>
              <a:rPr lang="ko-KR" altLang="en-US" dirty="0"/>
              <a:t>를 학습을 시키는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A45B458B-739B-ED85-23FC-F40AA4A3F6AD}"/>
              </a:ext>
            </a:extLst>
          </p:cNvPr>
          <p:cNvSpPr/>
          <p:nvPr/>
        </p:nvSpPr>
        <p:spPr>
          <a:xfrm>
            <a:off x="2123728" y="3429000"/>
            <a:ext cx="936104" cy="755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으로 구부러짐 17">
            <a:extLst>
              <a:ext uri="{FF2B5EF4-FFF2-40B4-BE49-F238E27FC236}">
                <a16:creationId xmlns:a16="http://schemas.microsoft.com/office/drawing/2014/main" id="{1E2F364D-A4D9-93FA-CC50-0716BF944207}"/>
              </a:ext>
            </a:extLst>
          </p:cNvPr>
          <p:cNvSpPr/>
          <p:nvPr/>
        </p:nvSpPr>
        <p:spPr>
          <a:xfrm rot="10800000">
            <a:off x="3887999" y="3365959"/>
            <a:ext cx="936104" cy="755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Loss Function of GAN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-468560" y="725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1">
            <a:extLst>
              <a:ext uri="{FF2B5EF4-FFF2-40B4-BE49-F238E27FC236}">
                <a16:creationId xmlns:a16="http://schemas.microsoft.com/office/drawing/2014/main" id="{1FB19C52-67A7-0C4E-20A7-7ABF5476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359224" cy="247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5A30E-D5E8-A7A6-440F-817000D8D32A}"/>
              </a:ext>
            </a:extLst>
          </p:cNvPr>
          <p:cNvSpPr txBox="1"/>
          <p:nvPr/>
        </p:nvSpPr>
        <p:spPr>
          <a:xfrm>
            <a:off x="1619672" y="15085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FDE4B-4BC0-B87F-13DC-20BE57507F6B}"/>
              </a:ext>
            </a:extLst>
          </p:cNvPr>
          <p:cNvSpPr txBox="1"/>
          <p:nvPr/>
        </p:nvSpPr>
        <p:spPr>
          <a:xfrm>
            <a:off x="331224" y="270892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Z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A930804C-560D-F4DD-83AA-5C67D1908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124" y="3981094"/>
          <a:ext cx="47529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4753080" imgH="981000" progId="Paint.Picture">
                  <p:embed/>
                </p:oleObj>
              </mc:Choice>
              <mc:Fallback>
                <p:oleObj name="비트맵 이미지" r:id="rId4" imgW="4753080" imgH="981000" progId="Paint.Pictur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A930804C-560D-F4DD-83AA-5C67D1908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124" y="3981094"/>
                        <a:ext cx="475297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8D60C1-1386-D2AE-5724-4E5FBA22B7AC}"/>
              </a:ext>
            </a:extLst>
          </p:cNvPr>
          <p:cNvSpPr txBox="1"/>
          <p:nvPr/>
        </p:nvSpPr>
        <p:spPr>
          <a:xfrm>
            <a:off x="433820" y="5136101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Real</a:t>
            </a:r>
            <a:r>
              <a:rPr lang="ko-KR" altLang="en-US" dirty="0"/>
              <a:t>로 </a:t>
            </a:r>
            <a:r>
              <a:rPr lang="en-US" altLang="ko-KR" dirty="0"/>
              <a:t>G(Z)</a:t>
            </a:r>
            <a:r>
              <a:rPr lang="ko-KR" altLang="en-US" dirty="0"/>
              <a:t>는 </a:t>
            </a:r>
            <a:r>
              <a:rPr lang="en-US" altLang="ko-KR" dirty="0"/>
              <a:t>Fake</a:t>
            </a:r>
            <a:r>
              <a:rPr lang="ko-KR" altLang="en-US" dirty="0"/>
              <a:t>로 판별하는 것이 목적</a:t>
            </a:r>
            <a:endParaRPr lang="en-US" altLang="ko-KR" dirty="0"/>
          </a:p>
          <a:p>
            <a:r>
              <a:rPr lang="en-US" altLang="ko-KR" dirty="0"/>
              <a:t>   =&gt; D(X)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되게</a:t>
            </a:r>
            <a:r>
              <a:rPr lang="en-US" altLang="ko-KR" dirty="0"/>
              <a:t>, </a:t>
            </a:r>
            <a:r>
              <a:rPr lang="en-US" altLang="ko-KR" i="1" dirty="0">
                <a:solidFill>
                  <a:srgbClr val="FF0000"/>
                </a:solidFill>
              </a:rPr>
              <a:t>D(G(Z))</a:t>
            </a:r>
            <a:r>
              <a:rPr lang="ko-KR" altLang="en-US" i="1" dirty="0">
                <a:solidFill>
                  <a:srgbClr val="FF0000"/>
                </a:solidFill>
              </a:rPr>
              <a:t>는 </a:t>
            </a:r>
            <a:r>
              <a:rPr lang="en-US" altLang="ko-KR" i="1" dirty="0">
                <a:solidFill>
                  <a:srgbClr val="FF0000"/>
                </a:solidFill>
              </a:rPr>
              <a:t>0</a:t>
            </a:r>
            <a:r>
              <a:rPr lang="ko-KR" altLang="en-US" i="1" dirty="0">
                <a:solidFill>
                  <a:srgbClr val="FF0000"/>
                </a:solidFill>
              </a:rPr>
              <a:t>이 되게</a:t>
            </a:r>
            <a:r>
              <a:rPr lang="ko-KR" altLang="en-US" dirty="0"/>
              <a:t>  </a:t>
            </a:r>
            <a:r>
              <a:rPr lang="en-US" altLang="ko-KR" dirty="0"/>
              <a:t>(1</a:t>
            </a:r>
            <a:r>
              <a:rPr lang="ko-KR" altLang="en-US" dirty="0"/>
              <a:t>이 </a:t>
            </a:r>
            <a:r>
              <a:rPr lang="en-US" altLang="ko-KR" dirty="0"/>
              <a:t>Real / 0</a:t>
            </a:r>
            <a:r>
              <a:rPr lang="ko-KR" altLang="en-US" dirty="0"/>
              <a:t>이 </a:t>
            </a:r>
            <a:r>
              <a:rPr lang="en-US" altLang="ko-KR" dirty="0"/>
              <a:t>Fake</a:t>
            </a:r>
            <a:r>
              <a:rPr lang="ko-KR" altLang="en-US" dirty="0"/>
              <a:t>로 판정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 Generator</a:t>
            </a:r>
            <a:r>
              <a:rPr lang="ko-KR" altLang="en-US" dirty="0"/>
              <a:t>는 </a:t>
            </a:r>
            <a:r>
              <a:rPr lang="en-US" altLang="ko-KR" dirty="0"/>
              <a:t>Discriminator</a:t>
            </a:r>
            <a:r>
              <a:rPr lang="ko-KR" altLang="en-US" dirty="0"/>
              <a:t>를 속이는 이미지</a:t>
            </a:r>
            <a:r>
              <a:rPr lang="en-US" altLang="ko-KR" dirty="0"/>
              <a:t>(G(z))</a:t>
            </a:r>
            <a:r>
              <a:rPr lang="ko-KR" altLang="en-US" dirty="0"/>
              <a:t>를 만드는 것이 목적</a:t>
            </a:r>
            <a:endParaRPr lang="en-US" altLang="ko-KR" dirty="0"/>
          </a:p>
          <a:p>
            <a:r>
              <a:rPr lang="en-US" altLang="ko-KR" dirty="0"/>
              <a:t>   =&gt; </a:t>
            </a:r>
            <a:r>
              <a:rPr lang="en-US" altLang="ko-KR" i="1" dirty="0">
                <a:solidFill>
                  <a:srgbClr val="FF0000"/>
                </a:solidFill>
              </a:rPr>
              <a:t>D(G(Z))</a:t>
            </a:r>
            <a:r>
              <a:rPr lang="ko-KR" altLang="en-US" i="1" dirty="0">
                <a:solidFill>
                  <a:srgbClr val="FF0000"/>
                </a:solidFill>
              </a:rPr>
              <a:t>가 </a:t>
            </a:r>
            <a:r>
              <a:rPr lang="en-US" altLang="ko-KR" i="1" dirty="0">
                <a:solidFill>
                  <a:srgbClr val="FF0000"/>
                </a:solidFill>
              </a:rPr>
              <a:t>1</a:t>
            </a:r>
            <a:r>
              <a:rPr lang="ko-KR" altLang="en-US" i="1" dirty="0">
                <a:solidFill>
                  <a:srgbClr val="FF0000"/>
                </a:solidFill>
              </a:rPr>
              <a:t>이 되게 </a:t>
            </a:r>
            <a:r>
              <a:rPr lang="en-US" altLang="ko-KR" dirty="0"/>
              <a:t>(1</a:t>
            </a:r>
            <a:r>
              <a:rPr lang="ko-KR" altLang="en-US" dirty="0"/>
              <a:t>이 </a:t>
            </a:r>
            <a:r>
              <a:rPr lang="en-US" altLang="ko-KR" dirty="0"/>
              <a:t>Real / 0</a:t>
            </a:r>
            <a:r>
              <a:rPr lang="ko-KR" altLang="en-US" dirty="0"/>
              <a:t>이 </a:t>
            </a:r>
            <a:r>
              <a:rPr lang="en-US" altLang="ko-KR" dirty="0"/>
              <a:t>Fake</a:t>
            </a:r>
            <a:r>
              <a:rPr lang="ko-KR" altLang="en-US" dirty="0"/>
              <a:t>로 판정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E9678-AA51-A6DB-556D-9E4863C04D3F}"/>
              </a:ext>
            </a:extLst>
          </p:cNvPr>
          <p:cNvSpPr txBox="1"/>
          <p:nvPr/>
        </p:nvSpPr>
        <p:spPr>
          <a:xfrm>
            <a:off x="3494160" y="239760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G(Z)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BA0D0-2FEC-7CCE-9A4A-8463143B8CA2}"/>
              </a:ext>
            </a:extLst>
          </p:cNvPr>
          <p:cNvSpPr txBox="1"/>
          <p:nvPr/>
        </p:nvSpPr>
        <p:spPr>
          <a:xfrm>
            <a:off x="7020272" y="164999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D(X)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6C8B0-D3EF-627D-ECD2-D2FCB749D681}"/>
              </a:ext>
            </a:extLst>
          </p:cNvPr>
          <p:cNvSpPr txBox="1"/>
          <p:nvPr/>
        </p:nvSpPr>
        <p:spPr>
          <a:xfrm>
            <a:off x="7020272" y="22737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D(G(Z))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390EF-7653-12F8-066F-C7713FE46283}"/>
              </a:ext>
            </a:extLst>
          </p:cNvPr>
          <p:cNvSpPr txBox="1"/>
          <p:nvPr/>
        </p:nvSpPr>
        <p:spPr>
          <a:xfrm>
            <a:off x="107504" y="3170585"/>
            <a:ext cx="92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노이즈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7AF0D-5619-70A0-38D2-CC3F229FCA5B}"/>
              </a:ext>
            </a:extLst>
          </p:cNvPr>
          <p:cNvSpPr txBox="1"/>
          <p:nvPr/>
        </p:nvSpPr>
        <p:spPr>
          <a:xfrm>
            <a:off x="5868144" y="45013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지도학습</a:t>
            </a:r>
            <a:r>
              <a:rPr lang="en-US" altLang="ko-KR" dirty="0"/>
              <a:t>? </a:t>
            </a:r>
            <a:r>
              <a:rPr lang="ko-KR" altLang="en-US" dirty="0"/>
              <a:t>비지도학습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4282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Training GAN (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시험범위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X)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-468560" y="725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id="{DF5141BA-12EF-E8CF-F1B7-3FC3D897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7" y="1292303"/>
            <a:ext cx="715950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F6FAF8-D239-10FE-A673-D91C8963F47A}"/>
              </a:ext>
            </a:extLst>
          </p:cNvPr>
          <p:cNvSpPr txBox="1"/>
          <p:nvPr/>
        </p:nvSpPr>
        <p:spPr>
          <a:xfrm>
            <a:off x="899592" y="4149080"/>
            <a:ext cx="715950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바탕체" panose="02030609000101010101" pitchFamily="17" charset="-127"/>
              <a:buChar char="-"/>
            </a:pP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Discriminator</a:t>
            </a:r>
            <a:r>
              <a:rPr lang="ko-KR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와 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Generator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발전을 거듭하여 평형상태에 도달하게 된다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buFont typeface="바탕체" panose="02030609000101010101" pitchFamily="17" charset="-127"/>
              <a:buChar char="-"/>
            </a:pPr>
            <a:r>
              <a:rPr lang="ko-KR" altLang="en-US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검은 점선은 학습 데이터의 분포를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녹색 실선은 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Generator</a:t>
            </a:r>
            <a:r>
              <a:rPr lang="ko-KR" altLang="en-US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에서 생성되는 데이터의 분포를 나타내며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파란색 점선은 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Discriminator</a:t>
            </a:r>
            <a:r>
              <a:rPr lang="ko-KR" altLang="en-US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의 출력을 나타낸다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굴림체" panose="020B0609000101010101" pitchFamily="49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4282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Training GAN (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시험범위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X)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-468560" y="725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id="{DF5141BA-12EF-E8CF-F1B7-3FC3D897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7" y="1292303"/>
            <a:ext cx="715950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F6FAF8-D239-10FE-A673-D91C8963F47A}"/>
              </a:ext>
            </a:extLst>
          </p:cNvPr>
          <p:cNvSpPr txBox="1"/>
          <p:nvPr/>
        </p:nvSpPr>
        <p:spPr>
          <a:xfrm>
            <a:off x="922519" y="4077072"/>
            <a:ext cx="7159506" cy="23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바탕체" panose="02030609000101010101" pitchFamily="17" charset="-127"/>
              <a:buChar char="-"/>
            </a:pP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(a)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를 보면 아직은 실제 데이터 분포와 모델 분포가 다르기 때문에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Discriminator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의 출력이 흔들리기도 하고 부분적으로만 정확하다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하지만 점차 학습을 진행하면서 모델 분포와 학습 데이터의 분포가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근접하게 되며 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(d)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에서는 정확하게 일치하면서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Discriminator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가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최적의 평형 상태인 </a:t>
            </a:r>
            <a:r>
              <a:rPr lang="en-US" altLang="ko-KR" sz="16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1/2</a:t>
            </a:r>
            <a:r>
              <a:rPr lang="ko-KR" altLang="ko-KR" sz="16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에 도달하게 된다</a:t>
            </a:r>
            <a:endParaRPr lang="en-US" altLang="ko-KR" sz="1600" dirty="0">
              <a:effectLst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바탕체" panose="02030609000101010101" pitchFamily="17" charset="-127"/>
              <a:buChar char="-"/>
            </a:pP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GAN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의 학습 과정은 기본적으로 상호 협조적이지 않는 상대가 서로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최적의 상태에 도달하려고 하다 보면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내쉬</a:t>
            </a:r>
            <a:r>
              <a:rPr lang="ko-KR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평형</a:t>
            </a:r>
            <a:r>
              <a:rPr lang="en-US" altLang="ko-KR" sz="16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(Nash Equilibrium)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상태에 이르게 된다</a:t>
            </a:r>
            <a:r>
              <a:rPr lang="en-US" altLang="ko-KR" sz="16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2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4282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Training GAN (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시험범위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X)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-468560" y="725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id="{DF5141BA-12EF-E8CF-F1B7-3FC3D897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7" y="1292303"/>
            <a:ext cx="715950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F6FAF8-D239-10FE-A673-D91C8963F47A}"/>
              </a:ext>
            </a:extLst>
          </p:cNvPr>
          <p:cNvSpPr txBox="1"/>
          <p:nvPr/>
        </p:nvSpPr>
        <p:spPr>
          <a:xfrm>
            <a:off x="922519" y="4077072"/>
            <a:ext cx="7159506" cy="16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바탕체" panose="02030609000101010101" pitchFamily="17" charset="-127"/>
              <a:buChar char="-"/>
            </a:pP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GAN</a:t>
            </a:r>
            <a:r>
              <a:rPr lang="ko-KR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의 학습 과정은 기본적으로 상호 협조적이지 않는 상대가 서</a:t>
            </a:r>
            <a:r>
              <a:rPr lang="ko-KR" altLang="en-US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로 </a:t>
            </a:r>
            <a:r>
              <a:rPr lang="ko-KR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최적의 상태에 도달하려고 하다 보면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내쉬</a:t>
            </a:r>
            <a:r>
              <a:rPr lang="ko-KR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평형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(Nash Equilibrium)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상태에 이르게 된다</a:t>
            </a:r>
            <a:r>
              <a:rPr lang="en-US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buFont typeface="바탕체" panose="02030609000101010101" pitchFamily="17" charset="-127"/>
              <a:buChar char="-"/>
            </a:pPr>
            <a:r>
              <a:rPr lang="ko-KR" altLang="ko-KR" sz="1800" dirty="0" err="1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내쉬</a:t>
            </a:r>
            <a:r>
              <a:rPr lang="ko-KR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 평형</a:t>
            </a:r>
            <a:r>
              <a:rPr lang="en-US" altLang="ko-KR" sz="1800" dirty="0"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Times New Roman" panose="02020603050405020304" pitchFamily="18" charset="0"/>
              </a:rPr>
              <a:t>(Nash Equilibrium): </a:t>
            </a:r>
            <a:r>
              <a:rPr lang="ko-KR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경쟁자 대응에 따라 최선의 선택을 하면 서로가 자신의 선택을 바꾸지 않는 균형상태를 말한다</a:t>
            </a:r>
            <a:r>
              <a:rPr lang="en-US" altLang="ko-KR" sz="1800" dirty="0">
                <a:effectLst/>
                <a:ea typeface="굴림체" panose="020B0609000101010101" pitchFamily="49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44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542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Weak Points of GAN (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시험범위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X)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-468560" y="725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DED37-CF38-94B2-6A4E-7B2907B93E33}"/>
              </a:ext>
            </a:extLst>
          </p:cNvPr>
          <p:cNvSpPr txBox="1"/>
          <p:nvPr/>
        </p:nvSpPr>
        <p:spPr>
          <a:xfrm>
            <a:off x="467544" y="1340768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800" i="0" dirty="0" err="1">
                <a:solidFill>
                  <a:srgbClr val="555555"/>
                </a:solidFill>
                <a:effectLst/>
                <a:latin typeface="Noto Sans KR"/>
              </a:rPr>
              <a:t>내쉬평형상태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 도달의 어려움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: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분류기 보다 생성기를 학습시키는 것이 일반적으로 어렵다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생성기가 학습이 잘 안되어 둘 사이의 힘의 균형이 깨지는 경우 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GAN 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학습이 더이상 진전될 수 없다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</a:p>
          <a:p>
            <a:pPr marL="342900" indent="-342900">
              <a:buAutoNum type="arabicParenBoth"/>
            </a:pPr>
            <a:endParaRPr lang="en-US" altLang="ko-KR" sz="180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342900" indent="-342900">
              <a:buAutoNum type="arabicParenBoth"/>
            </a:pP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Mode Collapsing: 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학습에서 클래스가 여러 개인 실제 데이터의 분포를 따라가지 않고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특정 데이터에 강하게 몰리는 현상이다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즉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다양성을 잃어버리는 현상이다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모델은 손실 </a:t>
            </a:r>
            <a:r>
              <a:rPr lang="ko-KR" altLang="en-US" sz="1800" i="0" dirty="0" err="1">
                <a:solidFill>
                  <a:srgbClr val="555555"/>
                </a:solidFill>
                <a:effectLst/>
                <a:latin typeface="Noto Sans KR"/>
              </a:rPr>
              <a:t>값만을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 줄이려고 학습하기 때문에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전체 데이터의 분포를 찾지 못하고 하나의 </a:t>
            </a:r>
            <a:r>
              <a:rPr lang="en-US" altLang="ko-KR" sz="1800" i="0" dirty="0">
                <a:solidFill>
                  <a:srgbClr val="555555"/>
                </a:solidFill>
                <a:effectLst/>
                <a:latin typeface="Noto Sans KR"/>
              </a:rPr>
              <a:t>mode</a:t>
            </a:r>
            <a:r>
              <a:rPr lang="ko-KR" altLang="en-US" sz="1800" i="0" dirty="0">
                <a:solidFill>
                  <a:srgbClr val="555555"/>
                </a:solidFill>
                <a:effectLst/>
                <a:latin typeface="Noto Sans KR"/>
              </a:rPr>
              <a:t>에 강하게 몰리게 되는 현상</a:t>
            </a:r>
            <a:endParaRPr lang="en-US" altLang="ko-KR" sz="180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CCFF20B-7CDC-2810-E214-DCCA42D71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9575"/>
              </p:ext>
            </p:extLst>
          </p:nvPr>
        </p:nvGraphicFramePr>
        <p:xfrm>
          <a:off x="1162048" y="3697638"/>
          <a:ext cx="6248400" cy="260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6248520" imgH="3371760" progId="Paint.Picture">
                  <p:embed/>
                </p:oleObj>
              </mc:Choice>
              <mc:Fallback>
                <p:oleObj name="비트맵 이미지" r:id="rId3" imgW="6248520" imgH="3371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48" y="3697638"/>
                        <a:ext cx="6248400" cy="2603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4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22840</TotalTime>
  <Words>453</Words>
  <Application>Microsoft Office PowerPoint</Application>
  <PresentationFormat>화면 슬라이드 쇼(4:3)</PresentationFormat>
  <Paragraphs>49</Paragraphs>
  <Slides>8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Noto Sans KR</vt:lpstr>
      <vt:lpstr>바탕체</vt:lpstr>
      <vt:lpstr>맑은 고딕</vt:lpstr>
      <vt:lpstr>굴림체</vt:lpstr>
      <vt:lpstr>나눔고딕</vt:lpstr>
      <vt:lpstr>Arial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colored</dc:creator>
  <cp:lastModifiedBy>이규중</cp:lastModifiedBy>
  <cp:revision>1345</cp:revision>
  <cp:lastPrinted>2013-06-10T02:08:28Z</cp:lastPrinted>
  <dcterms:created xsi:type="dcterms:W3CDTF">2011-05-12T10:09:16Z</dcterms:created>
  <dcterms:modified xsi:type="dcterms:W3CDTF">2023-05-30T14:31:11Z</dcterms:modified>
</cp:coreProperties>
</file>