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1D56-9CE4-422E-8513-1D0FE2A1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14159C-F6B5-465D-91B8-AC1EEF21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CF2D-0FEE-49C3-AC17-AB88905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CA62-7EE3-4901-91DA-BC95EC74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78F7B-09DD-47FB-B319-9145BED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06529-D9E7-4C94-82F7-8D417AD5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49AE-4555-49C8-8A6D-DF8669FD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660AC-36D4-4A7E-AC69-156E190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A8495-306A-42EA-86D6-7F14E3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F0636-A731-4E9B-80BD-2B7F05C9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E19E3-E27E-48B3-855C-241DBE29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B2C8-24F7-40BE-AE7E-C3B00DA9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5C2FE-DDE0-40B1-B34E-077F39B4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C19D8-FDEE-4552-BBA3-8B54BB70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72391-2546-4634-ABE4-74DC995F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B0F77-A5F8-4BA0-9356-AF58F06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91CB4-E472-4924-BF86-217DE504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96326-59CB-4867-A2E8-3AE48318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584B5-7DC7-4EB5-A1A3-B0F4E526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9C2-35E7-4D75-8F78-74B4C98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1D45-603E-407B-BF2C-54185B40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51E63-D707-4C17-A40D-D22A007A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B8E4B-FC98-4546-9692-573B940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E44BA-79F5-4314-A447-13220CEC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70F0E-9C64-45C0-96F9-2ECC4AD3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79858-AB84-4939-A738-7141ABA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8F5E8-1371-4C84-B2F2-CAEFFF487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200CB-BADF-4936-A46A-8D6B250B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BE145-969B-430B-A940-BC39F902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BE9A-C7B6-4FEB-8C92-EBB0392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FD1BC-BE67-426B-B741-2A0B3433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307F-DDAF-4447-B1E1-4DA81E03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31E3E-5F38-4C65-B39F-E5F820E2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B4033-AD3B-40B0-9156-80E9A708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B1704-3BAF-4C7F-8E4F-CF76AD4FD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1DAF2-69AF-404C-B102-B45591F1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6AA52B-CC74-4340-88DD-70398249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6417C-CCFD-4CF0-8CE4-E3769CE5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3D4E3-5D47-40F6-87DF-F52F10E3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5150D-F4E4-4A7A-810B-131055D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71453-CA3B-4943-9204-E4E4163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DF775-5579-4531-8783-29EE4B26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C3410-BDA9-497B-957B-0D11E0D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BD003-654B-49FC-98A9-FD8EB17D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0A34C-E4A6-458A-871C-ED751E4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58A0C-710F-47CD-87F8-DEBCA00C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14A5-B76E-4D52-8CAF-9362E21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92B80-823B-4648-9052-AFA0EBF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D3F3C-7D80-4106-9DF6-F5164AE4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78489-879B-4327-B31C-B86E5E87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816EE-5B8F-4235-AB9C-46D35894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69722-76A9-4974-B3EC-AF1F35D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0C4C-3DD6-4E8A-9443-8ED3B39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09D2A8-0E21-459D-A7D8-4E9CA8089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174C6-14CC-4F0E-959F-109BB615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CD228-D6BC-4A3D-AD5F-CCAE45A0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B78C-A5EC-42EF-A714-8C465FD0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BA1E9-4678-4BA0-BF92-1EAEF442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3DC0C-EF2F-4033-AC43-6A23E7D7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BC773-2C44-4634-96D4-40AB9E1E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326D3-D1D5-4A0E-B723-F001CD07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6FC3-0D50-453F-B241-19B3C8123B7F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6B6A-2E64-4475-ACA2-736CB0281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B0E8E-E77C-4B05-A9F6-ACE1EAA8C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9D3-34FF-4330-9AE6-7883FAB4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54E6-380E-462A-B18B-8F8368371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코드 서명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C972D-17D9-49EE-8307-83379E98C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8A60-7E36-42CF-B7CE-3C4925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패키지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5C7DF-163E-4F9D-B645-970AEB13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APK = Android App Package</a:t>
            </a:r>
          </a:p>
          <a:p>
            <a:pPr lvl="1"/>
            <a:r>
              <a:rPr lang="ko-KR" altLang="en-US" dirty="0"/>
              <a:t>자바의 </a:t>
            </a:r>
            <a:r>
              <a:rPr lang="en-US" altLang="ko-KR" dirty="0"/>
              <a:t>JAR</a:t>
            </a:r>
            <a:r>
              <a:rPr lang="ko-KR" altLang="en-US" dirty="0"/>
              <a:t>를 확장한 형태임</a:t>
            </a:r>
            <a:endParaRPr lang="en-US" altLang="ko-KR" dirty="0"/>
          </a:p>
          <a:p>
            <a:pPr lvl="1"/>
            <a:r>
              <a:rPr lang="en-US" dirty="0"/>
              <a:t>JAR</a:t>
            </a:r>
            <a:r>
              <a:rPr lang="ko-KR" altLang="en-US" dirty="0"/>
              <a:t>는 </a:t>
            </a:r>
            <a:r>
              <a:rPr lang="en-US" altLang="ko-KR" dirty="0"/>
              <a:t>ZIP</a:t>
            </a:r>
            <a:r>
              <a:rPr lang="ko-KR" altLang="en-US" dirty="0"/>
              <a:t> 압축 파일임</a:t>
            </a:r>
            <a:endParaRPr lang="en-US" altLang="ko-KR" dirty="0"/>
          </a:p>
          <a:p>
            <a:r>
              <a:rPr lang="en-US" dirty="0"/>
              <a:t>MIME type</a:t>
            </a:r>
          </a:p>
          <a:p>
            <a:pPr lvl="1"/>
            <a:r>
              <a:rPr lang="en-US" dirty="0"/>
              <a:t>application/</a:t>
            </a:r>
            <a:r>
              <a:rPr lang="en-US" dirty="0" err="1"/>
              <a:t>vnd.android.package</a:t>
            </a:r>
            <a:r>
              <a:rPr lang="en-US" dirty="0"/>
              <a:t>-archive</a:t>
            </a:r>
          </a:p>
          <a:p>
            <a:r>
              <a:rPr lang="en-US" dirty="0"/>
              <a:t>APK</a:t>
            </a:r>
            <a:r>
              <a:rPr lang="ko-KR" altLang="en-US" dirty="0"/>
              <a:t>를 일반적인 </a:t>
            </a:r>
            <a:r>
              <a:rPr lang="en-US" altLang="ko-KR" dirty="0"/>
              <a:t>zip</a:t>
            </a:r>
            <a:r>
              <a:rPr lang="ko-KR" altLang="en-US" dirty="0"/>
              <a:t>으로 보고 압축을 풀면</a:t>
            </a:r>
            <a:endParaRPr lang="en-US" altLang="ko-KR" dirty="0"/>
          </a:p>
          <a:p>
            <a:pPr lvl="1"/>
            <a:r>
              <a:rPr lang="en-US" dirty="0"/>
              <a:t>AndroidManifest.xml</a:t>
            </a:r>
          </a:p>
          <a:p>
            <a:pPr lvl="1"/>
            <a:r>
              <a:rPr lang="en-US" dirty="0" err="1"/>
              <a:t>classes.dex</a:t>
            </a:r>
            <a:endParaRPr lang="en-US" dirty="0"/>
          </a:p>
          <a:p>
            <a:pPr lvl="1"/>
            <a:r>
              <a:rPr lang="en-US" dirty="0"/>
              <a:t>lib/ - JNI</a:t>
            </a:r>
            <a:r>
              <a:rPr lang="ko-KR" altLang="en-US" dirty="0"/>
              <a:t> 통한 네이티브 라이브러리</a:t>
            </a:r>
            <a:endParaRPr lang="en-US" dirty="0"/>
          </a:p>
          <a:p>
            <a:pPr lvl="1"/>
            <a:r>
              <a:rPr lang="en-US" dirty="0" err="1"/>
              <a:t>resources.arsc</a:t>
            </a:r>
            <a:r>
              <a:rPr lang="en-US" dirty="0"/>
              <a:t> – </a:t>
            </a:r>
            <a:r>
              <a:rPr lang="ko-KR" altLang="en-US" dirty="0" err="1"/>
              <a:t>컴파일된</a:t>
            </a:r>
            <a:r>
              <a:rPr lang="ko-KR" altLang="en-US" dirty="0"/>
              <a:t> 문자열이나 스타일 리소스</a:t>
            </a:r>
            <a:endParaRPr lang="en-US" dirty="0"/>
          </a:p>
          <a:p>
            <a:pPr lvl="1"/>
            <a:r>
              <a:rPr lang="en-US" dirty="0"/>
              <a:t>assets/  - </a:t>
            </a:r>
            <a:r>
              <a:rPr lang="ko-KR" altLang="en-US" dirty="0"/>
              <a:t>음악 파일이나 폰트 등</a:t>
            </a:r>
            <a:endParaRPr lang="en-US" altLang="ko-KR" dirty="0"/>
          </a:p>
          <a:p>
            <a:pPr lvl="1"/>
            <a:r>
              <a:rPr lang="en-US" altLang="ko-KR" dirty="0"/>
              <a:t>res/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메뉴 정의 등 리소스</a:t>
            </a:r>
            <a:endParaRPr lang="en-US" altLang="ko-KR" dirty="0"/>
          </a:p>
          <a:p>
            <a:pPr lvl="1"/>
            <a:r>
              <a:rPr lang="en-US" altLang="ko-KR" dirty="0"/>
              <a:t>META-INF/ - </a:t>
            </a:r>
            <a:r>
              <a:rPr lang="ko-KR" altLang="en-US" dirty="0"/>
              <a:t>패키지 </a:t>
            </a:r>
            <a:r>
              <a:rPr lang="en-US" altLang="ko-KR" dirty="0" err="1"/>
              <a:t>manifes</a:t>
            </a:r>
            <a:r>
              <a:rPr lang="ko-KR" altLang="en-US" dirty="0"/>
              <a:t>와 인증서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E277-A11E-41DB-A200-3D7B794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3C550-696E-4F73-A8B9-742681FE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코드 서명 목적</a:t>
            </a:r>
            <a:endParaRPr lang="en-US" altLang="ko-KR" dirty="0"/>
          </a:p>
          <a:p>
            <a:pPr lvl="1"/>
            <a:r>
              <a:rPr lang="ko-KR" altLang="en-US" dirty="0"/>
              <a:t>코드 무결성</a:t>
            </a:r>
            <a:r>
              <a:rPr lang="en-US" altLang="ko-KR" dirty="0"/>
              <a:t>(</a:t>
            </a:r>
            <a:r>
              <a:rPr lang="en-US" dirty="0"/>
              <a:t>Integrity) </a:t>
            </a:r>
            <a:r>
              <a:rPr lang="ko-KR" altLang="en-US" dirty="0"/>
              <a:t>검증</a:t>
            </a:r>
            <a:endParaRPr lang="en-US" altLang="ko-KR" dirty="0"/>
          </a:p>
          <a:p>
            <a:pPr lvl="1"/>
            <a:r>
              <a:rPr lang="ko-KR" altLang="en-US" dirty="0"/>
              <a:t>코드 제작자 검증</a:t>
            </a:r>
            <a:r>
              <a:rPr lang="en-US" altLang="ko-KR" dirty="0"/>
              <a:t>(</a:t>
            </a:r>
            <a:r>
              <a:rPr lang="en-US" dirty="0"/>
              <a:t>Authenticity)</a:t>
            </a:r>
          </a:p>
          <a:p>
            <a:r>
              <a:rPr lang="ko-KR" altLang="en-US" dirty="0"/>
              <a:t>디지털 서명 이용</a:t>
            </a:r>
            <a:endParaRPr lang="en-US" altLang="ko-KR" dirty="0"/>
          </a:p>
          <a:p>
            <a:pPr lvl="1"/>
            <a:r>
              <a:rPr lang="en-US" altLang="ko-KR" dirty="0"/>
              <a:t>SHA</a:t>
            </a:r>
            <a:r>
              <a:rPr lang="ko-KR" altLang="en-US" dirty="0"/>
              <a:t>로 파일을 </a:t>
            </a:r>
            <a:r>
              <a:rPr lang="en-US" altLang="ko-KR" dirty="0"/>
              <a:t>Digest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Digest</a:t>
            </a:r>
            <a:r>
              <a:rPr lang="ko-KR" altLang="en-US" dirty="0"/>
              <a:t>를 비대칭 암호화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RSA)</a:t>
            </a:r>
            <a:r>
              <a:rPr lang="ko-KR" altLang="en-US" dirty="0"/>
              <a:t>의 </a:t>
            </a:r>
            <a:r>
              <a:rPr lang="en-US" altLang="ko-KR" dirty="0"/>
              <a:t>Private</a:t>
            </a:r>
            <a:r>
              <a:rPr lang="ko-KR" altLang="en-US" dirty="0"/>
              <a:t>키로 암호화 함</a:t>
            </a:r>
            <a:endParaRPr lang="en-US" altLang="ko-KR" dirty="0"/>
          </a:p>
          <a:p>
            <a:pPr lvl="1"/>
            <a:r>
              <a:rPr lang="en-US" altLang="ko-KR" dirty="0"/>
              <a:t>Public key</a:t>
            </a:r>
            <a:r>
              <a:rPr lang="ko-KR" altLang="en-US" dirty="0"/>
              <a:t>를 포함한 인증서를 함께 저장해서 나중에 검증하게 함</a:t>
            </a:r>
            <a:endParaRPr lang="en-US" altLang="ko-KR" dirty="0"/>
          </a:p>
          <a:p>
            <a:pPr lvl="1"/>
            <a:r>
              <a:rPr lang="ko-KR" altLang="en-US" dirty="0"/>
              <a:t>인증서 자체의 유효성 검증은 </a:t>
            </a:r>
            <a:r>
              <a:rPr lang="en-US" altLang="ko-KR" dirty="0"/>
              <a:t>PKI </a:t>
            </a:r>
            <a:r>
              <a:rPr lang="ko-KR" altLang="en-US" dirty="0"/>
              <a:t>등을 이용함</a:t>
            </a:r>
            <a:endParaRPr lang="en-US" altLang="ko-KR" dirty="0"/>
          </a:p>
          <a:p>
            <a:r>
              <a:rPr lang="en-US" altLang="ko-KR" dirty="0"/>
              <a:t>Secure Hash</a:t>
            </a:r>
          </a:p>
          <a:p>
            <a:pPr lvl="1"/>
            <a:r>
              <a:rPr lang="ko-KR" altLang="en-US" dirty="0" err="1"/>
              <a:t>해쉬값을</a:t>
            </a:r>
            <a:r>
              <a:rPr lang="ko-KR" altLang="en-US" dirty="0"/>
              <a:t> 보고 원래 값을 추정하기 어렵게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/>
              <a:t>원본 값이 다른 경우 </a:t>
            </a:r>
            <a:r>
              <a:rPr lang="ko-KR" altLang="en-US" dirty="0" err="1"/>
              <a:t>해쉬</a:t>
            </a:r>
            <a:r>
              <a:rPr lang="ko-KR" altLang="en-US" dirty="0"/>
              <a:t> 값도 다를 가능성을 높게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/>
              <a:t>SHA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en-US" altLang="ko-KR" dirty="0"/>
              <a:t>SHA 256 </a:t>
            </a:r>
            <a:r>
              <a:rPr lang="ko-KR" altLang="en-US" dirty="0" err="1"/>
              <a:t>해쉬값을</a:t>
            </a:r>
            <a:r>
              <a:rPr lang="ko-KR" altLang="en-US" dirty="0"/>
              <a:t> 생성하는 예</a:t>
            </a:r>
            <a:endParaRPr lang="en-US" altLang="ko-KR" dirty="0"/>
          </a:p>
          <a:p>
            <a:pPr lvl="2"/>
            <a:r>
              <a:rPr lang="en-US" altLang="ko-KR" dirty="0"/>
              <a:t>$ </a:t>
            </a:r>
            <a:r>
              <a:rPr lang="en-US" altLang="ko-KR" dirty="0" err="1"/>
              <a:t>openssl</a:t>
            </a:r>
            <a:r>
              <a:rPr lang="en-US" altLang="ko-KR" dirty="0"/>
              <a:t> sha256 -binary AndroidManifest.xml | </a:t>
            </a:r>
            <a:r>
              <a:rPr lang="en-US" altLang="ko-KR" dirty="0" err="1"/>
              <a:t>openssl</a:t>
            </a:r>
            <a:r>
              <a:rPr lang="en-US" altLang="ko-KR" dirty="0"/>
              <a:t> base64</a:t>
            </a:r>
          </a:p>
          <a:p>
            <a:pPr lvl="1"/>
            <a:r>
              <a:rPr lang="ko-KR" altLang="en-US" dirty="0"/>
              <a:t>원래 값을 줄인다고 해서 </a:t>
            </a:r>
            <a:r>
              <a:rPr lang="en-US" altLang="ko-KR" dirty="0"/>
              <a:t>Digest</a:t>
            </a:r>
            <a:r>
              <a:rPr lang="ko-KR" altLang="en-US" dirty="0"/>
              <a:t>라는 표현도 사용</a:t>
            </a:r>
            <a:endParaRPr lang="en-US" altLang="ko-KR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9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143E-4EBE-4C7F-9C03-DCDDE87B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2C1AD-C76D-4D87-B83D-3134848C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</a:t>
            </a:r>
            <a:r>
              <a:rPr lang="ko-KR" altLang="en-US" dirty="0"/>
              <a:t>파일 서명</a:t>
            </a:r>
            <a:endParaRPr lang="en-US" altLang="ko-KR" dirty="0"/>
          </a:p>
          <a:p>
            <a:r>
              <a:rPr lang="en-US" dirty="0"/>
              <a:t>META-INF/MANIFEST.MF – </a:t>
            </a:r>
            <a:r>
              <a:rPr lang="ko-KR" altLang="en-US" dirty="0"/>
              <a:t>파일 이름과 해당 파일의 </a:t>
            </a:r>
            <a:r>
              <a:rPr lang="en-US" altLang="ko-KR" dirty="0"/>
              <a:t>SHA</a:t>
            </a:r>
            <a:r>
              <a:rPr lang="ko-KR" altLang="en-US" dirty="0"/>
              <a:t>값이 저장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1DFCCD-95DB-4988-951F-EF959F781F4F}"/>
              </a:ext>
            </a:extLst>
          </p:cNvPr>
          <p:cNvSpPr/>
          <p:nvPr/>
        </p:nvSpPr>
        <p:spPr>
          <a:xfrm>
            <a:off x="1828800" y="290435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Manifest-Version: 1.0</a:t>
            </a:r>
          </a:p>
          <a:p>
            <a:r>
              <a:rPr lang="en-US" sz="1600" dirty="0"/>
              <a:t>Built-By: Generated-by-ADT</a:t>
            </a:r>
          </a:p>
          <a:p>
            <a:r>
              <a:rPr lang="en-US" sz="1600" dirty="0"/>
              <a:t>Created-By: Android Gradle 3.2.1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6"/>
                </a:solidFill>
              </a:rPr>
              <a:t>Name: AndroidManifest.xml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SHA-256-Digest: </a:t>
            </a:r>
            <a:r>
              <a:rPr lang="en-US" sz="1600" dirty="0">
                <a:solidFill>
                  <a:srgbClr val="FF0000"/>
                </a:solidFill>
              </a:rPr>
              <a:t>wJzXnNpsUsH5DFiUvSOI6hj2cj/y2g+Oc8NbWVdk5YA=</a:t>
            </a:r>
          </a:p>
          <a:p>
            <a:endParaRPr lang="en-US" sz="1600" dirty="0"/>
          </a:p>
          <a:p>
            <a:r>
              <a:rPr lang="en-US" sz="1600" dirty="0"/>
              <a:t>Name: </a:t>
            </a:r>
            <a:r>
              <a:rPr lang="en-US" sz="1600" dirty="0" err="1"/>
              <a:t>classes.dex</a:t>
            </a:r>
            <a:endParaRPr lang="en-US" sz="1600" dirty="0"/>
          </a:p>
          <a:p>
            <a:r>
              <a:rPr lang="en-US" sz="1600" dirty="0"/>
              <a:t>SHA-256-Digest: BWii2EGQqbkFNNs7+8Mv0Cz18kAKg1IcTg7qZ47H/i4=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/>
              <a:t>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DAFF23-AAA2-4EF0-B248-EF3F665612BA}"/>
              </a:ext>
            </a:extLst>
          </p:cNvPr>
          <p:cNvSpPr/>
          <p:nvPr/>
        </p:nvSpPr>
        <p:spPr>
          <a:xfrm>
            <a:off x="4683760" y="5388570"/>
            <a:ext cx="67767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Openssl</a:t>
            </a:r>
            <a:r>
              <a:rPr lang="ko-KR" altLang="en-US" dirty="0"/>
              <a:t>을 이용하여 </a:t>
            </a:r>
            <a:r>
              <a:rPr lang="en-US" altLang="ko-KR" dirty="0"/>
              <a:t>AndroidManifest.xml</a:t>
            </a:r>
            <a:r>
              <a:rPr lang="ko-KR" altLang="en-US" dirty="0"/>
              <a:t>의 </a:t>
            </a:r>
            <a:r>
              <a:rPr lang="en-US" altLang="ko-KR" dirty="0"/>
              <a:t>SHA-256</a:t>
            </a:r>
            <a:r>
              <a:rPr lang="ko-KR" altLang="en-US" dirty="0"/>
              <a:t>을 확인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sha256 -binary AndroidManifest.xml | </a:t>
            </a:r>
            <a:r>
              <a:rPr lang="en-US" dirty="0" err="1"/>
              <a:t>openssl</a:t>
            </a:r>
            <a:r>
              <a:rPr lang="en-US" dirty="0"/>
              <a:t> base64</a:t>
            </a:r>
          </a:p>
          <a:p>
            <a:r>
              <a:rPr lang="en-US" dirty="0">
                <a:solidFill>
                  <a:srgbClr val="FF0000"/>
                </a:solidFill>
              </a:rPr>
              <a:t>wJzXnNpsUsH5DFiUvSOI6hj2cj/y2g+Oc8NbWVdk5YA=</a:t>
            </a:r>
          </a:p>
        </p:txBody>
      </p:sp>
    </p:spTree>
    <p:extLst>
      <p:ext uri="{BB962C8B-B14F-4D97-AF65-F5344CB8AC3E}">
        <p14:creationId xmlns:p14="http://schemas.microsoft.com/office/powerpoint/2010/main" val="20935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DD35-DC61-46D5-85A4-8311F8BD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38434-959B-47A2-B97D-E1036445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META-INF/CERT.SF – MANIFEST.MF</a:t>
            </a:r>
            <a:r>
              <a:rPr lang="ko-KR" altLang="en-US" dirty="0"/>
              <a:t>에 대한 </a:t>
            </a:r>
            <a:r>
              <a:rPr lang="en-US" altLang="ko-KR" dirty="0"/>
              <a:t>SHA</a:t>
            </a:r>
            <a:endParaRPr lang="en-US" dirty="0"/>
          </a:p>
          <a:p>
            <a:pPr lvl="1"/>
            <a:r>
              <a:rPr lang="en-US" altLang="ko-KR" dirty="0"/>
              <a:t>MANIFEST.MF </a:t>
            </a:r>
            <a:r>
              <a:rPr lang="ko-KR" altLang="en-US" dirty="0"/>
              <a:t>파일 전체와 파일 별 </a:t>
            </a:r>
            <a:r>
              <a:rPr lang="en-US" altLang="ko-KR" dirty="0"/>
              <a:t>SHA</a:t>
            </a:r>
            <a:r>
              <a:rPr lang="ko-KR" altLang="en-US" dirty="0"/>
              <a:t>값 부분에 대해 </a:t>
            </a:r>
            <a:r>
              <a:rPr lang="en-US" altLang="ko-KR" dirty="0"/>
              <a:t>SHA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3A8BB-CF0D-46AE-8010-852744EAFE95}"/>
              </a:ext>
            </a:extLst>
          </p:cNvPr>
          <p:cNvSpPr/>
          <p:nvPr/>
        </p:nvSpPr>
        <p:spPr>
          <a:xfrm>
            <a:off x="1625600" y="2766229"/>
            <a:ext cx="87477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Signature-Version: 1.0</a:t>
            </a:r>
          </a:p>
          <a:p>
            <a:r>
              <a:rPr lang="en-US" sz="1600" dirty="0"/>
              <a:t>Created-By: 1.0 (Android)</a:t>
            </a:r>
          </a:p>
          <a:p>
            <a:r>
              <a:rPr lang="en-US" sz="1600" dirty="0"/>
              <a:t>SHA-256-Digest-Manifest: </a:t>
            </a:r>
            <a:r>
              <a:rPr lang="en-US" sz="1600" dirty="0">
                <a:solidFill>
                  <a:srgbClr val="FF0000"/>
                </a:solidFill>
              </a:rPr>
              <a:t>N2aM/6qBUuaghTC5F0z72CdNC6NE1cxDEqgfNF94kaM=</a:t>
            </a:r>
          </a:p>
          <a:p>
            <a:r>
              <a:rPr lang="en-US" sz="1600" dirty="0"/>
              <a:t>X-Android-APK-Signed: 2</a:t>
            </a:r>
          </a:p>
          <a:p>
            <a:endParaRPr lang="en-US" sz="1600" dirty="0"/>
          </a:p>
          <a:p>
            <a:r>
              <a:rPr lang="en-US" sz="1600" dirty="0"/>
              <a:t>Name: AndroidManifest.xml</a:t>
            </a:r>
          </a:p>
          <a:p>
            <a:r>
              <a:rPr lang="en-US" sz="1600" dirty="0"/>
              <a:t>SHA-256-Digest: </a:t>
            </a:r>
            <a:r>
              <a:rPr lang="en-US" sz="1600" dirty="0">
                <a:solidFill>
                  <a:schemeClr val="accent1"/>
                </a:solidFill>
              </a:rPr>
              <a:t>q6JIVI6/tkw+vD8Nw1GxmAuvu+/AstdDOaaDsXtqIa8=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9733B-522A-4F6F-B1D8-1574858B058C}"/>
              </a:ext>
            </a:extLst>
          </p:cNvPr>
          <p:cNvSpPr/>
          <p:nvPr/>
        </p:nvSpPr>
        <p:spPr>
          <a:xfrm>
            <a:off x="4409440" y="4958636"/>
            <a:ext cx="69443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openssl</a:t>
            </a:r>
            <a:r>
              <a:rPr lang="en-US" sz="1600" dirty="0"/>
              <a:t> sha256 -binary META-INF/MANIFEST.MF | </a:t>
            </a:r>
            <a:r>
              <a:rPr lang="en-US" sz="1600" dirty="0" err="1"/>
              <a:t>openssl</a:t>
            </a:r>
            <a:r>
              <a:rPr lang="en-US" sz="1600" dirty="0"/>
              <a:t> base64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N2aM/6qBUuaghTC5F0z72CdNC6NE1cxDEqgfNF94kaM=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DA671-2C2B-4EA8-B10B-381CB258B45F}"/>
              </a:ext>
            </a:extLst>
          </p:cNvPr>
          <p:cNvSpPr/>
          <p:nvPr/>
        </p:nvSpPr>
        <p:spPr>
          <a:xfrm>
            <a:off x="2341880" y="5688429"/>
            <a:ext cx="958596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$ echo -</a:t>
            </a:r>
            <a:r>
              <a:rPr lang="en-US" sz="1400" dirty="0" err="1"/>
              <a:t>en</a:t>
            </a:r>
            <a:r>
              <a:rPr lang="en-US" sz="1400" dirty="0"/>
              <a:t> "</a:t>
            </a:r>
            <a:r>
              <a:rPr lang="en-US" sz="1400" u="sng" dirty="0">
                <a:solidFill>
                  <a:schemeClr val="accent6"/>
                </a:solidFill>
              </a:rPr>
              <a:t>Name: AndroidManifest.xml\r\nSHA-256-Digest: wJzXnNpsUsH5DFiUvSOI6hj2cj/y2g+Oc8NbWVdk5YA=\r\n\r\n</a:t>
            </a:r>
            <a:r>
              <a:rPr lang="en-US" sz="1400" dirty="0"/>
              <a:t>" | </a:t>
            </a:r>
            <a:r>
              <a:rPr lang="en-US" sz="1400" dirty="0" err="1"/>
              <a:t>openssl</a:t>
            </a:r>
            <a:r>
              <a:rPr lang="en-US" sz="1400" dirty="0"/>
              <a:t> sha256 -binary | </a:t>
            </a:r>
            <a:r>
              <a:rPr lang="en-US" sz="1400" dirty="0" err="1"/>
              <a:t>openssl</a:t>
            </a:r>
            <a:r>
              <a:rPr lang="en-US" sz="1400" dirty="0"/>
              <a:t> base64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q6JIVI6/tkw+vD8Nw1GxmAuvu+/AstdDOaaDsXtqIa8=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567FFD-1958-4697-BAD7-891EAFA7A705}"/>
              </a:ext>
            </a:extLst>
          </p:cNvPr>
          <p:cNvCxnSpPr>
            <a:cxnSpLocks/>
          </p:cNvCxnSpPr>
          <p:nvPr/>
        </p:nvCxnSpPr>
        <p:spPr>
          <a:xfrm flipH="1" flipV="1">
            <a:off x="2032000" y="5435600"/>
            <a:ext cx="1371600" cy="3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864715-BC9F-48B7-B44A-B43382B72C21}"/>
              </a:ext>
            </a:extLst>
          </p:cNvPr>
          <p:cNvSpPr txBox="1"/>
          <p:nvPr/>
        </p:nvSpPr>
        <p:spPr>
          <a:xfrm>
            <a:off x="706120" y="5217766"/>
            <a:ext cx="150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MANIFEST.MF</a:t>
            </a:r>
            <a:r>
              <a:rPr lang="ko-KR" altLang="en-US" sz="1600" dirty="0"/>
              <a:t>의 일부분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577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287B2-B31B-489D-B537-3E58D77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3FCE-4EFD-48B3-88A1-F6F3E517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META-INF/CERT.RSA</a:t>
            </a:r>
          </a:p>
          <a:p>
            <a:pPr lvl="1"/>
            <a:r>
              <a:rPr lang="en-US" dirty="0"/>
              <a:t>CERT.SF</a:t>
            </a:r>
            <a:r>
              <a:rPr lang="ko-KR" altLang="en-US" dirty="0"/>
              <a:t> 파일의 </a:t>
            </a:r>
            <a:r>
              <a:rPr lang="en-US" dirty="0"/>
              <a:t>SHA-256-Digest-Manifest</a:t>
            </a:r>
            <a:r>
              <a:rPr lang="ko-KR" altLang="en-US" dirty="0"/>
              <a:t>를 </a:t>
            </a:r>
            <a:r>
              <a:rPr lang="en-US" altLang="ko-KR" dirty="0"/>
              <a:t>RSA </a:t>
            </a:r>
            <a:r>
              <a:rPr lang="ko-KR" altLang="en-US" dirty="0"/>
              <a:t>알고리즘의 </a:t>
            </a:r>
            <a:r>
              <a:rPr lang="en-US" altLang="ko-KR" dirty="0"/>
              <a:t>private key</a:t>
            </a:r>
            <a:r>
              <a:rPr lang="ko-KR" altLang="en-US" dirty="0"/>
              <a:t>로 암호화한 결과를</a:t>
            </a:r>
            <a:r>
              <a:rPr lang="en-US" altLang="ko-KR" dirty="0"/>
              <a:t> CMS </a:t>
            </a:r>
            <a:r>
              <a:rPr lang="ko-KR" altLang="en-US" dirty="0"/>
              <a:t>형식으로 저장한 것</a:t>
            </a:r>
            <a:endParaRPr lang="en-US" altLang="ko-KR" dirty="0"/>
          </a:p>
          <a:p>
            <a:pPr lvl="1"/>
            <a:r>
              <a:rPr lang="en-US" altLang="ko-KR" dirty="0"/>
              <a:t>Public key</a:t>
            </a:r>
            <a:r>
              <a:rPr lang="ko-KR" altLang="en-US" dirty="0"/>
              <a:t>가 저장되어 있음</a:t>
            </a:r>
            <a:endParaRPr lang="en-US" altLang="ko-KR" dirty="0"/>
          </a:p>
          <a:p>
            <a:pPr lvl="1"/>
            <a:r>
              <a:rPr lang="en-US" dirty="0"/>
              <a:t>CMS = Cryptographic Message Syntax</a:t>
            </a:r>
          </a:p>
          <a:p>
            <a:r>
              <a:rPr lang="ko-KR" altLang="en-US" dirty="0"/>
              <a:t>서명 검증하기</a:t>
            </a:r>
            <a:endParaRPr lang="en-US" altLang="ko-KR" dirty="0"/>
          </a:p>
          <a:p>
            <a:pPr lvl="1"/>
            <a:r>
              <a:rPr lang="en-US" dirty="0"/>
              <a:t>CERT.RSA</a:t>
            </a:r>
            <a:r>
              <a:rPr lang="ko-KR" altLang="en-US" dirty="0"/>
              <a:t>내의 </a:t>
            </a:r>
            <a:r>
              <a:rPr lang="en-US" altLang="ko-KR" dirty="0"/>
              <a:t>public key</a:t>
            </a:r>
            <a:r>
              <a:rPr lang="ko-KR" altLang="en-US" dirty="0"/>
              <a:t>를 이용하여 </a:t>
            </a:r>
            <a:r>
              <a:rPr lang="en-US" altLang="ko-KR" dirty="0"/>
              <a:t>CERT.RSA</a:t>
            </a:r>
            <a:r>
              <a:rPr lang="ko-KR" altLang="en-US" dirty="0"/>
              <a:t>에 저장된 </a:t>
            </a:r>
            <a:r>
              <a:rPr lang="en-US" altLang="ko-KR" dirty="0"/>
              <a:t>Digest</a:t>
            </a:r>
            <a:r>
              <a:rPr lang="ko-KR" altLang="en-US" dirty="0"/>
              <a:t>를 복호화하고 </a:t>
            </a:r>
            <a:r>
              <a:rPr lang="en-US" altLang="ko-KR" dirty="0"/>
              <a:t>CERT.SF</a:t>
            </a:r>
            <a:r>
              <a:rPr lang="ko-KR" altLang="en-US" dirty="0"/>
              <a:t>의 값과 비교하여 검증함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FBA3B4-6F53-4DEA-AF9E-0EE445ADC5F6}"/>
              </a:ext>
            </a:extLst>
          </p:cNvPr>
          <p:cNvSpPr/>
          <p:nvPr/>
        </p:nvSpPr>
        <p:spPr>
          <a:xfrm>
            <a:off x="1137920" y="5253633"/>
            <a:ext cx="88493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r>
              <a:rPr lang="en-US" dirty="0"/>
              <a:t> -verify app-</a:t>
            </a:r>
            <a:r>
              <a:rPr lang="en-US" dirty="0" err="1"/>
              <a:t>debug.apk</a:t>
            </a:r>
            <a:endParaRPr lang="en-US" dirty="0"/>
          </a:p>
          <a:p>
            <a:endParaRPr lang="en-US" dirty="0"/>
          </a:p>
          <a:p>
            <a:r>
              <a:rPr lang="en-US" dirty="0"/>
              <a:t>jar verified.</a:t>
            </a:r>
          </a:p>
        </p:txBody>
      </p:sp>
    </p:spTree>
    <p:extLst>
      <p:ext uri="{BB962C8B-B14F-4D97-AF65-F5344CB8AC3E}">
        <p14:creationId xmlns:p14="http://schemas.microsoft.com/office/powerpoint/2010/main" val="30986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83F7E-A2CF-4EBA-9314-4A0775F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dirty="0"/>
              <a:t> </a:t>
            </a:r>
            <a:r>
              <a:rPr lang="ko-KR" altLang="en-US" dirty="0"/>
              <a:t>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2A22A-0A13-45B5-A735-B9B4DB93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서명하기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123268-3B07-43DA-8A7A-900098C7D141}"/>
              </a:ext>
            </a:extLst>
          </p:cNvPr>
          <p:cNvSpPr/>
          <p:nvPr/>
        </p:nvSpPr>
        <p:spPr>
          <a:xfrm>
            <a:off x="1066800" y="2437398"/>
            <a:ext cx="10830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r>
              <a:rPr lang="en-US" dirty="0"/>
              <a:t>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err="1"/>
              <a:t>debug.keystore</a:t>
            </a:r>
            <a:r>
              <a:rPr lang="en-US" dirty="0"/>
              <a:t> -</a:t>
            </a:r>
            <a:r>
              <a:rPr lang="en-US" dirty="0" err="1"/>
              <a:t>sigalg</a:t>
            </a:r>
            <a:r>
              <a:rPr lang="en-US" dirty="0"/>
              <a:t> SHA256withRSA -</a:t>
            </a:r>
            <a:r>
              <a:rPr lang="en-US" dirty="0" err="1"/>
              <a:t>digestalg</a:t>
            </a:r>
            <a:r>
              <a:rPr lang="en-US" dirty="0"/>
              <a:t> SHA1 app-</a:t>
            </a:r>
            <a:r>
              <a:rPr lang="en-US" dirty="0" err="1"/>
              <a:t>debug.apk</a:t>
            </a:r>
            <a:r>
              <a:rPr lang="en-US" dirty="0"/>
              <a:t> </a:t>
            </a:r>
            <a:r>
              <a:rPr lang="en-US" dirty="0" err="1"/>
              <a:t>androiddebugkey</a:t>
            </a:r>
            <a:endParaRPr lang="en-US" dirty="0"/>
          </a:p>
          <a:p>
            <a:r>
              <a:rPr lang="en-US" dirty="0"/>
              <a:t>Enter Passphrase for </a:t>
            </a:r>
            <a:r>
              <a:rPr lang="en-US" dirty="0" err="1"/>
              <a:t>keystore</a:t>
            </a:r>
            <a:r>
              <a:rPr lang="en-US" dirty="0"/>
              <a:t>:  </a:t>
            </a:r>
            <a:r>
              <a:rPr lang="en-US" u="sng" dirty="0"/>
              <a:t>android</a:t>
            </a:r>
          </a:p>
          <a:p>
            <a:r>
              <a:rPr lang="en-US" dirty="0"/>
              <a:t>jar signed.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Warning:</a:t>
            </a:r>
          </a:p>
          <a:p>
            <a:r>
              <a:rPr lang="en-US" dirty="0">
                <a:solidFill>
                  <a:schemeClr val="accent1"/>
                </a:solidFill>
              </a:rPr>
              <a:t>The signer's certificate is self-signed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0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000D-3BC1-427D-8D7D-D1B1FDF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코드 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42EF-8A1D-48A0-84C4-18C577E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자바 코드 서명과 매우 유사함</a:t>
            </a:r>
            <a:endParaRPr lang="en-US" altLang="ko-KR" dirty="0"/>
          </a:p>
          <a:p>
            <a:r>
              <a:rPr lang="ko-KR" altLang="en-US" dirty="0"/>
              <a:t>안드로이드 코드 서명에서는 </a:t>
            </a:r>
            <a:r>
              <a:rPr lang="en-US" altLang="ko-KR" dirty="0"/>
              <a:t>CA</a:t>
            </a:r>
            <a:r>
              <a:rPr lang="ko-KR" altLang="en-US" dirty="0"/>
              <a:t>를 통해 인증서를 받을 필요가 없음</a:t>
            </a:r>
            <a:endParaRPr lang="en-US" altLang="ko-KR" dirty="0"/>
          </a:p>
          <a:p>
            <a:pPr lvl="1"/>
            <a:r>
              <a:rPr lang="ko-KR" altLang="en-US" dirty="0"/>
              <a:t>보통 자바나 다른 코드</a:t>
            </a:r>
            <a:r>
              <a:rPr lang="en-US" dirty="0"/>
              <a:t> </a:t>
            </a:r>
            <a:r>
              <a:rPr lang="ko-KR" altLang="en-US" dirty="0"/>
              <a:t>서명 인증서는 보통 신뢰 </a:t>
            </a:r>
            <a:r>
              <a:rPr lang="en-US" altLang="ko-KR" dirty="0"/>
              <a:t>CA(Certificate Authority)</a:t>
            </a:r>
            <a:r>
              <a:rPr lang="ko-KR" altLang="en-US" dirty="0"/>
              <a:t>를 통해 발급 받아야 함</a:t>
            </a:r>
            <a:endParaRPr lang="en-US" altLang="ko-KR" dirty="0"/>
          </a:p>
          <a:p>
            <a:pPr lvl="2"/>
            <a:r>
              <a:rPr lang="ko-KR" altLang="en-US" dirty="0"/>
              <a:t>앞의 예에서 </a:t>
            </a:r>
            <a:r>
              <a:rPr lang="en-US" altLang="ko-KR" dirty="0"/>
              <a:t>self-signed</a:t>
            </a:r>
            <a:r>
              <a:rPr lang="ko-KR" altLang="en-US" dirty="0"/>
              <a:t>라고 </a:t>
            </a:r>
            <a:r>
              <a:rPr lang="en-US" altLang="ko-KR" dirty="0"/>
              <a:t>Warning</a:t>
            </a:r>
            <a:r>
              <a:rPr lang="ko-KR" altLang="en-US" dirty="0"/>
              <a:t>이 발생한 이유</a:t>
            </a:r>
            <a:endParaRPr lang="en-US" altLang="ko-KR" dirty="0"/>
          </a:p>
          <a:p>
            <a:pPr lvl="1"/>
            <a:r>
              <a:rPr lang="ko-KR" altLang="en-US" dirty="0"/>
              <a:t>안드로이드는 셀프 서명된 인증서 사용이 가능함</a:t>
            </a:r>
            <a:endParaRPr lang="en-US" altLang="ko-KR" dirty="0"/>
          </a:p>
          <a:p>
            <a:pPr lvl="1"/>
            <a:r>
              <a:rPr lang="ko-KR" altLang="en-US" dirty="0"/>
              <a:t>인증서 유효기간은 무시함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play store</a:t>
            </a:r>
          </a:p>
          <a:p>
            <a:pPr lvl="1"/>
            <a:r>
              <a:rPr lang="ko-KR" altLang="en-US" dirty="0"/>
              <a:t>앱 패키지를 </a:t>
            </a:r>
            <a:r>
              <a:rPr lang="en-US" altLang="ko-KR" dirty="0"/>
              <a:t>play store</a:t>
            </a:r>
            <a:r>
              <a:rPr lang="ko-KR" altLang="en-US" dirty="0"/>
              <a:t>에 등록하면</a:t>
            </a:r>
            <a:r>
              <a:rPr lang="en-US" altLang="ko-KR" dirty="0"/>
              <a:t>, play store</a:t>
            </a:r>
            <a:r>
              <a:rPr lang="ko-KR" altLang="en-US" dirty="0"/>
              <a:t>가 개발자 </a:t>
            </a:r>
            <a:r>
              <a:rPr lang="en-US" altLang="ko-KR" dirty="0"/>
              <a:t>ID</a:t>
            </a:r>
            <a:r>
              <a:rPr lang="ko-KR" altLang="en-US" dirty="0"/>
              <a:t>에 해당하는 별도의 키를 발급하여 그 키로 다시 서명을 함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8AF28-7DF7-4621-AEA8-E5031FA5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업데이트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04577-0C60-425B-80AA-54102E23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앱 패키지 업데이트시 기존 설치된 패키지와 동일한 키로 서명되었는지 검사</a:t>
            </a:r>
            <a:endParaRPr lang="en-US" altLang="ko-KR" dirty="0"/>
          </a:p>
          <a:p>
            <a:pPr lvl="1"/>
            <a:r>
              <a:rPr lang="ko-KR" altLang="en-US" dirty="0"/>
              <a:t>인증서의 유효 기간 등은 검사하지 않음</a:t>
            </a:r>
            <a:endParaRPr lang="en-US" altLang="ko-KR" dirty="0"/>
          </a:p>
          <a:p>
            <a:r>
              <a:rPr lang="ko-KR" altLang="en-US" dirty="0"/>
              <a:t>패키지 이름이 동일하더라도 다른 키로 서명되었다면 설치가 차단됨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65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621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안드로이드 코드 서명</vt:lpstr>
      <vt:lpstr>안드로이드 앱 패키지</vt:lpstr>
      <vt:lpstr>코드 서명</vt:lpstr>
      <vt:lpstr>자바 코드 서명</vt:lpstr>
      <vt:lpstr>자바 코드 서명</vt:lpstr>
      <vt:lpstr>자바 코드 서명</vt:lpstr>
      <vt:lpstr>자바 코드 서명</vt:lpstr>
      <vt:lpstr>안드로이드 코드 서명</vt:lpstr>
      <vt:lpstr>패키지 업데이트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코드 서명</dc:title>
  <dc:creator>준영 허</dc:creator>
  <cp:lastModifiedBy>준영 허</cp:lastModifiedBy>
  <cp:revision>15</cp:revision>
  <dcterms:created xsi:type="dcterms:W3CDTF">2019-01-21T09:14:20Z</dcterms:created>
  <dcterms:modified xsi:type="dcterms:W3CDTF">2019-01-22T12:02:23Z</dcterms:modified>
</cp:coreProperties>
</file>