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6B9C9-9DDA-4F4C-A963-E3EABDFD1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A2C2B4-80C9-49F9-9729-36D2C17B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A139B-27C0-4D8B-BE24-C99DDC89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E0DAE-1BEC-4716-AE32-4665806E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C071A-AFB0-4DAC-9E01-18E381A7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8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E4EF3-A55E-4948-B8F0-555BF73D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09A24-C442-4D86-A75D-164730027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62ED0-FC60-46FC-A0C2-8DED2062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CC8D1-EE50-4DEE-BE51-5142CE92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BFDCB-E40A-4C40-8A97-1B036F5A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3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B82DD6-0D61-44C0-81FF-E1D269BFA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2170B-37C4-487B-AD5A-C824EBAD0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9CA77-30CD-4CB1-A041-FF2941B7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42E2A-BE4F-4804-B11E-D7E0D5E7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0EF8C-F486-4F11-B731-1D8789CC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F31F5-4A49-488C-BD8B-25E566B8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949D4-DCF8-402C-B0A8-0DA6DAC0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E566-5F6B-44D7-B3F1-741EA959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D5997-24D9-4805-B337-E197A8B6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AED1E-0271-4650-89CF-83DCC72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07F03-4F6F-451A-829A-0FF8A1A2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DE0ED-EBD3-462C-A7B6-D072CE1F2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0B822-EAFA-4603-83F4-C837BBA8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276D7-8467-4EAD-951F-D9EF8390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0DE2B-B38C-44E1-8D94-3DE1D2F0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0738-C062-419E-9D95-1F215DEA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2D850-C736-4A76-A4C7-B66B625E0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8477B-DD49-4E0C-9E47-51F8C4DC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0AA63-1F37-468B-8C2B-C1EEE13B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FC8AC-76AF-46D6-961E-815BFE6F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DA90C-05A4-4952-92B0-3E0A9702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C9C4A-81E1-435C-AEAE-6300EA72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9F1AA-B2F4-455B-8215-DA4090F0B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864B14-04B2-4D0C-B55C-6FA33691F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81B21-FE0D-4661-8094-3B5A19720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398367-F865-46C7-8A83-D60D23786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871F0-66F2-44A7-9F40-E2271512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AE46B-9AC1-4907-9F38-236CC6C9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996681-BF90-4E57-B2B4-B695262F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24491-FB62-4395-A81B-6F625002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33318F-52EF-46F7-AE4C-19285F77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92BC6A-7099-43E1-835C-AD39612E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DEA8B-CCA3-4746-B445-AB89084D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9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4D3144-FA07-402C-B23F-155DB1AA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CBC4A0-7EA9-44D3-84B2-91D34740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F788B-D0F0-49BB-8E44-851C05FC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A8539-1937-4DC4-8E29-A85DD28D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04725-C7C0-423F-8216-11E896E9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6B1FD-F019-449D-BCD1-9F0872B39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9A00A-0F18-41A1-B3C5-0C9F924F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A2A6A-556B-410A-8408-0EF6C24D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FEB791-D58B-479F-8D78-9175EC3F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59AF8-39D5-4002-A679-DD829B9C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64A208-E152-4746-8D78-131FD285B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5F1ED-4853-41DF-9A6A-EF834C641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4A29D-B19D-4CAD-B021-421601D5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E3D31-2A06-4F2A-A3A8-C7FDB063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12584-7993-48CB-BAB1-04587668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6B3E74-F451-48FD-BCC2-760402FE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C2A31-6AAF-4532-A78A-33098913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20C1-80C9-44DF-8FCB-0CDCAE408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D500-822F-4870-BE2A-C322B6D82107}" type="datetimeFigureOut">
              <a:rPr lang="en-US" smtClean="0"/>
              <a:t>2019-01-18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AC7F0-8D21-4459-BFA9-675BB4085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0F52C-EA06-43B7-8798-017A656F0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8B8A3-88ED-419B-8329-2260D38C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2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7ED0E-E87D-4DB9-8864-9C94A8556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보안 개요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CE7D7-2263-4B56-B4C1-1DC93A0A0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4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B278B-1A5F-41B2-97E4-95108D39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및 커널 보안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A390A-B923-4755-BE58-14FF65F3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파티션 보호</a:t>
            </a:r>
            <a:endParaRPr lang="en-US" altLang="ko-KR" dirty="0"/>
          </a:p>
          <a:p>
            <a:pPr lvl="1"/>
            <a:r>
              <a:rPr lang="ko-KR" altLang="en-US" dirty="0"/>
              <a:t>커널</a:t>
            </a:r>
            <a:r>
              <a:rPr lang="en-US" altLang="ko-KR" dirty="0"/>
              <a:t>, </a:t>
            </a:r>
            <a:r>
              <a:rPr lang="ko-KR" altLang="en-US" dirty="0"/>
              <a:t>시스템 라이브러리</a:t>
            </a:r>
            <a:r>
              <a:rPr lang="en-US" altLang="ko-KR" dirty="0"/>
              <a:t>, </a:t>
            </a:r>
            <a:r>
              <a:rPr lang="ko-KR" altLang="en-US" dirty="0"/>
              <a:t>런타임</a:t>
            </a:r>
            <a:r>
              <a:rPr lang="en-US" altLang="ko-KR" dirty="0"/>
              <a:t>, </a:t>
            </a:r>
            <a:r>
              <a:rPr lang="ko-KR" altLang="en-US" dirty="0"/>
              <a:t>응용 프레임워크 등</a:t>
            </a:r>
            <a:endParaRPr lang="en-US" altLang="ko-KR" dirty="0"/>
          </a:p>
          <a:p>
            <a:pPr lvl="1"/>
            <a:r>
              <a:rPr lang="ko-KR" altLang="en-US" dirty="0"/>
              <a:t>읽기 전용으로 설정됨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ko-KR" altLang="en-US" dirty="0" err="1"/>
              <a:t>샌드박스</a:t>
            </a:r>
            <a:endParaRPr lang="en-US" altLang="ko-KR" dirty="0"/>
          </a:p>
          <a:p>
            <a:pPr lvl="1"/>
            <a:r>
              <a:rPr lang="ko-KR" altLang="en-US" dirty="0"/>
              <a:t>각 응용마다 사용자</a:t>
            </a:r>
            <a:r>
              <a:rPr lang="en-US" altLang="ko-KR" dirty="0"/>
              <a:t>(UID)</a:t>
            </a:r>
            <a:r>
              <a:rPr lang="ko-KR" altLang="en-US" dirty="0"/>
              <a:t>가 별도로 되어 있음</a:t>
            </a:r>
            <a:endParaRPr lang="en-US" altLang="ko-KR" dirty="0"/>
          </a:p>
          <a:p>
            <a:pPr lvl="2"/>
            <a:r>
              <a:rPr lang="ko-KR" altLang="en-US" dirty="0"/>
              <a:t>예외적으로 동일 </a:t>
            </a:r>
            <a:r>
              <a:rPr lang="en-US" altLang="ko-KR" dirty="0"/>
              <a:t>UID</a:t>
            </a:r>
            <a:r>
              <a:rPr lang="ko-KR" altLang="en-US" dirty="0"/>
              <a:t>를 사용하는 앱이 있으나</a:t>
            </a:r>
            <a:r>
              <a:rPr lang="en-US" altLang="ko-KR" dirty="0"/>
              <a:t>, </a:t>
            </a:r>
            <a:r>
              <a:rPr lang="ko-KR" altLang="en-US" dirty="0"/>
              <a:t>보통 시스템 앱의 경우</a:t>
            </a:r>
            <a:endParaRPr lang="en-US" altLang="ko-KR" dirty="0"/>
          </a:p>
          <a:p>
            <a:pPr lvl="1"/>
            <a:r>
              <a:rPr lang="ko-KR" altLang="en-US" dirty="0"/>
              <a:t>다른 응용의 파일</a:t>
            </a:r>
            <a:r>
              <a:rPr lang="en-US" altLang="ko-KR" dirty="0"/>
              <a:t>/</a:t>
            </a:r>
            <a:r>
              <a:rPr lang="ko-KR" altLang="en-US" dirty="0"/>
              <a:t>프로세스에 대한 접근이 차단됨</a:t>
            </a:r>
            <a:endParaRPr lang="en-US" altLang="ko-KR" dirty="0"/>
          </a:p>
          <a:p>
            <a:r>
              <a:rPr lang="en-US" altLang="ko-KR" dirty="0" err="1"/>
              <a:t>SELinux</a:t>
            </a:r>
            <a:endParaRPr lang="en-US" altLang="ko-KR" dirty="0"/>
          </a:p>
          <a:p>
            <a:pPr lvl="1"/>
            <a:r>
              <a:rPr lang="ko-KR" altLang="en-US" dirty="0"/>
              <a:t>접근 제어와 </a:t>
            </a:r>
            <a:r>
              <a:rPr lang="en-US" altLang="ko-KR" dirty="0"/>
              <a:t>MAC(Mandatory access control)</a:t>
            </a:r>
            <a:r>
              <a:rPr lang="ko-KR" altLang="en-US" dirty="0"/>
              <a:t>이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0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33384-400A-4D60-B862-07A63734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및 커널 보안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5EFF3-86AD-47A1-B68B-604277A6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Verified Boot</a:t>
            </a:r>
          </a:p>
          <a:p>
            <a:pPr lvl="1"/>
            <a:r>
              <a:rPr lang="ko-KR" altLang="en-US" dirty="0"/>
              <a:t>부팅시에 디바이스 소프트웨어를 검증하여 오류가 있을 경우 부팅 중단</a:t>
            </a:r>
            <a:endParaRPr lang="en-US" altLang="ko-KR" dirty="0"/>
          </a:p>
          <a:p>
            <a:pPr lvl="1"/>
            <a:r>
              <a:rPr lang="ko-KR" altLang="en-US" dirty="0" err="1"/>
              <a:t>시큐어</a:t>
            </a:r>
            <a:r>
              <a:rPr lang="ko-KR" altLang="en-US" dirty="0"/>
              <a:t> 부트</a:t>
            </a:r>
            <a:endParaRPr lang="en-US" altLang="ko-KR" dirty="0"/>
          </a:p>
          <a:p>
            <a:r>
              <a:rPr lang="ko-KR" altLang="en-US" dirty="0"/>
              <a:t>암호 알고리즘</a:t>
            </a:r>
            <a:endParaRPr lang="en-US" altLang="ko-KR" dirty="0"/>
          </a:p>
          <a:p>
            <a:pPr lvl="1"/>
            <a:r>
              <a:rPr lang="en-US" altLang="ko-KR" dirty="0"/>
              <a:t>AES, RSA, DSA, SHA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1"/>
            <a:r>
              <a:rPr lang="en-US" altLang="ko-KR" dirty="0"/>
              <a:t>SSL</a:t>
            </a:r>
            <a:r>
              <a:rPr lang="ko-KR" altLang="en-US" dirty="0"/>
              <a:t>과 </a:t>
            </a:r>
            <a:r>
              <a:rPr lang="en-US" altLang="ko-KR" dirty="0"/>
              <a:t>HTTPS</a:t>
            </a:r>
            <a:r>
              <a:rPr lang="ko-KR" altLang="en-US" dirty="0"/>
              <a:t>도 제공</a:t>
            </a:r>
            <a:endParaRPr lang="en-US" altLang="ko-KR" dirty="0"/>
          </a:p>
          <a:p>
            <a:pPr lvl="1"/>
            <a:r>
              <a:rPr lang="en-US" altLang="ko-KR" dirty="0" err="1"/>
              <a:t>KeyChain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개인키와 인증서 보관</a:t>
            </a:r>
            <a:endParaRPr lang="en-US" altLang="ko-KR" dirty="0"/>
          </a:p>
          <a:p>
            <a:r>
              <a:rPr lang="ko-KR" altLang="en-US" dirty="0"/>
              <a:t>앱 서명 인증서</a:t>
            </a:r>
            <a:endParaRPr lang="en-US" altLang="ko-KR" dirty="0"/>
          </a:p>
          <a:p>
            <a:pPr lvl="1"/>
            <a:r>
              <a:rPr lang="ko-KR" altLang="en-US" dirty="0"/>
              <a:t>동일한 키로 서명된 경우만 업데이트가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227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73799-74B1-434E-931A-D86B24A2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소프트웨어 스택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95FA80-1465-46F7-823B-E0C5792FB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1" y="1825625"/>
            <a:ext cx="10280958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B90DF0-7BB5-429F-B25F-970295C8FA8F}"/>
              </a:ext>
            </a:extLst>
          </p:cNvPr>
          <p:cNvSpPr/>
          <p:nvPr/>
        </p:nvSpPr>
        <p:spPr>
          <a:xfrm>
            <a:off x="2631347" y="6297788"/>
            <a:ext cx="9560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dirty="0"/>
              <a:t>https://developer.android.com/guide/platform/images/android-stack_2x.png</a:t>
            </a:r>
          </a:p>
        </p:txBody>
      </p:sp>
    </p:spTree>
    <p:extLst>
      <p:ext uri="{BB962C8B-B14F-4D97-AF65-F5344CB8AC3E}">
        <p14:creationId xmlns:p14="http://schemas.microsoft.com/office/powerpoint/2010/main" val="179874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244F9-5D8C-46AC-8D04-4D89B543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ko-KR" altLang="en-US" dirty="0"/>
              <a:t>커널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DDDC3-8AD9-4084-B8A3-3CCC45E4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Android </a:t>
            </a:r>
            <a:r>
              <a:rPr lang="ko-KR" altLang="en-US" dirty="0"/>
              <a:t>플랫폼의 기반은 </a:t>
            </a:r>
            <a:r>
              <a:rPr lang="en-US" altLang="ko-KR" dirty="0"/>
              <a:t>Linux </a:t>
            </a:r>
            <a:r>
              <a:rPr lang="ko-KR" altLang="en-US" dirty="0"/>
              <a:t>커널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 ART(Android </a:t>
            </a:r>
            <a:r>
              <a:rPr lang="ko-KR" altLang="en-US" dirty="0"/>
              <a:t>런타임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스레딩</a:t>
            </a:r>
            <a:r>
              <a:rPr lang="ko-KR" altLang="en-US" dirty="0"/>
              <a:t> 및 하위 수준의 메모리 관리와 같은 기본 기능에 </a:t>
            </a:r>
            <a:r>
              <a:rPr lang="en-US" altLang="ko-KR" dirty="0"/>
              <a:t>Linux </a:t>
            </a:r>
            <a:r>
              <a:rPr lang="ko-KR" altLang="en-US" dirty="0"/>
              <a:t>커널을 사용함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Linux </a:t>
            </a:r>
            <a:r>
              <a:rPr lang="ko-KR" altLang="en-US" dirty="0"/>
              <a:t>커널의 주요 보안 기능을 활용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기기 제조업체가 널리 알려진 </a:t>
            </a:r>
            <a:r>
              <a:rPr lang="ko-KR" altLang="en-US" dirty="0" err="1"/>
              <a:t>커널용</a:t>
            </a:r>
            <a:r>
              <a:rPr lang="ko-KR" altLang="en-US" dirty="0"/>
              <a:t> 하드웨어 드라이버를 개발할 수 있음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6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8124B-FB87-423E-9038-6816FC12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HAL(</a:t>
            </a:r>
            <a:r>
              <a:rPr lang="ko-KR" altLang="en-US" dirty="0"/>
              <a:t>하드웨어 추상화 계층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4E014-7787-4C03-ADC5-79AF08EB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HAL(</a:t>
            </a:r>
            <a:r>
              <a:rPr lang="ko-KR" altLang="en-US" dirty="0"/>
              <a:t>하드웨어 추상화 계층</a:t>
            </a:r>
            <a:r>
              <a:rPr lang="en-US" altLang="ko-KR" dirty="0"/>
              <a:t>)</a:t>
            </a:r>
            <a:r>
              <a:rPr lang="ko-KR" altLang="en-US" dirty="0"/>
              <a:t>은 상위 프레임워크에 기기 하드웨어 기능을 노출하는 표준 인터페이스를 제공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HAL</a:t>
            </a:r>
            <a:r>
              <a:rPr lang="ko-KR" altLang="en-US" dirty="0"/>
              <a:t>은 카메라 또는 블루투스 모듈과 같은 특정 유형의 하드웨어 구성 요소를 위한 인터페이스를 구현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프레임워크 </a:t>
            </a:r>
            <a:r>
              <a:rPr lang="en-US" altLang="ko-KR" dirty="0"/>
              <a:t>API</a:t>
            </a:r>
            <a:r>
              <a:rPr lang="ko-KR" altLang="en-US" dirty="0"/>
              <a:t>가 기기 하드웨어에 액세스하기 위해 호출을 수행하면 </a:t>
            </a:r>
            <a:r>
              <a:rPr lang="en-US" altLang="ko-KR" dirty="0"/>
              <a:t>Android </a:t>
            </a:r>
            <a:r>
              <a:rPr lang="ko-KR" altLang="en-US" dirty="0"/>
              <a:t>시스템이 해당 하드웨어 구성 요소에 대한 라이브러리 모듈을 로드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3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E8704-3545-415F-8792-0ADB8E84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ko-KR" altLang="en-US" dirty="0"/>
              <a:t>런타임 </a:t>
            </a:r>
            <a:r>
              <a:rPr lang="en-US" altLang="ko-KR" dirty="0"/>
              <a:t>(ART)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1BB3D-F2B2-4B21-A361-7565DF88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각 앱이 자체 프로세스 내에서 자체 </a:t>
            </a:r>
            <a:r>
              <a:rPr lang="en-US" altLang="ko-KR" dirty="0"/>
              <a:t>ART(Android </a:t>
            </a:r>
            <a:r>
              <a:rPr lang="ko-KR" altLang="en-US" dirty="0"/>
              <a:t>런타임</a:t>
            </a:r>
            <a:r>
              <a:rPr lang="en-US" altLang="ko-KR" dirty="0"/>
              <a:t>) </a:t>
            </a:r>
            <a:r>
              <a:rPr lang="ko-KR" altLang="en-US" dirty="0"/>
              <a:t>인스턴스로 실행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DEX </a:t>
            </a:r>
            <a:r>
              <a:rPr lang="ko-KR" altLang="en-US" dirty="0"/>
              <a:t>파일은 </a:t>
            </a:r>
            <a:r>
              <a:rPr lang="en-US" altLang="ko-KR" dirty="0"/>
              <a:t>Android</a:t>
            </a:r>
            <a:r>
              <a:rPr lang="ko-KR" altLang="en-US" dirty="0"/>
              <a:t>용으로 특별히 설계된 바이트코드 형식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AOT(Ahead-Of-Time) </a:t>
            </a:r>
            <a:r>
              <a:rPr lang="ko-KR" altLang="en-US" dirty="0"/>
              <a:t>및 </a:t>
            </a:r>
            <a:r>
              <a:rPr lang="en-US" altLang="ko-KR" dirty="0"/>
              <a:t>JIT(Just-In-Time) </a:t>
            </a:r>
            <a:r>
              <a:rPr lang="ko-KR" altLang="en-US" dirty="0"/>
              <a:t>컴파일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ART</a:t>
            </a:r>
            <a:r>
              <a:rPr lang="ko-KR" altLang="en-US" dirty="0"/>
              <a:t>이전의 </a:t>
            </a:r>
            <a:r>
              <a:rPr lang="en-US" altLang="ko-KR" dirty="0"/>
              <a:t>Dalvik</a:t>
            </a:r>
            <a:r>
              <a:rPr lang="ko-KR" altLang="en-US" dirty="0"/>
              <a:t>은 </a:t>
            </a:r>
            <a:r>
              <a:rPr lang="en-US" altLang="ko-KR" dirty="0"/>
              <a:t>JIT</a:t>
            </a:r>
            <a:r>
              <a:rPr lang="ko-KR" altLang="en-US" dirty="0"/>
              <a:t>만 제공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최적화된 </a:t>
            </a:r>
            <a:r>
              <a:rPr lang="ko-KR" altLang="en-US" dirty="0" err="1"/>
              <a:t>가비지</a:t>
            </a:r>
            <a:r>
              <a:rPr lang="ko-KR" altLang="en-US" dirty="0"/>
              <a:t> 수집</a:t>
            </a:r>
            <a:r>
              <a:rPr lang="en-US" altLang="ko-KR" dirty="0"/>
              <a:t>(GC)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디버깅 기능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전용 샘플링 </a:t>
            </a:r>
            <a:r>
              <a:rPr lang="ko-KR" altLang="en-US" dirty="0" err="1"/>
              <a:t>프로파일러</a:t>
            </a:r>
            <a:r>
              <a:rPr lang="en-US" altLang="ko-KR" dirty="0"/>
              <a:t>, </a:t>
            </a:r>
            <a:r>
              <a:rPr lang="ko-KR" altLang="en-US" dirty="0"/>
              <a:t>상세 진단 예외 및 </a:t>
            </a:r>
            <a:r>
              <a:rPr lang="ko-KR" altLang="en-US" dirty="0" err="1"/>
              <a:t>크래시</a:t>
            </a:r>
            <a:r>
              <a:rPr lang="ko-KR" altLang="en-US" dirty="0"/>
              <a:t> 보고</a:t>
            </a:r>
            <a:r>
              <a:rPr lang="en-US" altLang="ko-KR" dirty="0"/>
              <a:t>, watchpoint</a:t>
            </a:r>
            <a:r>
              <a:rPr lang="ko-KR" altLang="en-US" dirty="0"/>
              <a:t>를 설정하여 특정 필드를 모니터링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대부분의 </a:t>
            </a:r>
            <a:r>
              <a:rPr lang="en-US" altLang="ko-KR" dirty="0"/>
              <a:t>Java </a:t>
            </a:r>
            <a:r>
              <a:rPr lang="ko-KR" altLang="en-US" dirty="0"/>
              <a:t>핵심 런타임 라이브러리 포함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33978-6EAE-4954-8634-2A296C34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네이티브 </a:t>
            </a:r>
            <a:r>
              <a:rPr lang="en-US" altLang="ko-KR" dirty="0"/>
              <a:t>C/C++ </a:t>
            </a:r>
            <a:r>
              <a:rPr lang="ko-KR" altLang="en-US" dirty="0"/>
              <a:t>라이브러리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949C9-6D0E-4063-AA24-F6F5532D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ART </a:t>
            </a:r>
            <a:r>
              <a:rPr lang="ko-KR" altLang="en-US" dirty="0"/>
              <a:t>및 </a:t>
            </a:r>
            <a:r>
              <a:rPr lang="en-US" altLang="ko-KR" dirty="0"/>
              <a:t>HAL </a:t>
            </a:r>
            <a:r>
              <a:rPr lang="ko-KR" altLang="en-US" dirty="0"/>
              <a:t>등의 많은 핵심 </a:t>
            </a:r>
            <a:r>
              <a:rPr lang="en-US" altLang="ko-KR" dirty="0"/>
              <a:t>Android </a:t>
            </a:r>
            <a:r>
              <a:rPr lang="ko-KR" altLang="en-US" dirty="0"/>
              <a:t>시스템 구성 요소와 서비스가 </a:t>
            </a:r>
            <a:r>
              <a:rPr lang="en-US" altLang="ko-KR" dirty="0"/>
              <a:t>C/C++</a:t>
            </a:r>
            <a:r>
              <a:rPr lang="ko-KR" altLang="en-US" dirty="0"/>
              <a:t>로 작성됨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C/C++</a:t>
            </a:r>
            <a:r>
              <a:rPr lang="ko-KR" altLang="en-US" dirty="0"/>
              <a:t> 네이티브 라이브러리를 필요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Android </a:t>
            </a:r>
            <a:r>
              <a:rPr lang="ko-KR" altLang="en-US" dirty="0"/>
              <a:t>플랫폼은 </a:t>
            </a:r>
            <a:r>
              <a:rPr lang="en-US" altLang="ko-KR" dirty="0"/>
              <a:t>Java API</a:t>
            </a:r>
            <a:r>
              <a:rPr lang="ko-KR" altLang="en-US" dirty="0"/>
              <a:t>를 제공하여 이러한 일부 네이티브 라이브러리의 기능을 앱에서 사용할 수 있음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Android </a:t>
            </a:r>
            <a:r>
              <a:rPr lang="ko-KR" altLang="en-US" dirty="0"/>
              <a:t>프레임워크의 </a:t>
            </a:r>
            <a:r>
              <a:rPr lang="en-US" altLang="ko-KR" dirty="0"/>
              <a:t>Java OpenGL API</a:t>
            </a:r>
            <a:r>
              <a:rPr lang="ko-KR" altLang="en-US" dirty="0"/>
              <a:t>를 통해 </a:t>
            </a:r>
            <a:r>
              <a:rPr lang="en-US" altLang="ko-KR" dirty="0"/>
              <a:t>OpenGL ES</a:t>
            </a:r>
            <a:r>
              <a:rPr lang="ko-KR" altLang="en-US" dirty="0"/>
              <a:t>에 액세스하여 앱에서 </a:t>
            </a:r>
            <a:r>
              <a:rPr lang="en-US" altLang="ko-KR" dirty="0"/>
              <a:t>2D </a:t>
            </a:r>
            <a:r>
              <a:rPr lang="ko-KR" altLang="en-US" dirty="0"/>
              <a:t>및 </a:t>
            </a:r>
            <a:r>
              <a:rPr lang="en-US" altLang="ko-KR" dirty="0"/>
              <a:t>3D </a:t>
            </a:r>
            <a:r>
              <a:rPr lang="ko-KR" altLang="en-US" dirty="0"/>
              <a:t>그래픽을 사용할 수 있음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C/C++ </a:t>
            </a:r>
            <a:r>
              <a:rPr lang="ko-KR" altLang="en-US" dirty="0"/>
              <a:t>코드가 필요한 앱을 개발하는 경우에는 </a:t>
            </a:r>
            <a:r>
              <a:rPr lang="en-US" altLang="ko-KR" dirty="0"/>
              <a:t>Android NDK</a:t>
            </a:r>
            <a:r>
              <a:rPr lang="ko-KR" altLang="en-US" dirty="0"/>
              <a:t>를 사용하여 네이티브 코드에서 직접 네이티브 플랫폼 라이브러리에 액세스할 수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8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5C915-F482-4FEC-B485-C3D7CF36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</a:t>
            </a:r>
            <a:r>
              <a:rPr lang="ko-KR" altLang="en-US" dirty="0"/>
              <a:t>프레임워크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55785-F660-4D77-8AE3-A8F63FBC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응용에서 </a:t>
            </a:r>
            <a:r>
              <a:rPr lang="en-US" altLang="ko-KR" dirty="0"/>
              <a:t>Java API</a:t>
            </a:r>
            <a:r>
              <a:rPr lang="ko-KR" altLang="en-US" dirty="0"/>
              <a:t>를 통해</a:t>
            </a:r>
            <a:r>
              <a:rPr lang="en-US" altLang="ko-KR" dirty="0"/>
              <a:t> Android </a:t>
            </a:r>
            <a:r>
              <a:rPr lang="ko-KR" altLang="en-US" dirty="0"/>
              <a:t>기능을 사용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View System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List,</a:t>
            </a:r>
            <a:r>
              <a:rPr lang="ko-KR" altLang="en-US" dirty="0"/>
              <a:t> </a:t>
            </a:r>
            <a:r>
              <a:rPr lang="en-US" altLang="ko-KR" dirty="0"/>
              <a:t>Grid,</a:t>
            </a:r>
            <a:r>
              <a:rPr lang="ko-KR" altLang="en-US" dirty="0"/>
              <a:t> </a:t>
            </a:r>
            <a:r>
              <a:rPr lang="en-US" altLang="ko-KR" dirty="0" err="1"/>
              <a:t>TextBox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Button,</a:t>
            </a:r>
            <a:r>
              <a:rPr lang="ko-KR" altLang="en-US" dirty="0"/>
              <a:t> </a:t>
            </a:r>
            <a:r>
              <a:rPr lang="en-US" altLang="ko-KR" dirty="0"/>
              <a:t>WebView </a:t>
            </a:r>
            <a:r>
              <a:rPr lang="ko-KR" altLang="en-US" dirty="0"/>
              <a:t>등 앱의 </a:t>
            </a:r>
            <a:r>
              <a:rPr lang="en-US" altLang="ko-KR" dirty="0"/>
              <a:t>UI</a:t>
            </a:r>
            <a:r>
              <a:rPr lang="ko-KR" altLang="en-US" dirty="0"/>
              <a:t>를 빌드하는 데 사용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Resource Manager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다국어 문자열</a:t>
            </a:r>
            <a:r>
              <a:rPr lang="en-US" altLang="ko-KR" dirty="0"/>
              <a:t>, </a:t>
            </a:r>
            <a:r>
              <a:rPr lang="ko-KR" altLang="en-US" dirty="0"/>
              <a:t>그래픽 및 레이아웃 파일과 같은 코드가 아닌 리소스에 대한 액세스 제공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Notification Manager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모든 앱이 상태 표시줄에 사용자 지정 알림을 표시할 수 있도록 지원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Activity Manager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앱의 수명 주기를 관리하고 백 스택 제공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콘텐츠 제공자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앱이 주소록 앱과 같은 다른 앱의 데이터에 액세스하거나 자신의 데이터를 공유할 수 있도록 지원</a:t>
            </a:r>
          </a:p>
        </p:txBody>
      </p:sp>
    </p:spTree>
    <p:extLst>
      <p:ext uri="{BB962C8B-B14F-4D97-AF65-F5344CB8AC3E}">
        <p14:creationId xmlns:p14="http://schemas.microsoft.com/office/powerpoint/2010/main" val="407593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E95FB-D8E0-46C8-88DF-07B25052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앱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05BD3-D013-4604-920B-075CBF3D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플랫폼에 기본적으로 포함된 앱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, SMS </a:t>
            </a:r>
            <a:r>
              <a:rPr lang="ko-KR" altLang="en-US" dirty="0"/>
              <a:t>메시징</a:t>
            </a:r>
            <a:r>
              <a:rPr lang="en-US" altLang="ko-KR" dirty="0"/>
              <a:t>, </a:t>
            </a:r>
            <a:r>
              <a:rPr lang="ko-KR" altLang="en-US" dirty="0"/>
              <a:t>캘린더</a:t>
            </a:r>
            <a:r>
              <a:rPr lang="en-US" altLang="ko-KR" dirty="0"/>
              <a:t>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주소록 등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시스템 앱은 사용자를 위한 앱으로도 작동하고 개발자가 자신의 앱에서 액세스할 수 있는 기능을 제공하기 위한 용도로도 사용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앱이 </a:t>
            </a:r>
            <a:r>
              <a:rPr lang="en-US" altLang="ko-KR" dirty="0"/>
              <a:t>SMS </a:t>
            </a:r>
            <a:r>
              <a:rPr lang="ko-KR" altLang="en-US" dirty="0"/>
              <a:t>메시지 기능을 제공하고자 할 경우 해당 기능을 직접 구현하지 않고 이미 설치된 </a:t>
            </a:r>
            <a:r>
              <a:rPr lang="en-US" altLang="ko-KR" dirty="0"/>
              <a:t>SMS </a:t>
            </a:r>
            <a:r>
              <a:rPr lang="ko-KR" altLang="en-US" dirty="0"/>
              <a:t>앱을 호출</a:t>
            </a:r>
            <a:r>
              <a:rPr lang="en-US" altLang="ko-KR" dirty="0"/>
              <a:t>(Intent)</a:t>
            </a:r>
            <a:r>
              <a:rPr lang="ko-KR" altLang="en-US" dirty="0"/>
              <a:t>하여 메시지를 보낼 수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6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2F7CA-5C2E-4C9A-BCE6-EFFE302A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및 커널 보안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85CA8-02E6-41A9-A49A-11B0B666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안드로이드는 리눅스 커널을 기반으로 함</a:t>
            </a:r>
            <a:endParaRPr lang="en-US" altLang="ko-KR" dirty="0"/>
          </a:p>
          <a:p>
            <a:r>
              <a:rPr lang="ko-KR" altLang="en-US" dirty="0"/>
              <a:t>리눅스는 오랫동안 안정화되고 보안이 우수한 커널</a:t>
            </a:r>
            <a:endParaRPr lang="en-US" altLang="ko-KR" dirty="0"/>
          </a:p>
          <a:p>
            <a:r>
              <a:rPr lang="ko-KR" altLang="en-US" dirty="0"/>
              <a:t>안드로이드는 리눅스 커널의 보안 기능을 사용</a:t>
            </a:r>
            <a:endParaRPr lang="en-US" altLang="ko-KR" dirty="0"/>
          </a:p>
          <a:p>
            <a:pPr lvl="1"/>
            <a:r>
              <a:rPr lang="en-US" altLang="ko-KR" dirty="0"/>
              <a:t>User-based permissions model(</a:t>
            </a:r>
            <a:r>
              <a:rPr lang="ko-KR" altLang="en-US" dirty="0"/>
              <a:t>다른 사용자의 리소스 접근 제어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Process isolation</a:t>
            </a:r>
          </a:p>
          <a:p>
            <a:pPr lvl="1"/>
            <a:r>
              <a:rPr lang="en-US" altLang="ko-KR" dirty="0"/>
              <a:t>Secure IPC</a:t>
            </a:r>
          </a:p>
          <a:p>
            <a:pPr lvl="1"/>
            <a:r>
              <a:rPr lang="ko-KR" altLang="en-US" dirty="0"/>
              <a:t>커널 모듈</a:t>
            </a:r>
            <a:r>
              <a:rPr lang="en-US" altLang="ko-KR" dirty="0"/>
              <a:t>(</a:t>
            </a:r>
            <a:r>
              <a:rPr lang="ko-KR" altLang="en-US" dirty="0"/>
              <a:t>불필요하고 잠재적 위험이 있는 모듈을 사전에 제거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537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안드로이드 보안 개요</vt:lpstr>
      <vt:lpstr>안드로이드 소프트웨어 스택</vt:lpstr>
      <vt:lpstr>Linux 커널</vt:lpstr>
      <vt:lpstr>HAL(하드웨어 추상화 계층)</vt:lpstr>
      <vt:lpstr>Android 런타임 (ART)</vt:lpstr>
      <vt:lpstr>네이티브 C/C++ 라이브러리</vt:lpstr>
      <vt:lpstr>Java API 프레임워크</vt:lpstr>
      <vt:lpstr>시스템 앱</vt:lpstr>
      <vt:lpstr>시스템 및 커널 보안</vt:lpstr>
      <vt:lpstr>시스템 및 커널 보안</vt:lpstr>
      <vt:lpstr>시스템 및 커널 보안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보안 개요</dc:title>
  <dc:creator>준영 허</dc:creator>
  <cp:lastModifiedBy>준영 허</cp:lastModifiedBy>
  <cp:revision>6</cp:revision>
  <dcterms:created xsi:type="dcterms:W3CDTF">2019-01-17T16:31:30Z</dcterms:created>
  <dcterms:modified xsi:type="dcterms:W3CDTF">2019-01-17T17:14:57Z</dcterms:modified>
</cp:coreProperties>
</file>