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77" r:id="rId11"/>
    <p:sldId id="265" r:id="rId12"/>
    <p:sldId id="268" r:id="rId13"/>
    <p:sldId id="266" r:id="rId14"/>
    <p:sldId id="267" r:id="rId15"/>
    <p:sldId id="269" r:id="rId16"/>
    <p:sldId id="270" r:id="rId17"/>
    <p:sldId id="271" r:id="rId18"/>
    <p:sldId id="272" r:id="rId19"/>
    <p:sldId id="273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7BB0FC-4AC8-45BF-B8D5-16647BB6F447}" type="datetimeFigureOut">
              <a:rPr lang="en-US" smtClean="0"/>
              <a:pPr/>
              <a:t>3/15/2020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CE3AC7-0860-499D-81CA-D4FC50B553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8581CB41-0DD3-40D6-A2D3-57EC595FFA47}" type="datetime1">
              <a:rPr lang="en-US" smtClean="0"/>
              <a:pPr/>
              <a:t>3/15/2020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8EC7FFF-2D73-4EC6-8725-EA247030EE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14D6-F537-47E7-B7A3-1EE153FBA561}" type="datetime1">
              <a:rPr lang="en-US" smtClean="0"/>
              <a:pPr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7FFF-2D73-4EC6-8725-EA247030EE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C0AF2-5E86-4E20-AE45-BA4BA82F55CE}" type="datetime1">
              <a:rPr lang="en-US" smtClean="0"/>
              <a:pPr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7FFF-2D73-4EC6-8725-EA247030EE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A562-47F3-4B95-ADEF-1C1A6997B4CA}" type="datetime1">
              <a:rPr lang="en-US" smtClean="0"/>
              <a:pPr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7FFF-2D73-4EC6-8725-EA247030EE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E2768-D8B3-445F-B828-1ACF45B1D03C}" type="datetime1">
              <a:rPr lang="en-US" smtClean="0"/>
              <a:pPr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7FFF-2D73-4EC6-8725-EA247030EE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F231-F3F9-4987-BC5C-72C9734629C9}" type="datetime1">
              <a:rPr lang="en-US" smtClean="0"/>
              <a:pPr/>
              <a:t>3/15/2020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7FFF-2D73-4EC6-8725-EA247030EE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DF0D0AE-3486-4146-B6E5-5C5549ACF847}" type="datetime1">
              <a:rPr lang="en-US" smtClean="0"/>
              <a:pPr/>
              <a:t>3/15/2020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8EC7FFF-2D73-4EC6-8725-EA247030EE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D49CC43C-5357-4F2F-AD12-BAAADE5E6D19}" type="datetime1">
              <a:rPr lang="en-US" smtClean="0"/>
              <a:pPr/>
              <a:t>3/15/2020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8EC7FFF-2D73-4EC6-8725-EA247030EE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5102-4681-4CD4-946F-F0F2A1B63541}" type="datetime1">
              <a:rPr lang="en-US" smtClean="0"/>
              <a:pPr/>
              <a:t>3/15/2020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7FFF-2D73-4EC6-8725-EA247030EE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6A14-E929-436B-83BC-F27D6DCA7F41}" type="datetime1">
              <a:rPr lang="en-US" smtClean="0"/>
              <a:pPr/>
              <a:t>3/15/2020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7FFF-2D73-4EC6-8725-EA247030EE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31383-6077-47EE-9843-4D78BA405B26}" type="datetime1">
              <a:rPr lang="en-US" smtClean="0"/>
              <a:pPr/>
              <a:t>3/15/2020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7FFF-2D73-4EC6-8725-EA247030EE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AF265318-53CE-4915-BD5B-6B221C72CE0B}" type="datetime1">
              <a:rPr lang="en-US" smtClean="0"/>
              <a:pPr/>
              <a:t>3/15/2020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8EC7FFF-2D73-4EC6-8725-EA247030EED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c/home-credit-default-risk/dat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Home Credit Default Risk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7620000" cy="1200150"/>
          </a:xfrm>
        </p:spPr>
        <p:txBody>
          <a:bodyPr>
            <a:normAutofit/>
          </a:bodyPr>
          <a:lstStyle/>
          <a:p>
            <a:r>
              <a:rPr lang="en-US" b="1" i="1" dirty="0" smtClean="0"/>
              <a:t>Jun Yin</a:t>
            </a:r>
          </a:p>
          <a:p>
            <a:r>
              <a:rPr lang="en-US" sz="1800" dirty="0" smtClean="0"/>
              <a:t>Springboard Data Science Career Track, Oct 2019</a:t>
            </a:r>
          </a:p>
          <a:p>
            <a:r>
              <a:rPr lang="en-US" sz="1800" dirty="0" smtClean="0"/>
              <a:t>Capstone Project 1: Final Report</a:t>
            </a:r>
          </a:p>
          <a:p>
            <a:endParaRPr lang="en-US" dirty="0"/>
          </a:p>
        </p:txBody>
      </p:sp>
      <p:pic>
        <p:nvPicPr>
          <p:cNvPr id="4" name="Google Shape;136;p13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7848601" y="6416850"/>
            <a:ext cx="1295399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7FFF-2D73-4EC6-8725-EA247030EED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b="1" dirty="0" smtClean="0">
                <a:solidFill>
                  <a:srgbClr val="000000"/>
                </a:solidFill>
              </a:rPr>
              <a:t>Exploratory Data Analysis (EDA)</a:t>
            </a:r>
            <a:endParaRPr lang="en-US" dirty="0"/>
          </a:p>
        </p:txBody>
      </p:sp>
      <p:pic>
        <p:nvPicPr>
          <p:cNvPr id="4" name="Google Shape;136;p13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7848601" y="6416850"/>
            <a:ext cx="1295399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7FFF-2D73-4EC6-8725-EA247030EED8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6" descr="download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2057400"/>
            <a:ext cx="3858728" cy="4648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95800" y="3048000"/>
            <a:ext cx="44958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Observe from </a:t>
            </a:r>
            <a:r>
              <a:rPr lang="en-US" dirty="0" smtClean="0"/>
              <a:t>pair plots: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EXT_SOURCE_3 shows the greatest </a:t>
            </a:r>
            <a:endParaRPr lang="en-US" sz="1600" dirty="0" smtClean="0"/>
          </a:p>
          <a:p>
            <a:pPr lvl="1"/>
            <a:r>
              <a:rPr lang="en-US" sz="1600" dirty="0" smtClean="0"/>
              <a:t>  difference </a:t>
            </a:r>
            <a:r>
              <a:rPr lang="en-US" sz="1600" dirty="0" smtClean="0"/>
              <a:t>with TARGET feature that </a:t>
            </a:r>
            <a:r>
              <a:rPr lang="en-US" sz="1600" dirty="0" smtClean="0"/>
              <a:t> </a:t>
            </a:r>
          </a:p>
          <a:p>
            <a:pPr lvl="1"/>
            <a:r>
              <a:rPr lang="en-US" sz="1600" dirty="0" smtClean="0"/>
              <a:t>  applicants </a:t>
            </a:r>
            <a:r>
              <a:rPr lang="en-US" sz="1600" dirty="0" smtClean="0"/>
              <a:t>tend to repay the loan </a:t>
            </a:r>
            <a:r>
              <a:rPr lang="en-US" sz="1600" dirty="0" smtClean="0"/>
              <a:t>if </a:t>
            </a:r>
          </a:p>
          <a:p>
            <a:pPr lvl="1"/>
            <a:r>
              <a:rPr lang="en-US" sz="1600" dirty="0" smtClean="0"/>
              <a:t>  EXT_SOURCE_3 </a:t>
            </a:r>
            <a:r>
              <a:rPr lang="en-US" sz="1600" dirty="0" smtClean="0"/>
              <a:t>is higher.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b="1" dirty="0" smtClean="0">
                <a:solidFill>
                  <a:srgbClr val="000000"/>
                </a:solidFill>
              </a:rPr>
              <a:t>Exploratory Data Analysis (EDA)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25112"/>
          </a:xfrm>
        </p:spPr>
        <p:txBody>
          <a:bodyPr>
            <a:normAutofit/>
          </a:bodyPr>
          <a:lstStyle/>
          <a:p>
            <a:endParaRPr lang="en-US" sz="1800" dirty="0" smtClean="0"/>
          </a:p>
          <a:p>
            <a:pPr>
              <a:buNone/>
            </a:pPr>
            <a:endParaRPr lang="en-US" sz="1800" i="1" dirty="0" smtClean="0"/>
          </a:p>
        </p:txBody>
      </p:sp>
      <p:pic>
        <p:nvPicPr>
          <p:cNvPr id="4" name="Google Shape;136;p13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7848601" y="6416850"/>
            <a:ext cx="1295399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7FFF-2D73-4EC6-8725-EA247030EED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4431" y="5724493"/>
            <a:ext cx="73914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Observe from “</a:t>
            </a:r>
            <a:r>
              <a:rPr lang="en-US" dirty="0"/>
              <a:t>Types of Organizations in Terms of Loan Repayment</a:t>
            </a:r>
            <a:r>
              <a:rPr lang="en-US" dirty="0" smtClean="0"/>
              <a:t>”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"</a:t>
            </a:r>
            <a:r>
              <a:rPr lang="en-US" sz="1600" dirty="0"/>
              <a:t>Business Entity Type 3" tends to repay the loan comparing to other organizations.</a:t>
            </a:r>
          </a:p>
          <a:p>
            <a:endParaRPr lang="en-US" dirty="0"/>
          </a:p>
        </p:txBody>
      </p:sp>
      <p:pic>
        <p:nvPicPr>
          <p:cNvPr id="9" name="Picture 8" descr="download (1)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0200" y="2057400"/>
            <a:ext cx="5346700" cy="35376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b="1" dirty="0" smtClean="0">
                <a:solidFill>
                  <a:srgbClr val="000000"/>
                </a:solidFill>
              </a:rPr>
              <a:t>Exploratory Data Analysis (EDA)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25112"/>
          </a:xfrm>
        </p:spPr>
        <p:txBody>
          <a:bodyPr>
            <a:normAutofit/>
          </a:bodyPr>
          <a:lstStyle/>
          <a:p>
            <a:endParaRPr lang="en-US" sz="1800" dirty="0" smtClean="0"/>
          </a:p>
          <a:p>
            <a:pPr>
              <a:buNone/>
            </a:pPr>
            <a:endParaRPr lang="en-US" sz="1800" i="1" dirty="0" smtClean="0"/>
          </a:p>
        </p:txBody>
      </p:sp>
      <p:pic>
        <p:nvPicPr>
          <p:cNvPr id="4" name="Google Shape;136;p13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7848601" y="6416850"/>
            <a:ext cx="1295399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7FFF-2D73-4EC6-8725-EA247030EED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4431" y="5724493"/>
            <a:ext cx="739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Observe from “</a:t>
            </a:r>
            <a:r>
              <a:rPr lang="en-US" dirty="0"/>
              <a:t>Income Type in Term of Loan </a:t>
            </a:r>
            <a:r>
              <a:rPr lang="en-US" dirty="0" smtClean="0"/>
              <a:t>Repayment”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Working </a:t>
            </a:r>
            <a:r>
              <a:rPr lang="en-US" sz="1600" dirty="0"/>
              <a:t>group tend to repay the loan comparing to other groups.</a:t>
            </a:r>
          </a:p>
          <a:p>
            <a:endParaRPr lang="en-US" dirty="0"/>
          </a:p>
        </p:txBody>
      </p:sp>
      <p:pic>
        <p:nvPicPr>
          <p:cNvPr id="10" name="Picture 9" descr="download (2)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0" y="2133600"/>
            <a:ext cx="5802827" cy="3429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b="1" dirty="0" smtClean="0">
                <a:solidFill>
                  <a:srgbClr val="000000"/>
                </a:solidFill>
              </a:rPr>
              <a:t>Exploratory Data Analysis (EDA)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25112"/>
          </a:xfrm>
        </p:spPr>
        <p:txBody>
          <a:bodyPr>
            <a:normAutofit/>
          </a:bodyPr>
          <a:lstStyle/>
          <a:p>
            <a:endParaRPr lang="en-US" sz="1800" dirty="0" smtClean="0"/>
          </a:p>
          <a:p>
            <a:pPr>
              <a:buNone/>
            </a:pPr>
            <a:endParaRPr lang="en-US" sz="1800" i="1" dirty="0" smtClean="0"/>
          </a:p>
        </p:txBody>
      </p:sp>
      <p:pic>
        <p:nvPicPr>
          <p:cNvPr id="4" name="Google Shape;136;p13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7848601" y="6416850"/>
            <a:ext cx="1295399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7FFF-2D73-4EC6-8725-EA247030EED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4431" y="5724493"/>
            <a:ext cx="7391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Observe from “</a:t>
            </a:r>
            <a:r>
              <a:rPr lang="en-US" dirty="0"/>
              <a:t>Applicant’s Education in Terms of Loan Repayment</a:t>
            </a:r>
            <a:r>
              <a:rPr lang="en-US" dirty="0" smtClean="0"/>
              <a:t>”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Secondary/secondary </a:t>
            </a:r>
            <a:r>
              <a:rPr lang="en-US" sz="1600" dirty="0"/>
              <a:t>special tend to repay loan comparing to other groups.</a:t>
            </a:r>
          </a:p>
          <a:p>
            <a:pPr lvl="1">
              <a:buFont typeface="Arial" pitchFamily="34" charset="0"/>
              <a:buChar char="•"/>
            </a:pPr>
            <a:endParaRPr lang="en-US" sz="1600" dirty="0"/>
          </a:p>
          <a:p>
            <a:endParaRPr lang="en-US" dirty="0"/>
          </a:p>
        </p:txBody>
      </p:sp>
      <p:pic>
        <p:nvPicPr>
          <p:cNvPr id="10" name="Picture 9" descr="download (3)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5400" y="2057400"/>
            <a:ext cx="6154552" cy="36368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b="1" dirty="0" smtClean="0">
                <a:solidFill>
                  <a:srgbClr val="000000"/>
                </a:solidFill>
              </a:rPr>
              <a:t>Exploratory Data Analysis (EDA)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25112"/>
          </a:xfrm>
        </p:spPr>
        <p:txBody>
          <a:bodyPr>
            <a:normAutofit/>
          </a:bodyPr>
          <a:lstStyle/>
          <a:p>
            <a:endParaRPr lang="en-US" sz="1800" dirty="0" smtClean="0"/>
          </a:p>
          <a:p>
            <a:pPr>
              <a:buNone/>
            </a:pPr>
            <a:endParaRPr lang="en-US" sz="1800" i="1" dirty="0" smtClean="0"/>
          </a:p>
        </p:txBody>
      </p:sp>
      <p:pic>
        <p:nvPicPr>
          <p:cNvPr id="4" name="Google Shape;136;p13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7848601" y="6416850"/>
            <a:ext cx="1295399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7FFF-2D73-4EC6-8725-EA247030EED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4431" y="5724493"/>
            <a:ext cx="73914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Observe from “</a:t>
            </a:r>
            <a:r>
              <a:rPr lang="en-US" dirty="0"/>
              <a:t>Applicant’s Occupation in Terms of Loan Repayment</a:t>
            </a:r>
            <a:r>
              <a:rPr lang="en-US" dirty="0" smtClean="0"/>
              <a:t>”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"</a:t>
            </a:r>
            <a:r>
              <a:rPr lang="en-US" sz="1600" dirty="0"/>
              <a:t>laborers", "Sales staff", "Core staff", "Managers", "Drivers", however, the trend is not that obvious comparing to other occupations.</a:t>
            </a:r>
          </a:p>
          <a:p>
            <a:endParaRPr lang="en-US" dirty="0"/>
          </a:p>
        </p:txBody>
      </p:sp>
      <p:pic>
        <p:nvPicPr>
          <p:cNvPr id="10" name="Picture 9" descr="download (4)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7342" y="2286000"/>
            <a:ext cx="8184630" cy="320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b="1" dirty="0" smtClean="0">
                <a:solidFill>
                  <a:srgbClr val="000000"/>
                </a:solidFill>
              </a:rPr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25112"/>
          </a:xfrm>
        </p:spPr>
        <p:txBody>
          <a:bodyPr>
            <a:normAutofit/>
          </a:bodyPr>
          <a:lstStyle/>
          <a:p>
            <a:endParaRPr lang="en-US" sz="1800" dirty="0" smtClean="0"/>
          </a:p>
          <a:p>
            <a:pPr>
              <a:buNone/>
            </a:pPr>
            <a:endParaRPr lang="en-US" sz="1800" i="1" dirty="0" smtClean="0"/>
          </a:p>
        </p:txBody>
      </p:sp>
      <p:pic>
        <p:nvPicPr>
          <p:cNvPr id="4" name="Google Shape;136;p13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7848601" y="6416850"/>
            <a:ext cx="1295399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7FFF-2D73-4EC6-8725-EA247030EED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2286000"/>
            <a:ext cx="7848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11150" algn="just">
              <a:buClr>
                <a:srgbClr val="000000"/>
              </a:buClr>
              <a:buSzPts val="1300"/>
              <a:buChar char="●"/>
            </a:pPr>
            <a:r>
              <a:rPr lang="en-US" dirty="0" smtClean="0">
                <a:solidFill>
                  <a:srgbClr val="000000"/>
                </a:solidFill>
              </a:rPr>
              <a:t>Data Preparation:</a:t>
            </a:r>
          </a:p>
          <a:p>
            <a:pPr marL="914400" lvl="1" indent="-298450" algn="just">
              <a:buClr>
                <a:srgbClr val="000000"/>
              </a:buClr>
              <a:buSzPts val="1100"/>
              <a:buChar char="○"/>
            </a:pPr>
            <a:r>
              <a:rPr lang="en-US" dirty="0" smtClean="0">
                <a:solidFill>
                  <a:srgbClr val="000000"/>
                </a:solidFill>
              </a:rPr>
              <a:t>More than 50% missing values, but less than 80%, decide to keep.</a:t>
            </a:r>
          </a:p>
          <a:p>
            <a:pPr marL="914400" lvl="1" indent="-298450" algn="just">
              <a:buClr>
                <a:srgbClr val="000000"/>
              </a:buClr>
              <a:buSzPts val="1100"/>
              <a:buChar char="○"/>
            </a:pPr>
            <a:r>
              <a:rPr lang="en-US" dirty="0" smtClean="0">
                <a:solidFill>
                  <a:srgbClr val="000000"/>
                </a:solidFill>
              </a:rPr>
              <a:t>Apply one-hot encoding to deal with categorical variables.</a:t>
            </a:r>
          </a:p>
          <a:p>
            <a:pPr marL="914400" lvl="1" indent="-298450" algn="just">
              <a:buClr>
                <a:srgbClr val="000000"/>
              </a:buClr>
              <a:buSzPts val="1100"/>
              <a:buChar char="○"/>
            </a:pPr>
            <a:r>
              <a:rPr lang="en-US" dirty="0" smtClean="0">
                <a:solidFill>
                  <a:srgbClr val="000000"/>
                </a:solidFill>
              </a:rPr>
              <a:t>To find out the best machine learning model for this project, three different data preparation approaches were applied: </a:t>
            </a:r>
          </a:p>
          <a:p>
            <a:pPr marL="1371600" lvl="2" indent="-298450" algn="just">
              <a:buClr>
                <a:srgbClr val="000000"/>
              </a:buClr>
              <a:buSzPts val="1100"/>
              <a:buChar char="■"/>
            </a:pPr>
            <a:r>
              <a:rPr lang="en-US" b="1" i="1" dirty="0" smtClean="0">
                <a:solidFill>
                  <a:srgbClr val="000000"/>
                </a:solidFill>
              </a:rPr>
              <a:t>Approach 1</a:t>
            </a:r>
            <a:r>
              <a:rPr lang="en-US" dirty="0" smtClean="0">
                <a:solidFill>
                  <a:srgbClr val="000000"/>
                </a:solidFill>
              </a:rPr>
              <a:t>: </a:t>
            </a:r>
            <a:r>
              <a:rPr lang="en-US" dirty="0"/>
              <a:t>Model evaluations are run right after missing value filling and categorical variables encoding.  The result is the baseline for model evaluation. </a:t>
            </a:r>
            <a:r>
              <a:rPr lang="en-US" dirty="0" smtClean="0"/>
              <a:t> </a:t>
            </a:r>
            <a:endParaRPr lang="en-US" dirty="0" smtClean="0">
              <a:solidFill>
                <a:srgbClr val="000000"/>
              </a:solidFill>
            </a:endParaRPr>
          </a:p>
          <a:p>
            <a:pPr marL="1371600" lvl="2" indent="-298450" algn="just">
              <a:buClr>
                <a:srgbClr val="000000"/>
              </a:buClr>
              <a:buSzPts val="1100"/>
              <a:buFontTx/>
              <a:buChar char="■"/>
            </a:pPr>
            <a:r>
              <a:rPr lang="en-US" b="1" i="1" dirty="0" smtClean="0">
                <a:solidFill>
                  <a:srgbClr val="000000"/>
                </a:solidFill>
              </a:rPr>
              <a:t>Approach 2</a:t>
            </a:r>
            <a:r>
              <a:rPr lang="en-US" dirty="0" smtClean="0">
                <a:solidFill>
                  <a:srgbClr val="000000"/>
                </a:solidFill>
              </a:rPr>
              <a:t>: </a:t>
            </a:r>
            <a:r>
              <a:rPr lang="en-US" dirty="0"/>
              <a:t>In order to generate more features, supplementary datasets are merged into the main dataset</a:t>
            </a:r>
            <a:r>
              <a:rPr lang="en-US" dirty="0" smtClean="0"/>
              <a:t>.</a:t>
            </a:r>
            <a:endParaRPr lang="en-US" dirty="0" smtClean="0">
              <a:solidFill>
                <a:srgbClr val="000000"/>
              </a:solidFill>
            </a:endParaRPr>
          </a:p>
          <a:p>
            <a:pPr marL="1371600" lvl="2" indent="-298450" algn="just">
              <a:buClr>
                <a:srgbClr val="000000"/>
              </a:buClr>
              <a:buSzPts val="1100"/>
              <a:buChar char="■"/>
            </a:pPr>
            <a:r>
              <a:rPr lang="en-US" b="1" i="1" dirty="0" smtClean="0">
                <a:solidFill>
                  <a:srgbClr val="000000"/>
                </a:solidFill>
              </a:rPr>
              <a:t>Approach 3</a:t>
            </a:r>
            <a:r>
              <a:rPr lang="en-US" dirty="0" smtClean="0">
                <a:solidFill>
                  <a:srgbClr val="000000"/>
                </a:solidFill>
              </a:rPr>
              <a:t>: </a:t>
            </a:r>
            <a:r>
              <a:rPr lang="en-US" dirty="0"/>
              <a:t>The in-depth analysis, including information value analysis and </a:t>
            </a:r>
            <a:r>
              <a:rPr lang="en-US" dirty="0" err="1"/>
              <a:t>multicollinearity</a:t>
            </a:r>
            <a:r>
              <a:rPr lang="en-US" dirty="0"/>
              <a:t> are applied in this approach to avoid over-fitting.</a:t>
            </a:r>
            <a:endParaRPr lang="en-US" dirty="0" smtClean="0">
              <a:solidFill>
                <a:srgbClr val="000000"/>
              </a:solidFill>
            </a:endParaRPr>
          </a:p>
          <a:p>
            <a:pPr marL="914400" lvl="1" indent="-298450" algn="just">
              <a:buClr>
                <a:srgbClr val="000000"/>
              </a:buClr>
              <a:buSzPts val="1100"/>
              <a:buChar char="○"/>
            </a:pPr>
            <a:r>
              <a:rPr lang="en-US" dirty="0" smtClean="0">
                <a:solidFill>
                  <a:srgbClr val="000000"/>
                </a:solidFill>
              </a:rPr>
              <a:t>Split data into two parts: 70% for training and 30% for testing.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b="1" dirty="0" smtClean="0">
                <a:solidFill>
                  <a:srgbClr val="000000"/>
                </a:solidFill>
              </a:rPr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25112"/>
          </a:xfrm>
        </p:spPr>
        <p:txBody>
          <a:bodyPr>
            <a:normAutofit/>
          </a:bodyPr>
          <a:lstStyle/>
          <a:p>
            <a:endParaRPr lang="en-US" sz="1800" dirty="0" smtClean="0"/>
          </a:p>
          <a:p>
            <a:pPr>
              <a:buNone/>
            </a:pPr>
            <a:endParaRPr lang="en-US" sz="1800" i="1" dirty="0" smtClean="0"/>
          </a:p>
        </p:txBody>
      </p:sp>
      <p:pic>
        <p:nvPicPr>
          <p:cNvPr id="4" name="Google Shape;136;p13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7848601" y="6416850"/>
            <a:ext cx="1295399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7FFF-2D73-4EC6-8725-EA247030EED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2286000"/>
            <a:ext cx="7848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11150" algn="just">
              <a:buClr>
                <a:srgbClr val="000000"/>
              </a:buClr>
              <a:buSzPts val="1300"/>
              <a:buChar char="●"/>
            </a:pPr>
            <a:r>
              <a:rPr lang="en-US" dirty="0" smtClean="0">
                <a:solidFill>
                  <a:srgbClr val="000000"/>
                </a:solidFill>
              </a:rPr>
              <a:t>Model Evaluation by Approach 1:</a:t>
            </a:r>
          </a:p>
          <a:p>
            <a:pPr marL="914400" lvl="1" indent="-311150" algn="just">
              <a:buClr>
                <a:srgbClr val="000000"/>
              </a:buClr>
              <a:buSzPts val="1300"/>
            </a:pPr>
            <a:r>
              <a:rPr lang="en-US" dirty="0" smtClean="0"/>
              <a:t>        </a:t>
            </a:r>
            <a:r>
              <a:rPr lang="en-US" i="1" dirty="0" smtClean="0"/>
              <a:t>  </a:t>
            </a:r>
            <a:r>
              <a:rPr lang="en-US" i="1" dirty="0" err="1" smtClean="0"/>
              <a:t>Confusion_matrix</a:t>
            </a:r>
            <a:r>
              <a:rPr lang="en-US" i="1" dirty="0"/>
              <a:t>:  </a:t>
            </a:r>
          </a:p>
          <a:p>
            <a:r>
              <a:rPr lang="en-US" dirty="0"/>
              <a:t> </a:t>
            </a:r>
            <a:r>
              <a:rPr lang="en-US" dirty="0" smtClean="0"/>
              <a:t>	 	[[</a:t>
            </a:r>
            <a:r>
              <a:rPr lang="en-US" dirty="0"/>
              <a:t>83788  1053]</a:t>
            </a:r>
          </a:p>
          <a:p>
            <a:r>
              <a:rPr lang="en-US" dirty="0"/>
              <a:t> </a:t>
            </a:r>
            <a:r>
              <a:rPr lang="en-US" dirty="0" smtClean="0"/>
              <a:t>		[ </a:t>
            </a:r>
            <a:r>
              <a:rPr lang="en-US" dirty="0"/>
              <a:t>6685   728</a:t>
            </a:r>
            <a:r>
              <a:rPr lang="en-US" dirty="0" smtClean="0"/>
              <a:t>]]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        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         </a:t>
            </a:r>
            <a:r>
              <a:rPr lang="en-US" i="1" dirty="0" smtClean="0"/>
              <a:t>Classification report: </a:t>
            </a:r>
          </a:p>
          <a:p>
            <a:r>
              <a:rPr lang="en-US" dirty="0" smtClean="0"/>
              <a:t>              	  	precision    recall  f1-score   support</a:t>
            </a:r>
          </a:p>
          <a:p>
            <a:r>
              <a:rPr lang="en-US" dirty="0" smtClean="0"/>
              <a:t>           	             0       </a:t>
            </a:r>
            <a:r>
              <a:rPr lang="en-US" dirty="0"/>
              <a:t>0.93      0.99      0.96     84841</a:t>
            </a:r>
          </a:p>
          <a:p>
            <a:r>
              <a:rPr lang="en-US" dirty="0"/>
              <a:t>           </a:t>
            </a:r>
            <a:r>
              <a:rPr lang="en-US" dirty="0" smtClean="0"/>
              <a:t>	              1       </a:t>
            </a:r>
            <a:r>
              <a:rPr lang="en-US" dirty="0"/>
              <a:t>0.41      0.10      0.16      </a:t>
            </a:r>
            <a:r>
              <a:rPr lang="en-US" dirty="0" smtClean="0"/>
              <a:t>7413</a:t>
            </a:r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i="1" dirty="0" smtClean="0"/>
              <a:t>     ROC-AUC </a:t>
            </a:r>
            <a:r>
              <a:rPr lang="en-US" i="1" dirty="0"/>
              <a:t>score of the model:   </a:t>
            </a:r>
            <a:r>
              <a:rPr lang="en-US" dirty="0"/>
              <a:t>0.7522257459682484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b="1" dirty="0" smtClean="0">
                <a:solidFill>
                  <a:srgbClr val="000000"/>
                </a:solidFill>
              </a:rPr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25112"/>
          </a:xfrm>
        </p:spPr>
        <p:txBody>
          <a:bodyPr>
            <a:normAutofit/>
          </a:bodyPr>
          <a:lstStyle/>
          <a:p>
            <a:endParaRPr lang="en-US" sz="1800" dirty="0" smtClean="0"/>
          </a:p>
          <a:p>
            <a:pPr>
              <a:buNone/>
            </a:pPr>
            <a:endParaRPr lang="en-US" sz="1800" i="1" dirty="0" smtClean="0"/>
          </a:p>
        </p:txBody>
      </p:sp>
      <p:pic>
        <p:nvPicPr>
          <p:cNvPr id="4" name="Google Shape;136;p13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7848601" y="6416850"/>
            <a:ext cx="1295399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7FFF-2D73-4EC6-8725-EA247030EED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2286000"/>
            <a:ext cx="7848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11150" algn="just">
              <a:buClr>
                <a:srgbClr val="000000"/>
              </a:buClr>
              <a:buSzPts val="1300"/>
              <a:buChar char="●"/>
            </a:pPr>
            <a:r>
              <a:rPr lang="en-US" dirty="0" smtClean="0">
                <a:solidFill>
                  <a:srgbClr val="000000"/>
                </a:solidFill>
              </a:rPr>
              <a:t>Model Evaluation by Approach 2:</a:t>
            </a:r>
          </a:p>
          <a:p>
            <a:pPr marL="914400" lvl="1" indent="-311150" algn="just">
              <a:buClr>
                <a:srgbClr val="000000"/>
              </a:buClr>
              <a:buSzPts val="1300"/>
            </a:pPr>
            <a:r>
              <a:rPr lang="en-US" dirty="0" smtClean="0"/>
              <a:t>        </a:t>
            </a:r>
            <a:r>
              <a:rPr lang="en-US" i="1" dirty="0" smtClean="0"/>
              <a:t>  </a:t>
            </a:r>
            <a:r>
              <a:rPr lang="en-US" i="1" dirty="0" err="1" smtClean="0"/>
              <a:t>Confusion_matrix</a:t>
            </a:r>
            <a:r>
              <a:rPr lang="en-US" i="1" dirty="0"/>
              <a:t>:  </a:t>
            </a:r>
          </a:p>
          <a:p>
            <a:r>
              <a:rPr lang="en-US" dirty="0"/>
              <a:t> </a:t>
            </a:r>
            <a:r>
              <a:rPr lang="en-US" dirty="0" smtClean="0"/>
              <a:t>	 	</a:t>
            </a:r>
            <a:r>
              <a:rPr lang="en-US" dirty="0"/>
              <a:t>[[83708  1035]</a:t>
            </a:r>
          </a:p>
          <a:p>
            <a:r>
              <a:rPr lang="en-US" dirty="0"/>
              <a:t> </a:t>
            </a:r>
            <a:r>
              <a:rPr lang="en-US" dirty="0" smtClean="0"/>
              <a:t>		[ </a:t>
            </a:r>
            <a:r>
              <a:rPr lang="en-US" dirty="0"/>
              <a:t>6680   831]]</a:t>
            </a:r>
          </a:p>
          <a:p>
            <a:pPr lvl="1"/>
            <a:r>
              <a:rPr lang="en-US" dirty="0" smtClean="0"/>
              <a:t>            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         </a:t>
            </a:r>
            <a:r>
              <a:rPr lang="en-US" i="1" dirty="0" smtClean="0"/>
              <a:t>Classification report: </a:t>
            </a:r>
          </a:p>
          <a:p>
            <a:r>
              <a:rPr lang="en-US" dirty="0" smtClean="0"/>
              <a:t>              	  	precision    recall  f1-score   support</a:t>
            </a:r>
          </a:p>
          <a:p>
            <a:r>
              <a:rPr lang="en-US" dirty="0"/>
              <a:t> </a:t>
            </a:r>
            <a:r>
              <a:rPr lang="en-US" dirty="0" smtClean="0"/>
              <a:t>	            0       </a:t>
            </a:r>
            <a:r>
              <a:rPr lang="en-US" dirty="0"/>
              <a:t>0.93      0.99      0.96     84743</a:t>
            </a:r>
          </a:p>
          <a:p>
            <a:r>
              <a:rPr lang="en-US" dirty="0"/>
              <a:t>          </a:t>
            </a:r>
            <a:r>
              <a:rPr lang="en-US" dirty="0" smtClean="0"/>
              <a:t>                  1       </a:t>
            </a:r>
            <a:r>
              <a:rPr lang="en-US" dirty="0"/>
              <a:t>0.45      0.11      0.18      </a:t>
            </a:r>
            <a:r>
              <a:rPr lang="en-US" dirty="0" smtClean="0"/>
              <a:t>7511 </a:t>
            </a:r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i="1" dirty="0" smtClean="0"/>
              <a:t>     ROC-AUC </a:t>
            </a:r>
            <a:r>
              <a:rPr lang="en-US" i="1" dirty="0"/>
              <a:t>score of the model:   </a:t>
            </a:r>
            <a:r>
              <a:rPr lang="en-US" dirty="0"/>
              <a:t>0.769796007452093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b="1" dirty="0" smtClean="0">
                <a:solidFill>
                  <a:srgbClr val="000000"/>
                </a:solidFill>
              </a:rPr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25112"/>
          </a:xfrm>
        </p:spPr>
        <p:txBody>
          <a:bodyPr>
            <a:normAutofit/>
          </a:bodyPr>
          <a:lstStyle/>
          <a:p>
            <a:endParaRPr lang="en-US" sz="1800" dirty="0" smtClean="0"/>
          </a:p>
          <a:p>
            <a:pPr>
              <a:buNone/>
            </a:pPr>
            <a:endParaRPr lang="en-US" sz="1800" i="1" dirty="0" smtClean="0"/>
          </a:p>
        </p:txBody>
      </p:sp>
      <p:pic>
        <p:nvPicPr>
          <p:cNvPr id="4" name="Google Shape;136;p13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7848601" y="6416850"/>
            <a:ext cx="1295399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7FFF-2D73-4EC6-8725-EA247030EED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2286000"/>
            <a:ext cx="7848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11150" algn="just">
              <a:buClr>
                <a:srgbClr val="000000"/>
              </a:buClr>
              <a:buSzPts val="1300"/>
              <a:buChar char="●"/>
            </a:pPr>
            <a:r>
              <a:rPr lang="en-US" dirty="0" smtClean="0">
                <a:solidFill>
                  <a:srgbClr val="000000"/>
                </a:solidFill>
              </a:rPr>
              <a:t>Model Evaluation by Approach 3:</a:t>
            </a:r>
          </a:p>
          <a:p>
            <a:pPr marL="914400" lvl="1" indent="-311150" algn="just">
              <a:buClr>
                <a:srgbClr val="000000"/>
              </a:buClr>
              <a:buSzPts val="1300"/>
            </a:pPr>
            <a:r>
              <a:rPr lang="en-US" dirty="0" smtClean="0"/>
              <a:t>        </a:t>
            </a:r>
            <a:r>
              <a:rPr lang="en-US" i="1" dirty="0" smtClean="0"/>
              <a:t>  </a:t>
            </a:r>
            <a:r>
              <a:rPr lang="en-US" i="1" dirty="0" err="1" smtClean="0"/>
              <a:t>Confusion_matrix</a:t>
            </a:r>
            <a:r>
              <a:rPr lang="en-US" i="1" dirty="0"/>
              <a:t>:  </a:t>
            </a:r>
          </a:p>
          <a:p>
            <a:r>
              <a:rPr lang="en-US" dirty="0"/>
              <a:t> </a:t>
            </a:r>
            <a:r>
              <a:rPr lang="en-US" dirty="0" smtClean="0"/>
              <a:t>	 	</a:t>
            </a:r>
            <a:r>
              <a:rPr lang="en-US" dirty="0"/>
              <a:t>[[84404   339]</a:t>
            </a:r>
          </a:p>
          <a:p>
            <a:r>
              <a:rPr lang="en-US" dirty="0"/>
              <a:t> </a:t>
            </a:r>
            <a:r>
              <a:rPr lang="en-US" dirty="0" smtClean="0"/>
              <a:t>		[ </a:t>
            </a:r>
            <a:r>
              <a:rPr lang="en-US" dirty="0"/>
              <a:t>7287   224]]</a:t>
            </a:r>
          </a:p>
          <a:p>
            <a:pPr lvl="1"/>
            <a:r>
              <a:rPr lang="en-US" dirty="0" smtClean="0"/>
              <a:t>            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         </a:t>
            </a:r>
            <a:r>
              <a:rPr lang="en-US" i="1" dirty="0" smtClean="0"/>
              <a:t>Classification report: </a:t>
            </a:r>
          </a:p>
          <a:p>
            <a:r>
              <a:rPr lang="en-US" dirty="0" smtClean="0"/>
              <a:t>              	  	precision    recall  f1-score   support</a:t>
            </a:r>
          </a:p>
          <a:p>
            <a:r>
              <a:rPr lang="en-US" dirty="0" smtClean="0"/>
              <a:t>           	           </a:t>
            </a:r>
            <a:r>
              <a:rPr lang="en-US" dirty="0"/>
              <a:t> </a:t>
            </a:r>
            <a:r>
              <a:rPr lang="en-US" dirty="0" smtClean="0"/>
              <a:t> 0       </a:t>
            </a:r>
            <a:r>
              <a:rPr lang="en-US" dirty="0"/>
              <a:t>0.92      1.00      0.96     84743</a:t>
            </a:r>
          </a:p>
          <a:p>
            <a:r>
              <a:rPr lang="en-US" dirty="0"/>
              <a:t>           </a:t>
            </a:r>
            <a:r>
              <a:rPr lang="en-US" dirty="0" smtClean="0"/>
              <a:t>                  1       </a:t>
            </a:r>
            <a:r>
              <a:rPr lang="en-US" dirty="0"/>
              <a:t>0.40      0.03      0.06      </a:t>
            </a:r>
            <a:r>
              <a:rPr lang="en-US" dirty="0" smtClean="0"/>
              <a:t>7511</a:t>
            </a:r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i="1" dirty="0" smtClean="0"/>
              <a:t>     ROC-AUC </a:t>
            </a:r>
            <a:r>
              <a:rPr lang="en-US" i="1" dirty="0"/>
              <a:t>score of the model:   </a:t>
            </a:r>
            <a:r>
              <a:rPr lang="en-US" dirty="0"/>
              <a:t>0.7146383322781984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b="1" dirty="0" smtClean="0">
                <a:solidFill>
                  <a:srgbClr val="000000"/>
                </a:solidFill>
              </a:rPr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25112"/>
          </a:xfrm>
        </p:spPr>
        <p:txBody>
          <a:bodyPr>
            <a:normAutofit/>
          </a:bodyPr>
          <a:lstStyle/>
          <a:p>
            <a:endParaRPr lang="en-US" sz="1800" dirty="0" smtClean="0"/>
          </a:p>
          <a:p>
            <a:pPr>
              <a:buNone/>
            </a:pPr>
            <a:endParaRPr lang="en-US" sz="1800" i="1" dirty="0" smtClean="0"/>
          </a:p>
        </p:txBody>
      </p:sp>
      <p:pic>
        <p:nvPicPr>
          <p:cNvPr id="4" name="Google Shape;136;p13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7848601" y="6416850"/>
            <a:ext cx="1295399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7FFF-2D73-4EC6-8725-EA247030EED8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676399" y="2133600"/>
          <a:ext cx="5856017" cy="3886194"/>
        </p:xfrm>
        <a:graphic>
          <a:graphicData uri="http://schemas.openxmlformats.org/drawingml/2006/table">
            <a:tbl>
              <a:tblPr/>
              <a:tblGrid>
                <a:gridCol w="1559679"/>
                <a:gridCol w="1949599"/>
                <a:gridCol w="2346739"/>
              </a:tblGrid>
              <a:tr h="2989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45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8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Approach</a:t>
                      </a:r>
                      <a:endParaRPr lang="en-US" sz="16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7480" marR="974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45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Model</a:t>
                      </a:r>
                      <a:endParaRPr lang="en-US" sz="16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7480" marR="974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45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ROC-AUC</a:t>
                      </a:r>
                      <a:endParaRPr lang="en-US" sz="16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7480" marR="974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9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45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</a:t>
                      </a:r>
                      <a:endParaRPr lang="en-US" sz="16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7480" marR="974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45"/>
                        </a:spcBef>
                        <a:spcAft>
                          <a:spcPts val="0"/>
                        </a:spcAft>
                      </a:pPr>
                      <a:r>
                        <a:rPr lang="en-US" sz="1700" kern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Lightgbm </a:t>
                      </a:r>
                      <a:endParaRPr lang="en-US" sz="16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7480" marR="974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SimSun"/>
                          <a:cs typeface="Times New Roman"/>
                        </a:rPr>
                        <a:t>0.7522257459682484</a:t>
                      </a:r>
                    </a:p>
                  </a:txBody>
                  <a:tcPr marL="97480" marR="974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89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45"/>
                        </a:spcBef>
                        <a:spcAft>
                          <a:spcPts val="0"/>
                        </a:spcAft>
                      </a:pPr>
                      <a:endParaRPr lang="en-US" sz="1700" kern="180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97480" marR="974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45"/>
                        </a:spcBef>
                        <a:spcAft>
                          <a:spcPts val="0"/>
                        </a:spcAft>
                      </a:pPr>
                      <a:r>
                        <a:rPr lang="en-US" sz="1700" kern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Random Forest</a:t>
                      </a:r>
                      <a:endParaRPr lang="en-US" sz="16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7480" marR="974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SimSun"/>
                          <a:cs typeface="Times New Roman"/>
                        </a:rPr>
                        <a:t>0.5001905604737972</a:t>
                      </a:r>
                    </a:p>
                  </a:txBody>
                  <a:tcPr marL="97480" marR="974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89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45"/>
                        </a:spcBef>
                        <a:spcAft>
                          <a:spcPts val="0"/>
                        </a:spcAft>
                      </a:pPr>
                      <a:endParaRPr lang="en-US" sz="1700" kern="180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97480" marR="974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45"/>
                        </a:spcBef>
                        <a:spcAft>
                          <a:spcPts val="0"/>
                        </a:spcAft>
                      </a:pPr>
                      <a:r>
                        <a:rPr lang="en-US" sz="1700" kern="18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XGBoost</a:t>
                      </a:r>
                      <a:endParaRPr lang="en-US" sz="16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7480" marR="974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SimSun"/>
                          <a:cs typeface="Times New Roman"/>
                        </a:rPr>
                        <a:t>0.5083663311963755</a:t>
                      </a:r>
                    </a:p>
                  </a:txBody>
                  <a:tcPr marL="97480" marR="974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89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45"/>
                        </a:spcBef>
                        <a:spcAft>
                          <a:spcPts val="0"/>
                        </a:spcAft>
                      </a:pPr>
                      <a:endParaRPr lang="en-US" sz="1700" kern="180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97480" marR="974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45"/>
                        </a:spcBef>
                        <a:spcAft>
                          <a:spcPts val="0"/>
                        </a:spcAft>
                      </a:pPr>
                      <a:r>
                        <a:rPr lang="en-US" sz="1700" kern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CatBoost</a:t>
                      </a:r>
                      <a:endParaRPr lang="en-US" sz="16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7480" marR="974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SimSun"/>
                          <a:cs typeface="Times New Roman"/>
                        </a:rPr>
                        <a:t>0.5127446516061206</a:t>
                      </a:r>
                    </a:p>
                  </a:txBody>
                  <a:tcPr marL="97480" marR="974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9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45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</a:t>
                      </a:r>
                      <a:endParaRPr lang="en-US" sz="16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7480" marR="974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45"/>
                        </a:spcBef>
                        <a:spcAft>
                          <a:spcPts val="0"/>
                        </a:spcAft>
                      </a:pPr>
                      <a:r>
                        <a:rPr lang="en-US" sz="1700" kern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Lightgbm </a:t>
                      </a:r>
                      <a:endParaRPr lang="en-US" sz="16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7480" marR="974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SimSun"/>
                          <a:cs typeface="Times New Roman"/>
                        </a:rPr>
                        <a:t>0.7697960074520930</a:t>
                      </a:r>
                    </a:p>
                  </a:txBody>
                  <a:tcPr marL="97480" marR="974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89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45"/>
                        </a:spcBef>
                        <a:spcAft>
                          <a:spcPts val="0"/>
                        </a:spcAft>
                      </a:pPr>
                      <a:endParaRPr lang="en-US" sz="1700" kern="180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97480" marR="974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45"/>
                        </a:spcBef>
                        <a:spcAft>
                          <a:spcPts val="0"/>
                        </a:spcAft>
                      </a:pPr>
                      <a:r>
                        <a:rPr lang="en-US" sz="1700" kern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Random Forest</a:t>
                      </a:r>
                      <a:endParaRPr lang="en-US" sz="16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7480" marR="974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SimSun"/>
                          <a:cs typeface="Times New Roman"/>
                        </a:rPr>
                        <a:t>0.5004482826475651</a:t>
                      </a:r>
                    </a:p>
                  </a:txBody>
                  <a:tcPr marL="97480" marR="974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89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45"/>
                        </a:spcBef>
                        <a:spcAft>
                          <a:spcPts val="0"/>
                        </a:spcAft>
                      </a:pPr>
                      <a:endParaRPr lang="en-US" sz="1700" kern="180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97480" marR="974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45"/>
                        </a:spcBef>
                        <a:spcAft>
                          <a:spcPts val="0"/>
                        </a:spcAft>
                      </a:pPr>
                      <a:r>
                        <a:rPr lang="en-US" sz="1700" kern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XGBoost</a:t>
                      </a:r>
                      <a:endParaRPr lang="en-US" sz="16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7480" marR="974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SimSun"/>
                          <a:cs typeface="Times New Roman"/>
                        </a:rPr>
                        <a:t>0.5130236655780216</a:t>
                      </a:r>
                    </a:p>
                  </a:txBody>
                  <a:tcPr marL="97480" marR="974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89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45"/>
                        </a:spcBef>
                        <a:spcAft>
                          <a:spcPts val="0"/>
                        </a:spcAft>
                      </a:pPr>
                      <a:endParaRPr lang="en-US" sz="1700" kern="180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97480" marR="974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45"/>
                        </a:spcBef>
                        <a:spcAft>
                          <a:spcPts val="0"/>
                        </a:spcAft>
                      </a:pPr>
                      <a:r>
                        <a:rPr lang="en-US" sz="1700" kern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CatBoost</a:t>
                      </a:r>
                      <a:endParaRPr lang="en-US" sz="16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7480" marR="974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SimSun"/>
                          <a:cs typeface="Times New Roman"/>
                        </a:rPr>
                        <a:t>0.5217810129101755</a:t>
                      </a:r>
                    </a:p>
                  </a:txBody>
                  <a:tcPr marL="97480" marR="974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9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45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</a:t>
                      </a:r>
                      <a:endParaRPr lang="en-US" sz="16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7480" marR="974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45"/>
                        </a:spcBef>
                        <a:spcAft>
                          <a:spcPts val="0"/>
                        </a:spcAft>
                      </a:pPr>
                      <a:r>
                        <a:rPr lang="en-US" sz="1700" kern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Lightgbm </a:t>
                      </a:r>
                      <a:endParaRPr lang="en-US" sz="16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7480" marR="974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SimSun"/>
                          <a:cs typeface="Times New Roman"/>
                        </a:rPr>
                        <a:t>0.7146383322781984</a:t>
                      </a:r>
                    </a:p>
                  </a:txBody>
                  <a:tcPr marL="97480" marR="974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89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45"/>
                        </a:spcBef>
                        <a:spcAft>
                          <a:spcPts val="0"/>
                        </a:spcAft>
                      </a:pPr>
                      <a:endParaRPr lang="en-US" sz="1700" kern="180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97480" marR="974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45"/>
                        </a:spcBef>
                        <a:spcAft>
                          <a:spcPts val="0"/>
                        </a:spcAft>
                      </a:pPr>
                      <a:r>
                        <a:rPr lang="en-US" sz="1700" kern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Random Forest</a:t>
                      </a:r>
                      <a:endParaRPr lang="en-US" sz="16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7480" marR="974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SimSun"/>
                          <a:cs typeface="Times New Roman"/>
                        </a:rPr>
                        <a:t>0.5008240960706977</a:t>
                      </a:r>
                    </a:p>
                  </a:txBody>
                  <a:tcPr marL="97480" marR="974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89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45"/>
                        </a:spcBef>
                        <a:spcAft>
                          <a:spcPts val="0"/>
                        </a:spcAft>
                      </a:pPr>
                      <a:endParaRPr lang="en-US" sz="1700" kern="180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97480" marR="974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45"/>
                        </a:spcBef>
                        <a:spcAft>
                          <a:spcPts val="0"/>
                        </a:spcAft>
                      </a:pPr>
                      <a:r>
                        <a:rPr lang="en-US" sz="1700" kern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XGBoost</a:t>
                      </a:r>
                      <a:endParaRPr lang="en-US" sz="16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7480" marR="974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SimSun"/>
                          <a:cs typeface="Times New Roman"/>
                        </a:rPr>
                        <a:t>0.5020686407435064</a:t>
                      </a:r>
                    </a:p>
                  </a:txBody>
                  <a:tcPr marL="97480" marR="974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89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45"/>
                        </a:spcBef>
                        <a:spcAft>
                          <a:spcPts val="0"/>
                        </a:spcAft>
                      </a:pPr>
                      <a:endParaRPr lang="en-US" sz="1700" kern="180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97480" marR="974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45"/>
                        </a:spcBef>
                        <a:spcAft>
                          <a:spcPts val="0"/>
                        </a:spcAft>
                      </a:pPr>
                      <a:r>
                        <a:rPr lang="en-US" sz="1700" kern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CatBoost</a:t>
                      </a:r>
                      <a:endParaRPr lang="en-US" sz="16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7480" marR="974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SimSun"/>
                          <a:cs typeface="Times New Roman"/>
                        </a:rPr>
                        <a:t>0.5055747336202197</a:t>
                      </a:r>
                    </a:p>
                  </a:txBody>
                  <a:tcPr marL="97480" marR="974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676400" y="6172200"/>
            <a:ext cx="5870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Summary of different models under various approaches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Business Problem/Business Objective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Data Acquisition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Exploratory Data Analysis (EDA)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/>
              <a:t>Distribution of Target Column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/>
              <a:t>Missing Values Treatment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/>
              <a:t>Information Value Analysis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/>
              <a:t>Selected Columns Exploration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Machine Learning Analysis</a:t>
            </a:r>
          </a:p>
          <a:p>
            <a:pPr lvl="1">
              <a:lnSpc>
                <a:spcPct val="150000"/>
              </a:lnSpc>
            </a:pPr>
            <a:r>
              <a:rPr lang="en-US" sz="2200" dirty="0" smtClean="0"/>
              <a:t>Data Preparation</a:t>
            </a:r>
          </a:p>
          <a:p>
            <a:pPr lvl="1">
              <a:lnSpc>
                <a:spcPct val="150000"/>
              </a:lnSpc>
            </a:pPr>
            <a:r>
              <a:rPr lang="en-US" sz="2200" dirty="0" smtClean="0"/>
              <a:t>Model Evaluation</a:t>
            </a:r>
          </a:p>
          <a:p>
            <a:pPr lvl="1">
              <a:lnSpc>
                <a:spcPct val="150000"/>
              </a:lnSpc>
            </a:pPr>
            <a:r>
              <a:rPr lang="en-US" sz="2200" dirty="0" smtClean="0"/>
              <a:t>In-Depth Analysis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Conclusions</a:t>
            </a:r>
            <a:endParaRPr lang="en-US" sz="2400" dirty="0"/>
          </a:p>
        </p:txBody>
      </p:sp>
      <p:pic>
        <p:nvPicPr>
          <p:cNvPr id="4" name="Google Shape;136;p13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7848601" y="6416850"/>
            <a:ext cx="1295399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7FFF-2D73-4EC6-8725-EA247030EED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b="1" dirty="0" smtClean="0">
                <a:solidFill>
                  <a:srgbClr val="000000"/>
                </a:solidFill>
              </a:rPr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25112"/>
          </a:xfrm>
        </p:spPr>
        <p:txBody>
          <a:bodyPr>
            <a:normAutofit/>
          </a:bodyPr>
          <a:lstStyle/>
          <a:p>
            <a:endParaRPr lang="en-US" sz="1800" dirty="0" smtClean="0"/>
          </a:p>
          <a:p>
            <a:pPr>
              <a:buNone/>
            </a:pPr>
            <a:endParaRPr lang="en-US" sz="1800" i="1" dirty="0" smtClean="0"/>
          </a:p>
        </p:txBody>
      </p:sp>
      <p:pic>
        <p:nvPicPr>
          <p:cNvPr id="4" name="Google Shape;136;p13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7848601" y="6416850"/>
            <a:ext cx="1295399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7FFF-2D73-4EC6-8725-EA247030EED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3400" y="2286000"/>
            <a:ext cx="7848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11150" algn="just">
              <a:buClr>
                <a:srgbClr val="000000"/>
              </a:buClr>
              <a:buSzPts val="1300"/>
              <a:buChar char="●"/>
            </a:pPr>
            <a:r>
              <a:rPr lang="en-US" dirty="0"/>
              <a:t>Light Gradient Boosting Machine Learning model shows the best scores from 71.46% to 76.98%. </a:t>
            </a:r>
            <a:endParaRPr lang="en-US" dirty="0" smtClean="0"/>
          </a:p>
          <a:p>
            <a:pPr marL="457200" lvl="0" indent="-311150" algn="just">
              <a:buClr>
                <a:srgbClr val="000000"/>
              </a:buClr>
              <a:buSzPts val="1300"/>
              <a:buChar char="●"/>
            </a:pPr>
            <a:r>
              <a:rPr lang="en-US" dirty="0" smtClean="0"/>
              <a:t>The goal of model accuracy or model robustness decides which approach will be applied.  </a:t>
            </a:r>
            <a:endParaRPr lang="en-US" dirty="0" smtClean="0"/>
          </a:p>
          <a:p>
            <a:pPr marL="457200" lvl="0" indent="-311150" algn="just">
              <a:buClr>
                <a:srgbClr val="000000"/>
              </a:buClr>
              <a:buSzPts val="1300"/>
              <a:buChar char="●"/>
            </a:pPr>
            <a:r>
              <a:rPr lang="en-US" dirty="0"/>
              <a:t>The model is evaluated </a:t>
            </a:r>
            <a:r>
              <a:rPr lang="en-US" dirty="0" smtClean="0"/>
              <a:t>by confusion </a:t>
            </a:r>
            <a:r>
              <a:rPr lang="en-US" dirty="0"/>
              <a:t>matrix and the ROC-AUC </a:t>
            </a:r>
            <a:r>
              <a:rPr lang="en-US" dirty="0" smtClean="0"/>
              <a:t>score</a:t>
            </a:r>
            <a:endParaRPr lang="en-US" dirty="0" smtClean="0"/>
          </a:p>
          <a:p>
            <a:pPr marL="457200" lvl="0" indent="-311150" algn="just">
              <a:buClr>
                <a:srgbClr val="000000"/>
              </a:buClr>
              <a:buSzPts val="1300"/>
              <a:buChar char="●"/>
            </a:pPr>
            <a:r>
              <a:rPr lang="en-US" dirty="0" smtClean="0"/>
              <a:t>Feature engineering, information </a:t>
            </a:r>
            <a:r>
              <a:rPr lang="en-US" dirty="0"/>
              <a:t>value analysis and </a:t>
            </a:r>
            <a:r>
              <a:rPr lang="en-US" dirty="0" err="1"/>
              <a:t>multicollinearity</a:t>
            </a:r>
            <a:r>
              <a:rPr lang="en-US" dirty="0"/>
              <a:t> was employed to increase the model </a:t>
            </a:r>
            <a:r>
              <a:rPr lang="en-US" dirty="0" smtClean="0"/>
              <a:t>robustness. </a:t>
            </a:r>
          </a:p>
          <a:p>
            <a:pPr marL="457200" lvl="0" indent="-311150" algn="just">
              <a:buClr>
                <a:srgbClr val="000000"/>
              </a:buClr>
              <a:buSzPts val="1300"/>
              <a:buChar char="●"/>
            </a:pPr>
            <a:r>
              <a:rPr lang="en-US" dirty="0" smtClean="0"/>
              <a:t>The machine learning models can be used for banks to determine the likelihood that applicants are capable to repay loans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25112"/>
          </a:xfrm>
        </p:spPr>
        <p:txBody>
          <a:bodyPr>
            <a:normAutofit/>
          </a:bodyPr>
          <a:lstStyle/>
          <a:p>
            <a:endParaRPr lang="en-US" sz="1800" dirty="0" smtClean="0"/>
          </a:p>
          <a:p>
            <a:pPr>
              <a:buNone/>
            </a:pPr>
            <a:endParaRPr lang="en-US" sz="1800" i="1" dirty="0" smtClean="0"/>
          </a:p>
        </p:txBody>
      </p:sp>
      <p:pic>
        <p:nvPicPr>
          <p:cNvPr id="4" name="Google Shape;136;p13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7848601" y="6416850"/>
            <a:ext cx="1295399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7FFF-2D73-4EC6-8725-EA247030EED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05758" y="2967335"/>
            <a:ext cx="39324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Thank you</a:t>
            </a:r>
            <a:endParaRPr 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b="1" dirty="0" smtClean="0"/>
              <a:t>Business Issue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Should be the loan approved or not?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How to determine the application?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sz="2000" dirty="0" smtClean="0"/>
          </a:p>
          <a:p>
            <a:pPr>
              <a:lnSpc>
                <a:spcPct val="150000"/>
              </a:lnSpc>
              <a:buNone/>
            </a:pPr>
            <a:r>
              <a:rPr lang="en-US" sz="2400" b="1" dirty="0" smtClean="0"/>
              <a:t>Business Objective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Build a machine learning model to predict.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Acquire the information from both financial records and others.</a:t>
            </a:r>
          </a:p>
        </p:txBody>
      </p:sp>
      <p:pic>
        <p:nvPicPr>
          <p:cNvPr id="4" name="Google Shape;136;p13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7848601" y="6416850"/>
            <a:ext cx="1295399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7FFF-2D73-4EC6-8725-EA247030EED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 smtClean="0"/>
              <a:t>Data Acquisition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10 datasets including one main dataset and nine supplementary datasets.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000000"/>
                </a:solidFill>
              </a:rPr>
              <a:t>Each row is identified by the feature SK_ID_CURR.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Feature TARGET representing repaid by 0 and not repaid by 1.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Data acquire from </a:t>
            </a:r>
            <a:r>
              <a:rPr lang="en-US" sz="2000" dirty="0" smtClean="0">
                <a:hlinkClick r:id="rId2"/>
              </a:rPr>
              <a:t>https://www.kaggle.com/c/home-credit-default-risk/data</a:t>
            </a:r>
            <a:endParaRPr lang="en-US" sz="2000" dirty="0" smtClean="0"/>
          </a:p>
        </p:txBody>
      </p:sp>
      <p:pic>
        <p:nvPicPr>
          <p:cNvPr id="4" name="Google Shape;136;p13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7848601" y="6416850"/>
            <a:ext cx="1295399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7FFF-2D73-4EC6-8725-EA247030EED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 smtClean="0"/>
              <a:t>Data Acquisition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smtClean="0"/>
              <a:t>The information for all datasets listed below:</a:t>
            </a:r>
          </a:p>
          <a:p>
            <a:pPr>
              <a:buNone/>
            </a:pPr>
            <a:endParaRPr lang="en-US" sz="2000" dirty="0" smtClean="0"/>
          </a:p>
          <a:p>
            <a:pPr>
              <a:buFont typeface="Wingdings" pitchFamily="2" charset="2"/>
              <a:buChar char="Ø"/>
            </a:pPr>
            <a:r>
              <a:rPr lang="en-US" sz="1800" i="1" dirty="0" smtClean="0"/>
              <a:t>application_{</a:t>
            </a:r>
            <a:r>
              <a:rPr lang="en-US" sz="1800" i="1" dirty="0" err="1" smtClean="0"/>
              <a:t>train|test</a:t>
            </a:r>
            <a:r>
              <a:rPr lang="en-US" sz="1800" i="1" dirty="0" smtClean="0"/>
              <a:t>}: </a:t>
            </a:r>
            <a:r>
              <a:rPr lang="en-US" sz="1800" dirty="0" smtClean="0"/>
              <a:t>main table, broken into two files for Train </a:t>
            </a:r>
          </a:p>
          <a:p>
            <a:pPr>
              <a:buNone/>
            </a:pPr>
            <a:r>
              <a:rPr lang="en-US" sz="1800" dirty="0" smtClean="0"/>
              <a:t>	(with TARGET) and Test (without TARGET).</a:t>
            </a:r>
          </a:p>
          <a:p>
            <a:pPr>
              <a:buFont typeface="Wingdings" pitchFamily="2" charset="2"/>
              <a:buChar char="Ø"/>
            </a:pPr>
            <a:r>
              <a:rPr lang="en-US" sz="1800" i="1" dirty="0" smtClean="0"/>
              <a:t>bureau:</a:t>
            </a:r>
            <a:r>
              <a:rPr lang="en-US" sz="1800" dirty="0" smtClean="0"/>
              <a:t> previous credits provided by other financial institutions.</a:t>
            </a:r>
          </a:p>
          <a:p>
            <a:pPr>
              <a:buFont typeface="Wingdings" pitchFamily="2" charset="2"/>
              <a:buChar char="Ø"/>
            </a:pPr>
            <a:r>
              <a:rPr lang="en-US" sz="1800" i="1" dirty="0" err="1" smtClean="0"/>
              <a:t>bureau_balance</a:t>
            </a:r>
            <a:r>
              <a:rPr lang="en-US" sz="1800" i="1" dirty="0" smtClean="0"/>
              <a:t>: </a:t>
            </a:r>
            <a:r>
              <a:rPr lang="en-US" sz="1800" dirty="0" smtClean="0"/>
              <a:t>monthly balances of previous credits in Credit Bureau.</a:t>
            </a:r>
            <a:endParaRPr lang="en-US" sz="1800" i="1" dirty="0" smtClean="0"/>
          </a:p>
          <a:p>
            <a:pPr>
              <a:buFont typeface="Wingdings" pitchFamily="2" charset="2"/>
              <a:buChar char="Ø"/>
            </a:pPr>
            <a:r>
              <a:rPr lang="en-US" sz="1800" i="1" dirty="0" err="1" smtClean="0"/>
              <a:t>POS_CASH_balance</a:t>
            </a:r>
            <a:r>
              <a:rPr lang="en-US" sz="1800" i="1" dirty="0" smtClean="0"/>
              <a:t>: </a:t>
            </a:r>
            <a:r>
              <a:rPr lang="en-US" sz="1800" dirty="0" smtClean="0"/>
              <a:t>monthly balance snapshots of previous POS (point of sales) and cash loans that the applicant had with Home Credit.</a:t>
            </a:r>
            <a:endParaRPr lang="en-US" sz="1800" i="1" dirty="0" smtClean="0"/>
          </a:p>
          <a:p>
            <a:pPr>
              <a:buFont typeface="Wingdings" pitchFamily="2" charset="2"/>
              <a:buChar char="Ø"/>
            </a:pPr>
            <a:r>
              <a:rPr lang="en-US" sz="1800" i="1" dirty="0" err="1" smtClean="0"/>
              <a:t>credit_card_balance</a:t>
            </a:r>
            <a:r>
              <a:rPr lang="en-US" sz="1800" i="1" dirty="0" smtClean="0"/>
              <a:t>:</a:t>
            </a:r>
            <a:r>
              <a:rPr lang="en-US" sz="1800" dirty="0" smtClean="0"/>
              <a:t> monthly balance snapshots of previous credit cards that the applicant has with Home Credit.</a:t>
            </a:r>
            <a:endParaRPr lang="en-US" sz="1800" i="1" dirty="0" smtClean="0"/>
          </a:p>
          <a:p>
            <a:pPr>
              <a:buFont typeface="Wingdings" pitchFamily="2" charset="2"/>
              <a:buChar char="Ø"/>
            </a:pPr>
            <a:r>
              <a:rPr lang="en-US" sz="1800" i="1" dirty="0" err="1" smtClean="0"/>
              <a:t>previous_application</a:t>
            </a:r>
            <a:r>
              <a:rPr lang="en-US" sz="1800" i="1" dirty="0" smtClean="0"/>
              <a:t>: </a:t>
            </a:r>
            <a:r>
              <a:rPr lang="en-US" sz="1800" dirty="0" smtClean="0"/>
              <a:t>all previous applications for Home Credit loans of clients who have loans in our sample.</a:t>
            </a:r>
            <a:endParaRPr lang="en-US" sz="1800" i="1" dirty="0" smtClean="0"/>
          </a:p>
          <a:p>
            <a:pPr>
              <a:buFont typeface="Wingdings" pitchFamily="2" charset="2"/>
              <a:buChar char="Ø"/>
            </a:pPr>
            <a:r>
              <a:rPr lang="en-US" sz="1800" i="1" dirty="0" err="1" smtClean="0"/>
              <a:t>installments_payments</a:t>
            </a:r>
            <a:r>
              <a:rPr lang="en-US" sz="1800" i="1" dirty="0" smtClean="0"/>
              <a:t>: </a:t>
            </a:r>
            <a:r>
              <a:rPr lang="en-US" sz="1800" dirty="0" smtClean="0"/>
              <a:t>repayment history</a:t>
            </a:r>
            <a:endParaRPr lang="en-US" sz="1800" i="1" dirty="0" smtClean="0"/>
          </a:p>
          <a:p>
            <a:pPr>
              <a:buFont typeface="Wingdings" pitchFamily="2" charset="2"/>
              <a:buChar char="Ø"/>
            </a:pPr>
            <a:r>
              <a:rPr lang="en-US" sz="1800" i="1" dirty="0" err="1" smtClean="0"/>
              <a:t>HomeCredit_columns_description</a:t>
            </a:r>
            <a:r>
              <a:rPr lang="en-US" sz="1800" i="1" dirty="0" smtClean="0"/>
              <a:t>: </a:t>
            </a:r>
            <a:r>
              <a:rPr lang="en-US" sz="1800" dirty="0" smtClean="0"/>
              <a:t>descriptions for the columns</a:t>
            </a:r>
            <a:endParaRPr lang="en-US" sz="1800" i="1" dirty="0" smtClean="0"/>
          </a:p>
        </p:txBody>
      </p:sp>
      <p:pic>
        <p:nvPicPr>
          <p:cNvPr id="4" name="Google Shape;136;p13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7848601" y="6416850"/>
            <a:ext cx="1295399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7FFF-2D73-4EC6-8725-EA247030EED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b="1" dirty="0" smtClean="0">
                <a:solidFill>
                  <a:srgbClr val="000000"/>
                </a:solidFill>
              </a:rPr>
              <a:t>Exploratory Data Analysis (EDA)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311150">
              <a:spcBef>
                <a:spcPts val="0"/>
              </a:spcBef>
              <a:buClr>
                <a:srgbClr val="000000"/>
              </a:buClr>
              <a:buSzPts val="1300"/>
              <a:buChar char="●"/>
            </a:pPr>
            <a:r>
              <a:rPr lang="en-US" sz="1800" dirty="0" smtClean="0">
                <a:solidFill>
                  <a:srgbClr val="000000"/>
                </a:solidFill>
              </a:rPr>
              <a:t>EDA finds trends, anomalies, patterns, or relationships within the data.</a:t>
            </a:r>
          </a:p>
          <a:p>
            <a:pPr marL="457200" lvl="0" indent="-311150">
              <a:spcBef>
                <a:spcPts val="0"/>
              </a:spcBef>
              <a:buClr>
                <a:srgbClr val="000000"/>
              </a:buClr>
              <a:buSzPts val="1300"/>
              <a:buChar char="●"/>
            </a:pPr>
            <a:r>
              <a:rPr lang="en-US" sz="1800" dirty="0" smtClean="0">
                <a:solidFill>
                  <a:srgbClr val="000000"/>
                </a:solidFill>
              </a:rPr>
              <a:t>Examine the Distribution of the Target Column:</a:t>
            </a:r>
          </a:p>
          <a:p>
            <a:pPr marL="914400" lvl="1" indent="-298450">
              <a:spcBef>
                <a:spcPts val="0"/>
              </a:spcBef>
              <a:buClr>
                <a:srgbClr val="000000"/>
              </a:buClr>
              <a:buSzPts val="1100"/>
              <a:buChar char="○"/>
            </a:pPr>
            <a:r>
              <a:rPr lang="en-US" sz="1600" i="1" dirty="0" smtClean="0">
                <a:solidFill>
                  <a:srgbClr val="000000"/>
                </a:solidFill>
              </a:rPr>
              <a:t>Imbalanced class problem</a:t>
            </a:r>
          </a:p>
          <a:p>
            <a:pPr marL="914400" lvl="1" indent="-298450">
              <a:spcBef>
                <a:spcPts val="0"/>
              </a:spcBef>
              <a:buClr>
                <a:srgbClr val="000000"/>
              </a:buClr>
              <a:buSzPts val="1100"/>
              <a:buChar char="○"/>
            </a:pPr>
            <a:r>
              <a:rPr lang="en-US" sz="1600" dirty="0" smtClean="0">
                <a:solidFill>
                  <a:srgbClr val="000000"/>
                </a:solidFill>
              </a:rPr>
              <a:t>More entries on  loan repaid on time </a:t>
            </a:r>
          </a:p>
          <a:p>
            <a:pPr marL="914400" lvl="1" indent="-298450">
              <a:spcBef>
                <a:spcPts val="0"/>
              </a:spcBef>
              <a:buClr>
                <a:srgbClr val="000000"/>
              </a:buClr>
              <a:buSzPts val="1100"/>
              <a:buChar char="○"/>
            </a:pPr>
            <a:r>
              <a:rPr lang="en-US" sz="1600" dirty="0" smtClean="0">
                <a:solidFill>
                  <a:srgbClr val="000000"/>
                </a:solidFill>
              </a:rPr>
              <a:t>Less entries on loans not repaid</a:t>
            </a:r>
          </a:p>
          <a:p>
            <a:pPr>
              <a:buNone/>
            </a:pPr>
            <a:endParaRPr lang="en-US" sz="1800" i="1" dirty="0" smtClean="0"/>
          </a:p>
        </p:txBody>
      </p:sp>
      <p:pic>
        <p:nvPicPr>
          <p:cNvPr id="4" name="Google Shape;136;p13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7848601" y="6416850"/>
            <a:ext cx="1295399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7FFF-2D73-4EC6-8725-EA247030EED8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 descr="download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05000" y="3733800"/>
            <a:ext cx="4953000" cy="301804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b="1" dirty="0" smtClean="0">
                <a:solidFill>
                  <a:srgbClr val="000000"/>
                </a:solidFill>
              </a:rPr>
              <a:t>Exploratory Data Analysis (EDA)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Missing Value Treatment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Fill in missing values with various strategies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Filling in with mean;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Filling in with most frequent value/item;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Filling in with 0;</a:t>
            </a:r>
          </a:p>
          <a:p>
            <a:pPr lvl="0"/>
            <a:endParaRPr lang="en-US" sz="2400" dirty="0" smtClean="0"/>
          </a:p>
          <a:p>
            <a:pPr lvl="0">
              <a:buFont typeface="Wingdings" pitchFamily="2" charset="2"/>
              <a:buChar char="Ø"/>
            </a:pPr>
            <a:r>
              <a:rPr lang="en-US" sz="2400" dirty="0" smtClean="0"/>
              <a:t>Information Value Analysis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Determine columns have predict power or influence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Select IV scores between 0.01 and 0.8</a:t>
            </a:r>
          </a:p>
          <a:p>
            <a:pPr>
              <a:buNone/>
            </a:pPr>
            <a:endParaRPr lang="en-US" sz="1800" i="1" dirty="0" smtClean="0"/>
          </a:p>
        </p:txBody>
      </p:sp>
      <p:pic>
        <p:nvPicPr>
          <p:cNvPr id="4" name="Google Shape;136;p13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7848601" y="6416850"/>
            <a:ext cx="1295399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7FFF-2D73-4EC6-8725-EA247030EED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b="1" dirty="0" smtClean="0">
                <a:solidFill>
                  <a:srgbClr val="000000"/>
                </a:solidFill>
              </a:rPr>
              <a:t>Exploratory Data Analysis (EDA)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25112"/>
          </a:xfrm>
        </p:spPr>
        <p:txBody>
          <a:bodyPr>
            <a:normAutofit/>
          </a:bodyPr>
          <a:lstStyle/>
          <a:p>
            <a:endParaRPr lang="en-US" sz="1800" dirty="0" smtClean="0"/>
          </a:p>
          <a:p>
            <a:pPr>
              <a:buNone/>
            </a:pPr>
            <a:endParaRPr lang="en-US" sz="1800" i="1" dirty="0" smtClean="0"/>
          </a:p>
        </p:txBody>
      </p:sp>
      <p:pic>
        <p:nvPicPr>
          <p:cNvPr id="4" name="Google Shape;136;p13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7848601" y="6416850"/>
            <a:ext cx="1295399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7FFF-2D73-4EC6-8725-EA247030EED8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6" descr="download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8600" y="2057400"/>
            <a:ext cx="4182362" cy="4572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95800" y="3276600"/>
            <a:ext cx="44958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Observe from “</a:t>
            </a:r>
            <a:r>
              <a:rPr lang="en-US" dirty="0"/>
              <a:t>Failure to Repay by Age </a:t>
            </a:r>
            <a:r>
              <a:rPr lang="en-US" dirty="0" smtClean="0"/>
              <a:t>Group”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The senior </a:t>
            </a:r>
            <a:r>
              <a:rPr lang="en-US" sz="1600" dirty="0"/>
              <a:t>customers are more likely to repay the loan.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b="1" dirty="0" smtClean="0">
                <a:solidFill>
                  <a:srgbClr val="000000"/>
                </a:solidFill>
              </a:rPr>
              <a:t>Exploratory Data Analysis (EDA)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251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High IV scores: 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EXT_SOURCE_1, EXT_SOURCE_2, DAYS_BIRTH and EXT_SOURCE_3 have the highest IV scores; 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Explore EXT_SOURCE_1, EXT_SOURCE_2 and EXT_SOURCE_3 first, check DAYS_BIRTH later.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EXT_SOURCEs have the most negative correlations with the TARGET variable. When EXT_SOURCE increases, it is more likely to repay the loan.</a:t>
            </a:r>
          </a:p>
          <a:p>
            <a:endParaRPr lang="en-US" sz="1800" dirty="0" smtClean="0"/>
          </a:p>
          <a:p>
            <a:pPr>
              <a:buNone/>
            </a:pPr>
            <a:endParaRPr lang="en-US" sz="1800" i="1" dirty="0" smtClean="0"/>
          </a:p>
        </p:txBody>
      </p:sp>
      <p:pic>
        <p:nvPicPr>
          <p:cNvPr id="4" name="Google Shape;136;p13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7848601" y="6416850"/>
            <a:ext cx="1295399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7FFF-2D73-4EC6-8725-EA247030EED8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 descr="download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90800" y="3624388"/>
            <a:ext cx="3875333" cy="32336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133</TotalTime>
  <Words>824</Words>
  <Application>Microsoft Office PowerPoint</Application>
  <PresentationFormat>On-screen Show (4:3)</PresentationFormat>
  <Paragraphs>189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Urban</vt:lpstr>
      <vt:lpstr>Home Credit Default Risk</vt:lpstr>
      <vt:lpstr>Table of Contents</vt:lpstr>
      <vt:lpstr>Business Problem</vt:lpstr>
      <vt:lpstr>Data Acquisition</vt:lpstr>
      <vt:lpstr>Data Acquisition</vt:lpstr>
      <vt:lpstr>Exploratory Data Analysis (EDA)</vt:lpstr>
      <vt:lpstr>Exploratory Data Analysis (EDA)</vt:lpstr>
      <vt:lpstr>Exploratory Data Analysis (EDA)</vt:lpstr>
      <vt:lpstr>Exploratory Data Analysis (EDA)</vt:lpstr>
      <vt:lpstr>Exploratory Data Analysis (EDA)</vt:lpstr>
      <vt:lpstr>Exploratory Data Analysis (EDA)</vt:lpstr>
      <vt:lpstr>Exploratory Data Analysis (EDA)</vt:lpstr>
      <vt:lpstr>Exploratory Data Analysis (EDA)</vt:lpstr>
      <vt:lpstr>Exploratory Data Analysis (EDA)</vt:lpstr>
      <vt:lpstr>Machine Learning</vt:lpstr>
      <vt:lpstr>Machine Learning</vt:lpstr>
      <vt:lpstr>Machine Learning</vt:lpstr>
      <vt:lpstr>Machine Learning</vt:lpstr>
      <vt:lpstr>Machine Learning</vt:lpstr>
      <vt:lpstr>Conclusions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IOSky</dc:creator>
  <cp:lastModifiedBy>IOSky</cp:lastModifiedBy>
  <cp:revision>92</cp:revision>
  <dcterms:created xsi:type="dcterms:W3CDTF">2020-03-14T00:41:46Z</dcterms:created>
  <dcterms:modified xsi:type="dcterms:W3CDTF">2020-03-16T01:56:08Z</dcterms:modified>
</cp:coreProperties>
</file>